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22" r:id="rId2"/>
    <p:sldMasterId id="2147483745" r:id="rId3"/>
    <p:sldMasterId id="2147483798" r:id="rId4"/>
    <p:sldMasterId id="2147483812" r:id="rId5"/>
    <p:sldMasterId id="2147483825" r:id="rId6"/>
    <p:sldMasterId id="2147483838" r:id="rId7"/>
    <p:sldMasterId id="2147483851" r:id="rId8"/>
    <p:sldMasterId id="2147483864" r:id="rId9"/>
    <p:sldMasterId id="2147483877" r:id="rId10"/>
    <p:sldMasterId id="2147483890" r:id="rId11"/>
    <p:sldMasterId id="2147483901" r:id="rId12"/>
    <p:sldMasterId id="2147483914" r:id="rId13"/>
    <p:sldMasterId id="2147483927" r:id="rId14"/>
    <p:sldMasterId id="2147483953" r:id="rId15"/>
    <p:sldMasterId id="2147483965" r:id="rId16"/>
  </p:sldMasterIdLst>
  <p:notesMasterIdLst>
    <p:notesMasterId r:id="rId118"/>
  </p:notesMasterIdLst>
  <p:handoutMasterIdLst>
    <p:handoutMasterId r:id="rId119"/>
  </p:handoutMasterIdLst>
  <p:sldIdLst>
    <p:sldId id="256" r:id="rId17"/>
    <p:sldId id="257" r:id="rId18"/>
    <p:sldId id="322" r:id="rId19"/>
    <p:sldId id="300" r:id="rId20"/>
    <p:sldId id="301" r:id="rId21"/>
    <p:sldId id="304" r:id="rId22"/>
    <p:sldId id="305" r:id="rId23"/>
    <p:sldId id="428" r:id="rId24"/>
    <p:sldId id="389" r:id="rId25"/>
    <p:sldId id="481" r:id="rId26"/>
    <p:sldId id="480" r:id="rId27"/>
    <p:sldId id="482" r:id="rId28"/>
    <p:sldId id="437" r:id="rId29"/>
    <p:sldId id="391" r:id="rId30"/>
    <p:sldId id="431" r:id="rId31"/>
    <p:sldId id="438" r:id="rId32"/>
    <p:sldId id="393" r:id="rId33"/>
    <p:sldId id="432" r:id="rId34"/>
    <p:sldId id="396" r:id="rId35"/>
    <p:sldId id="398" r:id="rId36"/>
    <p:sldId id="433" r:id="rId37"/>
    <p:sldId id="434" r:id="rId38"/>
    <p:sldId id="435" r:id="rId39"/>
    <p:sldId id="402" r:id="rId40"/>
    <p:sldId id="436" r:id="rId41"/>
    <p:sldId id="404" r:id="rId42"/>
    <p:sldId id="405" r:id="rId43"/>
    <p:sldId id="455" r:id="rId44"/>
    <p:sldId id="483" r:id="rId45"/>
    <p:sldId id="484" r:id="rId46"/>
    <p:sldId id="308" r:id="rId47"/>
    <p:sldId id="309" r:id="rId48"/>
    <p:sldId id="440" r:id="rId49"/>
    <p:sldId id="441" r:id="rId50"/>
    <p:sldId id="442" r:id="rId51"/>
    <p:sldId id="265" r:id="rId52"/>
    <p:sldId id="360" r:id="rId53"/>
    <p:sldId id="361" r:id="rId54"/>
    <p:sldId id="362" r:id="rId55"/>
    <p:sldId id="443" r:id="rId56"/>
    <p:sldId id="445" r:id="rId57"/>
    <p:sldId id="446" r:id="rId58"/>
    <p:sldId id="447" r:id="rId59"/>
    <p:sldId id="448" r:id="rId60"/>
    <p:sldId id="449" r:id="rId61"/>
    <p:sldId id="450" r:id="rId62"/>
    <p:sldId id="451" r:id="rId63"/>
    <p:sldId id="452" r:id="rId64"/>
    <p:sldId id="364" r:id="rId65"/>
    <p:sldId id="343" r:id="rId66"/>
    <p:sldId id="453" r:id="rId67"/>
    <p:sldId id="454" r:id="rId68"/>
    <p:sldId id="337" r:id="rId69"/>
    <p:sldId id="358" r:id="rId70"/>
    <p:sldId id="338" r:id="rId71"/>
    <p:sldId id="363" r:id="rId72"/>
    <p:sldId id="413" r:id="rId73"/>
    <p:sldId id="456" r:id="rId74"/>
    <p:sldId id="457" r:id="rId75"/>
    <p:sldId id="458" r:id="rId76"/>
    <p:sldId id="459" r:id="rId77"/>
    <p:sldId id="359" r:id="rId78"/>
    <p:sldId id="291" r:id="rId79"/>
    <p:sldId id="292" r:id="rId80"/>
    <p:sldId id="293" r:id="rId81"/>
    <p:sldId id="294" r:id="rId82"/>
    <p:sldId id="295" r:id="rId83"/>
    <p:sldId id="296" r:id="rId84"/>
    <p:sldId id="348" r:id="rId85"/>
    <p:sldId id="349" r:id="rId86"/>
    <p:sldId id="350" r:id="rId87"/>
    <p:sldId id="351" r:id="rId88"/>
    <p:sldId id="422" r:id="rId89"/>
    <p:sldId id="357" r:id="rId90"/>
    <p:sldId id="365" r:id="rId91"/>
    <p:sldId id="488" r:id="rId92"/>
    <p:sldId id="485" r:id="rId93"/>
    <p:sldId id="424" r:id="rId94"/>
    <p:sldId id="425" r:id="rId95"/>
    <p:sldId id="464" r:id="rId96"/>
    <p:sldId id="486" r:id="rId97"/>
    <p:sldId id="487" r:id="rId98"/>
    <p:sldId id="462" r:id="rId99"/>
    <p:sldId id="335" r:id="rId100"/>
    <p:sldId id="366" r:id="rId101"/>
    <p:sldId id="281" r:id="rId102"/>
    <p:sldId id="367" r:id="rId103"/>
    <p:sldId id="369" r:id="rId104"/>
    <p:sldId id="341" r:id="rId105"/>
    <p:sldId id="334" r:id="rId106"/>
    <p:sldId id="476" r:id="rId107"/>
    <p:sldId id="465" r:id="rId108"/>
    <p:sldId id="466" r:id="rId109"/>
    <p:sldId id="477" r:id="rId110"/>
    <p:sldId id="467" r:id="rId111"/>
    <p:sldId id="468" r:id="rId112"/>
    <p:sldId id="471" r:id="rId113"/>
    <p:sldId id="472" r:id="rId114"/>
    <p:sldId id="473" r:id="rId115"/>
    <p:sldId id="479" r:id="rId116"/>
    <p:sldId id="426" r:id="rId117"/>
  </p:sldIdLst>
  <p:sldSz cx="9144000" cy="6858000" type="screen4x3"/>
  <p:notesSz cx="9144000" cy="6858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950"/>
    <a:srgbClr val="006F00"/>
    <a:srgbClr val="00B050"/>
    <a:srgbClr val="FFBA3C"/>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182"/>
  </p:normalViewPr>
  <p:slideViewPr>
    <p:cSldViewPr snapToGrid="0" snapToObjects="1">
      <p:cViewPr>
        <p:scale>
          <a:sx n="115" d="100"/>
          <a:sy n="115" d="100"/>
        </p:scale>
        <p:origin x="1024" y="144"/>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slide" Target="slides/slide88.xml"/><Relationship Id="rId105" Type="http://schemas.openxmlformats.org/officeDocument/2006/relationships/slide" Target="slides/slide89.xml"/><Relationship Id="rId106" Type="http://schemas.openxmlformats.org/officeDocument/2006/relationships/slide" Target="slides/slide90.xml"/><Relationship Id="rId107" Type="http://schemas.openxmlformats.org/officeDocument/2006/relationships/slide" Target="slides/slide91.xml"/><Relationship Id="rId108" Type="http://schemas.openxmlformats.org/officeDocument/2006/relationships/slide" Target="slides/slide92.xml"/><Relationship Id="rId109" Type="http://schemas.openxmlformats.org/officeDocument/2006/relationships/slide" Target="slides/slide93.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00" Type="http://schemas.openxmlformats.org/officeDocument/2006/relationships/slide" Target="slides/slide84.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110" Type="http://schemas.openxmlformats.org/officeDocument/2006/relationships/slide" Target="slides/slide94.xml"/><Relationship Id="rId111" Type="http://schemas.openxmlformats.org/officeDocument/2006/relationships/slide" Target="slides/slide95.xml"/><Relationship Id="rId112" Type="http://schemas.openxmlformats.org/officeDocument/2006/relationships/slide" Target="slides/slide96.xml"/><Relationship Id="rId113" Type="http://schemas.openxmlformats.org/officeDocument/2006/relationships/slide" Target="slides/slide97.xml"/><Relationship Id="rId114" Type="http://schemas.openxmlformats.org/officeDocument/2006/relationships/slide" Target="slides/slide98.xml"/><Relationship Id="rId115" Type="http://schemas.openxmlformats.org/officeDocument/2006/relationships/slide" Target="slides/slide99.xml"/><Relationship Id="rId116" Type="http://schemas.openxmlformats.org/officeDocument/2006/relationships/slide" Target="slides/slide100.xml"/><Relationship Id="rId117" Type="http://schemas.openxmlformats.org/officeDocument/2006/relationships/slide" Target="slides/slide101.xml"/><Relationship Id="rId118" Type="http://schemas.openxmlformats.org/officeDocument/2006/relationships/notesMaster" Target="notesMasters/notesMaster1.xml"/><Relationship Id="rId119" Type="http://schemas.openxmlformats.org/officeDocument/2006/relationships/handoutMaster" Target="handoutMasters/handoutMaster1.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72C11A7-7506-6B41-9397-E2AC4DE67CAE}" type="datetime1">
              <a:rPr lang="da-DK" smtClean="0"/>
              <a:t>05/05/2016</a:t>
            </a:fld>
            <a:endParaRPr lang="da-DK"/>
          </a:p>
        </p:txBody>
      </p:sp>
      <p:sp>
        <p:nvSpPr>
          <p:cNvPr id="4" name="Pladsholder til sidefod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E617CCB-C755-EF45-90A4-9211A33C9B95}" type="datetime1">
              <a:rPr lang="da-DK" smtClean="0"/>
              <a:t>05/05/2016</a:t>
            </a:fld>
            <a:endParaRPr lang="da-DK"/>
          </a:p>
        </p:txBody>
      </p:sp>
      <p:sp>
        <p:nvSpPr>
          <p:cNvPr id="4" name="Pladsholder til diasbillede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a:t>
            </a:fld>
            <a:endParaRPr lang="da-DK" dirty="0"/>
          </a:p>
        </p:txBody>
      </p:sp>
    </p:spTree>
    <p:extLst>
      <p:ext uri="{BB962C8B-B14F-4D97-AF65-F5344CB8AC3E}">
        <p14:creationId xmlns:p14="http://schemas.microsoft.com/office/powerpoint/2010/main" val="77436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E3A24-9F69-E34A-912B-C49CFF359E4D}" type="slidenum">
              <a:rPr lang="da-DK">
                <a:solidFill>
                  <a:prstClr val="black"/>
                </a:solidFill>
                <a:latin typeface="Calibri"/>
              </a:rPr>
              <a:pPr/>
              <a:t>73</a:t>
            </a:fld>
            <a:endParaRPr lang="da-DK">
              <a:solidFill>
                <a:prstClr val="black"/>
              </a:solidFill>
              <a:latin typeface="Calibri"/>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88935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76</a:t>
            </a:fld>
            <a:endParaRPr lang="da-DK"/>
          </a:p>
        </p:txBody>
      </p:sp>
    </p:spTree>
    <p:extLst>
      <p:ext uri="{BB962C8B-B14F-4D97-AF65-F5344CB8AC3E}">
        <p14:creationId xmlns:p14="http://schemas.microsoft.com/office/powerpoint/2010/main" val="97863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82</a:t>
            </a:fld>
            <a:endParaRPr lang="da-DK"/>
          </a:p>
        </p:txBody>
      </p:sp>
    </p:spTree>
    <p:extLst>
      <p:ext uri="{BB962C8B-B14F-4D97-AF65-F5344CB8AC3E}">
        <p14:creationId xmlns:p14="http://schemas.microsoft.com/office/powerpoint/2010/main" val="191442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9F7E34A0-978C-834F-B285-806223463ACC}" type="slidenum">
              <a:rPr lang="en-GB" altLang="da-DK" b="0"/>
              <a:pPr algn="r" eaLnBrk="1" hangingPunct="1">
                <a:spcBef>
                  <a:spcPct val="0"/>
                </a:spcBef>
              </a:pPr>
              <a:t>91</a:t>
            </a:fld>
            <a:endParaRPr lang="en-GB" altLang="da-DK" b="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595598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55B7FEEC-4AE4-3144-9C49-24DA861BEF2C}" type="slidenum">
              <a:rPr lang="en-GB" altLang="da-DK" b="0">
                <a:solidFill>
                  <a:srgbClr val="000000"/>
                </a:solidFill>
              </a:rPr>
              <a:pPr algn="r" eaLnBrk="1" hangingPunct="1">
                <a:spcBef>
                  <a:spcPct val="0"/>
                </a:spcBef>
              </a:pPr>
              <a:t>94</a:t>
            </a:fld>
            <a:endParaRPr lang="en-GB" altLang="da-DK" b="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19070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10</a:t>
            </a:fld>
            <a:endParaRPr lang="da-DK"/>
          </a:p>
        </p:txBody>
      </p:sp>
    </p:spTree>
    <p:extLst>
      <p:ext uri="{BB962C8B-B14F-4D97-AF65-F5344CB8AC3E}">
        <p14:creationId xmlns:p14="http://schemas.microsoft.com/office/powerpoint/2010/main" val="37915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13</a:t>
            </a:fld>
            <a:endParaRPr lang="en-GB" smtClean="0">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13</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121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29</a:t>
            </a:fld>
            <a:endParaRPr lang="da-DK"/>
          </a:p>
        </p:txBody>
      </p:sp>
    </p:spTree>
    <p:extLst>
      <p:ext uri="{BB962C8B-B14F-4D97-AF65-F5344CB8AC3E}">
        <p14:creationId xmlns:p14="http://schemas.microsoft.com/office/powerpoint/2010/main" val="10907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extLst>
      <p:ext uri="{BB962C8B-B14F-4D97-AF65-F5344CB8AC3E}">
        <p14:creationId xmlns:p14="http://schemas.microsoft.com/office/powerpoint/2010/main" val="177134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558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965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36</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52582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42</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841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70D7EF5-BAA4-8442-8A11-A94EE419FF91}" type="datetime1">
              <a:rPr lang="da-DK" smtClean="0"/>
              <a:t>05/05/2016</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E3A3EC-3062-E34B-9FFB-BAA96E01D2CD}" type="datetime1">
              <a:rPr lang="da-DK" smtClean="0"/>
              <a:t>05/05/2016</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84B9BF5A-8996-3F49-81AF-BAC9E2C748E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7795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7FBD6F5-A2E5-3E40-8DE4-712C952CDD9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01883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7E8F8B0-B6FB-F645-97C4-66A358FF304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28262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9A56CE2F-74B2-084E-A1CE-DDAA7165759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014238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B72F6A0-F8E6-474D-B0C1-F7C02C767F3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9920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FC8A089-B431-7642-86FF-BA1E4586F3A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4468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775C267-FC3E-894A-9CED-447D1763A69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79130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2773F63-8F8D-5F4F-BD40-75BE17D4D53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40650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1EA965F-1FB1-A54C-A88D-102E9598678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8032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1A3FD81-ABA4-6F40-A7C2-468906DEB9D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90417C5-87F8-884E-ADB3-8F5B592CDBEF}" type="datetime1">
              <a:rPr lang="da-DK" smtClean="0"/>
              <a:t>05/05/2016</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F328E163-AF21-E04B-8679-82FAB0C335C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474B9AB-6EEC-B946-80C3-3973128CF57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DD6FBCF-9A7F-454C-9EAE-A37C2CFD62C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13D4292-664D-0A4E-B1E1-C991E416377C}"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B503848A-A1FF-4F4C-A5CD-CAA183AB55D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7C771D4-C3AD-B247-ABE4-1B0C5FB7870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BD4133F-DD2A-2945-8BF5-498F696A32E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5C1FE8B-02D2-3A42-9AD4-CE1AF7E7400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31F4A87-AB2B-154F-8DFB-6B61760EBF0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56E51D6-BBC8-4D47-8827-1367A7840FB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0CA53F3-1CC2-4C49-B397-4F23F9F57215}" type="datetime1">
              <a:rPr lang="da-DK" smtClean="0"/>
              <a:t>05/05/2016</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A5EA080-EAE2-914F-886F-0117859394C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28A7377-4171-994D-99C6-6FF5D63E1006}"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73537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FD8F00-EF62-6F4A-B921-792505ACEB06}"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785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BAB15F6-88E7-B646-AC73-D9924052B7FB}"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898601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03DE117-A954-8840-B536-3A396E4B2CB0}"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2067311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56FB84D-53EC-9A44-BD6B-BDDBA412E834}"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26331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F7699-5D51-3540-9B95-E9972130E485}"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9955601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AE2C20-D0B2-B846-904F-22DE7B333788}"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305528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A8486A4-13B2-B04D-B761-F31A7F588AB8}"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7155150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A04C12DA-C526-3848-9D23-1E281057B6D8}"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3778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258243921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00000"/>
                </a:solidFill>
              </a:defRPr>
            </a:lvl1pPr>
          </a:lstStyle>
          <a:p>
            <a:r>
              <a:rPr lang="da-DK" dirty="0" smtClean="0"/>
              <a:t>Klik for at redigere i masteren</a:t>
            </a:r>
            <a:endParaRPr lang="da-DK" dirty="0"/>
          </a:p>
        </p:txBody>
      </p:sp>
      <p:sp>
        <p:nvSpPr>
          <p:cNvPr id="3" name="Pladsholder til dato 2"/>
          <p:cNvSpPr>
            <a:spLocks noGrp="1"/>
          </p:cNvSpPr>
          <p:nvPr>
            <p:ph type="dt" sz="half" idx="10"/>
          </p:nvPr>
        </p:nvSpPr>
        <p:spPr/>
        <p:txBody>
          <a:bodyPr/>
          <a:lstStyle>
            <a:lvl1pPr>
              <a:defRPr>
                <a:solidFill>
                  <a:srgbClr val="800000"/>
                </a:solidFill>
              </a:defRPr>
            </a:lvl1pPr>
          </a:lstStyle>
          <a:p>
            <a:fld id="{CEE06275-7192-D441-A1C8-A9F896A9C5D7}" type="datetime1">
              <a:rPr lang="da-DK" smtClean="0">
                <a:latin typeface="Calibri"/>
              </a:rPr>
              <a:t>05/05/2016</a:t>
            </a:fld>
            <a:endParaRPr lang="da-DK">
              <a:latin typeface="Calibri"/>
            </a:endParaRPr>
          </a:p>
        </p:txBody>
      </p:sp>
      <p:sp>
        <p:nvSpPr>
          <p:cNvPr id="4" name="Pladsholder til sidefod 3"/>
          <p:cNvSpPr>
            <a:spLocks noGrp="1"/>
          </p:cNvSpPr>
          <p:nvPr>
            <p:ph type="ftr" sz="quarter" idx="11"/>
          </p:nvPr>
        </p:nvSpPr>
        <p:spPr/>
        <p:txBody>
          <a:bodyPr/>
          <a:lstStyle>
            <a:lvl1pPr>
              <a:defRPr>
                <a:solidFill>
                  <a:srgbClr val="800000"/>
                </a:solidFill>
              </a:defRPr>
            </a:lvl1pPr>
          </a:lstStyle>
          <a:p>
            <a:r>
              <a:rPr lang="da-DK" smtClean="0">
                <a:latin typeface="Calibri"/>
              </a:rPr>
              <a:t>Lena Højgård Isager www.pkf.name</a:t>
            </a:r>
            <a:endParaRPr lang="da-DK">
              <a:latin typeface="Calibri"/>
            </a:endParaRPr>
          </a:p>
        </p:txBody>
      </p:sp>
      <p:sp>
        <p:nvSpPr>
          <p:cNvPr id="5" name="Pladsholder til diasnummer 4"/>
          <p:cNvSpPr>
            <a:spLocks noGrp="1"/>
          </p:cNvSpPr>
          <p:nvPr>
            <p:ph type="sldNum" sz="quarter" idx="12"/>
          </p:nvPr>
        </p:nvSpPr>
        <p:spPr/>
        <p:txBody>
          <a:bodyPr/>
          <a:lstStyle>
            <a:lvl1pPr>
              <a:defRPr>
                <a:solidFill>
                  <a:srgbClr val="800000"/>
                </a:solidFill>
              </a:defRPr>
            </a:lvl1pPr>
          </a:lstStyle>
          <a:p>
            <a:fld id="{8FCE65AC-5FA7-A442-B9D9-7FA4188F768F}" type="slidenum">
              <a:rPr lang="da-DK" smtClean="0">
                <a:latin typeface="Calibri"/>
              </a:rPr>
              <a:pPr/>
              <a:t>‹nr.›</a:t>
            </a:fld>
            <a:endParaRPr lang="da-DK">
              <a:latin typeface="Calibri"/>
            </a:endParaRPr>
          </a:p>
        </p:txBody>
      </p:sp>
    </p:spTree>
    <p:extLst>
      <p:ext uri="{BB962C8B-B14F-4D97-AF65-F5344CB8AC3E}">
        <p14:creationId xmlns:p14="http://schemas.microsoft.com/office/powerpoint/2010/main" val="4138019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FDF6AED-9DD6-EA46-8EA3-F7FF1B94F70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25028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23D438C-FF0B-F546-BBE5-3E245916401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4323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EF23830-EACE-0149-90BC-DC6CF4622E3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6100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6E25CD1-01AE-224F-88CC-1C96D908009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56703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C3CA182-F33F-074E-B5F6-65411BE20EC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473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91CD889-DBD4-C544-853F-935AC06F7E1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106214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ED2A422-2557-BA44-A73B-0853D793D69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22326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4FFD307-375E-0A41-A6E1-6C038620D5C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210565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7A5527B-C2B7-BE45-8395-34218BFB268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157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82474582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68D9B45-5561-274A-8654-05C795E8782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62927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29B04F4-4B57-DB49-BFE3-15E576D213A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1970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909E84D-68A4-F84D-9AEB-5D487034D99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36524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C32FDB6-069C-754D-9455-A81E1BFBEA4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15167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1F45840-1DFB-494F-9A7A-56C9E243272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1060456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74E8B3-C63E-3D4A-80D2-51818A2D881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266968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FC4F758-4A96-8341-ACA3-72F41585578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18250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9264AD3-C904-694C-81C2-7F1CA07A48A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605430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2076D536-58C2-584B-B511-415A4776259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74013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CCBC6E2-3688-3647-91D2-550574D0B54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9657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16708368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D5B0101-C2B0-C646-89AC-FCB1C0426E7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682204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342F69BF-B520-3147-8E36-8ACCD117547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606206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EC5CE2F-BAB6-5B4D-8138-8E716301387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24266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5897079-C36C-0546-B76A-BACE3465B79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041030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9D864F-92D1-4644-B230-1008CFDD390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499088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B8370B8-35B7-4143-B3DC-53A1DDCF921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626171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F62B210-FECC-DB4B-A051-C0EFEF98CC6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251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C3EB01E-73C7-8246-9533-16A4766EF2B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65811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E87FAC-BD95-D441-8A55-7C040D4B400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3517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55F9934-B19B-2A4F-9573-0BDF157DFA5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99827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95328035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B5224B0-BDCB-1A4F-A4E1-6BF5D9E3FDB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665689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5B1FB-321F-014A-BEBE-6A204BB5FC5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7325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8F08DC5-1818-C34F-8020-301822F2F1B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135896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ADABBF4-1A56-D343-BD81-54FFC4A3BB6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179976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B289AB0-7C79-9244-A062-15CC69E47A9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08770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BF78DA9-855B-9649-AEF7-8A39AC1527C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3739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A3F5A4E-5C1E-7542-8E80-55EC20ADD68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3781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384722007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6728278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28671321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80186728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82848503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2624696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134976107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56781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66395885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347879618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3142558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12355219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DC83A15-931C-AF41-8BC4-5F364FA71B09}" type="datetime1">
              <a:rPr lang="da-DK" smtClean="0">
                <a:solidFill>
                  <a:prstClr val="black">
                    <a:tint val="75000"/>
                  </a:prstClr>
                </a:solidFill>
              </a:rPr>
              <a:pPr/>
              <a:t>05/05/2016</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243729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B040D8E-1935-8142-AF18-ACCCD1CD9949}" type="datetime1">
              <a:rPr lang="da-DK" smtClean="0">
                <a:solidFill>
                  <a:prstClr val="black">
                    <a:tint val="75000"/>
                  </a:prstClr>
                </a:solidFill>
              </a:rPr>
              <a:pPr/>
              <a:t>05/05/2016</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601417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409765330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E0A19B1-931D-A149-959C-74D9CEF444EC}" type="datetime1">
              <a:rPr lang="da-DK" smtClean="0">
                <a:solidFill>
                  <a:prstClr val="black">
                    <a:tint val="75000"/>
                  </a:prstClr>
                </a:solidFill>
              </a:rPr>
              <a:pPr/>
              <a:t>05/05/2016</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39814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4D4B972E-CB07-C640-9C54-6D3460C1495E}" type="datetime1">
              <a:rPr lang="da-DK" smtClean="0">
                <a:solidFill>
                  <a:prstClr val="black">
                    <a:tint val="75000"/>
                  </a:prstClr>
                </a:solidFill>
              </a:rPr>
              <a:pPr/>
              <a:t>05/05/2016</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7602034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5DA0ED1-E86B-5A4E-95EC-BB987A14EBC5}" type="datetime1">
              <a:rPr lang="da-DK" smtClean="0">
                <a:solidFill>
                  <a:prstClr val="black">
                    <a:tint val="75000"/>
                  </a:prstClr>
                </a:solidFill>
              </a:rPr>
              <a:pPr/>
              <a:t>05/05/2016</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103085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A6EC6B30-27BB-F743-8696-75CE82B9A934}" type="datetime1">
              <a:rPr lang="da-DK" smtClean="0">
                <a:solidFill>
                  <a:prstClr val="black">
                    <a:tint val="75000"/>
                  </a:prstClr>
                </a:solidFill>
              </a:rPr>
              <a:pPr/>
              <a:t>05/05/2016</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582281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020BB79-721B-8646-8B72-BFDEA7E9E3F5}" type="datetime1">
              <a:rPr lang="da-DK" smtClean="0">
                <a:solidFill>
                  <a:prstClr val="black">
                    <a:tint val="75000"/>
                  </a:prstClr>
                </a:solidFill>
              </a:rPr>
              <a:pPr/>
              <a:t>05/05/2016</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687007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B3060BF-4C19-FB4D-BE8D-D34494BF967C}" type="datetime1">
              <a:rPr lang="da-DK" smtClean="0">
                <a:solidFill>
                  <a:prstClr val="black">
                    <a:tint val="75000"/>
                  </a:prstClr>
                </a:solidFill>
              </a:rPr>
              <a:pPr/>
              <a:t>05/05/2016</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6923814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ADCEEE8-1867-CE4B-B23B-5F28E4A2C4CA}" type="datetime1">
              <a:rPr lang="da-DK" smtClean="0">
                <a:solidFill>
                  <a:prstClr val="black">
                    <a:tint val="75000"/>
                  </a:prstClr>
                </a:solidFill>
              </a:rPr>
              <a:pPr/>
              <a:t>05/05/2016</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5755940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7E64914-D781-A649-B592-C1C0B2CC2B11}" type="datetime1">
              <a:rPr lang="da-DK" smtClean="0">
                <a:solidFill>
                  <a:prstClr val="black">
                    <a:tint val="75000"/>
                  </a:prstClr>
                </a:solidFill>
              </a:rPr>
              <a:pPr/>
              <a:t>05/05/2016</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65994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C978DE6-6291-EF43-97E1-B312D3027C85}" type="datetime1">
              <a:rPr lang="da-DK" smtClean="0">
                <a:solidFill>
                  <a:prstClr val="black">
                    <a:tint val="75000"/>
                  </a:prstClr>
                </a:solidFill>
              </a:rPr>
              <a:pPr/>
              <a:t>05/05/2016</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9269647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C51AE08-0548-564E-BAF0-851EBF0D94E1}" type="datetime1">
              <a:rPr lang="da-DK" smtClean="0">
                <a:solidFill>
                  <a:prstClr val="black">
                    <a:tint val="75000"/>
                  </a:prstClr>
                </a:solidFill>
              </a:rPr>
              <a:pPr/>
              <a:t>05/05/2016</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04530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15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7C96FBD-EA21-644D-89EC-B0EA572B99B4}" type="datetime1">
              <a:rPr lang="da-DK" smtClean="0"/>
              <a:t>05/05/2016</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22784895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130262308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9726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892051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48D60A27-6117-2143-B337-5F4AFD5A40A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6675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0A67955-6F98-A644-9764-0DB2F356FB8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72564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5B9DEF5-3958-F24A-9FF3-61C773129FA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722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6965BAF-4087-484A-BEB2-0C7D9FF4916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78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30C1CFF-5D73-524B-9B52-1B0C6B1A4F1B}"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32324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DBD459C-54B4-264F-AD5E-082D85AC6E9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9057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186A09-BB9F-594B-B6B0-1A94C51DB15C}" type="datetime1">
              <a:rPr lang="da-DK" smtClean="0"/>
              <a:t>05/05/2016</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B7F4F63-326B-4946-8FEF-8F739D617A1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8169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39B714B-D9DF-B840-AB16-B4BE1B67E34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28556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56E3FE7-D850-C44D-A1B0-34C65A418D9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7054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6719001-0451-DC4D-9A53-0C443FB92EE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21178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72D595D-EE10-8A4C-91E4-B1F64BF7481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3524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B6F90E-2202-1E4C-BA7D-A550E056BEAB}"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22389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fld id="{B5555A92-AEB2-6F44-8C0D-D6111F2AA57C}"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57880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BEF833D-3E03-C645-B773-CE6F39ACD1B8}"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89004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lvl1pPr>
              <a:defRPr/>
            </a:lvl1pPr>
          </a:lstStyle>
          <a:p>
            <a:fld id="{B46F55D9-6A4F-FA45-9A2F-17CFFB504B16}"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083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fld id="{AF0FF80B-B54A-D245-9464-30492288B279}"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19396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E5444F6F-E15F-F944-B423-13E1F698A538}" type="datetime1">
              <a:rPr lang="da-DK" smtClean="0"/>
              <a:t>05/05/2016</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fld id="{035CE114-BF3D-A742-9AB8-D3BF3150E070}"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234194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lvl1pPr>
          </a:lstStyle>
          <a:p>
            <a:fld id="{D4703D18-70C4-854E-80BC-84C4FC2261FA}"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09252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fld id="{E33A16BC-63C7-0F46-88F2-BD36147F693C}"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300914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0DACA92E-15F8-8344-9B04-FFE753715DD0}"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9807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33C47658-6403-FA4A-9A09-81CFB8379F72}"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931691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FAC9FC6E-D516-7144-BC53-EBB4E7E9054E}"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75502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943BADA8-3151-C84E-B540-AA8654BC3F53}"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72739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Pladsholder til dato 2"/>
          <p:cNvSpPr>
            <a:spLocks noGrp="1"/>
          </p:cNvSpPr>
          <p:nvPr>
            <p:ph type="dt" sz="half" idx="10"/>
          </p:nvPr>
        </p:nvSpPr>
        <p:spPr>
          <a:xfrm>
            <a:off x="685800" y="6248400"/>
            <a:ext cx="1905000" cy="457200"/>
          </a:xfrm>
        </p:spPr>
        <p:txBody>
          <a:bodyPr/>
          <a:lstStyle>
            <a:lvl1pPr>
              <a:defRPr/>
            </a:lvl1pPr>
          </a:lstStyle>
          <a:p>
            <a:fld id="{A62DA10D-039C-2D46-8CBF-206D4A996672}"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a:xfrm>
            <a:off x="6553200" y="6248400"/>
            <a:ext cx="1905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158393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smtClean="0"/>
              <a:t>Klik for at redigere i masteren</a:t>
            </a:r>
            <a:endParaRPr lang="da-DK"/>
          </a:p>
        </p:txBody>
      </p:sp>
      <p:sp>
        <p:nvSpPr>
          <p:cNvPr id="3" name="Pladsholder til tabel 2"/>
          <p:cNvSpPr>
            <a:spLocks noGrp="1"/>
          </p:cNvSpPr>
          <p:nvPr>
            <p:ph type="tbl" idx="1"/>
          </p:nvPr>
        </p:nvSpPr>
        <p:spPr>
          <a:xfrm>
            <a:off x="685800" y="1981200"/>
            <a:ext cx="7772400" cy="4114800"/>
          </a:xfrm>
        </p:spPr>
        <p:txBody>
          <a:bodyPr/>
          <a:lstStyle/>
          <a:p>
            <a:endParaRPr lang="da-DK"/>
          </a:p>
        </p:txBody>
      </p:sp>
      <p:sp>
        <p:nvSpPr>
          <p:cNvPr id="4" name="Pladsholder til dato 3"/>
          <p:cNvSpPr>
            <a:spLocks noGrp="1"/>
          </p:cNvSpPr>
          <p:nvPr>
            <p:ph type="dt" sz="half" idx="10"/>
          </p:nvPr>
        </p:nvSpPr>
        <p:spPr>
          <a:xfrm>
            <a:off x="685800" y="6248400"/>
            <a:ext cx="1905000" cy="457200"/>
          </a:xfrm>
        </p:spPr>
        <p:txBody>
          <a:bodyPr/>
          <a:lstStyle>
            <a:lvl1pPr>
              <a:defRPr/>
            </a:lvl1pPr>
          </a:lstStyle>
          <a:p>
            <a:fld id="{21571C1F-3467-8946-B96C-D4C8FA7EE05F}" type="datetime1">
              <a:rPr lang="da-DK" smtClean="0">
                <a:solidFill>
                  <a:srgbClr val="000000"/>
                </a:solidFill>
                <a:latin typeface="Comic Sans MS"/>
                <a:ea typeface="ＭＳ Ｐゴシック"/>
                <a:cs typeface="ＭＳ Ｐゴシック"/>
              </a:rPr>
              <a:t>05/05/2016</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a:xfrm>
            <a:off x="6553200" y="6248400"/>
            <a:ext cx="1905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61359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F470AE9-FEEF-D743-B2BF-FDFEA9F6207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8780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D29D904-EB8B-604F-B9AE-02E1BB38440E}" type="datetime1">
              <a:rPr lang="da-DK" smtClean="0"/>
              <a:t>05/05/2016</a:t>
            </a:fld>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7F0C681-419D-584B-B42F-D25004B9CDB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5454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39979A0-8932-B945-B766-791B6E4596CD}"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54866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9212A5DD-63C6-5748-9B4C-BB5CDCAB6CA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73961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85A1914-3D05-2D46-946F-FB8BE973954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78544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84D00D4-F4ED-6A4F-990B-7B7036EF15B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83178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8505DF7-0F50-994B-9C56-17EFB457223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8704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221C257-43F8-6049-A23F-4B1BDD6165B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40453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9BCB56A-98CA-6F48-BD02-4ABE7292D4D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4172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6E9FDF3-7750-D94C-9192-FC7BD740EEC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02193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B91B8A6-4712-7E47-B4B7-76AD77FE308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6669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D234FB4-A93C-B04E-A032-E2520E940BCF}" type="datetime1">
              <a:rPr lang="da-DK" smtClean="0"/>
              <a:t>05/05/2016</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0690091-5EAF-CA4E-97D9-A6DA88A4C13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65775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996B465-2CB0-5840-BDA2-45AA4C8AC89B}"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6450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48D0FE5C-9FE9-0749-860A-6CA8EC3E75DB}"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1366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47EEAD-46DA-6748-978B-27CD948D1F8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01452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86AE890-D882-D342-934D-25A27F2C9F7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2067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4A86E95-3F8E-1449-B79D-9D031B4614D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07335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B6A6778-3D70-A144-B8A0-9BE3992BEE4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2071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CD69D40-37F8-3A4A-A8BA-3AD79631ACCB}"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6932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E5E3170-8D30-4741-9763-3267085CFF3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21483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1142A2B-355E-FB42-8DA3-57EEEC6DCB8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628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61BCC27-9B1F-3245-B363-82F7B9D30BF3}" type="datetime1">
              <a:rPr lang="da-DK" smtClean="0"/>
              <a:t>05/05/2016</a:t>
            </a:fld>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1FEBCDF-6594-9B49-8251-4CF81001D18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88566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9DEBCE6-B799-0547-B56C-ED57B24EC971}"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702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6F25978-4A14-7B4B-BD28-DE9592A19EB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78372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70B5EEE-76AB-8E43-A09B-484AB22B806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2947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541F18CD-5648-714A-9BCB-D411F1B28ED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6515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D95E868-DDC2-2B4A-8D81-EBD17E6D975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51586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FEC2518-60CD-1646-A8B1-33A4230C506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7204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B2B7100C-8CF4-1E4F-B1CA-C7B82D36371C}"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25896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48E09D8-BA61-0646-9C4A-202AAC5724F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31906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045EFC7-9754-2547-98D6-532388A0339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66630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9577550-65EE-D94B-A93E-E44000309E9A}" type="datetime1">
              <a:rPr lang="da-DK" smtClean="0"/>
              <a:t>05/05/2016</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E893713-F169-F74A-9A45-E9AC9E5F47C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1682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53369FF-CB12-5244-8D31-4B937B84915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6759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D7A7902-4409-1847-AC71-5BCB1CC7BD0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0454431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CABF81E-079C-2942-ADDD-DCEC3EE8951C}"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08921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D71DB84-CA2F-6A4F-BED2-B9E1B5E2DBA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92580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C953B0A-6F55-F64F-88D6-AFD28795269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1868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2B6ECF6-89BF-0144-8482-2F21871C0F26}"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3569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85126B8-D878-1F46-BDB0-7B8A384125D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51888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4C083EF-3962-5343-8C83-EE6999F8DD9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23048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5B54F5B9-42DF-134A-9D6B-87CD9141B2EA}"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12633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AE7072B-885A-1043-8232-E6DBD9C682F2}" type="datetime1">
              <a:rPr lang="da-DK" smtClean="0"/>
              <a:t>05/05/2016</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1D1E463-C9E6-9845-B494-BAC88D51D87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95804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8828711-60CA-2845-80D2-8C72597E4B0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5989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A9185BC-D438-5B4B-9EDA-0C33AD3CA86A}"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21148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6755F01-A321-2843-AA39-04CDFE9EDE92}"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3152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1720078-A17D-8C4E-A1E9-CEFDE3AFD25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74850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7F15B57-90BC-8543-99E2-2C4CE0492FD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204656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73B2B90-6597-1C4C-A01F-1D9DE9C1E165}"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92278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537D269-8806-BC4A-8209-4870F13A3A54}"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6322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A6A1EAC-AAEE-7F44-BDD8-B05972E894F9}"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64260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11C22F7-48E5-4040-82A7-D11C80AA362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717529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 Id="rId14" Type="http://schemas.openxmlformats.org/officeDocument/2006/relationships/image" Target="../media/image1.pn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 Id="rId11" Type="http://schemas.openxmlformats.org/officeDocument/2006/relationships/theme" Target="../theme/theme11.xml"/><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theme" Target="../theme/theme14.xml"/><Relationship Id="rId14" Type="http://schemas.openxmlformats.org/officeDocument/2006/relationships/image" Target="../media/image1.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5.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slideLayout" Target="../slideLayouts/slideLayout189.xml"/><Relationship Id="rId13" Type="http://schemas.openxmlformats.org/officeDocument/2006/relationships/theme" Target="../theme/theme16.xml"/><Relationship Id="rId14" Type="http://schemas.openxmlformats.org/officeDocument/2006/relationships/image" Target="../media/image1.pn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45A0F-1F36-4E47-89B8-9D1E035BB09E}" type="datetime1">
              <a:rPr lang="da-DK" smtClean="0"/>
              <a:t>05/05/2016</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C16270B6-6AC0-5B42-A931-A89082A6D6C3}"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456FA-FD5F-BC40-A530-51E82883FFB9}" type="datetime1">
              <a:rPr lang="da-DK" smtClean="0">
                <a:solidFill>
                  <a:prstClr val="black">
                    <a:tint val="75000"/>
                  </a:prstClr>
                </a:solidFill>
                <a:latin typeface="Calibri"/>
              </a:rPr>
              <a:t>05/05/2016</a:t>
            </a:fld>
            <a:endParaRPr lang="da-DK">
              <a:solidFill>
                <a:prstClr val="black">
                  <a:tint val="75000"/>
                </a:prstClr>
              </a:solidFill>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969341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3CC1A519-8E53-C444-9ECE-97EA6B2D49F5}"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7287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24BA56F-7D14-3B40-81DB-7A7864C6CB6E}"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00866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1492597-08FC-9D48-8658-7FF76B49E4F6}"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961841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75869298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99EC4FCF-DFF9-B349-A09B-615AEAEA2567}" type="datetime1">
              <a:rPr lang="da-DK" smtClean="0"/>
              <a:pPr/>
              <a:t>05/05/2016</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pPr/>
              <a:t>‹nr.›</a:t>
            </a:fld>
            <a:endParaRPr lang="da-DK"/>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8571120"/>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hf sldNum="0"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4458623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F9FB7385-29C0-CB4E-BC77-C4B589C29BFB}" type="datetime1">
              <a:rPr lang="da-DK" smtClean="0"/>
              <a:t>05/05/2016</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pPr/>
              <a:t>‹nr.›</a:t>
            </a:fld>
            <a:endParaRPr lang="da-DK"/>
          </a:p>
        </p:txBody>
      </p:sp>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fld id="{8DFF5DDF-2D5C-AA4D-A391-21DBEA8115B2}" type="datetime1">
              <a:rPr lang="da-DK" smtClean="0">
                <a:solidFill>
                  <a:srgbClr val="000000"/>
                </a:solidFill>
                <a:latin typeface="Comic Sans MS" charset="0"/>
                <a:ea typeface="ＭＳ Ｐゴシック" charset="0"/>
                <a:cs typeface="ＭＳ Ｐゴシック" charset="0"/>
              </a:rPr>
              <a:t>05/05/2016</a:t>
            </a:fld>
            <a:endParaRPr lang="da-DK" smtClean="0">
              <a:solidFill>
                <a:srgbClr val="000000"/>
              </a:solidFill>
              <a:latin typeface="Comic Sans MS" charset="0"/>
              <a:ea typeface="ＭＳ Ｐゴシック" charset="0"/>
              <a:cs typeface="ＭＳ Ｐゴシック" charset="0"/>
            </a:endParaRPr>
          </a:p>
        </p:txBody>
      </p:sp>
      <p:sp>
        <p:nvSpPr>
          <p:cNvPr id="334853"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r>
              <a:rPr lang="da-DK" smtClean="0">
                <a:solidFill>
                  <a:srgbClr val="000000"/>
                </a:solidFill>
                <a:latin typeface="Comic Sans MS" charset="0"/>
                <a:ea typeface="ＭＳ Ｐゴシック" charset="0"/>
                <a:cs typeface="ＭＳ Ｐゴシック" charset="0"/>
              </a:rPr>
              <a:t>Lena Højgård Isager www.pkf.name</a:t>
            </a:r>
          </a:p>
        </p:txBody>
      </p:sp>
      <p:sp>
        <p:nvSpPr>
          <p:cNvPr id="334854"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800213EB-9975-134C-8707-14EB34506FB1}" type="slidenum">
              <a:rPr lang="da-DK" smtClean="0">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pPr>
              <a:t>‹nr.›</a:t>
            </a:fld>
            <a:endParaRPr lang="da-DK"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19397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6B64A73-8E28-B849-97CE-E5C15F5BCF6D}"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1509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E1E216E-8D91-674D-913F-C67079E451D6}"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893567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3185196-CAF7-1E41-94C5-9FFE88B41A70}"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328091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B07BAB74-CFED-E644-9661-A72A33281D9F}"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721206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D30580AC-F3F9-2B45-9D59-EB4141B6CC9E}" type="datetime1">
              <a:rPr lang="da-DK" smtClean="0">
                <a:latin typeface="Calibri"/>
              </a:rPr>
              <a:t>05/05/2016</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3522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63.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101.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hyperlink" Target="https://compassionatemind.co.uk/individuals/audio-for-individuals" TargetMode="External"/><Relationship Id="rId5" Type="http://schemas.openxmlformats.org/officeDocument/2006/relationships/hyperlink" Target="http://www.self-compassion.org/guided-self-compassion-meditations-mp3.html" TargetMode="External"/><Relationship Id="rId6" Type="http://schemas.openxmlformats.org/officeDocument/2006/relationships/hyperlink" Target="http://www.mindfulselfcompassion.org/meditations_downloads.php" TargetMode="External"/><Relationship Id="rId7" Type="http://schemas.openxmlformats.org/officeDocument/2006/relationships/hyperlink" Target="http://www.ted.com/talks/matthieu_ricard_on_the_habits_of_happiness.html" TargetMode="External"/><Relationship Id="rId8" Type="http://schemas.openxmlformats.org/officeDocument/2006/relationships/image" Target="../media/image10.jpeg"/><Relationship Id="rId1" Type="http://schemas.openxmlformats.org/officeDocument/2006/relationships/slideLayout" Target="../slideLayouts/slideLayout31.xml"/><Relationship Id="rId2" Type="http://schemas.openxmlformats.org/officeDocument/2006/relationships/hyperlink" Target="https://compassionatemind.co.u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4" Type="http://schemas.openxmlformats.org/officeDocument/2006/relationships/image" Target="../media/image11.jpeg"/><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4.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png"/><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9.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image" Target="../media/image24.jpeg"/><Relationship Id="rId5" Type="http://schemas.openxmlformats.org/officeDocument/2006/relationships/image" Target="../media/image10.jpe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pn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28.png"/><Relationship Id="rId6" Type="http://schemas.openxmlformats.org/officeDocument/2006/relationships/image" Target="../media/image27.jpeg"/><Relationship Id="rId1" Type="http://schemas.openxmlformats.org/officeDocument/2006/relationships/vmlDrawing" Target="../drawings/vmlDrawing1.vml"/><Relationship Id="rId2"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28.png"/><Relationship Id="rId6" Type="http://schemas.openxmlformats.org/officeDocument/2006/relationships/image" Target="../media/image27.jpeg"/><Relationship Id="rId1" Type="http://schemas.openxmlformats.org/officeDocument/2006/relationships/vmlDrawing" Target="../drawings/vmlDrawing2.vml"/><Relationship Id="rId2"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9" Type="http://schemas.openxmlformats.org/officeDocument/2006/relationships/image" Target="../media/image35.png"/><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7.png"/><Relationship Id="rId3" Type="http://schemas.openxmlformats.org/officeDocument/2006/relationships/image" Target="../media/image1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31.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3.png"/><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6.jpeg"/><Relationship Id="rId3" Type="http://schemas.openxmlformats.org/officeDocument/2006/relationships/image" Target="../media/image1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7.jpeg"/><Relationship Id="rId3" Type="http://schemas.openxmlformats.org/officeDocument/2006/relationships/image" Target="../media/image1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jpeg"/><Relationship Id="rId3" Type="http://schemas.openxmlformats.org/officeDocument/2006/relationships/image" Target="../media/image1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9.jpeg"/><Relationship Id="rId3" Type="http://schemas.openxmlformats.org/officeDocument/2006/relationships/image" Target="../media/image1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0.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1.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 Id="rId3" Type="http://schemas.openxmlformats.org/officeDocument/2006/relationships/image" Target="../media/image5.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s>
</file>

<file path=ppt/slides/_rels/slide9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10.jpeg"/><Relationship Id="rId1" Type="http://schemas.openxmlformats.org/officeDocument/2006/relationships/slideLayout" Target="../slideLayouts/slideLayout28.xml"/><Relationship Id="rId2" Type="http://schemas.openxmlformats.org/officeDocument/2006/relationships/image" Target="../media/image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4.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685800" y="1040871"/>
            <a:ext cx="7772400" cy="2206280"/>
          </a:xfrm>
        </p:spPr>
        <p:txBody>
          <a:bodyPr>
            <a:normAutofit fontScale="90000"/>
          </a:bodyPr>
          <a:lstStyle/>
          <a:p>
            <a:r>
              <a:rPr lang="da-DK" dirty="0" smtClean="0">
                <a:solidFill>
                  <a:schemeClr val="bg1"/>
                </a:solidFill>
              </a:rPr>
              <a:t>Basiskursus i </a:t>
            </a:r>
            <a:br>
              <a:rPr lang="da-DK" dirty="0" smtClean="0">
                <a:solidFill>
                  <a:schemeClr val="bg1"/>
                </a:solidFill>
              </a:rPr>
            </a:br>
            <a:r>
              <a:rPr lang="da-DK" dirty="0" smtClean="0">
                <a:solidFill>
                  <a:schemeClr val="bg1"/>
                </a:solidFill>
              </a:rPr>
              <a:t>Medfølelsesfokuseret terapi /</a:t>
            </a:r>
            <a:br>
              <a:rPr lang="da-DK" dirty="0" smtClean="0">
                <a:solidFill>
                  <a:schemeClr val="bg1"/>
                </a:solidFill>
              </a:rPr>
            </a:br>
            <a:r>
              <a:rPr lang="da-DK" dirty="0" err="1" smtClean="0">
                <a:solidFill>
                  <a:schemeClr val="bg1"/>
                </a:solidFill>
              </a:rPr>
              <a:t>Compassion</a:t>
            </a:r>
            <a:r>
              <a:rPr lang="da-DK" dirty="0" smtClean="0">
                <a:solidFill>
                  <a:schemeClr val="bg1"/>
                </a:solidFill>
              </a:rPr>
              <a:t> Focused Therapy CFT for tværfagligt personale</a:t>
            </a:r>
            <a:br>
              <a:rPr lang="da-DK" dirty="0" smtClean="0">
                <a:solidFill>
                  <a:schemeClr val="bg1"/>
                </a:solidFill>
              </a:rPr>
            </a:br>
            <a:r>
              <a:rPr lang="da-DK" sz="2000" dirty="0" smtClean="0">
                <a:solidFill>
                  <a:schemeClr val="bg1"/>
                </a:solidFill>
              </a:rPr>
              <a:t>12 og 13 maj </a:t>
            </a:r>
            <a:r>
              <a:rPr lang="da-DK" sz="2000" dirty="0">
                <a:solidFill>
                  <a:schemeClr val="bg1"/>
                </a:solidFill>
              </a:rPr>
              <a:t>o</a:t>
            </a:r>
            <a:r>
              <a:rPr lang="da-DK" sz="2000" dirty="0" smtClean="0">
                <a:solidFill>
                  <a:schemeClr val="bg1"/>
                </a:solidFill>
              </a:rPr>
              <a:t>g 8 juni 2016</a:t>
            </a:r>
            <a:endParaRPr lang="da-DK" sz="4000" dirty="0">
              <a:solidFill>
                <a:schemeClr val="bg1"/>
              </a:solidFill>
            </a:endParaRPr>
          </a:p>
        </p:txBody>
      </p:sp>
      <p:sp>
        <p:nvSpPr>
          <p:cNvPr id="3" name="Undertitel 2"/>
          <p:cNvSpPr>
            <a:spLocks noGrp="1"/>
          </p:cNvSpPr>
          <p:nvPr>
            <p:ph type="subTitle" idx="1"/>
          </p:nvPr>
        </p:nvSpPr>
        <p:spPr>
          <a:xfrm>
            <a:off x="1371600" y="3901141"/>
            <a:ext cx="6400800" cy="1752600"/>
          </a:xfrm>
        </p:spPr>
        <p:txBody>
          <a:bodyPr/>
          <a:lstStyle/>
          <a:p>
            <a:r>
              <a:rPr lang="da-DK" dirty="0" smtClean="0">
                <a:solidFill>
                  <a:srgbClr val="FFFFFF"/>
                </a:solidFill>
              </a:rPr>
              <a:t>Ved psykolog Lena Højgård Isager</a:t>
            </a:r>
          </a:p>
          <a:p>
            <a:r>
              <a:rPr lang="da-DK" dirty="0" smtClean="0">
                <a:solidFill>
                  <a:srgbClr val="FFFFFF"/>
                </a:solidFill>
              </a:rPr>
              <a:t>Psykologhuset Kognitivt Fokus</a:t>
            </a:r>
          </a:p>
          <a:p>
            <a:r>
              <a:rPr lang="da-DK" dirty="0" smtClean="0">
                <a:solidFill>
                  <a:srgbClr val="FFFFFF"/>
                </a:solidFill>
              </a:rPr>
              <a:t>www.pkf.name</a:t>
            </a:r>
          </a:p>
          <a:p>
            <a:endParaRPr lang="da-DK" dirty="0">
              <a:solidFill>
                <a:srgbClr val="FFFFFF"/>
              </a:solidFill>
            </a:endParaRPr>
          </a:p>
        </p:txBody>
      </p:sp>
    </p:spTree>
    <p:extLst>
      <p:ext uri="{BB962C8B-B14F-4D97-AF65-F5344CB8AC3E}">
        <p14:creationId xmlns:p14="http://schemas.microsoft.com/office/powerpoint/2010/main" val="1964313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397375" y="1222338"/>
            <a:ext cx="4193948" cy="1444662"/>
          </a:xfrm>
        </p:spPr>
        <p:txBody>
          <a:bodyPr rIns="96305">
            <a:normAutofit fontScale="90000"/>
          </a:bodyPr>
          <a:lstStyle/>
          <a:p>
            <a:pPr marL="35871">
              <a:defRPr/>
            </a:pPr>
            <a:r>
              <a:rPr lang="da-DK" dirty="0" smtClean="0">
                <a:solidFill>
                  <a:srgbClr val="FFFFFF"/>
                </a:solidFill>
              </a:rPr>
              <a:t>Definition af medfølelse</a:t>
            </a:r>
            <a:br>
              <a:rPr lang="da-DK" dirty="0" smtClean="0">
                <a:solidFill>
                  <a:srgbClr val="FFFFFF"/>
                </a:solidFill>
              </a:rPr>
            </a:br>
            <a:r>
              <a:rPr lang="da-DK" dirty="0" smtClean="0">
                <a:solidFill>
                  <a:srgbClr val="FFFFFF"/>
                </a:solidFill>
              </a:rPr>
              <a:t> i </a:t>
            </a:r>
            <a:br>
              <a:rPr lang="da-DK" dirty="0" smtClean="0">
                <a:solidFill>
                  <a:srgbClr val="FFFFFF"/>
                </a:solidFill>
              </a:rPr>
            </a:br>
            <a:r>
              <a:rPr lang="da-DK" dirty="0" smtClean="0">
                <a:solidFill>
                  <a:srgbClr val="FFFFFF"/>
                </a:solidFill>
              </a:rPr>
              <a:t>Compassion Focused 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4" name="Pladsholder til dato 3"/>
          <p:cNvSpPr>
            <a:spLocks noGrp="1"/>
          </p:cNvSpPr>
          <p:nvPr>
            <p:ph type="dt" sz="half" idx="10"/>
          </p:nvPr>
        </p:nvSpPr>
        <p:spPr/>
        <p:txBody>
          <a:bodyPr/>
          <a:lstStyle/>
          <a:p>
            <a:fld id="{457CC2D5-3D27-6343-8B9B-2EFC0B540BD0}" type="datetime1">
              <a:rPr lang="da-DK" smtClean="0">
                <a:solidFill>
                  <a:srgbClr val="FFFFFF"/>
                </a:solidFill>
                <a:latin typeface="Calibri"/>
              </a:rPr>
              <a:t>05/05/2016</a:t>
            </a:fld>
            <a:endParaRPr lang="da-DK">
              <a:solidFill>
                <a:srgbClr val="FFFFFF"/>
              </a:solidFill>
              <a:latin typeface="Calibri"/>
            </a:endParaRPr>
          </a:p>
        </p:txBody>
      </p:sp>
      <p:sp>
        <p:nvSpPr>
          <p:cNvPr id="6" name="Pladsholder til indhold 5"/>
          <p:cNvSpPr>
            <a:spLocks noGrp="1"/>
          </p:cNvSpPr>
          <p:nvPr>
            <p:ph idx="1"/>
          </p:nvPr>
        </p:nvSpPr>
        <p:spPr>
          <a:xfrm>
            <a:off x="457200" y="4000499"/>
            <a:ext cx="8175171" cy="2239279"/>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 		</a:t>
            </a:r>
            <a:r>
              <a:rPr lang="da-DK" sz="1800" dirty="0" smtClean="0">
                <a:solidFill>
                  <a:srgbClr val="FFFFFF"/>
                </a:solidFill>
              </a:rPr>
              <a:t>Paul Gilbert og </a:t>
            </a:r>
            <a:r>
              <a:rPr lang="da-DK" sz="1800" dirty="0" err="1" smtClean="0">
                <a:solidFill>
                  <a:srgbClr val="FFFFFF"/>
                </a:solidFill>
              </a:rPr>
              <a:t>Choden</a:t>
            </a:r>
            <a:r>
              <a:rPr lang="da-DK" sz="1800" dirty="0" smtClean="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400050" lvl="1" indent="0">
              <a:buNone/>
            </a:pPr>
            <a:endParaRPr lang="da-DK" sz="2600" dirty="0">
              <a:solidFill>
                <a:srgbClr val="FFFFFF"/>
              </a:solidFill>
            </a:endParaRPr>
          </a:p>
        </p:txBody>
      </p:sp>
      <p:pic>
        <p:nvPicPr>
          <p:cNvPr id="8" name="Billede 7"/>
          <p:cNvPicPr>
            <a:picLocks noChangeAspect="1"/>
          </p:cNvPicPr>
          <p:nvPr/>
        </p:nvPicPr>
        <p:blipFill>
          <a:blip r:embed="rId3"/>
          <a:stretch>
            <a:fillRect/>
          </a:stretch>
        </p:blipFill>
        <p:spPr>
          <a:xfrm>
            <a:off x="457200" y="684479"/>
            <a:ext cx="3733641" cy="2792763"/>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84793171"/>
      </p:ext>
    </p:extLst>
  </p:cSld>
  <p:clrMapOvr>
    <a:masterClrMapping/>
  </p:clrMapOvr>
  <p:transition>
    <p:cover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dirty="0" smtClean="0">
                <a:solidFill>
                  <a:srgbClr val="F8E950"/>
                </a:solidFill>
              </a:rPr>
              <a:t>Refleksioner og hjemmearbejde</a:t>
            </a:r>
            <a:endParaRPr lang="da-DK" sz="4000" dirty="0">
              <a:solidFill>
                <a:srgbClr val="F8E950"/>
              </a:solidFill>
            </a:endParaRPr>
          </a:p>
        </p:txBody>
      </p:sp>
      <p:sp>
        <p:nvSpPr>
          <p:cNvPr id="5" name="Pladsholder til indhold 4"/>
          <p:cNvSpPr>
            <a:spLocks noGrp="1"/>
          </p:cNvSpPr>
          <p:nvPr>
            <p:ph idx="1"/>
          </p:nvPr>
        </p:nvSpPr>
        <p:spPr/>
        <p:txBody>
          <a:bodyPr>
            <a:normAutofit fontScale="77500" lnSpcReduction="20000"/>
          </a:bodyPr>
          <a:lstStyle/>
          <a:p>
            <a:pPr marL="0" indent="0">
              <a:buNone/>
            </a:pPr>
            <a:r>
              <a:rPr lang="da-DK" dirty="0" smtClean="0">
                <a:solidFill>
                  <a:srgbClr val="FFFFFF"/>
                </a:solidFill>
              </a:rPr>
              <a:t>Fælles: Hvad er de vigtigste pointer fra dagen?</a:t>
            </a:r>
          </a:p>
          <a:p>
            <a:endParaRPr lang="da-DK" dirty="0" smtClean="0">
              <a:solidFill>
                <a:srgbClr val="FFFFFF"/>
              </a:solidFill>
            </a:endParaRPr>
          </a:p>
          <a:p>
            <a:pPr marL="0" indent="0">
              <a:buNone/>
            </a:pPr>
            <a:r>
              <a:rPr lang="da-DK" dirty="0" smtClean="0">
                <a:solidFill>
                  <a:srgbClr val="FFFFFF"/>
                </a:solidFill>
              </a:rPr>
              <a:t>Parvis: Plan for implementering:</a:t>
            </a:r>
            <a:endParaRPr lang="da-DK" dirty="0">
              <a:solidFill>
                <a:srgbClr val="FFFFFF"/>
              </a:solidFill>
            </a:endParaRPr>
          </a:p>
          <a:p>
            <a:pPr marL="0" indent="0">
              <a:buNone/>
            </a:pPr>
            <a:r>
              <a:rPr lang="da-DK" sz="2000" dirty="0" smtClean="0">
                <a:solidFill>
                  <a:srgbClr val="FFFFFF"/>
                </a:solidFill>
              </a:rPr>
              <a:t>Hvordan vil </a:t>
            </a:r>
            <a:r>
              <a:rPr lang="da-DK" sz="2000" b="1" dirty="0">
                <a:solidFill>
                  <a:srgbClr val="FFFFFF"/>
                </a:solidFill>
              </a:rPr>
              <a:t>I</a:t>
            </a:r>
            <a:r>
              <a:rPr lang="da-DK" sz="2000" dirty="0" smtClean="0">
                <a:solidFill>
                  <a:srgbClr val="FFFFFF"/>
                </a:solidFill>
              </a:rPr>
              <a:t> arbejde videre med den medfølelsesfokuserede tilgang?</a:t>
            </a:r>
          </a:p>
          <a:p>
            <a:pPr marL="0" indent="0">
              <a:buNone/>
            </a:pPr>
            <a:endParaRPr lang="da-DK" sz="2000" dirty="0">
              <a:solidFill>
                <a:srgbClr val="FFFFFF"/>
              </a:solidFill>
            </a:endParaRPr>
          </a:p>
          <a:p>
            <a:r>
              <a:rPr lang="da-DK" sz="2300" dirty="0" smtClean="0">
                <a:solidFill>
                  <a:srgbClr val="FFFFFF"/>
                </a:solidFill>
              </a:rPr>
              <a:t>Med hinanden			Hvordan holde fast – hvilke møder kan understøtte?</a:t>
            </a:r>
          </a:p>
          <a:p>
            <a:pPr marL="0" indent="0">
              <a:buNone/>
            </a:pPr>
            <a:r>
              <a:rPr lang="da-DK" sz="2300" dirty="0" smtClean="0">
                <a:solidFill>
                  <a:srgbClr val="FFFFFF"/>
                </a:solidFill>
              </a:rPr>
              <a:t>						Ledelsens rolle?</a:t>
            </a:r>
          </a:p>
          <a:p>
            <a:pPr marL="0" indent="0">
              <a:buNone/>
            </a:pPr>
            <a:endParaRPr lang="da-DK" sz="2300" dirty="0" smtClean="0">
              <a:solidFill>
                <a:srgbClr val="FFFFFF"/>
              </a:solidFill>
            </a:endParaRPr>
          </a:p>
          <a:p>
            <a:r>
              <a:rPr lang="da-DK" sz="2300" dirty="0" smtClean="0">
                <a:solidFill>
                  <a:srgbClr val="FFFFFF"/>
                </a:solidFill>
              </a:rPr>
              <a:t>Personligt arbejde:		Hvilke øvelser? Hvor ofte og hvornår?</a:t>
            </a:r>
          </a:p>
          <a:p>
            <a:pPr marL="0" indent="0">
              <a:buNone/>
            </a:pPr>
            <a:endParaRPr lang="da-DK" sz="2300" dirty="0">
              <a:solidFill>
                <a:srgbClr val="FFFFFF"/>
              </a:solidFill>
            </a:endParaRPr>
          </a:p>
          <a:p>
            <a:r>
              <a:rPr lang="da-DK" sz="2300" dirty="0" smtClean="0">
                <a:solidFill>
                  <a:srgbClr val="FFFFFF"/>
                </a:solidFill>
              </a:rPr>
              <a:t>Klientarbejde:			Hvilke plancher, øvelser, modeller?</a:t>
            </a:r>
          </a:p>
          <a:p>
            <a:pPr marL="2743200" lvl="6" indent="0">
              <a:buNone/>
            </a:pPr>
            <a:r>
              <a:rPr lang="da-DK" sz="2300" dirty="0" smtClean="0">
                <a:solidFill>
                  <a:srgbClr val="FFFFFF"/>
                </a:solidFill>
              </a:rPr>
              <a:t>Hvilke patienter?</a:t>
            </a:r>
          </a:p>
          <a:p>
            <a:pPr marL="2743200" lvl="6" indent="0">
              <a:buNone/>
            </a:pPr>
            <a:endParaRPr lang="da-DK" sz="2300" dirty="0">
              <a:solidFill>
                <a:srgbClr val="FFFFFF"/>
              </a:solidFill>
            </a:endParaRPr>
          </a:p>
          <a:p>
            <a:r>
              <a:rPr lang="da-DK" sz="2300" dirty="0" smtClean="0">
                <a:solidFill>
                  <a:srgbClr val="FFFFFF"/>
                </a:solidFill>
              </a:rPr>
              <a:t>Træning:				Sammen med hvem?</a:t>
            </a:r>
          </a:p>
          <a:p>
            <a:pPr marL="2286000" lvl="5" indent="0">
              <a:buNone/>
            </a:pPr>
            <a:r>
              <a:rPr lang="da-DK" sz="2300" dirty="0" smtClean="0">
                <a:solidFill>
                  <a:srgbClr val="FFFFFF"/>
                </a:solidFill>
              </a:rPr>
              <a:t>	Hvornår?</a:t>
            </a:r>
          </a:p>
          <a:p>
            <a:pPr marL="2286000" lvl="5" indent="0">
              <a:buNone/>
            </a:pPr>
            <a:endParaRPr lang="da-DK" dirty="0">
              <a:solidFill>
                <a:srgbClr val="FFFFFF"/>
              </a:solidFill>
            </a:endParaRPr>
          </a:p>
          <a:p>
            <a:pPr marL="2286000" lvl="5" indent="0">
              <a:buNone/>
            </a:pP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972B81DA-08C8-1341-ACB7-E9E5EEE56CB5}" type="datetime1">
              <a:rPr lang="da-DK" smtClean="0">
                <a:solidFill>
                  <a:srgbClr val="FFFFFF"/>
                </a:solidFill>
                <a:latin typeface="Calibri"/>
              </a:rPr>
              <a:t>05/05/2016</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100</a:t>
            </a:fld>
            <a:endParaRPr lang="da-DK" dirty="0">
              <a:solidFill>
                <a:srgbClr val="FFFFFF"/>
              </a:solidFill>
              <a:latin typeface="Calibri"/>
            </a:endParaRPr>
          </a:p>
        </p:txBody>
      </p:sp>
      <p:pic>
        <p:nvPicPr>
          <p:cNvPr id="9"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07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76895" y="237286"/>
            <a:ext cx="8229600" cy="1143000"/>
          </a:xfrm>
        </p:spPr>
        <p:txBody>
          <a:bodyPr>
            <a:normAutofit/>
          </a:bodyPr>
          <a:lstStyle/>
          <a:p>
            <a:r>
              <a:rPr lang="da-DK" sz="4000" dirty="0" smtClean="0">
                <a:solidFill>
                  <a:srgbClr val="F8E950"/>
                </a:solidFill>
              </a:rPr>
              <a:t>Referencer og kilder til inspiration</a:t>
            </a:r>
            <a:endParaRPr lang="da-DK" sz="4000" dirty="0">
              <a:solidFill>
                <a:srgbClr val="F8E950"/>
              </a:solidFill>
            </a:endParaRPr>
          </a:p>
        </p:txBody>
      </p:sp>
      <p:sp>
        <p:nvSpPr>
          <p:cNvPr id="3" name="Pladsholder til indhold 2"/>
          <p:cNvSpPr>
            <a:spLocks noGrp="1"/>
          </p:cNvSpPr>
          <p:nvPr>
            <p:ph idx="4294967295"/>
          </p:nvPr>
        </p:nvSpPr>
        <p:spPr>
          <a:xfrm>
            <a:off x="914400" y="1600200"/>
            <a:ext cx="8229600" cy="4525963"/>
          </a:xfrm>
          <a:noFill/>
        </p:spPr>
        <p:txBody>
          <a:bodyPr>
            <a:normAutofit fontScale="92500" lnSpcReduction="20000"/>
          </a:bodyPr>
          <a:lstStyle/>
          <a:p>
            <a:pPr marL="0" indent="0">
              <a:buNone/>
            </a:pPr>
            <a:r>
              <a:rPr lang="da-DK" sz="2000" dirty="0" smtClean="0">
                <a:solidFill>
                  <a:srgbClr val="FFFFFF"/>
                </a:solidFill>
              </a:rPr>
              <a:t>Masser af information om bøger </a:t>
            </a:r>
            <a:r>
              <a:rPr lang="da-DK" sz="2000" dirty="0">
                <a:solidFill>
                  <a:srgbClr val="FFFFFF"/>
                </a:solidFill>
              </a:rPr>
              <a:t>og artikler på </a:t>
            </a:r>
            <a:r>
              <a:rPr lang="da-DK" sz="2000" dirty="0">
                <a:solidFill>
                  <a:srgbClr val="FFFFFF"/>
                </a:solidFill>
                <a:hlinkClick r:id="rId2"/>
              </a:rPr>
              <a:t>https://</a:t>
            </a:r>
            <a:r>
              <a:rPr lang="da-DK" sz="2000" dirty="0" smtClean="0">
                <a:solidFill>
                  <a:srgbClr val="FFFFFF"/>
                </a:solidFill>
                <a:hlinkClick r:id="rId2"/>
              </a:rPr>
              <a:t>compassionatemind.co.uk</a:t>
            </a:r>
            <a:endParaRPr lang="da-DK" sz="2000" dirty="0" smtClean="0">
              <a:solidFill>
                <a:srgbClr val="FFFFFF"/>
              </a:solidFill>
            </a:endParaRPr>
          </a:p>
          <a:p>
            <a:pPr marL="0" indent="0">
              <a:buNone/>
            </a:pPr>
            <a:endParaRPr lang="da-DK" sz="2000" dirty="0">
              <a:solidFill>
                <a:srgbClr val="FFFFFF"/>
              </a:solidFill>
            </a:endParaRPr>
          </a:p>
          <a:p>
            <a:pPr marL="0" indent="0">
              <a:buNone/>
            </a:pPr>
            <a:r>
              <a:rPr lang="da-DK" sz="2600" dirty="0" smtClean="0">
                <a:solidFill>
                  <a:srgbClr val="FFFFFF"/>
                </a:solidFill>
              </a:rPr>
              <a:t>På dansk:</a:t>
            </a:r>
          </a:p>
          <a:p>
            <a:pPr marL="0" indent="0">
              <a:buNone/>
            </a:pPr>
            <a:r>
              <a:rPr lang="da-DK" sz="2000" dirty="0" smtClean="0">
                <a:solidFill>
                  <a:srgbClr val="FFFFFF"/>
                </a:solidFill>
              </a:rPr>
              <a:t>Paul Gilbert: Medfølelse og mindfulness – fra selvkritik til selvværd. Klim 2009</a:t>
            </a:r>
          </a:p>
          <a:p>
            <a:pPr marL="0" indent="0">
              <a:buNone/>
            </a:pPr>
            <a:endParaRPr lang="da-DK" sz="2000" dirty="0">
              <a:solidFill>
                <a:srgbClr val="FFFFFF"/>
              </a:solidFill>
            </a:endParaRPr>
          </a:p>
          <a:p>
            <a:pPr marL="0" indent="0">
              <a:buNone/>
            </a:pPr>
            <a:r>
              <a:rPr lang="da-DK" sz="2800" dirty="0" smtClean="0">
                <a:solidFill>
                  <a:srgbClr val="FFFFFF"/>
                </a:solidFill>
              </a:rPr>
              <a:t>Hjemmesider 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r>
              <a:rPr lang="da-DK" sz="1600" dirty="0" smtClean="0">
                <a:solidFill>
                  <a:schemeClr val="bg2">
                    <a:lumMod val="50000"/>
                  </a:schemeClr>
                </a:solidFill>
                <a:hlinkClick r:id="rId3"/>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4"/>
              </a:rPr>
              <a:t>https://</a:t>
            </a:r>
            <a:r>
              <a:rPr lang="da-DK" sz="1600" dirty="0" smtClean="0">
                <a:solidFill>
                  <a:schemeClr val="bg2">
                    <a:lumMod val="50000"/>
                  </a:schemeClr>
                </a:solidFill>
                <a:hlinkClick r:id="rId4"/>
              </a:rPr>
              <a:t>compassionatemind.co.uk/individuals/audio-for-individuals</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a:t>
            </a:r>
            <a:r>
              <a:rPr lang="da-DK" sz="1600" dirty="0" smtClean="0">
                <a:solidFill>
                  <a:schemeClr val="bg2">
                    <a:lumMod val="50000"/>
                  </a:schemeClr>
                </a:solidFill>
                <a:hlinkClick r:id="rId5"/>
              </a:rPr>
              <a:t>html</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a:t>
            </a:r>
            <a:r>
              <a:rPr lang="da-DK" sz="1600" dirty="0" smtClean="0">
                <a:solidFill>
                  <a:schemeClr val="bg2">
                    <a:lumMod val="50000"/>
                  </a:schemeClr>
                </a:solidFill>
                <a:hlinkClick r:id="rId6"/>
              </a:rPr>
              <a:t>meditations_downloads.php</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http://www.ted.com/talks/</a:t>
            </a:r>
            <a:r>
              <a:rPr lang="da-DK" sz="1600" dirty="0" smtClean="0">
                <a:solidFill>
                  <a:schemeClr val="bg2">
                    <a:lumMod val="50000"/>
                  </a:schemeClr>
                </a:solidFill>
                <a:hlinkClick r:id="rId7"/>
              </a:rPr>
              <a:t>matthieu_ricard_on_the_habits_of_happiness.html</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endParaRPr lang="da-DK" sz="2000" dirty="0">
              <a:solidFill>
                <a:srgbClr val="800000"/>
              </a:solidFill>
            </a:endParaRPr>
          </a:p>
        </p:txBody>
      </p:sp>
      <p:sp>
        <p:nvSpPr>
          <p:cNvPr id="4" name="Pladsholder til dato 3"/>
          <p:cNvSpPr>
            <a:spLocks noGrp="1"/>
          </p:cNvSpPr>
          <p:nvPr>
            <p:ph type="dt" sz="half" idx="10"/>
          </p:nvPr>
        </p:nvSpPr>
        <p:spPr/>
        <p:txBody>
          <a:bodyPr/>
          <a:lstStyle/>
          <a:p>
            <a:fld id="{47A39113-E2B8-974B-B303-6D79940236AD}"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101</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8">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754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medfølelse?</a:t>
            </a:r>
            <a:endParaRPr lang="da-DK" dirty="0"/>
          </a:p>
        </p:txBody>
      </p:sp>
      <p:sp>
        <p:nvSpPr>
          <p:cNvPr id="3" name="Pladsholder til indhold 2"/>
          <p:cNvSpPr>
            <a:spLocks noGrp="1"/>
          </p:cNvSpPr>
          <p:nvPr>
            <p:ph idx="1"/>
          </p:nvPr>
        </p:nvSpPr>
        <p:spPr/>
        <p:txBody>
          <a:bodyPr>
            <a:normAutofit fontScale="77500" lnSpcReduction="20000"/>
          </a:bodyPr>
          <a:lstStyle/>
          <a:p>
            <a:r>
              <a:rPr lang="da-DK" dirty="0" smtClean="0">
                <a:solidFill>
                  <a:schemeClr val="bg1"/>
                </a:solidFill>
              </a:rPr>
              <a:t>Videnskabelige undersøgelser viser, at den vigtigste kerne i medfølelse er styrke, og ikke som de fleste tror - venlighed</a:t>
            </a:r>
            <a:endParaRPr lang="da-DK" dirty="0">
              <a:solidFill>
                <a:schemeClr val="bg1"/>
              </a:solidFill>
            </a:endParaRPr>
          </a:p>
          <a:p>
            <a:r>
              <a:rPr lang="da-DK" dirty="0" smtClean="0">
                <a:solidFill>
                  <a:schemeClr val="bg1"/>
                </a:solidFill>
              </a:rPr>
              <a:t>Modet til at være medfølende ligger i villigheden til at se på arten af og årsagerne til lidelse, både vores egen, andres og for menneskeheden. </a:t>
            </a:r>
          </a:p>
          <a:p>
            <a:r>
              <a:rPr lang="da-DK" dirty="0" smtClean="0">
                <a:solidFill>
                  <a:schemeClr val="bg1"/>
                </a:solidFill>
              </a:rPr>
              <a:t>Udfordringen er, at opnå den visdom vi har brug for til at kunne håndtere årsagerne til lidelsen hos os selv og andre</a:t>
            </a:r>
          </a:p>
          <a:p>
            <a:r>
              <a:rPr lang="da-DK" dirty="0" smtClean="0">
                <a:solidFill>
                  <a:schemeClr val="bg1"/>
                </a:solidFill>
              </a:rPr>
              <a:t>Medfølelse er en af de mest betydningsfulde erklæringer om styrke og mod som menneskeheden kender. Det er vanskeligt og kraftfuldt, smitsomt og indflydelsesrigt. Det er en universelt anerkendt motivation med potentiale til at ændre verden</a:t>
            </a:r>
          </a:p>
          <a:p>
            <a:endParaRPr lang="da-DK" dirty="0">
              <a:solidFill>
                <a:schemeClr val="bg1"/>
              </a:solidFill>
            </a:endParaRPr>
          </a:p>
        </p:txBody>
      </p:sp>
      <p:sp>
        <p:nvSpPr>
          <p:cNvPr id="4" name="Pladsholder til dato 3"/>
          <p:cNvSpPr>
            <a:spLocks noGrp="1"/>
          </p:cNvSpPr>
          <p:nvPr>
            <p:ph type="dt" sz="half" idx="10"/>
          </p:nvPr>
        </p:nvSpPr>
        <p:spPr/>
        <p:txBody>
          <a:bodyPr/>
          <a:lstStyle/>
          <a:p>
            <a:fld id="{1747EEAD-46DA-6748-978B-27CD948D1F83}" type="datetime1">
              <a:rPr lang="da-DK" smtClean="0">
                <a:solidFill>
                  <a:schemeClr val="bg1"/>
                </a:solidFill>
                <a:latin typeface="Calibri"/>
              </a:rPr>
              <a:t>05/05/2016</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slide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11</a:t>
            </a:fld>
            <a:endParaRPr lang="da-DK" dirty="0">
              <a:solidFill>
                <a:schemeClr val="bg1"/>
              </a:solidFill>
              <a:latin typeface="Calibri"/>
            </a:endParaRPr>
          </a:p>
        </p:txBody>
      </p:sp>
      <p:sp>
        <p:nvSpPr>
          <p:cNvPr id="8" name="Tekstfelt 7"/>
          <p:cNvSpPr txBox="1"/>
          <p:nvPr/>
        </p:nvSpPr>
        <p:spPr>
          <a:xfrm>
            <a:off x="4889124" y="5441950"/>
            <a:ext cx="2917594" cy="307777"/>
          </a:xfrm>
          <a:prstGeom prst="rect">
            <a:avLst/>
          </a:prstGeom>
          <a:noFill/>
        </p:spPr>
        <p:txBody>
          <a:bodyPr wrap="none" rtlCol="0">
            <a:spAutoFit/>
          </a:bodyPr>
          <a:lstStyle/>
          <a:p>
            <a:r>
              <a:rPr lang="da-DK" sz="1400" dirty="0">
                <a:solidFill>
                  <a:schemeClr val="bg1"/>
                </a:solidFill>
              </a:rPr>
              <a:t>Fra </a:t>
            </a:r>
            <a:r>
              <a:rPr lang="da-DK" sz="1400" dirty="0" err="1">
                <a:solidFill>
                  <a:schemeClr val="bg1"/>
                </a:solidFill>
              </a:rPr>
              <a:t>https</a:t>
            </a:r>
            <a:r>
              <a:rPr lang="da-DK" sz="1400" dirty="0">
                <a:solidFill>
                  <a:schemeClr val="bg1"/>
                </a:solidFill>
              </a:rPr>
              <a:t>://</a:t>
            </a:r>
            <a:r>
              <a:rPr lang="da-DK" sz="1400" dirty="0" err="1" smtClean="0">
                <a:solidFill>
                  <a:schemeClr val="bg1"/>
                </a:solidFill>
              </a:rPr>
              <a:t>compassionatemind.co.uk</a:t>
            </a:r>
            <a:endParaRPr lang="da-DK" sz="1400" dirty="0">
              <a:solidFill>
                <a:schemeClr val="bg1"/>
              </a:solidFill>
            </a:endParaRPr>
          </a:p>
        </p:txBody>
      </p:sp>
    </p:spTree>
    <p:extLst>
      <p:ext uri="{BB962C8B-B14F-4D97-AF65-F5344CB8AC3E}">
        <p14:creationId xmlns:p14="http://schemas.microsoft.com/office/powerpoint/2010/main" val="1442589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6159900"/>
          </a:xfrm>
        </p:spPr>
        <p:txBody>
          <a:bodyPr rtlCol="0">
            <a:normAutofit fontScale="85000" lnSpcReduction="20000"/>
          </a:bodyPr>
          <a:lstStyle/>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To processer i at udvikle vores</a:t>
            </a:r>
          </a:p>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 medfølende sind</a:t>
            </a:r>
          </a:p>
          <a:p>
            <a:pPr marL="182880" indent="-182880" eaLnBrk="1" fontAlgn="auto" hangingPunct="1">
              <a:lnSpc>
                <a:spcPct val="120000"/>
              </a:lnSpc>
              <a:spcAft>
                <a:spcPts val="0"/>
              </a:spcAft>
              <a:buFont typeface="Arial" pitchFamily="34" charset="0"/>
              <a:buChar char="•"/>
              <a:defRPr/>
            </a:pPr>
            <a:endParaRPr lang="da-DK" sz="2600" dirty="0" smtClean="0"/>
          </a:p>
          <a:p>
            <a:pPr marL="182880" indent="-182880" eaLnBrk="1" fontAlgn="auto" hangingPunct="1">
              <a:lnSpc>
                <a:spcPct val="120000"/>
              </a:lnSpc>
              <a:spcAft>
                <a:spcPts val="0"/>
              </a:spcAft>
              <a:buFont typeface="Arial" pitchFamily="34" charset="0"/>
              <a:buChar char="•"/>
              <a:defRPr/>
            </a:pPr>
            <a:r>
              <a:rPr lang="da-DK" sz="2600" dirty="0" smtClean="0"/>
              <a:t>Engagement -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smerte</a:t>
            </a:r>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lære at vi kan begynde at 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måde. </a:t>
            </a:r>
          </a:p>
          <a:p>
            <a:pPr marL="0" indent="0" eaLnBrk="1" fontAlgn="auto" hangingPunct="1">
              <a:lnSpc>
                <a:spcPct val="120000"/>
              </a:lnSpc>
              <a:spcAft>
                <a:spcPts val="0"/>
              </a:spcAft>
              <a:buFont typeface="Arial" pitchFamily="34" charset="0"/>
              <a:buNone/>
              <a:defRPr/>
            </a:pPr>
            <a:endParaRPr lang="da-DK" sz="2000" dirty="0" smtClean="0"/>
          </a:p>
          <a:p>
            <a:pPr marL="182880" indent="-182880" eaLnBrk="1" fontAlgn="auto" hangingPunct="1">
              <a:lnSpc>
                <a:spcPct val="120000"/>
              </a:lnSpc>
              <a:spcAft>
                <a:spcPts val="0"/>
              </a:spcAft>
              <a:buFont typeface="Arial" pitchFamily="34" charset="0"/>
              <a:buChar char="•"/>
              <a:defRPr/>
            </a:pPr>
            <a:r>
              <a:rPr lang="da-DK" sz="2600" dirty="0" smtClean="0"/>
              <a:t>Lindring – at forebygge lidelse:</a:t>
            </a:r>
          </a:p>
          <a:p>
            <a:pPr marL="0" indent="0">
              <a:lnSpc>
                <a:spcPct val="120000"/>
              </a:lnSpc>
              <a:buNone/>
              <a:defRPr/>
            </a:pPr>
            <a:r>
              <a:rPr lang="da-DK" sz="2000" dirty="0" smtClean="0"/>
              <a:t>At arbejde for at lindre lidelse med venlighed og et ægte medfølende </a:t>
            </a:r>
            <a:r>
              <a:rPr lang="da-DK" sz="2000" dirty="0"/>
              <a:t>ønske </a:t>
            </a:r>
            <a:r>
              <a:rPr lang="da-DK" sz="2000" dirty="0" smtClean="0"/>
              <a:t>om, at vi må få det bedre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udvikle 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2" name="Pladsholder til dato 1"/>
          <p:cNvSpPr>
            <a:spLocks noGrp="1"/>
          </p:cNvSpPr>
          <p:nvPr>
            <p:ph type="dt" sz="half" idx="10"/>
          </p:nvPr>
        </p:nvSpPr>
        <p:spPr/>
        <p:txBody>
          <a:bodyPr/>
          <a:lstStyle/>
          <a:p>
            <a:fld id="{8A048579-035E-634C-8EC3-82EB0940690D}" type="datetime1">
              <a:rPr lang="da-DK" smtClean="0">
                <a:latin typeface="Calibri"/>
              </a:rPr>
              <a:t>05/05/2016</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Tree>
    <p:extLst>
      <p:ext uri="{BB962C8B-B14F-4D97-AF65-F5344CB8AC3E}">
        <p14:creationId xmlns:p14="http://schemas.microsoft.com/office/powerpoint/2010/main" val="2010969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idx="4294967295"/>
          </p:nvPr>
        </p:nvSpPr>
        <p:spPr>
          <a:xfrm>
            <a:off x="179388" y="188913"/>
            <a:ext cx="8458200" cy="457200"/>
          </a:xfrm>
          <a:effectLst/>
        </p:spPr>
        <p:txBody>
          <a:bodyPr>
            <a:normAutofit fontScale="90000"/>
          </a:bodyPr>
          <a:lstStyle/>
          <a:p>
            <a:pPr eaLnBrk="1" hangingPunct="1">
              <a:defRPr/>
            </a:pPr>
            <a:r>
              <a:rPr lang="da-DK" dirty="0" smtClean="0">
                <a:solidFill>
                  <a:srgbClr val="F8E950"/>
                </a:solidFill>
                <a:latin typeface="+mn-lt"/>
              </a:rPr>
              <a:t>Medfølelse som flow</a:t>
            </a:r>
            <a:endParaRPr lang="da-DK" dirty="0">
              <a:solidFill>
                <a:srgbClr val="F8E950"/>
              </a:solidFill>
              <a:latin typeface="+mn-lt"/>
            </a:endParaRPr>
          </a:p>
        </p:txBody>
      </p:sp>
      <p:sp>
        <p:nvSpPr>
          <p:cNvPr id="755715" name="Rectangle 3"/>
          <p:cNvSpPr>
            <a:spLocks noGrp="1" noChangeArrowheads="1"/>
          </p:cNvSpPr>
          <p:nvPr>
            <p:ph type="subTitle" idx="4294967295"/>
          </p:nvPr>
        </p:nvSpPr>
        <p:spPr>
          <a:xfrm>
            <a:off x="323850" y="981075"/>
            <a:ext cx="8569325" cy="5564188"/>
          </a:xfrm>
          <a:effectLst/>
        </p:spPr>
        <p:txBody>
          <a:bodyPr>
            <a:normAutofit lnSpcReduction="10000"/>
          </a:bodyPr>
          <a:lstStyle/>
          <a:p>
            <a:pPr marL="0" indent="0" eaLnBrk="1" hangingPunct="1">
              <a:lnSpc>
                <a:spcPct val="120000"/>
              </a:lnSpc>
              <a:buFontTx/>
              <a:buNone/>
              <a:defRPr/>
            </a:pPr>
            <a:endParaRPr lang="da-DK" sz="2400" i="1" dirty="0" smtClean="0"/>
          </a:p>
          <a:p>
            <a:pPr marL="0" indent="0" algn="just" eaLnBrk="1" hangingPunct="1">
              <a:lnSpc>
                <a:spcPct val="155000"/>
              </a:lnSpc>
              <a:buFontTx/>
              <a:buNone/>
              <a:defRPr/>
            </a:pPr>
            <a:r>
              <a:rPr lang="da-DK" sz="2400" i="1" dirty="0" smtClean="0"/>
              <a:t>	</a:t>
            </a:r>
            <a:r>
              <a:rPr lang="da-DK" dirty="0" smtClean="0"/>
              <a:t>Anden									Selv</a:t>
            </a:r>
          </a:p>
          <a:p>
            <a:pPr marL="0" indent="0" algn="just" eaLnBrk="1" hangingPunct="1">
              <a:lnSpc>
                <a:spcPct val="165000"/>
              </a:lnSpc>
              <a:buFontTx/>
              <a:buNone/>
              <a:defRPr/>
            </a:pPr>
            <a:r>
              <a:rPr lang="da-DK" dirty="0" smtClean="0"/>
              <a:t>	Selv										Anden</a:t>
            </a:r>
          </a:p>
          <a:p>
            <a:pPr marL="0" indent="0" algn="just" eaLnBrk="1" hangingPunct="1">
              <a:lnSpc>
                <a:spcPct val="165000"/>
              </a:lnSpc>
              <a:buFontTx/>
              <a:buNone/>
              <a:defRPr/>
            </a:pPr>
            <a:r>
              <a:rPr lang="da-DK" dirty="0" smtClean="0"/>
              <a:t>	Selv 										Selv</a:t>
            </a:r>
          </a:p>
          <a:p>
            <a:pPr marL="0" indent="0" algn="just">
              <a:lnSpc>
                <a:spcPct val="120000"/>
              </a:lnSpc>
              <a:buNone/>
              <a:defRPr/>
            </a:pPr>
            <a:endParaRPr lang="da-DK" sz="2400" dirty="0" smtClean="0"/>
          </a:p>
          <a:p>
            <a:pPr marL="0" indent="0" algn="just">
              <a:lnSpc>
                <a:spcPct val="120000"/>
              </a:lnSpc>
              <a:buNone/>
              <a:defRPr/>
            </a:pPr>
            <a:endParaRPr lang="da-DK" sz="2400" dirty="0" smtClean="0"/>
          </a:p>
          <a:p>
            <a:pPr marL="0" indent="0" algn="just">
              <a:lnSpc>
                <a:spcPct val="120000"/>
              </a:lnSpc>
              <a:buNone/>
              <a:defRPr/>
            </a:pPr>
            <a:r>
              <a:rPr lang="da-DK" sz="2400" dirty="0" smtClean="0"/>
              <a:t>Forskellige øvelser for hver</a:t>
            </a:r>
          </a:p>
          <a:p>
            <a:pPr marL="0" indent="0" eaLnBrk="1" hangingPunct="1">
              <a:lnSpc>
                <a:spcPct val="120000"/>
              </a:lnSpc>
              <a:buFontTx/>
              <a:buNone/>
              <a:defRPr/>
            </a:pPr>
            <a:r>
              <a:rPr lang="da-DK" sz="2400" dirty="0" smtClean="0"/>
              <a:t>Evidens for at man ved intentionelt at træne hver af disse kan have indflydelse på mental tilstand og social adfærd</a:t>
            </a:r>
            <a:endParaRPr lang="da-DK" sz="2400" dirty="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a:effectLst/>
        </p:spPr>
        <p:txBody>
          <a:bodyPr/>
          <a:lstStyle/>
          <a:p>
            <a:fld id="{FBA3188D-804A-7445-A1E7-71A577F09A65}" type="datetime1">
              <a:rPr lang="da-DK" smtClean="0"/>
              <a:t>05/05/2016</a:t>
            </a:fld>
            <a:endParaRPr lang="da-DK"/>
          </a:p>
        </p:txBody>
      </p:sp>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a:effectLst/>
        </p:spPr>
        <p:txBody>
          <a:bodyPr/>
          <a:lstStyle/>
          <a:p>
            <a:fld id="{8FCE65AC-5FA7-A442-B9D9-7FA4188F768F}" type="slidenum">
              <a:rPr lang="da-DK" smtClean="0"/>
              <a:pPr/>
              <a:t>13</a:t>
            </a:fld>
            <a:endParaRPr lang="da-DK"/>
          </a:p>
        </p:txBody>
      </p:sp>
    </p:spTree>
    <p:extLst>
      <p:ext uri="{BB962C8B-B14F-4D97-AF65-F5344CB8AC3E}">
        <p14:creationId xmlns:p14="http://schemas.microsoft.com/office/powerpoint/2010/main" val="3864163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dirty="0" smtClean="0">
                <a:solidFill>
                  <a:srgbClr val="F8E950"/>
                </a:solidFill>
                <a:ea typeface="+mn-ea"/>
              </a:rPr>
              <a:t>Hvorfor har vi brug for medfølelse?</a:t>
            </a: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r>
              <a:rPr lang="da-DK" sz="4000" dirty="0" smtClean="0">
                <a:solidFill>
                  <a:srgbClr val="FFFFFF"/>
                </a:solidFill>
                <a:ea typeface="+mn-ea"/>
              </a:rPr>
              <a:t> </a:t>
            </a:r>
            <a:endParaRPr lang="da-DK" sz="4000" dirty="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5" y="179652"/>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3C22DB7B-7982-804B-A070-DC2D610B0267}"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178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90600"/>
          </a:xfrm>
        </p:spPr>
        <p:txBody>
          <a:bodyPr>
            <a:normAutofit/>
          </a:bodyPr>
          <a:lstStyle/>
          <a:p>
            <a:pPr algn="ctr">
              <a:defRPr/>
            </a:pPr>
            <a:r>
              <a:rPr lang="da-DK" sz="3600" dirty="0" smtClean="0">
                <a:solidFill>
                  <a:srgbClr val="F8E950"/>
                </a:solidFill>
                <a:ea typeface="+mj-ea"/>
              </a:rPr>
              <a:t>Realitetstjek: Livet kan være hårdt</a:t>
            </a:r>
            <a:endParaRPr lang="da-DK" sz="3600" dirty="0">
              <a:solidFill>
                <a:srgbClr val="F8E950"/>
              </a:solidFill>
              <a:ea typeface="+mj-ea"/>
            </a:endParaRPr>
          </a:p>
        </p:txBody>
      </p:sp>
      <p:sp>
        <p:nvSpPr>
          <p:cNvPr id="15363" name="Content Placeholder 2"/>
          <p:cNvSpPr>
            <a:spLocks noGrp="1"/>
          </p:cNvSpPr>
          <p:nvPr>
            <p:ph idx="1"/>
          </p:nvPr>
        </p:nvSpPr>
        <p:spPr>
          <a:xfrm>
            <a:off x="457200" y="1184275"/>
            <a:ext cx="8229600" cy="5064125"/>
          </a:xfrm>
        </p:spPr>
        <p:txBody>
          <a:bodyPr>
            <a:normAutofit/>
          </a:bodyPr>
          <a:lstStyle/>
          <a:p>
            <a:pPr marL="0" indent="0">
              <a:buFont typeface="Arial" charset="0"/>
              <a:buNone/>
            </a:pPr>
            <a:r>
              <a:rPr lang="da-DK" sz="2400" dirty="0" smtClean="0"/>
              <a:t>Medfølelse starter med, at vi erkender, livets 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Det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pic>
        <p:nvPicPr>
          <p:cNvPr id="6" name="Picture 2" descr="2"/>
          <p:cNvPicPr>
            <a:picLocks noChangeAspect="1" noChangeArrowheads="1"/>
          </p:cNvPicPr>
          <p:nvPr/>
        </p:nvPicPr>
        <p:blipFill>
          <a:blip r:embed="rId2"/>
          <a:srcRect/>
          <a:stretch>
            <a:fillRect/>
          </a:stretch>
        </p:blipFill>
        <p:spPr bwMode="auto">
          <a:xfrm>
            <a:off x="468313" y="4372902"/>
            <a:ext cx="2959337" cy="1875498"/>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A27ABBA4-DBD7-6E43-A3C8-034044394410}" type="datetime1">
              <a:rPr lang="da-DK" smtClean="0">
                <a:latin typeface="Calibri"/>
              </a:rPr>
              <a:t>05/05/2016</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15</a:t>
            </a:fld>
            <a:endParaRPr lang="da-DK" dirty="0">
              <a:latin typeface="Calibri"/>
            </a:endParaRPr>
          </a:p>
        </p:txBody>
      </p:sp>
    </p:spTree>
    <p:extLst>
      <p:ext uri="{BB962C8B-B14F-4D97-AF65-F5344CB8AC3E}">
        <p14:creationId xmlns:p14="http://schemas.microsoft.com/office/powerpoint/2010/main" val="4179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Vi er alle i samme båd</a:t>
            </a:r>
            <a:endParaRPr lang="da-DK" dirty="0">
              <a:solidFill>
                <a:srgbClr val="F8E950"/>
              </a:solidFill>
            </a:endParaRPr>
          </a:p>
        </p:txBody>
      </p:sp>
      <p:sp>
        <p:nvSpPr>
          <p:cNvPr id="3" name="Pladsholder til indhold 2"/>
          <p:cNvSpPr>
            <a:spLocks noGrp="1"/>
          </p:cNvSpPr>
          <p:nvPr>
            <p:ph idx="1"/>
          </p:nvPr>
        </p:nvSpPr>
        <p:spPr>
          <a:xfrm>
            <a:off x="457200" y="1417638"/>
            <a:ext cx="8229600" cy="4525963"/>
          </a:xfrm>
        </p:spPr>
        <p:txBody>
          <a:bodyPr>
            <a:normAutofit/>
          </a:bodyPr>
          <a:lstStyle/>
          <a:p>
            <a:pPr marL="0" indent="0">
              <a:buNone/>
            </a:pPr>
            <a:r>
              <a:rPr lang="da-DK" sz="2400" dirty="0" smtClean="0"/>
              <a:t>At tale om, at vi alle bliver ramt,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a:p>
            <a:pPr marL="0" indent="0">
              <a:buNone/>
            </a:pPr>
            <a:r>
              <a:rPr lang="da-DK" sz="2400" dirty="0" smtClean="0"/>
              <a:t>Det, der virker her og nu</a:t>
            </a:r>
            <a:r>
              <a:rPr lang="da-DK" sz="2400" dirty="0"/>
              <a:t> </a:t>
            </a:r>
            <a:r>
              <a:rPr lang="da-DK" sz="2400" dirty="0" smtClean="0"/>
              <a:t>er måske ikke langtidsholdbart!</a:t>
            </a:r>
          </a:p>
          <a:p>
            <a:endParaRPr lang="da-DK" sz="2400" dirty="0"/>
          </a:p>
        </p:txBody>
      </p:sp>
      <p:sp>
        <p:nvSpPr>
          <p:cNvPr id="4" name="Pladsholder til dato 3"/>
          <p:cNvSpPr>
            <a:spLocks noGrp="1"/>
          </p:cNvSpPr>
          <p:nvPr>
            <p:ph type="dt" sz="half" idx="10"/>
          </p:nvPr>
        </p:nvSpPr>
        <p:spPr/>
        <p:txBody>
          <a:bodyPr/>
          <a:lstStyle/>
          <a:p>
            <a:fld id="{87E36326-66A0-E242-AAF1-9786B116B3EA}"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16</a:t>
            </a:fld>
            <a:endParaRPr lang="da-DK" dirty="0">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120" y="3907893"/>
            <a:ext cx="2752159" cy="2218270"/>
          </a:xfrm>
          <a:prstGeom prst="rect">
            <a:avLst/>
          </a:prstGeom>
        </p:spPr>
      </p:pic>
    </p:spTree>
    <p:extLst>
      <p:ext uri="{BB962C8B-B14F-4D97-AF65-F5344CB8AC3E}">
        <p14:creationId xmlns:p14="http://schemas.microsoft.com/office/powerpoint/2010/main" val="146382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8" y="288925"/>
            <a:ext cx="8229600" cy="990600"/>
          </a:xfrm>
        </p:spPr>
        <p:txBody>
          <a:bodyPr/>
          <a:lstStyle/>
          <a:p>
            <a:pPr algn="ctr" eaLnBrk="1" fontAlgn="auto" hangingPunct="1">
              <a:spcAft>
                <a:spcPts val="0"/>
              </a:spcAft>
              <a:defRPr/>
            </a:pPr>
            <a:r>
              <a:rPr lang="da-DK" sz="3200" dirty="0" smtClean="0">
                <a:solidFill>
                  <a:srgbClr val="F8E950"/>
                </a:solidFill>
                <a:latin typeface="+mn-lt"/>
                <a:ea typeface="+mj-ea"/>
              </a:rPr>
              <a:t>Livets strøm</a:t>
            </a:r>
            <a:endParaRPr lang="da-DK" sz="3200" dirty="0">
              <a:solidFill>
                <a:srgbClr val="F8E950"/>
              </a:solidFill>
              <a:latin typeface="+mn-lt"/>
              <a:ea typeface="+mj-ea"/>
            </a:endParaRPr>
          </a:p>
        </p:txBody>
      </p:sp>
      <p:sp>
        <p:nvSpPr>
          <p:cNvPr id="3" name="Content Placeholder 2"/>
          <p:cNvSpPr>
            <a:spLocks noGrp="1"/>
          </p:cNvSpPr>
          <p:nvPr>
            <p:ph idx="1"/>
          </p:nvPr>
        </p:nvSpPr>
        <p:spPr>
          <a:xfrm>
            <a:off x="219075" y="1296987"/>
            <a:ext cx="8229600" cy="5280025"/>
          </a:xfrm>
        </p:spPr>
        <p:txBody>
          <a:bodyPr>
            <a:normAutofit/>
          </a:bodyPr>
          <a:lstStyle/>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“finder” bare os selv her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følelser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grundlæggende temperament</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krop og den måde den fungerer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 basale menneskelige ønsker og behov</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det tidspunkt i historien, vi blev født på</a:t>
            </a: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900" dirty="0" smtClean="0">
              <a:solidFill>
                <a:srgbClr val="FFFFFF"/>
              </a:solidFill>
            </a:endParaRPr>
          </a:p>
          <a:p>
            <a:pPr marL="0" indent="0" eaLnBrk="1" hangingPunct="1">
              <a:lnSpc>
                <a:spcPct val="80000"/>
              </a:lnSpc>
              <a:buFont typeface="Arial" charset="0"/>
              <a:buNone/>
            </a:pPr>
            <a:endParaRPr lang="da-DK" sz="500" i="1" dirty="0">
              <a:solidFill>
                <a:srgbClr val="FFFFFF"/>
              </a:solidFill>
            </a:endParaRPr>
          </a:p>
        </p:txBody>
      </p:sp>
      <p:pic>
        <p:nvPicPr>
          <p:cNvPr id="16388"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97170" y="288925"/>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6" descr="http://www.iconwallstickers.co.uk/media/catalog/product/cache/5/thumbnail/9df78eab33525d08d6e5fb8d27136e95/2-Jpegs/Evolution-of-Man-Sihouette-Wall-Decal-6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41693059-9B8B-BD42-AC68-E05544FA0636}" type="datetime1">
              <a:rPr lang="da-DK" smtClean="0">
                <a:solidFill>
                  <a:schemeClr val="bg1"/>
                </a:solidFill>
                <a:latin typeface="Calibri"/>
              </a:rPr>
              <a:t>05/05/2016</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17</a:t>
            </a:fld>
            <a:endParaRPr lang="da-DK" dirty="0">
              <a:solidFill>
                <a:schemeClr val="bg1"/>
              </a:solidFill>
              <a:latin typeface="Calibri"/>
            </a:endParaRPr>
          </a:p>
        </p:txBody>
      </p:sp>
    </p:spTree>
    <p:extLst>
      <p:ext uri="{BB962C8B-B14F-4D97-AF65-F5344CB8AC3E}">
        <p14:creationId xmlns:p14="http://schemas.microsoft.com/office/powerpoint/2010/main" val="2571735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dirty="0" smtClean="0">
                <a:solidFill>
                  <a:srgbClr val="F8E950"/>
                </a:solidFill>
              </a:rPr>
              <a:t>Vores biologiske selv</a:t>
            </a:r>
          </a:p>
          <a:p>
            <a:pPr marL="0" indent="0" eaLnBrk="1" hangingPunct="1">
              <a:buFont typeface="Arial" charset="0"/>
              <a:buNone/>
            </a:pPr>
            <a:r>
              <a:rPr lang="da-DK" sz="2400" dirty="0" smtClean="0">
                <a:solidFill>
                  <a:srgbClr val="FFFFFF"/>
                </a:solidFill>
              </a:rPr>
              <a:t>Vi har sind, hjerner og kroppe, der er udviklet gennem millioner af års evolution. </a:t>
            </a:r>
          </a:p>
          <a:p>
            <a:pPr marL="0" indent="0" eaLnBrk="1" hangingPunct="1">
              <a:buFont typeface="Arial" charset="0"/>
              <a:buNone/>
            </a:pPr>
            <a:r>
              <a:rPr lang="da-DK" sz="2400" dirty="0" smtClean="0">
                <a:solidFill>
                  <a:srgbClr val="FFFFFF"/>
                </a:solidFill>
              </a:rPr>
              <a:t>Vi er designet til at føle, ønske og have behov for bestemte ting. </a:t>
            </a:r>
            <a:endParaRPr lang="da-DK" b="1" dirty="0" smtClean="0">
              <a:solidFill>
                <a:srgbClr val="FFFFFF"/>
              </a:solidFill>
            </a:endParaRPr>
          </a:p>
          <a:p>
            <a:pPr marL="0" indent="0" eaLnBrk="1" hangingPunct="1"/>
            <a:endParaRPr lang="da-DK" b="1" dirty="0" smtClean="0">
              <a:solidFill>
                <a:srgbClr val="FFFFFF"/>
              </a:solidFill>
            </a:endParaRPr>
          </a:p>
          <a:p>
            <a:pPr marL="0" indent="0" eaLnBrk="1" hangingPunct="1"/>
            <a:endParaRPr lang="da-DK" dirty="0">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DECD0EDB-BA63-AA40-A4FE-78995CC3A90A}" type="datetime1">
              <a:rPr lang="da-DK" smtClean="0">
                <a:solidFill>
                  <a:schemeClr val="bg1"/>
                </a:solidFill>
                <a:latin typeface="Calibri"/>
              </a:rPr>
              <a:t>05/05/2016</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18</a:t>
            </a:fld>
            <a:endParaRPr lang="da-DK" dirty="0">
              <a:solidFill>
                <a:schemeClr val="bg1"/>
              </a:solidFill>
              <a:latin typeface="Calibri"/>
            </a:endParaRPr>
          </a:p>
        </p:txBody>
      </p:sp>
    </p:spTree>
    <p:extLst>
      <p:ext uri="{BB962C8B-B14F-4D97-AF65-F5344CB8AC3E}">
        <p14:creationId xmlns:p14="http://schemas.microsoft.com/office/powerpoint/2010/main" val="2159404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Vores udviklede følelser</a:t>
            </a:r>
            <a:endParaRPr lang="da-DK" dirty="0">
              <a:solidFill>
                <a:srgbClr val="F8E950"/>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som kan være så ubehagelig,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6"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156575" y="247651"/>
            <a:ext cx="936625"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87A306ED-97EE-2444-AD72-961284D2E2A4}" type="datetime1">
              <a:rPr lang="da-DK" smtClean="0">
                <a:solidFill>
                  <a:schemeClr val="bg1"/>
                </a:solidFill>
                <a:latin typeface="Calibri"/>
              </a:rPr>
              <a:t>05/05/2016</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19</a:t>
            </a:fld>
            <a:endParaRPr lang="da-DK" dirty="0">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6096000" cy="828000"/>
          </a:xfrm>
        </p:spPr>
        <p:txBody>
          <a:bodyPr>
            <a:noAutofit/>
          </a:bodyPr>
          <a:lstStyle/>
          <a:p>
            <a:pPr>
              <a:lnSpc>
                <a:spcPct val="90000"/>
              </a:lnSpc>
            </a:pPr>
            <a:r>
              <a:rPr lang="da-DK" sz="3600" dirty="0" smtClean="0">
                <a:solidFill>
                  <a:srgbClr val="F8E950"/>
                </a:solidFill>
              </a:rPr>
              <a:t>Introduktion </a:t>
            </a:r>
            <a:r>
              <a:rPr lang="da-DK" sz="3600" dirty="0">
                <a:solidFill>
                  <a:srgbClr val="F8E950"/>
                </a:solidFill>
              </a:rPr>
              <a:t>til en </a:t>
            </a:r>
            <a:r>
              <a:rPr lang="da-DK" sz="3600" dirty="0" smtClean="0">
                <a:solidFill>
                  <a:srgbClr val="F8E950"/>
                </a:solidFill>
              </a:rPr>
              <a:t>medfølelsesfokuseret tilgang </a:t>
            </a:r>
            <a:r>
              <a:rPr lang="da-DK" sz="3600" dirty="0">
                <a:solidFill>
                  <a:srgbClr val="F8E950"/>
                </a:solidFill>
              </a:rPr>
              <a:t/>
            </a:r>
            <a:br>
              <a:rPr lang="da-DK" sz="3600" dirty="0">
                <a:solidFill>
                  <a:srgbClr val="F8E950"/>
                </a:solidFill>
              </a:rPr>
            </a:br>
            <a:endParaRPr lang="da-DK" sz="36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1.: </a:t>
            </a:r>
            <a:endParaRPr lang="da-DK" sz="2400" dirty="0" smtClean="0">
              <a:solidFill>
                <a:schemeClr val="bg1"/>
              </a:solidFill>
            </a:endParaRPr>
          </a:p>
          <a:p>
            <a:pPr marL="0" indent="0">
              <a:lnSpc>
                <a:spcPct val="90000"/>
              </a:lnSpc>
              <a:buNone/>
            </a:pPr>
            <a:r>
              <a:rPr lang="da-DK" sz="2400" dirty="0" smtClean="0">
                <a:solidFill>
                  <a:schemeClr val="bg1"/>
                </a:solidFill>
              </a:rPr>
              <a:t>9.00-12.00		Præsentation af underviser og deltagere							Introduktion til den medfølelsesfokuserede </a:t>
            </a:r>
          </a:p>
          <a:p>
            <a:pPr marL="0" indent="0">
              <a:lnSpc>
                <a:spcPct val="90000"/>
              </a:lnSpc>
              <a:buNone/>
            </a:pPr>
            <a:r>
              <a:rPr lang="da-DK" sz="2400" dirty="0">
                <a:solidFill>
                  <a:schemeClr val="bg1"/>
                </a:solidFill>
              </a:rPr>
              <a:t>	</a:t>
            </a:r>
            <a:r>
              <a:rPr lang="da-DK" sz="2400" dirty="0" smtClean="0">
                <a:solidFill>
                  <a:schemeClr val="bg1"/>
                </a:solidFill>
              </a:rPr>
              <a:t>			tilgang</a:t>
            </a:r>
          </a:p>
          <a:p>
            <a:pPr marL="0" indent="0">
              <a:lnSpc>
                <a:spcPct val="90000"/>
              </a:lnSpc>
              <a:buNone/>
            </a:pPr>
            <a:r>
              <a:rPr lang="da-DK" sz="2400" dirty="0">
                <a:solidFill>
                  <a:schemeClr val="bg1"/>
                </a:solidFill>
              </a:rPr>
              <a:t>	</a:t>
            </a:r>
            <a:r>
              <a:rPr lang="da-DK" sz="2400" dirty="0" smtClean="0">
                <a:solidFill>
                  <a:schemeClr val="bg1"/>
                </a:solidFill>
              </a:rPr>
              <a:t>			Opmærksomhedsøvelser</a:t>
            </a:r>
          </a:p>
          <a:p>
            <a:pPr marL="0" indent="0">
              <a:lnSpc>
                <a:spcPct val="90000"/>
              </a:lnSpc>
              <a:buNone/>
            </a:pPr>
            <a:r>
              <a:rPr lang="da-DK" sz="2400" dirty="0" smtClean="0">
                <a:solidFill>
                  <a:schemeClr val="bg1"/>
                </a:solidFill>
              </a:rPr>
              <a:t>12.00-12.45	Frokost</a:t>
            </a:r>
          </a:p>
          <a:p>
            <a:pPr marL="0" indent="0">
              <a:lnSpc>
                <a:spcPct val="90000"/>
              </a:lnSpc>
              <a:buNone/>
            </a:pPr>
            <a:r>
              <a:rPr lang="da-DK" sz="2400" dirty="0" smtClean="0">
                <a:solidFill>
                  <a:schemeClr val="bg1"/>
                </a:solidFill>
              </a:rPr>
              <a:t>12.45-15.00	Modellen med de tre cirkler</a:t>
            </a:r>
          </a:p>
          <a:p>
            <a:pPr marL="0" indent="0">
              <a:lnSpc>
                <a:spcPct val="90000"/>
              </a:lnSpc>
              <a:buNone/>
            </a:pPr>
            <a:r>
              <a:rPr lang="da-DK" sz="2400" dirty="0">
                <a:solidFill>
                  <a:schemeClr val="bg1"/>
                </a:solidFill>
              </a:rPr>
              <a:t>	</a:t>
            </a:r>
            <a:r>
              <a:rPr lang="da-DK" sz="2400" dirty="0" smtClean="0">
                <a:solidFill>
                  <a:schemeClr val="bg1"/>
                </a:solidFill>
              </a:rPr>
              <a:t>			Øvelse </a:t>
            </a:r>
            <a:r>
              <a:rPr lang="da-DK" sz="2400" dirty="0">
                <a:solidFill>
                  <a:schemeClr val="bg1"/>
                </a:solidFill>
              </a:rPr>
              <a:t>med de tre cirkler</a:t>
            </a:r>
            <a:r>
              <a:rPr lang="da-DK" sz="2400" dirty="0" smtClean="0">
                <a:solidFill>
                  <a:schemeClr val="bg1"/>
                </a:solidFill>
              </a:rPr>
              <a:t>.</a:t>
            </a:r>
          </a:p>
          <a:p>
            <a:pPr marL="0" indent="0">
              <a:lnSpc>
                <a:spcPct val="90000"/>
              </a:lnSpc>
              <a:buNone/>
            </a:pPr>
            <a:r>
              <a:rPr lang="da-DK" sz="2400" dirty="0">
                <a:solidFill>
                  <a:schemeClr val="bg1"/>
                </a:solidFill>
              </a:rPr>
              <a:t>	</a:t>
            </a:r>
            <a:r>
              <a:rPr lang="da-DK" sz="2400" dirty="0" smtClean="0">
                <a:solidFill>
                  <a:schemeClr val="bg1"/>
                </a:solidFill>
              </a:rPr>
              <a:t>			Opsamling på øvelse</a:t>
            </a:r>
            <a:endParaRPr lang="da-DK" sz="2400" dirty="0">
              <a:solidFill>
                <a:schemeClr val="bg1"/>
              </a:solidFill>
            </a:endParaRPr>
          </a:p>
          <a:p>
            <a:pPr>
              <a:lnSpc>
                <a:spcPct val="90000"/>
              </a:lnSpc>
              <a:buFont typeface="Arial" charset="0"/>
              <a:buNone/>
            </a:pP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1381B6AC-5977-3744-B251-180E826ED32F}"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2</a:t>
            </a:fld>
            <a:endParaRPr lang="da-DK" dirty="0">
              <a:solidFill>
                <a:schemeClr val="bg1"/>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03" y="373954"/>
            <a:ext cx="1354440" cy="1187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796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1" y="8572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C808A1D5-54C6-A346-89AE-C2543E2A13EA}"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4342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0325"/>
            <a:ext cx="8229600" cy="985838"/>
          </a:xfrm>
        </p:spPr>
        <p:txBody>
          <a:bodyPr>
            <a:normAutofit fontScale="70000" lnSpcReduction="20000"/>
          </a:bodyPr>
          <a:lstStyle/>
          <a:p>
            <a:endParaRPr lang="da-DK" dirty="0" smtClean="0">
              <a:solidFill>
                <a:srgbClr val="FFFFFF"/>
              </a:solidFill>
            </a:endParaRPr>
          </a:p>
          <a:p>
            <a:pPr marL="0" indent="0">
              <a:buFont typeface="Arial" charset="0"/>
              <a:buNone/>
            </a:pPr>
            <a:r>
              <a:rPr lang="da-DK" dirty="0" smtClean="0">
                <a:solidFill>
                  <a:srgbClr val="FFFFFF"/>
                </a:solidFill>
              </a:rPr>
              <a:t>Dyr har ikke bekymringer om, hvad der vil ske i morgen, eller hvad der skete </a:t>
            </a:r>
            <a:r>
              <a:rPr lang="da-DK" dirty="0" err="1" smtClean="0">
                <a:solidFill>
                  <a:srgbClr val="FFFFFF"/>
                </a:solidFill>
              </a:rPr>
              <a:t>igår</a:t>
            </a:r>
            <a:endParaRPr lang="da-DK" dirty="0">
              <a:solidFill>
                <a:srgbClr val="FFFFFF"/>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BE0204"/>
                </a:solidFill>
                <a:latin typeface="Calibri"/>
                <a:ea typeface="ＭＳ Ｐゴシック" charset="0"/>
              </a:rPr>
              <a:t>Hvad hvis jeg ikke kan klare det i morgen?</a:t>
            </a:r>
            <a:endParaRPr lang="da-DK" dirty="0">
              <a:solidFill>
                <a:srgbClr val="BE0204"/>
              </a:solidFill>
              <a:latin typeface="Calibri"/>
              <a:ea typeface="ＭＳ Ｐゴシック" charset="0"/>
            </a:endParaRPr>
          </a:p>
        </p:txBody>
      </p:sp>
      <p:sp>
        <p:nvSpPr>
          <p:cNvPr id="2" name="Pladsholder til dato 1"/>
          <p:cNvSpPr>
            <a:spLocks noGrp="1"/>
          </p:cNvSpPr>
          <p:nvPr>
            <p:ph type="dt" sz="half" idx="10"/>
          </p:nvPr>
        </p:nvSpPr>
        <p:spPr/>
        <p:txBody>
          <a:bodyPr/>
          <a:lstStyle/>
          <a:p>
            <a:fld id="{612B6F1A-A27B-A248-9AA3-F6E43011B685}"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21</a:t>
            </a:fld>
            <a:endParaRPr lang="da-DK" dirty="0">
              <a:latin typeface="Calibri"/>
            </a:endParaRPr>
          </a:p>
        </p:txBody>
      </p:sp>
    </p:spTree>
    <p:extLst>
      <p:ext uri="{BB962C8B-B14F-4D97-AF65-F5344CB8AC3E}">
        <p14:creationId xmlns:p14="http://schemas.microsoft.com/office/powerpoint/2010/main" val="297886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buFont typeface="Arial" charset="0"/>
              <a:buNone/>
            </a:pPr>
            <a:r>
              <a:rPr lang="da-DK" dirty="0" smtClean="0"/>
              <a:t>Dyr bekymrer sig ikke om, hvordan de tager sig ud i andres øjne</a:t>
            </a:r>
            <a:endParaRPr lang="da-DK"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76B6F2">
                    <a:lumMod val="50000"/>
                  </a:srgbClr>
                </a:solidFill>
                <a:latin typeface="Calibri"/>
                <a:ea typeface="ＭＳ Ｐゴシック" charset="0"/>
              </a:rPr>
              <a:t>Jeg forstår ikke, at jeg er så tyk og beskidt!</a:t>
            </a:r>
            <a:endParaRPr lang="da-DK" dirty="0">
              <a:solidFill>
                <a:srgbClr val="76B6F2">
                  <a:lumMod val="50000"/>
                </a:srgbClr>
              </a:solidFill>
              <a:latin typeface="Calibri"/>
              <a:ea typeface="ＭＳ Ｐゴシック" charset="0"/>
            </a:endParaRPr>
          </a:p>
        </p:txBody>
      </p:sp>
      <p:sp>
        <p:nvSpPr>
          <p:cNvPr id="2" name="Pladsholder til dato 1"/>
          <p:cNvSpPr>
            <a:spLocks noGrp="1"/>
          </p:cNvSpPr>
          <p:nvPr>
            <p:ph type="dt" sz="half" idx="10"/>
          </p:nvPr>
        </p:nvSpPr>
        <p:spPr/>
        <p:txBody>
          <a:bodyPr/>
          <a:lstStyle/>
          <a:p>
            <a:fld id="{AFC7907D-BCD8-024F-B016-EC4BD6A78758}"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22</a:t>
            </a:fld>
            <a:endParaRPr lang="da-DK" dirty="0">
              <a:latin typeface="Calibri"/>
            </a:endParaRPr>
          </a:p>
        </p:txBody>
      </p:sp>
    </p:spTree>
    <p:extLst>
      <p:ext uri="{BB962C8B-B14F-4D97-AF65-F5344CB8AC3E}">
        <p14:creationId xmlns:p14="http://schemas.microsoft.com/office/powerpoint/2010/main" val="70900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endParaRPr lang="da-DK" dirty="0" smtClean="0"/>
          </a:p>
          <a:p>
            <a:pPr algn="ctr">
              <a:buFont typeface="Arial" charset="0"/>
              <a:buNone/>
            </a:pPr>
            <a:r>
              <a:rPr lang="da-DK" sz="2000" dirty="0" smtClean="0">
                <a:solidFill>
                  <a:srgbClr val="FFFFFF"/>
                </a:solidFill>
              </a:rPr>
              <a:t>Andre dyr har ikke de nye områder af hjernen til at stille spørgsmål ved, fordømme eller kritisere deres egne naturlige reaktioner og oplevelser</a:t>
            </a:r>
            <a:endParaRPr lang="da-DK" sz="2000" dirty="0">
              <a:solidFill>
                <a:srgbClr val="FFFFFF"/>
              </a:solidFill>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FF0000"/>
                </a:solidFill>
                <a:latin typeface="Calibri"/>
                <a:ea typeface="ＭＳ Ｐゴシック" charset="0"/>
              </a:rPr>
              <a:t>Hvorfor bliver jeg så gal igen? Jeg burde ikke blive så gal. </a:t>
            </a:r>
            <a:endParaRPr lang="da-DK" dirty="0">
              <a:solidFill>
                <a:srgbClr val="FF0000"/>
              </a:solidFill>
              <a:latin typeface="Calibri"/>
              <a:ea typeface="ＭＳ Ｐゴシック" charset="0"/>
            </a:endParaRPr>
          </a:p>
        </p:txBody>
      </p:sp>
      <p:sp>
        <p:nvSpPr>
          <p:cNvPr id="2" name="Pladsholder til dato 1"/>
          <p:cNvSpPr>
            <a:spLocks noGrp="1"/>
          </p:cNvSpPr>
          <p:nvPr>
            <p:ph type="dt" sz="half" idx="10"/>
          </p:nvPr>
        </p:nvSpPr>
        <p:spPr/>
        <p:txBody>
          <a:bodyPr/>
          <a:lstStyle/>
          <a:p>
            <a:fld id="{0CB24B24-ACA7-514B-A24C-9E8132CE843A}" type="datetime1">
              <a:rPr lang="da-DK" smtClean="0">
                <a:latin typeface="Calibri"/>
              </a:rPr>
              <a:t>05/05/2016</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white"/>
                </a:solidFill>
                <a:latin typeface="Calibri"/>
              </a:rPr>
              <a:pPr/>
              <a:t>23</a:t>
            </a:fld>
            <a:endParaRPr lang="da-DK" dirty="0">
              <a:solidFill>
                <a:prstClr val="white"/>
              </a:solidFill>
              <a:latin typeface="Calibri"/>
            </a:endParaRPr>
          </a:p>
        </p:txBody>
      </p:sp>
    </p:spTree>
    <p:extLst>
      <p:ext uri="{BB962C8B-B14F-4D97-AF65-F5344CB8AC3E}">
        <p14:creationId xmlns:p14="http://schemas.microsoft.com/office/powerpoint/2010/main" val="111720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58750"/>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dirty="0" smtClean="0">
                <a:solidFill>
                  <a:srgbClr val="FFFFFF"/>
                </a:solidFill>
              </a:rPr>
              <a:t>De første 60 sek. af et panikanfald</a:t>
            </a:r>
            <a:endParaRPr lang="da-DK" dirty="0"/>
          </a:p>
        </p:txBody>
      </p:sp>
      <p:sp>
        <p:nvSpPr>
          <p:cNvPr id="3" name="Pladsholder til dato 2"/>
          <p:cNvSpPr>
            <a:spLocks noGrp="1"/>
          </p:cNvSpPr>
          <p:nvPr>
            <p:ph type="dt" sz="half" idx="10"/>
          </p:nvPr>
        </p:nvSpPr>
        <p:spPr/>
        <p:txBody>
          <a:bodyPr/>
          <a:lstStyle/>
          <a:p>
            <a:fld id="{CB4A0D81-822C-9D42-A2AD-EE09E9C55EE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0086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49450"/>
            <a:ext cx="8229600" cy="990600"/>
          </a:xfrm>
        </p:spPr>
        <p:txBody>
          <a:bodyPr>
            <a:normAutofit/>
          </a:bodyPr>
          <a:lstStyle/>
          <a:p>
            <a:pPr algn="ctr">
              <a:defRPr/>
            </a:pPr>
            <a:r>
              <a:rPr lang="da-DK" dirty="0" smtClean="0">
                <a:ea typeface="+mj-ea"/>
              </a:rPr>
              <a:t> </a:t>
            </a:r>
            <a:r>
              <a:rPr lang="da-DK" dirty="0" smtClean="0">
                <a:solidFill>
                  <a:srgbClr val="F8E950"/>
                </a:solidFill>
                <a:ea typeface="+mj-ea"/>
              </a:rPr>
              <a:t>Vores personlige historie</a:t>
            </a:r>
            <a:endParaRPr lang="da-DK" dirty="0">
              <a:solidFill>
                <a:srgbClr val="F8E950"/>
              </a:solidFill>
              <a:ea typeface="+mj-ea"/>
            </a:endParaRPr>
          </a:p>
        </p:txBody>
      </p:sp>
      <p:sp>
        <p:nvSpPr>
          <p:cNvPr id="3" name="Content Placeholder 2"/>
          <p:cNvSpPr>
            <a:spLocks noGrp="1"/>
          </p:cNvSpPr>
          <p:nvPr>
            <p:ph idx="1"/>
          </p:nvPr>
        </p:nvSpPr>
        <p:spPr>
          <a:xfrm>
            <a:off x="457200" y="1357513"/>
            <a:ext cx="8229600" cy="5135562"/>
          </a:xfrm>
        </p:spPr>
        <p:txBody>
          <a:bodyPr>
            <a:normAutofit fontScale="92500"/>
          </a:bodyPr>
          <a:lstStyle/>
          <a:p>
            <a:pPr marL="0" indent="0">
              <a:buFont typeface="Arial" charset="0"/>
              <a:buNone/>
            </a:pPr>
            <a:r>
              <a:rPr lang="da-DK" sz="2200" dirty="0" smtClean="0"/>
              <a:t>Vores opdragelse og kultur former vores værdier, frygt og fornemmelse af os selv. </a:t>
            </a:r>
          </a:p>
          <a:p>
            <a:pPr marL="0" indent="0">
              <a:buFont typeface="Arial" charset="0"/>
              <a:buNone/>
            </a:pPr>
            <a:r>
              <a:rPr lang="da-DK" sz="2200" dirty="0" smtClean="0"/>
              <a:t>Vores omstændigheder bestemmer hvilket potentielt selv, der kommer frem, imens vi udvikler os til at møde kravene og farerne i vores omgivelser</a:t>
            </a:r>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r>
              <a:rPr lang="da-DK" sz="2000" i="1" dirty="0" smtClean="0"/>
              <a:t>Hvordan mon denne baby vil udvikle sig, hvis den adopteres af en narkobande?</a:t>
            </a:r>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3297438"/>
            <a:ext cx="3351213"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97438"/>
            <a:ext cx="2813851"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1B12B9A4-A653-614F-A877-377C33B4ACF7}"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25</a:t>
            </a:fld>
            <a:endParaRPr lang="da-DK" dirty="0">
              <a:latin typeface="Calibri"/>
            </a:endParaRPr>
          </a:p>
        </p:txBody>
      </p:sp>
    </p:spTree>
    <p:extLst>
      <p:ext uri="{BB962C8B-B14F-4D97-AF65-F5344CB8AC3E}">
        <p14:creationId xmlns:p14="http://schemas.microsoft.com/office/powerpoint/2010/main" val="101520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765175"/>
            <a:ext cx="8229600" cy="5856288"/>
          </a:xfrm>
        </p:spPr>
        <p:txBody>
          <a:bodyPr/>
          <a:lstStyle/>
          <a:p>
            <a:pPr marL="0" indent="0">
              <a:buNone/>
              <a:defRPr/>
            </a:pPr>
            <a:r>
              <a:rPr lang="da-DK" sz="2400" dirty="0" smtClean="0">
                <a:solidFill>
                  <a:srgbClr val="FFFFFF"/>
                </a:solidFill>
                <a:ea typeface="+mn-ea"/>
              </a:rPr>
              <a:t>Vores hjerner er formet i vores tidlige relationer og vores tidlige omgivelser. Vi er helt bogstaveligt støbt og formet af vores familie og det vi oplever på et tidspunkt, hvor vi ikke selv har nogen kontrol over vores liv. </a:t>
            </a:r>
          </a:p>
          <a:p>
            <a:pPr marL="457200" indent="-457200">
              <a:buFont typeface="+mj-lt"/>
              <a:buAutoNum type="arabicPeriod"/>
              <a:defRPr/>
            </a:pPr>
            <a:endParaRPr lang="da-DK" sz="2400"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a:solidFill>
                <a:srgbClr val="FFFFFF"/>
              </a:solidFill>
              <a:ea typeface="+mn-ea"/>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71763"/>
            <a:ext cx="3887788" cy="3268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08275"/>
            <a:ext cx="3887787" cy="3232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629" y="112525"/>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9DB97F93-6C44-F641-9C1B-ECBF1EF095F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39191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Indlæring af følelser</a:t>
            </a:r>
            <a:endParaRPr lang="da-DK" dirty="0">
              <a:solidFill>
                <a:srgbClr val="F8E950"/>
              </a:solidFill>
              <a:latin typeface="+mn-lt"/>
              <a:ea typeface="+mj-ea"/>
            </a:endParaRPr>
          </a:p>
        </p:txBody>
      </p:sp>
      <p:sp>
        <p:nvSpPr>
          <p:cNvPr id="3" name="Content Placeholder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sz="3400" dirty="0" smtClean="0">
              <a:solidFill>
                <a:srgbClr val="FFFFFF"/>
              </a:solidFill>
            </a:endParaRPr>
          </a:p>
          <a:p>
            <a:pPr marL="0" indent="0" eaLnBrk="1" fontAlgn="auto" hangingPunct="1">
              <a:spcAft>
                <a:spcPts val="0"/>
              </a:spcAft>
              <a:buFont typeface="Arial" pitchFamily="34" charset="0"/>
              <a:buNone/>
              <a:defRPr/>
            </a:pPr>
            <a:r>
              <a:rPr lang="da-DK" sz="3400" dirty="0" smtClean="0">
                <a:solidFill>
                  <a:srgbClr val="FFFFFF"/>
                </a:solidFill>
              </a:rPr>
              <a:t>Tænk over, hvad vi kan have lært følelsesmæssigt, hvis :</a:t>
            </a:r>
          </a:p>
          <a:p>
            <a:pPr marL="0" indent="0" eaLnBrk="1" fontAlgn="auto" hangingPunct="1">
              <a:spcAft>
                <a:spcPts val="0"/>
              </a:spcAft>
              <a:buFont typeface="Arial" pitchFamily="34" charset="0"/>
              <a:buNone/>
              <a:defRPr/>
            </a:pPr>
            <a:endParaRPr lang="da-DK" dirty="0" smtClean="0">
              <a:solidFill>
                <a:srgbClr val="FFFFFF"/>
              </a:solidFill>
            </a:endParaRPr>
          </a:p>
          <a:p>
            <a:pPr marL="182880" indent="-182880" eaLnBrk="1" fontAlgn="auto" hangingPunct="1">
              <a:spcAft>
                <a:spcPts val="0"/>
              </a:spcAft>
              <a:buFontTx/>
              <a:buChar char="-"/>
              <a:defRPr/>
            </a:pPr>
            <a:r>
              <a:rPr lang="da-DK" dirty="0" smtClean="0">
                <a:solidFill>
                  <a:srgbClr val="FFFFFF"/>
                </a:solidFill>
              </a:rPr>
              <a:t>Andre har været onde eller kritiske over for os, mens vi voksede op</a:t>
            </a:r>
          </a:p>
          <a:p>
            <a:pPr marL="182880" indent="-182880" eaLnBrk="1" fontAlgn="auto" hangingPunct="1">
              <a:spcAft>
                <a:spcPts val="0"/>
              </a:spcAft>
              <a:buFontTx/>
              <a:buChar char="-"/>
              <a:defRPr/>
            </a:pPr>
            <a:r>
              <a:rPr lang="da-DK" dirty="0" smtClean="0">
                <a:solidFill>
                  <a:srgbClr val="FFFFFF"/>
                </a:solidFill>
              </a:rPr>
              <a:t>Vi er blevet sendt på værelset for at være alene, når vi blev vrede</a:t>
            </a:r>
          </a:p>
          <a:p>
            <a:pPr marL="182880" indent="-182880" eaLnBrk="1" fontAlgn="auto" hangingPunct="1">
              <a:spcAft>
                <a:spcPts val="0"/>
              </a:spcAft>
              <a:buFontTx/>
              <a:buChar char="-"/>
              <a:defRPr/>
            </a:pPr>
            <a:r>
              <a:rPr lang="da-DK" dirty="0" smtClean="0">
                <a:solidFill>
                  <a:srgbClr val="FFFFFF"/>
                </a:solidFill>
              </a:rPr>
              <a:t>Vi fik at vide, at vi var dumme, hver gang vi prøvede noget nyt </a:t>
            </a:r>
          </a:p>
          <a:p>
            <a:pPr marL="182880" indent="-182880" eaLnBrk="1" fontAlgn="auto" hangingPunct="1">
              <a:spcAft>
                <a:spcPts val="0"/>
              </a:spcAft>
              <a:buFontTx/>
              <a:buChar char="-"/>
              <a:defRPr/>
            </a:pPr>
            <a:r>
              <a:rPr lang="da-DK" dirty="0" smtClean="0">
                <a:solidFill>
                  <a:srgbClr val="FFFFFF"/>
                </a:solidFill>
              </a:rPr>
              <a:t>Nogen fik os til at føle os svage eller selvoptagede, når vi viste venlighed </a:t>
            </a:r>
          </a:p>
          <a:p>
            <a:pPr marL="182880" indent="-182880" eaLnBrk="1" fontAlgn="auto" hangingPunct="1">
              <a:spcAft>
                <a:spcPts val="0"/>
              </a:spcAft>
              <a:buFontTx/>
              <a:buChar char="-"/>
              <a:defRPr/>
            </a:pPr>
            <a:r>
              <a:rPr lang="da-DK" dirty="0" smtClean="0">
                <a:solidFill>
                  <a:srgbClr val="FFFFFF"/>
                </a:solidFill>
              </a:rPr>
              <a:t>Folk startede med at være venlige over for os for så bagefter at misbruge vores tillid</a:t>
            </a:r>
          </a:p>
          <a:p>
            <a:pPr marL="182880" indent="-182880" eaLnBrk="1" fontAlgn="auto" hangingPunct="1">
              <a:spcAft>
                <a:spcPts val="0"/>
              </a:spcAft>
              <a:buFont typeface="Arial" pitchFamily="34" charset="0"/>
              <a:buChar char="•"/>
              <a:defRPr/>
            </a:pPr>
            <a:endParaRPr lang="da-DK" dirty="0">
              <a:solidFill>
                <a:srgbClr val="FFFFFF"/>
              </a:solidFill>
            </a:endParaRPr>
          </a:p>
        </p:txBody>
      </p:sp>
      <p:pic>
        <p:nvPicPr>
          <p:cNvPr id="32772"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750175" y="304800"/>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4" descr="C:\Users\Tobyn\Pictures\Harass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447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C61EB662-0E92-C34A-8F2A-FE062A26628C}" type="datetime1">
              <a:rPr lang="da-DK" smtClean="0">
                <a:solidFill>
                  <a:schemeClr val="bg1"/>
                </a:solidFill>
                <a:latin typeface="Calibri"/>
              </a:rPr>
              <a:t>05/05/2016</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dirty="0" smtClean="0">
                <a:solidFill>
                  <a:schemeClr val="bg1"/>
                </a:solidFill>
                <a:latin typeface="Calibri"/>
              </a:rPr>
              <a:t>Lena Højgård Isager </a:t>
            </a:r>
            <a:r>
              <a:rPr lang="da-DK" dirty="0" err="1" smtClean="0">
                <a:solidFill>
                  <a:schemeClr val="bg1"/>
                </a:solidFill>
                <a:latin typeface="Calibri"/>
              </a:rPr>
              <a:t>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27</a:t>
            </a:fld>
            <a:endParaRPr lang="da-DK" dirty="0">
              <a:solidFill>
                <a:schemeClr val="bg1"/>
              </a:solidFill>
              <a:latin typeface="Calibri"/>
            </a:endParaRPr>
          </a:p>
        </p:txBody>
      </p:sp>
    </p:spTree>
    <p:extLst>
      <p:ext uri="{BB962C8B-B14F-4D97-AF65-F5344CB8AC3E}">
        <p14:creationId xmlns:p14="http://schemas.microsoft.com/office/powerpoint/2010/main" val="2286879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dirty="0" smtClean="0">
                <a:solidFill>
                  <a:srgbClr val="F8E950"/>
                </a:solidFill>
              </a:rPr>
              <a:t>En version </a:t>
            </a:r>
            <a:r>
              <a:rPr lang="en-US" dirty="0" err="1" smtClean="0">
                <a:solidFill>
                  <a:srgbClr val="F8E950"/>
                </a:solidFill>
              </a:rPr>
              <a:t>af</a:t>
            </a:r>
            <a:r>
              <a:rPr lang="en-US" dirty="0" smtClean="0">
                <a:solidFill>
                  <a:srgbClr val="F8E950"/>
                </a:solidFill>
              </a:rPr>
              <a:t> </a:t>
            </a:r>
            <a:r>
              <a:rPr lang="en-US" dirty="0" err="1" smtClean="0">
                <a:solidFill>
                  <a:srgbClr val="F8E950"/>
                </a:solidFill>
              </a:rPr>
              <a:t>os</a:t>
            </a:r>
            <a:endParaRPr lang="en-US" dirty="0" smtClean="0">
              <a:solidFill>
                <a:srgbClr val="F8E950"/>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bestilt</a:t>
            </a:r>
            <a:r>
              <a:rPr lang="en-US" dirty="0" smtClean="0">
                <a:solidFill>
                  <a:srgbClr val="FFFFFF"/>
                </a:solidFill>
              </a:rPr>
              <a:t> den </a:t>
            </a:r>
            <a:r>
              <a:rPr lang="en-US" dirty="0" err="1" smtClean="0">
                <a:solidFill>
                  <a:srgbClr val="FFFFFF"/>
                </a:solidFill>
              </a:rPr>
              <a:t>hjerne</a:t>
            </a:r>
            <a:r>
              <a:rPr lang="en-US" dirty="0" smtClean="0">
                <a:solidFill>
                  <a:srgbClr val="FFFFFF"/>
                </a:solidFill>
              </a:rPr>
              <a:t>, vi </a:t>
            </a:r>
            <a:r>
              <a:rPr lang="en-US" dirty="0" err="1" smtClean="0">
                <a:solidFill>
                  <a:srgbClr val="FFFFFF"/>
                </a:solidFill>
              </a:rPr>
              <a:t>fødes</a:t>
            </a:r>
            <a:r>
              <a:rPr lang="en-US" dirty="0" smtClean="0">
                <a:solidFill>
                  <a:srgbClr val="FFFFFF"/>
                </a:solidFill>
              </a:rPr>
              <a:t> med</a:t>
            </a: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hvor</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endParaRPr lang="en-US" dirty="0" smtClean="0">
              <a:solidFill>
                <a:srgbClr val="FFFFFF"/>
              </a:solidFill>
            </a:endParaRP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hvem</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r>
              <a:rPr lang="en-US" dirty="0" smtClean="0">
                <a:solidFill>
                  <a:srgbClr val="FFFFFF"/>
                </a:solidFill>
              </a:rPr>
              <a:t> </a:t>
            </a:r>
            <a:r>
              <a:rPr lang="en-US" dirty="0" err="1" smtClean="0">
                <a:solidFill>
                  <a:srgbClr val="FFFFFF"/>
                </a:solidFill>
              </a:rPr>
              <a:t>af</a:t>
            </a:r>
            <a:endParaRPr lang="en-US" dirty="0" smtClean="0">
              <a:solidFill>
                <a:srgbClr val="FFFFFF"/>
              </a:solidFill>
            </a:endParaRPr>
          </a:p>
          <a:p>
            <a:pPr eaLnBrk="1" hangingPunct="1">
              <a:buClr>
                <a:srgbClr val="FF9900"/>
              </a:buClr>
              <a:buFont typeface="Zapf Dingbats" charset="0"/>
              <a:buChar char="✤"/>
              <a:defRPr/>
            </a:pPr>
            <a:endParaRPr lang="en-US" dirty="0" smtClean="0">
              <a:solidFill>
                <a:srgbClr val="FFFFFF"/>
              </a:solidFill>
            </a:endParaRPr>
          </a:p>
          <a:p>
            <a:pPr eaLnBrk="1" hangingPunct="1">
              <a:buClr>
                <a:srgbClr val="FF9900"/>
              </a:buClr>
              <a:buFont typeface="Zapf Dingbats" charset="0"/>
              <a:buChar char="✤"/>
              <a:defRPr/>
            </a:pPr>
            <a:r>
              <a:rPr lang="en-US" sz="6000" dirty="0" err="1" smtClean="0">
                <a:solidFill>
                  <a:srgbClr val="FFFFFF"/>
                </a:solidFill>
              </a:rPr>
              <a:t>Det</a:t>
            </a:r>
            <a:r>
              <a:rPr lang="en-US" sz="6000" dirty="0" smtClean="0">
                <a:solidFill>
                  <a:srgbClr val="FFFFFF"/>
                </a:solidFill>
              </a:rPr>
              <a:t> </a:t>
            </a:r>
            <a:r>
              <a:rPr lang="en-US" sz="6000" dirty="0" err="1" smtClean="0">
                <a:solidFill>
                  <a:srgbClr val="FFFFFF"/>
                </a:solidFill>
              </a:rPr>
              <a:t>er</a:t>
            </a:r>
            <a:r>
              <a:rPr lang="en-US" sz="6000" dirty="0" smtClean="0">
                <a:solidFill>
                  <a:srgbClr val="FFFFFF"/>
                </a:solidFill>
              </a:rPr>
              <a:t> </a:t>
            </a:r>
            <a:r>
              <a:rPr lang="en-US" sz="6000" dirty="0" err="1" smtClean="0">
                <a:solidFill>
                  <a:srgbClr val="FFFFFF"/>
                </a:solidFill>
              </a:rPr>
              <a:t>ikke</a:t>
            </a:r>
            <a:r>
              <a:rPr lang="en-US" sz="6000" dirty="0" smtClean="0">
                <a:solidFill>
                  <a:srgbClr val="FFFFFF"/>
                </a:solidFill>
              </a:rPr>
              <a:t> </a:t>
            </a:r>
            <a:r>
              <a:rPr lang="en-US" sz="6000" dirty="0" err="1" smtClean="0">
                <a:solidFill>
                  <a:srgbClr val="FFFFFF"/>
                </a:solidFill>
              </a:rPr>
              <a:t>vores</a:t>
            </a:r>
            <a:r>
              <a:rPr lang="en-US" sz="6000" dirty="0" smtClean="0">
                <a:solidFill>
                  <a:srgbClr val="FFFFFF"/>
                </a:solidFill>
              </a:rPr>
              <a:t> </a:t>
            </a:r>
            <a:r>
              <a:rPr lang="en-US" sz="6000" dirty="0" err="1" smtClean="0">
                <a:solidFill>
                  <a:srgbClr val="FFFFFF"/>
                </a:solidFill>
              </a:rPr>
              <a:t>fejl</a:t>
            </a:r>
            <a:r>
              <a:rPr lang="en-US" sz="6000" dirty="0" smtClean="0">
                <a:solidFill>
                  <a:srgbClr val="FFFFFF"/>
                </a:solidFill>
              </a:rPr>
              <a:t>!</a:t>
            </a:r>
          </a:p>
        </p:txBody>
      </p:sp>
      <p:sp>
        <p:nvSpPr>
          <p:cNvPr id="2" name="Pladsholder til dato 1"/>
          <p:cNvSpPr>
            <a:spLocks noGrp="1"/>
          </p:cNvSpPr>
          <p:nvPr>
            <p:ph type="dt" sz="half" idx="10"/>
          </p:nvPr>
        </p:nvSpPr>
        <p:spPr/>
        <p:txBody>
          <a:bodyPr/>
          <a:lstStyle/>
          <a:p>
            <a:fld id="{1B753895-34D0-3D42-8B40-9D80B81EB688}"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420968"/>
      </p:ext>
    </p:extLst>
  </p:cSld>
  <p:clrMapOvr>
    <a:masterClrMapping/>
  </p:clrMapOvr>
  <p:transition>
    <p:cover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42563" y="1493053"/>
            <a:ext cx="8458874" cy="5078313"/>
          </a:xfrm>
          <a:prstGeom prst="rect">
            <a:avLst/>
          </a:prstGeom>
          <a:noFill/>
        </p:spPr>
        <p:txBody>
          <a:bodyPr wrap="square" rtlCol="0">
            <a:spAutoFit/>
          </a:bodyPr>
          <a:lstStyle/>
          <a:p>
            <a:r>
              <a:rPr lang="da-DK" sz="1200" dirty="0" smtClean="0">
                <a:solidFill>
                  <a:srgbClr val="FFFFFF"/>
                </a:solidFill>
              </a:rPr>
              <a:t>Start med at sætte dig godt tilrette, så du sidder oprejst og afslappet, med hovedet opret på kroppen.</a:t>
            </a:r>
          </a:p>
          <a:p>
            <a:pPr marL="285750" indent="-285750">
              <a:buFont typeface="Arial"/>
              <a:buChar char="•"/>
            </a:pPr>
            <a:endParaRPr lang="da-DK" sz="1200" dirty="0" smtClean="0">
              <a:solidFill>
                <a:srgbClr val="FFFFFF"/>
              </a:solidFill>
            </a:endParaRPr>
          </a:p>
          <a:p>
            <a:r>
              <a:rPr lang="da-DK" sz="1200" dirty="0" smtClean="0">
                <a:solidFill>
                  <a:srgbClr val="FFFFFF"/>
                </a:solidFill>
              </a:rPr>
              <a:t>Ret opmærksomheden mod dit åndedræt, og læg mærke til kroppens rytme, når du trækker vejret.</a:t>
            </a:r>
          </a:p>
          <a:p>
            <a:endParaRPr lang="da-DK" sz="1200" dirty="0">
              <a:solidFill>
                <a:srgbClr val="FFFFFF"/>
              </a:solidFill>
            </a:endParaRPr>
          </a:p>
          <a:p>
            <a:r>
              <a:rPr lang="da-DK" sz="1200" dirty="0" smtClean="0">
                <a:solidFill>
                  <a:srgbClr val="FFFFFF"/>
                </a:solidFill>
              </a:rPr>
              <a:t>Prøv at trække vejret lidt dybere og lidt langsommere end du plejer at gøre.</a:t>
            </a:r>
          </a:p>
          <a:p>
            <a:endParaRPr lang="da-DK" sz="1200" dirty="0">
              <a:solidFill>
                <a:srgbClr val="FFFFFF"/>
              </a:solidFill>
            </a:endParaRPr>
          </a:p>
          <a:p>
            <a:r>
              <a:rPr lang="da-DK" sz="1200" dirty="0" smtClean="0">
                <a:solidFill>
                  <a:srgbClr val="FFFFFF"/>
                </a:solidFill>
              </a:rPr>
              <a:t>Prøv især at fokusere på udåndingen og se om du kan få fornemmelsen af at sætte tempoet lidt ned og give lidt slip på udåndingen. Og så prøv bare at lade åndedrætte være.</a:t>
            </a:r>
          </a:p>
          <a:p>
            <a:pPr marL="285750" indent="-285750"/>
            <a:endParaRPr lang="da-DK" sz="1200" dirty="0">
              <a:solidFill>
                <a:srgbClr val="FFFFFF"/>
              </a:solidFill>
            </a:endParaRPr>
          </a:p>
          <a:p>
            <a:r>
              <a:rPr lang="da-DK" sz="1200" dirty="0" smtClean="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endParaRPr lang="da-DK" sz="1200" dirty="0">
              <a:solidFill>
                <a:srgbClr val="FFFFFF"/>
              </a:solidFill>
            </a:endParaRPr>
          </a:p>
          <a:p>
            <a:r>
              <a:rPr lang="da-DK" sz="1200" dirty="0" smtClean="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endParaRPr lang="da-DK" sz="1200" dirty="0">
              <a:solidFill>
                <a:srgbClr val="FFFFFF"/>
              </a:solidFill>
            </a:endParaRPr>
          </a:p>
          <a:p>
            <a:r>
              <a:rPr lang="da-DK" sz="1200" dirty="0" smtClean="0">
                <a:solidFill>
                  <a:srgbClr val="FFFFFF"/>
                </a:solidFill>
              </a:rPr>
              <a:t>Prøv så bare at lade det være.</a:t>
            </a:r>
          </a:p>
          <a:p>
            <a:endParaRPr lang="da-DK" sz="1200" dirty="0">
              <a:solidFill>
                <a:srgbClr val="FFFFFF"/>
              </a:solidFill>
            </a:endParaRPr>
          </a:p>
          <a:p>
            <a:r>
              <a:rPr lang="da-DK" sz="1200" dirty="0" smtClean="0">
                <a:solidFill>
                  <a:srgbClr val="FFFFFF"/>
                </a:solidFill>
              </a:rPr>
              <a:t>Ret opmærksomheden mod underlaget, mod stolen og gulvet, og se om du kan få fornemmelsen af at underlaget udgør en solid base for kroppen. </a:t>
            </a:r>
          </a:p>
          <a:p>
            <a:endParaRPr lang="da-DK" sz="1200" dirty="0">
              <a:solidFill>
                <a:srgbClr val="FFFFFF"/>
              </a:solidFill>
            </a:endParaRPr>
          </a:p>
          <a:p>
            <a:r>
              <a:rPr lang="da-DK" sz="1200" dirty="0" smtClean="0">
                <a:solidFill>
                  <a:srgbClr val="FFFFFF"/>
                </a:solidFill>
              </a:rPr>
              <a:t>Prøv på samme måde om du kan få fornemmelsen af, at kroppen udgør en solid base for sindet.</a:t>
            </a:r>
          </a:p>
          <a:p>
            <a:endParaRPr lang="da-DK" sz="1200" dirty="0">
              <a:solidFill>
                <a:srgbClr val="FFFFFF"/>
              </a:solidFill>
            </a:endParaRPr>
          </a:p>
          <a:p>
            <a:r>
              <a:rPr lang="da-DK" sz="1200" dirty="0" smtClean="0">
                <a:solidFill>
                  <a:srgbClr val="FFFFFF"/>
                </a:solidFill>
              </a:rPr>
              <a:t>Ret opmærksomheden tilbage til åndedrættet og det lille smil, og gør dig klar til at komme ud igen.</a:t>
            </a:r>
          </a:p>
          <a:p>
            <a:endParaRPr lang="da-DK" sz="1200" dirty="0" smtClean="0">
              <a:solidFill>
                <a:srgbClr val="FFFFFF"/>
              </a:solidFill>
            </a:endParaRPr>
          </a:p>
          <a:p>
            <a:r>
              <a:rPr lang="da-DK" sz="1200" dirty="0">
                <a:solidFill>
                  <a:srgbClr val="FFFFFF"/>
                </a:solidFill>
                <a:hlinkClick r:id="rId3"/>
              </a:rPr>
              <a:t>http://www.pkf.name/lena-hoejgaard-isager/downloads</a:t>
            </a:r>
            <a:r>
              <a:rPr lang="da-DK" sz="1200" dirty="0" smtClean="0">
                <a:solidFill>
                  <a:srgbClr val="FFFFFF"/>
                </a:solidFill>
                <a:hlinkClick r:id="rId3"/>
              </a:rPr>
              <a:t>/</a:t>
            </a:r>
            <a:endParaRPr lang="da-DK" sz="1200" dirty="0" smtClean="0">
              <a:solidFill>
                <a:srgbClr val="FFFFFF"/>
              </a:solidFill>
            </a:endParaRPr>
          </a:p>
          <a:p>
            <a:endParaRPr lang="da-DK" sz="1200" dirty="0" smtClean="0">
              <a:solidFill>
                <a:srgbClr val="FFFFFF"/>
              </a:solidFill>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kstfelt 1"/>
          <p:cNvSpPr txBox="1"/>
          <p:nvPr/>
        </p:nvSpPr>
        <p:spPr>
          <a:xfrm>
            <a:off x="2049266" y="384536"/>
            <a:ext cx="6151812" cy="584775"/>
          </a:xfrm>
          <a:prstGeom prst="rect">
            <a:avLst/>
          </a:prstGeom>
          <a:noFill/>
        </p:spPr>
        <p:txBody>
          <a:bodyPr wrap="none" rtlCol="0">
            <a:spAutoFit/>
          </a:bodyPr>
          <a:lstStyle/>
          <a:p>
            <a:r>
              <a:rPr lang="da-DK" sz="3200" dirty="0" smtClean="0">
                <a:solidFill>
                  <a:srgbClr val="FFFFFF"/>
                </a:solidFill>
              </a:rPr>
              <a:t>Guidning til beroligende åndedræt</a:t>
            </a:r>
            <a:endParaRPr lang="da-DK" sz="3200" dirty="0">
              <a:solidFill>
                <a:srgbClr val="FFFFFF"/>
              </a:solidFill>
            </a:endParaRPr>
          </a:p>
        </p:txBody>
      </p:sp>
      <p:sp>
        <p:nvSpPr>
          <p:cNvPr id="4" name="Pladsholder til dato 3"/>
          <p:cNvSpPr>
            <a:spLocks noGrp="1"/>
          </p:cNvSpPr>
          <p:nvPr>
            <p:ph type="dt" sz="half" idx="10"/>
          </p:nvPr>
        </p:nvSpPr>
        <p:spPr/>
        <p:txBody>
          <a:bodyPr/>
          <a:lstStyle/>
          <a:p>
            <a:fld id="{498A4C69-F796-1942-9BB3-167102E13C1F}" type="datetime1">
              <a:rPr lang="da-DK" smtClean="0">
                <a:solidFill>
                  <a:srgbClr val="FFFFFF"/>
                </a:solidFill>
                <a:latin typeface="Calibri"/>
              </a:rPr>
              <a:t>05/05/2016</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dirty="0" smtClean="0">
                <a:solidFill>
                  <a:schemeClr val="bg1"/>
                </a:solidFill>
                <a:latin typeface="Calibri"/>
              </a:rPr>
              <a:t>Lena Højgård Isager www.pkf.name</a:t>
            </a:r>
            <a:endParaRPr lang="da-DK" dirty="0">
              <a:solidFill>
                <a:schemeClr val="bg1"/>
              </a:solidFill>
              <a:latin typeface="Calibri"/>
            </a:endParaRPr>
          </a:p>
        </p:txBody>
      </p:sp>
      <p:pic>
        <p:nvPicPr>
          <p:cNvPr id="7" name="Picture 4" descr="Water Lilly logo blue"/>
          <p:cNvPicPr>
            <a:picLocks noChangeAspect="1" noChangeArrowheads="1"/>
          </p:cNvPicPr>
          <p:nvPr/>
        </p:nvPicPr>
        <p:blipFill>
          <a:blip r:embed="rId5">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dirty="0" smtClean="0">
                <a:solidFill>
                  <a:srgbClr val="F8E950"/>
                </a:solidFill>
              </a:rPr>
              <a:t>Rammer og struktur for kurset:</a:t>
            </a:r>
            <a:endParaRPr lang="da-DK" sz="3200" b="0" dirty="0">
              <a:solidFill>
                <a:srgbClr val="F8E950"/>
              </a:solidFill>
            </a:endParaRPr>
          </a:p>
        </p:txBody>
      </p:sp>
      <p:sp>
        <p:nvSpPr>
          <p:cNvPr id="4" name="Pladsholder til tekst 3"/>
          <p:cNvSpPr>
            <a:spLocks noGrp="1"/>
          </p:cNvSpPr>
          <p:nvPr>
            <p:ph type="body" sz="half" idx="2"/>
          </p:nvPr>
        </p:nvSpPr>
        <p:spPr>
          <a:xfrm>
            <a:off x="457200" y="1184427"/>
            <a:ext cx="3753468" cy="4691063"/>
          </a:xfrm>
        </p:spPr>
        <p:txBody>
          <a:bodyPr>
            <a:normAutofit fontScale="92500" lnSpcReduction="20000"/>
          </a:bodyPr>
          <a:lstStyle/>
          <a:p>
            <a:r>
              <a:rPr lang="da-DK" sz="2000" dirty="0" smtClean="0">
                <a:solidFill>
                  <a:srgbClr val="FFFFFF"/>
                </a:solidFill>
              </a:rPr>
              <a:t>Oplæg</a:t>
            </a:r>
          </a:p>
          <a:p>
            <a:endParaRPr lang="da-DK" sz="2000" dirty="0">
              <a:solidFill>
                <a:srgbClr val="FFFFFF"/>
              </a:solidFill>
            </a:endParaRPr>
          </a:p>
          <a:p>
            <a:r>
              <a:rPr lang="da-DK" sz="2000" dirty="0">
                <a:solidFill>
                  <a:srgbClr val="FFFFFF"/>
                </a:solidFill>
              </a:rPr>
              <a:t>Demonstrationer i </a:t>
            </a:r>
            <a:r>
              <a:rPr lang="da-DK" sz="2000" dirty="0" smtClean="0">
                <a:solidFill>
                  <a:srgbClr val="FFFFFF"/>
                </a:solidFill>
              </a:rPr>
              <a:t>plenum</a:t>
            </a:r>
          </a:p>
          <a:p>
            <a:endParaRPr lang="da-DK" sz="2000" dirty="0">
              <a:solidFill>
                <a:srgbClr val="FFFFFF"/>
              </a:solidFill>
            </a:endParaRPr>
          </a:p>
          <a:p>
            <a:r>
              <a:rPr lang="da-DK" sz="2000" dirty="0" smtClean="0">
                <a:solidFill>
                  <a:srgbClr val="FFFFFF"/>
                </a:solidFill>
              </a:rPr>
              <a:t>Medfølelsesøvelser i plenum</a:t>
            </a:r>
          </a:p>
          <a:p>
            <a:endParaRPr lang="da-DK" sz="2000" dirty="0">
              <a:solidFill>
                <a:srgbClr val="FFFFFF"/>
              </a:solidFill>
            </a:endParaRPr>
          </a:p>
          <a:p>
            <a:r>
              <a:rPr lang="da-DK" sz="2000" dirty="0" smtClean="0">
                <a:solidFill>
                  <a:srgbClr val="FFFFFF"/>
                </a:solidFill>
              </a:rPr>
              <a:t>Træning i at guide</a:t>
            </a:r>
          </a:p>
          <a:p>
            <a:endParaRPr lang="da-DK" sz="2000" dirty="0">
              <a:solidFill>
                <a:srgbClr val="FFFFFF"/>
              </a:solidFill>
            </a:endParaRPr>
          </a:p>
          <a:p>
            <a:r>
              <a:rPr lang="da-DK" sz="2000" dirty="0" smtClean="0">
                <a:solidFill>
                  <a:srgbClr val="FFFFFF"/>
                </a:solidFill>
              </a:rPr>
              <a:t>Gruppeøvelser</a:t>
            </a:r>
          </a:p>
          <a:p>
            <a:endParaRPr lang="da-DK" sz="2000" dirty="0">
              <a:solidFill>
                <a:srgbClr val="FFFFFF"/>
              </a:solidFill>
            </a:endParaRPr>
          </a:p>
          <a:p>
            <a:r>
              <a:rPr lang="da-DK" sz="2000" dirty="0" smtClean="0">
                <a:solidFill>
                  <a:srgbClr val="FFFFFF"/>
                </a:solidFill>
              </a:rPr>
              <a:t>Planlægning af hjemmearbejde:</a:t>
            </a:r>
          </a:p>
          <a:p>
            <a:r>
              <a:rPr lang="da-DK" sz="2000" dirty="0">
                <a:solidFill>
                  <a:srgbClr val="FFFFFF"/>
                </a:solidFill>
              </a:rPr>
              <a:t>	</a:t>
            </a:r>
            <a:r>
              <a:rPr lang="da-DK" sz="2000" dirty="0" smtClean="0">
                <a:solidFill>
                  <a:srgbClr val="FFFFFF"/>
                </a:solidFill>
              </a:rPr>
              <a:t>Personligt </a:t>
            </a:r>
          </a:p>
          <a:p>
            <a:r>
              <a:rPr lang="da-DK" sz="2000" dirty="0">
                <a:solidFill>
                  <a:srgbClr val="FFFFFF"/>
                </a:solidFill>
              </a:rPr>
              <a:t>	</a:t>
            </a:r>
            <a:r>
              <a:rPr lang="da-DK" sz="2000" dirty="0" smtClean="0">
                <a:solidFill>
                  <a:srgbClr val="FFFFFF"/>
                </a:solidFill>
              </a:rPr>
              <a:t>Klientrettet</a:t>
            </a:r>
          </a:p>
          <a:p>
            <a:endParaRPr lang="da-DK" sz="2000" dirty="0">
              <a:solidFill>
                <a:srgbClr val="FFFFFF"/>
              </a:solidFill>
            </a:endParaRPr>
          </a:p>
          <a:p>
            <a:r>
              <a:rPr lang="da-DK" sz="2000" dirty="0" smtClean="0">
                <a:solidFill>
                  <a:srgbClr val="FFFFFF"/>
                </a:solidFill>
              </a:rPr>
              <a:t>Opsamling</a:t>
            </a:r>
          </a:p>
        </p:txBody>
      </p:sp>
      <p:sp>
        <p:nvSpPr>
          <p:cNvPr id="3" name="Pladsholder til dato 2"/>
          <p:cNvSpPr>
            <a:spLocks noGrp="1"/>
          </p:cNvSpPr>
          <p:nvPr>
            <p:ph type="dt" sz="half" idx="10"/>
          </p:nvPr>
        </p:nvSpPr>
        <p:spPr/>
        <p:txBody>
          <a:bodyPr/>
          <a:lstStyle/>
          <a:p>
            <a:fld id="{C3B0D9AE-B17C-A440-8787-7A0AF27716CE}"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273050"/>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01" y="1828801"/>
            <a:ext cx="4196157" cy="2798804"/>
          </a:xfrm>
          <a:prstGeom prst="rect">
            <a:avLst/>
          </a:prstGeom>
        </p:spPr>
      </p:pic>
    </p:spTree>
    <p:extLst>
      <p:ext uri="{BB962C8B-B14F-4D97-AF65-F5344CB8AC3E}">
        <p14:creationId xmlns:p14="http://schemas.microsoft.com/office/powerpoint/2010/main" val="141161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Drøftelse af øvelsen i par</a:t>
            </a:r>
            <a:endParaRPr lang="da-DK" dirty="0"/>
          </a:p>
        </p:txBody>
      </p:sp>
      <p:sp>
        <p:nvSpPr>
          <p:cNvPr id="6" name="Pladsholder til indhold 5"/>
          <p:cNvSpPr>
            <a:spLocks noGrp="1"/>
          </p:cNvSpPr>
          <p:nvPr>
            <p:ph idx="1"/>
          </p:nvPr>
        </p:nvSpPr>
        <p:spPr/>
        <p:txBody>
          <a:bodyPr>
            <a:normAutofit/>
          </a:bodyPr>
          <a:lstStyle/>
          <a:p>
            <a:pPr>
              <a:buFont typeface="Wingdings" charset="2"/>
              <a:buChar char="Ø"/>
            </a:pPr>
            <a:r>
              <a:rPr lang="da-DK" sz="2400" dirty="0" smtClean="0"/>
              <a:t>Hvordan var det for jer at lave øvelsen</a:t>
            </a:r>
          </a:p>
          <a:p>
            <a:pPr>
              <a:buFont typeface="Wingdings" charset="2"/>
              <a:buChar char="Ø"/>
            </a:pPr>
            <a:endParaRPr lang="da-DK" sz="2400" dirty="0" smtClean="0"/>
          </a:p>
          <a:p>
            <a:pPr>
              <a:buFont typeface="Wingdings" charset="2"/>
              <a:buChar char="Ø"/>
            </a:pPr>
            <a:r>
              <a:rPr lang="da-DK" sz="2400" dirty="0" smtClean="0"/>
              <a:t>Undersøg hvordan I reagerede, når opmærksomheden blev fanget af andre ting</a:t>
            </a:r>
          </a:p>
          <a:p>
            <a:pPr>
              <a:buFont typeface="Wingdings" charset="2"/>
              <a:buChar char="Ø"/>
            </a:pPr>
            <a:endParaRPr lang="da-DK" sz="2400" dirty="0" smtClean="0"/>
          </a:p>
          <a:p>
            <a:pPr>
              <a:buFont typeface="Wingdings" charset="2"/>
              <a:buChar char="Ø"/>
            </a:pPr>
            <a:r>
              <a:rPr lang="da-DK" sz="2400" dirty="0" smtClean="0"/>
              <a:t>Drøft hvordan man kan øve sig i at lægge mærke til de ting, der dukker op i opmærksomheden, acceptere dem og prøve at lade dem være</a:t>
            </a:r>
          </a:p>
          <a:p>
            <a:pPr>
              <a:buFont typeface="Wingdings" charset="2"/>
              <a:buChar char="Ø"/>
            </a:pPr>
            <a:endParaRPr lang="da-DK" sz="2400" dirty="0" smtClean="0"/>
          </a:p>
          <a:p>
            <a:pPr>
              <a:buFont typeface="Wingdings" charset="2"/>
              <a:buChar char="Ø"/>
            </a:pPr>
            <a:r>
              <a:rPr lang="da-DK" sz="2400" dirty="0" smtClean="0"/>
              <a:t>Drøft vanskelighederne ved det</a:t>
            </a:r>
            <a:endParaRPr lang="da-DK" sz="2400" dirty="0"/>
          </a:p>
        </p:txBody>
      </p:sp>
      <p:sp>
        <p:nvSpPr>
          <p:cNvPr id="2" name="Pladsholder til dato 1"/>
          <p:cNvSpPr>
            <a:spLocks noGrp="1"/>
          </p:cNvSpPr>
          <p:nvPr>
            <p:ph type="dt" sz="half" idx="10"/>
          </p:nvPr>
        </p:nvSpPr>
        <p:spPr/>
        <p:txBody>
          <a:bodyPr/>
          <a:lstStyle/>
          <a:p>
            <a:fld id="{7B6E70FF-EA8E-AA42-B467-E27902B1E780}" type="datetime1">
              <a:rPr lang="da-DK" smtClean="0">
                <a:solidFill>
                  <a:schemeClr val="bg1"/>
                </a:solidFill>
              </a:rPr>
              <a:pPr/>
              <a:t>05/05/2016</a:t>
            </a:fld>
            <a:endParaRPr lang="da-DK" dirty="0">
              <a:solidFill>
                <a:schemeClr val="bg1"/>
              </a:solidFill>
            </a:endParaRPr>
          </a:p>
        </p:txBody>
      </p:sp>
      <p:sp>
        <p:nvSpPr>
          <p:cNvPr id="3" name="Pladsholder til sidefod 2"/>
          <p:cNvSpPr>
            <a:spLocks noGrp="1"/>
          </p:cNvSpPr>
          <p:nvPr>
            <p:ph type="ftr" sz="quarter" idx="11"/>
          </p:nvPr>
        </p:nvSpPr>
        <p:spPr/>
        <p:txBody>
          <a:bodyPr/>
          <a:lstStyle/>
          <a:p>
            <a:r>
              <a:rPr lang="da-DK" smtClean="0">
                <a:solidFill>
                  <a:schemeClr val="bg1"/>
                </a:solidFill>
              </a:rPr>
              <a:t>Lena Højgård Isager www.pkf.name</a:t>
            </a:r>
            <a:endParaRPr lang="da-DK" dirty="0">
              <a:solidFill>
                <a:schemeClr val="bg1"/>
              </a:solidFill>
            </a:endParaRPr>
          </a:p>
        </p:txBody>
      </p:sp>
    </p:spTree>
    <p:extLst>
      <p:ext uri="{BB962C8B-B14F-4D97-AF65-F5344CB8AC3E}">
        <p14:creationId xmlns:p14="http://schemas.microsoft.com/office/powerpoint/2010/main" val="74095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dirty="0">
                <a:solidFill>
                  <a:srgbClr val="F8E950"/>
                </a:solidFill>
                <a:effectLst>
                  <a:outerShdw blurRad="38100" dist="38100" dir="2700000" algn="tl">
                    <a:srgbClr val="000000"/>
                  </a:outerShdw>
                </a:effectLst>
              </a:rPr>
              <a:t>Neural Bases of Threat Processing </a:t>
            </a:r>
            <a: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t/>
            </a:r>
            <a:b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br>
            <a:r>
              <a:rPr lang="en-US" sz="3200" b="1" dirty="0">
                <a:solidFill>
                  <a:srgbClr val="F8E950"/>
                </a:solidFill>
                <a:effectLst>
                  <a:outerShdw blurRad="38100" dist="38100" dir="2700000" algn="tl">
                    <a:srgbClr val="000000"/>
                  </a:outerShdw>
                </a:effectLst>
              </a:rPr>
              <a:t>(</a:t>
            </a:r>
            <a:r>
              <a:rPr lang="en-US" sz="3200" b="1" dirty="0" err="1">
                <a:solidFill>
                  <a:srgbClr val="F8E950"/>
                </a:solidFill>
                <a:effectLst>
                  <a:outerShdw blurRad="38100" dist="38100" dir="2700000" algn="tl">
                    <a:srgbClr val="000000"/>
                  </a:outerShdw>
                </a:effectLst>
              </a:rPr>
              <a:t>LeDoux</a:t>
            </a:r>
            <a:r>
              <a:rPr lang="en-US" sz="3200" b="1" dirty="0">
                <a:solidFill>
                  <a:srgbClr val="F8E950"/>
                </a:solidFill>
                <a:effectLst>
                  <a:outerShdw blurRad="38100" dist="38100" dir="2700000" algn="tl">
                    <a:srgbClr val="000000"/>
                  </a:outerShdw>
                </a:effectLst>
              </a:rPr>
              <a:t>, 1994)</a:t>
            </a:r>
            <a:r>
              <a:rPr lang="en-US" sz="3200" dirty="0">
                <a:solidFill>
                  <a:srgbClr val="FFFFFF"/>
                </a:solidFill>
              </a:rPr>
              <a:t/>
            </a:r>
            <a:br>
              <a:rPr lang="en-US" sz="3200" dirty="0">
                <a:solidFill>
                  <a:srgbClr val="FFFFFF"/>
                </a:solidFill>
              </a:rPr>
            </a:br>
            <a:endParaRPr lang="en-US" sz="3200" dirty="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430676"/>
            <a:ext cx="6136078" cy="5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F24F070B-821C-2046-8B1F-A0C37108440F}"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12986494"/>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dirty="0" err="1">
                <a:solidFill>
                  <a:srgbClr val="FFFFFF"/>
                </a:solidFill>
              </a:rPr>
              <a:t>Flygt</a:t>
            </a:r>
            <a:r>
              <a:rPr lang="en-US" sz="3500" dirty="0">
                <a:solidFill>
                  <a:srgbClr val="FFFFFF"/>
                </a:solidFill>
              </a:rPr>
              <a:t> </a:t>
            </a:r>
            <a:r>
              <a:rPr lang="en-US" sz="3500" dirty="0" err="1">
                <a:solidFill>
                  <a:srgbClr val="FFFFFF"/>
                </a:solidFill>
              </a:rPr>
              <a:t>eller</a:t>
            </a:r>
            <a:r>
              <a:rPr lang="en-US" sz="3500" dirty="0">
                <a:solidFill>
                  <a:srgbClr val="FFFFFF"/>
                </a:solidFill>
              </a:rPr>
              <a:t> </a:t>
            </a:r>
            <a:r>
              <a:rPr lang="en-US" sz="3500" dirty="0" err="1">
                <a:solidFill>
                  <a:srgbClr val="FFFFFF"/>
                </a:solidFill>
              </a:rPr>
              <a:t>Kæmp</a:t>
            </a:r>
            <a:r>
              <a:rPr lang="en-US" sz="3500" dirty="0">
                <a:solidFill>
                  <a:srgbClr val="FFFFFF"/>
                </a:solidFill>
              </a:rPr>
              <a:t> </a:t>
            </a:r>
            <a:r>
              <a:rPr lang="en-US" sz="3500" dirty="0" err="1">
                <a:solidFill>
                  <a:srgbClr val="FFFFFF"/>
                </a:solidFill>
              </a:rPr>
              <a:t>i</a:t>
            </a:r>
            <a:r>
              <a:rPr lang="en-US" sz="3500" dirty="0">
                <a:solidFill>
                  <a:srgbClr val="FFFFFF"/>
                </a:solidFill>
              </a:rPr>
              <a:t> </a:t>
            </a:r>
            <a:r>
              <a:rPr lang="en-US" sz="3500" dirty="0" err="1">
                <a:solidFill>
                  <a:srgbClr val="FFFFFF"/>
                </a:solidFill>
              </a:rPr>
              <a:t>hverdagen</a:t>
            </a:r>
            <a:r>
              <a:rPr lang="en-US" sz="3500" dirty="0">
                <a:solidFill>
                  <a:srgbClr val="FFFFFF"/>
                </a:solidFill>
              </a:rPr>
              <a:t>-</a:t>
            </a:r>
            <a:br>
              <a:rPr lang="en-US" sz="3500" dirty="0">
                <a:solidFill>
                  <a:srgbClr val="FFFFFF"/>
                </a:solidFill>
              </a:rPr>
            </a:br>
            <a:r>
              <a:rPr lang="en-US" sz="3500" dirty="0">
                <a:solidFill>
                  <a:srgbClr val="FFFFFF"/>
                </a:solidFill>
              </a:rPr>
              <a:t>  din </a:t>
            </a:r>
            <a:r>
              <a:rPr lang="en-US" sz="3500" dirty="0" err="1">
                <a:solidFill>
                  <a:srgbClr val="FFFFFF"/>
                </a:solidFill>
              </a:rPr>
              <a:t>hjerne</a:t>
            </a:r>
            <a:r>
              <a:rPr lang="en-US" sz="3500" dirty="0">
                <a:solidFill>
                  <a:srgbClr val="FFFFFF"/>
                </a:solidFill>
              </a:rPr>
              <a:t> </a:t>
            </a:r>
            <a:r>
              <a:rPr lang="en-US" sz="3500" dirty="0" err="1">
                <a:solidFill>
                  <a:srgbClr val="FFFFFF"/>
                </a:solidFill>
              </a:rPr>
              <a:t>er</a:t>
            </a:r>
            <a:r>
              <a:rPr lang="en-US" sz="3500" dirty="0">
                <a:solidFill>
                  <a:srgbClr val="FFFFFF"/>
                </a:solidFill>
              </a:rPr>
              <a:t> </a:t>
            </a:r>
            <a:r>
              <a:rPr lang="en-US" sz="3500" dirty="0" err="1">
                <a:solidFill>
                  <a:srgbClr val="FFFFFF"/>
                </a:solidFill>
              </a:rPr>
              <a:t>designet</a:t>
            </a:r>
            <a:r>
              <a:rPr lang="en-US" sz="3500" dirty="0">
                <a:solidFill>
                  <a:srgbClr val="FFFFFF"/>
                </a:solidFill>
              </a:rPr>
              <a:t> </a:t>
            </a:r>
            <a:r>
              <a:rPr lang="en-US" sz="3500" dirty="0" err="1">
                <a:solidFill>
                  <a:srgbClr val="FFFFFF"/>
                </a:solidFill>
              </a:rPr>
              <a:t>til</a:t>
            </a:r>
            <a:r>
              <a:rPr lang="en-US" sz="3500" dirty="0">
                <a:solidFill>
                  <a:srgbClr val="FFFFFF"/>
                </a:solidFill>
              </a:rPr>
              <a:t> at </a:t>
            </a:r>
            <a:r>
              <a:rPr lang="en-US" sz="3500" dirty="0" err="1">
                <a:solidFill>
                  <a:srgbClr val="FFFFFF"/>
                </a:solidFill>
              </a:rPr>
              <a:t>beskytte</a:t>
            </a:r>
            <a:r>
              <a:rPr lang="en-US" sz="3500" dirty="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6B26BB7A-A47B-3F4E-8B73-88864F08E089}" type="datetime1">
              <a:rPr lang="da-DK" smtClean="0">
                <a:solidFill>
                  <a:schemeClr val="bg1"/>
                </a:solidFill>
                <a:latin typeface="Calibri"/>
              </a:rPr>
              <a:t>05/05/2016</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32</a:t>
            </a:fld>
            <a:endParaRPr lang="da-DK" dirty="0">
              <a:solidFill>
                <a:schemeClr val="bg1"/>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85799" y="2130425"/>
            <a:ext cx="7968803" cy="2505969"/>
          </a:xfrm>
        </p:spPr>
        <p:txBody>
          <a:bodyPr>
            <a:normAutofit/>
          </a:bodyPr>
          <a:lstStyle/>
          <a:p>
            <a:r>
              <a:rPr lang="da-DK" dirty="0" smtClean="0">
                <a:solidFill>
                  <a:srgbClr val="F8E950"/>
                </a:solidFill>
              </a:rPr>
              <a:t>”Man kan ikke være for forsigtig”</a:t>
            </a:r>
            <a:br>
              <a:rPr lang="da-DK" dirty="0" smtClean="0">
                <a:solidFill>
                  <a:srgbClr val="F8E950"/>
                </a:solidFill>
              </a:rPr>
            </a:br>
            <a:r>
              <a:rPr lang="da-DK" dirty="0">
                <a:solidFill>
                  <a:srgbClr val="F8E950"/>
                </a:solidFill>
              </a:rPr>
              <a:t/>
            </a:r>
            <a:br>
              <a:rPr lang="da-DK" dirty="0">
                <a:solidFill>
                  <a:srgbClr val="F8E950"/>
                </a:solidFill>
              </a:rPr>
            </a:br>
            <a:r>
              <a:rPr lang="da-DK" dirty="0" smtClean="0">
                <a:solidFill>
                  <a:srgbClr val="F8E950"/>
                </a:solidFill>
              </a:rPr>
              <a:t>(</a:t>
            </a:r>
            <a:r>
              <a:rPr lang="da-DK" dirty="0" err="1" smtClean="0">
                <a:solidFill>
                  <a:srgbClr val="F8E950"/>
                </a:solidFill>
              </a:rPr>
              <a:t>Better</a:t>
            </a:r>
            <a:r>
              <a:rPr lang="da-DK" dirty="0" smtClean="0">
                <a:solidFill>
                  <a:srgbClr val="F8E950"/>
                </a:solidFill>
              </a:rPr>
              <a:t> </a:t>
            </a:r>
            <a:r>
              <a:rPr lang="da-DK" dirty="0" err="1" smtClean="0">
                <a:solidFill>
                  <a:srgbClr val="F8E950"/>
                </a:solidFill>
              </a:rPr>
              <a:t>safe</a:t>
            </a:r>
            <a:r>
              <a:rPr lang="da-DK" dirty="0" smtClean="0">
                <a:solidFill>
                  <a:srgbClr val="F8E950"/>
                </a:solidFill>
              </a:rPr>
              <a:t> </a:t>
            </a:r>
            <a:r>
              <a:rPr lang="da-DK" dirty="0" err="1" smtClean="0">
                <a:solidFill>
                  <a:srgbClr val="F8E950"/>
                </a:solidFill>
              </a:rPr>
              <a:t>than</a:t>
            </a:r>
            <a:r>
              <a:rPr lang="da-DK" dirty="0" smtClean="0">
                <a:solidFill>
                  <a:srgbClr val="F8E950"/>
                </a:solidFill>
              </a:rPr>
              <a:t> </a:t>
            </a:r>
            <a:r>
              <a:rPr lang="da-DK" dirty="0" err="1" smtClean="0">
                <a:solidFill>
                  <a:srgbClr val="F8E950"/>
                </a:solidFill>
              </a:rPr>
              <a:t>sorry</a:t>
            </a:r>
            <a:r>
              <a:rPr lang="da-DK" dirty="0" smtClean="0">
                <a:solidFill>
                  <a:srgbClr val="F8E950"/>
                </a:solidFill>
              </a:rPr>
              <a:t>)</a:t>
            </a:r>
            <a:endParaRPr lang="da-DK" dirty="0">
              <a:solidFill>
                <a:srgbClr val="F8E950"/>
              </a:solidFill>
            </a:endParaRPr>
          </a:p>
        </p:txBody>
      </p:sp>
    </p:spTree>
    <p:extLst>
      <p:ext uri="{BB962C8B-B14F-4D97-AF65-F5344CB8AC3E}">
        <p14:creationId xmlns:p14="http://schemas.microsoft.com/office/powerpoint/2010/main" val="3426299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3600" b="1" dirty="0"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097"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smtClean="0">
                <a:solidFill>
                  <a:srgbClr val="996633"/>
                </a:solidFill>
              </a:rPr>
              <a:t>Gammel hjerne</a:t>
            </a:r>
            <a:r>
              <a:rPr lang="da-DK" sz="2800" dirty="0" smtClean="0">
                <a:solidFill>
                  <a:srgbClr val="996633"/>
                </a:solidFill>
              </a:rPr>
              <a:t>: Følelser, Motiver, </a:t>
            </a:r>
          </a:p>
          <a:p>
            <a:pPr algn="ctr">
              <a:lnSpc>
                <a:spcPct val="50000"/>
              </a:lnSpc>
              <a:spcBef>
                <a:spcPct val="50000"/>
              </a:spcBef>
            </a:pPr>
            <a:r>
              <a:rPr lang="da-DK" sz="2800" dirty="0" smtClean="0">
                <a:solidFill>
                  <a:srgbClr val="996633"/>
                </a:solidFill>
              </a:rPr>
              <a:t>Søgning og etablering af relationer</a:t>
            </a:r>
            <a:endParaRPr lang="da-DK" sz="2800" dirty="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dirty="0" smtClean="0">
                <a:solidFill>
                  <a:srgbClr val="0033CC"/>
                </a:solidFill>
              </a:rPr>
              <a:t>Ny hjerne</a:t>
            </a:r>
            <a:r>
              <a:rPr lang="da-DK" sz="2800" dirty="0" smtClean="0">
                <a:solidFill>
                  <a:srgbClr val="0033CC"/>
                </a:solidFill>
              </a:rPr>
              <a:t>: Fantasi, </a:t>
            </a:r>
          </a:p>
          <a:p>
            <a:pPr algn="ctr"/>
            <a:r>
              <a:rPr lang="da-DK" sz="2800" dirty="0" smtClean="0">
                <a:solidFill>
                  <a:srgbClr val="0033CC"/>
                </a:solidFill>
              </a:rPr>
              <a:t>Planlægning, Rumination, Integration</a:t>
            </a:r>
            <a:endParaRPr lang="da-DK" sz="2800" dirty="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dirty="0" smtClean="0">
                <a:solidFill>
                  <a:srgbClr val="CC6600"/>
                </a:solidFill>
              </a:rPr>
              <a:t>Vi behøver medfølelse med en meget</a:t>
            </a:r>
            <a:r>
              <a:rPr lang="da-DK" sz="3200" i="1" dirty="0" smtClean="0">
                <a:solidFill>
                  <a:srgbClr val="CC6600"/>
                </a:solidFill>
              </a:rPr>
              <a:t> tricky </a:t>
            </a:r>
            <a:r>
              <a:rPr lang="da-DK" sz="3200" dirty="0" smtClean="0">
                <a:solidFill>
                  <a:srgbClr val="CC6600"/>
                </a:solidFill>
              </a:rPr>
              <a:t>hjerne</a:t>
            </a:r>
            <a:endParaRPr lang="da-DK" sz="3200" dirty="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dirty="0" smtClean="0">
                <a:solidFill>
                  <a:schemeClr val="accent3">
                    <a:lumMod val="75000"/>
                  </a:schemeClr>
                </a:solidFill>
              </a:rPr>
              <a:t>Paul Gilbert 2013/Isager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FAA8B249-FFEA-4043-86F1-D1C95FAF311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201"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a:solidFill>
                  <a:srgbClr val="996633"/>
                </a:solidFill>
              </a:rPr>
              <a:t>Gammel hjerne</a:t>
            </a:r>
            <a:r>
              <a:rPr lang="da-DK" sz="2800" dirty="0">
                <a:solidFill>
                  <a:srgbClr val="996633"/>
                </a:solidFill>
              </a:rPr>
              <a:t>: Følelser, Motiver, </a:t>
            </a:r>
          </a:p>
          <a:p>
            <a:pPr algn="ctr">
              <a:lnSpc>
                <a:spcPct val="50000"/>
              </a:lnSpc>
              <a:spcBef>
                <a:spcPct val="50000"/>
              </a:spcBef>
            </a:pPr>
            <a:r>
              <a:rPr lang="da-DK" sz="2800" dirty="0">
                <a:solidFill>
                  <a:srgbClr val="996633"/>
                </a:solidFill>
              </a:rPr>
              <a:t>Søgning og etablering af relationer</a:t>
            </a:r>
          </a:p>
          <a:p>
            <a:pPr algn="ctr">
              <a:lnSpc>
                <a:spcPct val="60000"/>
              </a:lnSpc>
              <a:spcBef>
                <a:spcPct val="50000"/>
              </a:spcBef>
            </a:pPr>
            <a:r>
              <a:rPr lang="en-GB" sz="2800" dirty="0" err="1" smtClean="0">
                <a:solidFill>
                  <a:srgbClr val="006600"/>
                </a:solidFill>
              </a:rPr>
              <a:t>Medfølelse</a:t>
            </a:r>
            <a:endParaRPr lang="en-GB" sz="2800" dirty="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dirty="0">
                <a:solidFill>
                  <a:srgbClr val="0033CC"/>
                </a:solidFill>
              </a:rPr>
              <a:t>Ny hjerne</a:t>
            </a:r>
            <a:r>
              <a:rPr lang="da-DK" sz="2800" dirty="0">
                <a:solidFill>
                  <a:srgbClr val="0033CC"/>
                </a:solidFill>
              </a:rPr>
              <a:t>: Fantasi, </a:t>
            </a:r>
          </a:p>
          <a:p>
            <a:pPr algn="ctr"/>
            <a:r>
              <a:rPr lang="da-DK" sz="2800" dirty="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dirty="0">
                <a:solidFill>
                  <a:srgbClr val="CC6600"/>
                </a:solidFill>
              </a:rPr>
              <a:t>Vi behøver medfølelse </a:t>
            </a:r>
            <a:r>
              <a:rPr lang="da-DK" sz="3200" dirty="0" smtClean="0">
                <a:solidFill>
                  <a:srgbClr val="CC6600"/>
                </a:solidFill>
              </a:rPr>
              <a:t>med </a:t>
            </a:r>
            <a:r>
              <a:rPr lang="da-DK" sz="3200" dirty="0">
                <a:solidFill>
                  <a:srgbClr val="CC6600"/>
                </a:solidFill>
              </a:rPr>
              <a:t>en meget</a:t>
            </a:r>
            <a:r>
              <a:rPr lang="da-DK" sz="3200" i="1" dirty="0">
                <a:solidFill>
                  <a:srgbClr val="CC6600"/>
                </a:solidFill>
              </a:rPr>
              <a:t> tricky </a:t>
            </a:r>
            <a:r>
              <a:rPr lang="da-DK" sz="3200" dirty="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dirty="0">
                <a:solidFill>
                  <a:srgbClr val="0066CC"/>
                </a:solidFill>
              </a:rPr>
              <a:t>Mindful </a:t>
            </a:r>
            <a:r>
              <a:rPr lang="en-GB" sz="2800" i="1" dirty="0" err="1" smtClean="0">
                <a:solidFill>
                  <a:srgbClr val="0066CC"/>
                </a:solidFill>
              </a:rPr>
              <a:t>hjerne</a:t>
            </a:r>
            <a:endParaRPr lang="en-GB" sz="2800" i="1" dirty="0">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dirty="0">
                <a:solidFill>
                  <a:schemeClr val="accent3">
                    <a:lumMod val="75000"/>
                  </a:schemeClr>
                </a:solidFill>
              </a:rPr>
              <a:t>Paul Gilbert </a:t>
            </a:r>
            <a:r>
              <a:rPr lang="da-DK" dirty="0" smtClean="0">
                <a:solidFill>
                  <a:schemeClr val="accent3">
                    <a:lumMod val="75000"/>
                  </a:schemeClr>
                </a:solidFill>
              </a:rPr>
              <a:t>2013 /Isager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5859322A-2F22-5A4C-A1AD-F58324B25E8C}"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380999" y="0"/>
            <a:ext cx="8464473" cy="838200"/>
          </a:xfrm>
        </p:spPr>
        <p:txBody>
          <a:bodyPr>
            <a:noAutofit/>
          </a:bodyPr>
          <a:lstStyle/>
          <a:p>
            <a:r>
              <a:rPr lang="da-DK" sz="2400" dirty="0"/>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923" y="1066800"/>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4132" y="2265781"/>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2" name="Rectangle 20"/>
          <p:cNvSpPr>
            <a:spLocks noChangeArrowheads="1"/>
          </p:cNvSpPr>
          <p:nvPr/>
        </p:nvSpPr>
        <p:spPr bwMode="auto">
          <a:xfrm>
            <a:off x="7162800" y="3124200"/>
            <a:ext cx="168267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Venlighed, varme og </a:t>
            </a:r>
          </a:p>
          <a:p>
            <a:r>
              <a:rPr lang="da-DK" sz="1400"/>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060364"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168144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Det </a:t>
            </a:r>
            <a:r>
              <a:rPr lang="da-DK" sz="1400" b="1" dirty="0" err="1"/>
              <a:t>limbiske</a:t>
            </a:r>
            <a:r>
              <a:rPr lang="da-DK" sz="1400" b="1" dirty="0"/>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429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Mavesyre</a:t>
            </a:r>
          </a:p>
          <a:p>
            <a:r>
              <a:rPr lang="da-DK" sz="1400"/>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a-DK" sz="1400"/>
              <a:t>Angst</a:t>
            </a:r>
          </a:p>
          <a:p>
            <a:r>
              <a:rPr lang="da-DK" sz="1400"/>
              <a:t>Deprimeret</a:t>
            </a:r>
          </a:p>
        </p:txBody>
      </p:sp>
      <p:sp>
        <p:nvSpPr>
          <p:cNvPr id="351268" name="Rectangle 36"/>
          <p:cNvSpPr>
            <a:spLocks noChangeArrowheads="1"/>
          </p:cNvSpPr>
          <p:nvPr/>
        </p:nvSpPr>
        <p:spPr bwMode="auto">
          <a:xfrm>
            <a:off x="7162800" y="4724400"/>
            <a:ext cx="54373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Rolig </a:t>
            </a:r>
          </a:p>
          <a:p>
            <a:r>
              <a:rPr lang="da-DK" sz="1400"/>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a:t>
            </a:r>
            <a:r>
              <a:rPr lang="da-DK" sz="1400" b="1" dirty="0"/>
              <a:t>d</a:t>
            </a:r>
          </a:p>
        </p:txBody>
      </p:sp>
      <p:sp>
        <p:nvSpPr>
          <p:cNvPr id="351277" name="Rectangle 45"/>
          <p:cNvSpPr>
            <a:spLocks noChangeArrowheads="1"/>
          </p:cNvSpPr>
          <p:nvPr/>
        </p:nvSpPr>
        <p:spPr bwMode="auto">
          <a:xfrm>
            <a:off x="609600" y="6172200"/>
            <a:ext cx="2540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a:t>Fra P. Gilbert 2008/ L.H. Isager/Mørch</a:t>
            </a:r>
          </a:p>
        </p:txBody>
      </p:sp>
      <p:pic>
        <p:nvPicPr>
          <p:cNvPr id="2" name="Billede 1"/>
          <p:cNvPicPr>
            <a:picLocks noChangeAspect="1"/>
          </p:cNvPicPr>
          <p:nvPr/>
        </p:nvPicPr>
        <p:blipFill>
          <a:blip r:embed="rId9"/>
          <a:stretch>
            <a:fillRect/>
          </a:stretch>
        </p:blipFill>
        <p:spPr>
          <a:xfrm>
            <a:off x="3148467" y="744614"/>
            <a:ext cx="1158955" cy="703186"/>
          </a:xfrm>
          <a:prstGeom prst="rect">
            <a:avLst/>
          </a:prstGeom>
        </p:spPr>
      </p:pic>
      <p:pic>
        <p:nvPicPr>
          <p:cNvPr id="39" name="Billede 38"/>
          <p:cNvPicPr>
            <a:picLocks noChangeAspect="1"/>
          </p:cNvPicPr>
          <p:nvPr/>
        </p:nvPicPr>
        <p:blipFill>
          <a:blip r:embed="rId9"/>
          <a:stretch>
            <a:fillRect/>
          </a:stretch>
        </p:blipFill>
        <p:spPr>
          <a:xfrm>
            <a:off x="3579539" y="2247045"/>
            <a:ext cx="912456" cy="553625"/>
          </a:xfrm>
          <a:prstGeom prst="rect">
            <a:avLst/>
          </a:prstGeom>
        </p:spPr>
      </p:pic>
      <p:cxnSp>
        <p:nvCxnSpPr>
          <p:cNvPr id="4" name="Lige pilforbindelse 3"/>
          <p:cNvCxnSpPr/>
          <p:nvPr/>
        </p:nvCxnSpPr>
        <p:spPr>
          <a:xfrm>
            <a:off x="3810000" y="1447800"/>
            <a:ext cx="125095" cy="57646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4071980" y="2866193"/>
            <a:ext cx="6227" cy="94380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4078207" y="4284586"/>
            <a:ext cx="6227" cy="943807"/>
          </a:xfrm>
          <a:prstGeom prst="straightConnector1">
            <a:avLst/>
          </a:prstGeom>
          <a:ln>
            <a:solidFill>
              <a:schemeClr val="accent3"/>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3810000" y="5257800"/>
            <a:ext cx="599581" cy="307777"/>
          </a:xfrm>
          <a:prstGeom prst="rect">
            <a:avLst/>
          </a:prstGeom>
          <a:noFill/>
        </p:spPr>
        <p:txBody>
          <a:bodyPr wrap="none" rtlCol="0">
            <a:spAutoFit/>
          </a:bodyPr>
          <a:lstStyle/>
          <a:p>
            <a:r>
              <a:rPr lang="da-DK" sz="1400" dirty="0" smtClean="0"/>
              <a:t>Trang</a:t>
            </a:r>
            <a:endParaRPr lang="da-DK" sz="1400" dirty="0"/>
          </a:p>
        </p:txBody>
      </p:sp>
      <p:sp>
        <p:nvSpPr>
          <p:cNvPr id="9" name="Tekstfelt 8"/>
          <p:cNvSpPr txBox="1"/>
          <p:nvPr/>
        </p:nvSpPr>
        <p:spPr>
          <a:xfrm>
            <a:off x="4417763" y="923763"/>
            <a:ext cx="950501" cy="307777"/>
          </a:xfrm>
          <a:prstGeom prst="rect">
            <a:avLst/>
          </a:prstGeom>
          <a:noFill/>
        </p:spPr>
        <p:txBody>
          <a:bodyPr wrap="none" rtlCol="0">
            <a:spAutoFit/>
          </a:bodyPr>
          <a:lstStyle/>
          <a:p>
            <a:r>
              <a:rPr lang="da-DK" sz="1400" dirty="0" smtClean="0"/>
              <a:t>Rusmiddel</a:t>
            </a:r>
            <a:endParaRPr lang="da-DK" sz="1400" dirty="0"/>
          </a:p>
        </p:txBody>
      </p:sp>
      <p:sp>
        <p:nvSpPr>
          <p:cNvPr id="53" name="Tekstfelt 52"/>
          <p:cNvSpPr txBox="1"/>
          <p:nvPr/>
        </p:nvSpPr>
        <p:spPr>
          <a:xfrm>
            <a:off x="3621499" y="1905000"/>
            <a:ext cx="950501" cy="307777"/>
          </a:xfrm>
          <a:prstGeom prst="rect">
            <a:avLst/>
          </a:prstGeom>
          <a:noFill/>
        </p:spPr>
        <p:txBody>
          <a:bodyPr wrap="none" rtlCol="0">
            <a:spAutoFit/>
          </a:bodyPr>
          <a:lstStyle/>
          <a:p>
            <a:r>
              <a:rPr lang="da-DK" sz="1400" dirty="0" smtClean="0"/>
              <a:t>Rusmiddel</a:t>
            </a:r>
            <a:endParaRPr lang="da-DK" sz="1400" dirty="0"/>
          </a:p>
        </p:txBody>
      </p:sp>
      <p:sp>
        <p:nvSpPr>
          <p:cNvPr id="3" name="Pladsholder til dato 2"/>
          <p:cNvSpPr>
            <a:spLocks noGrp="1"/>
          </p:cNvSpPr>
          <p:nvPr>
            <p:ph type="dt" sz="half" idx="10"/>
          </p:nvPr>
        </p:nvSpPr>
        <p:spPr/>
        <p:txBody>
          <a:bodyPr/>
          <a:lstStyle/>
          <a:p>
            <a:fld id="{FD81EC0D-1CC7-C94B-95CF-3517011CE1E3}"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5088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Opmærksomhedsøvelser</a:t>
            </a:r>
            <a:endParaRPr lang="da-DK" dirty="0">
              <a:solidFill>
                <a:srgbClr val="F8E950"/>
              </a:solidFill>
            </a:endParaRPr>
          </a:p>
        </p:txBody>
      </p:sp>
      <p:sp>
        <p:nvSpPr>
          <p:cNvPr id="3" name="Pladsholder til indhold 2"/>
          <p:cNvSpPr>
            <a:spLocks noGrp="1"/>
          </p:cNvSpPr>
          <p:nvPr>
            <p:ph idx="1"/>
          </p:nvPr>
        </p:nvSpPr>
        <p:spPr/>
        <p:txBody>
          <a:bodyPr>
            <a:normAutofit fontScale="85000" lnSpcReduction="20000"/>
          </a:bodyPr>
          <a:lstStyle/>
          <a:p>
            <a:r>
              <a:rPr lang="da-DK" dirty="0" smtClean="0">
                <a:solidFill>
                  <a:srgbClr val="FFFFFF"/>
                </a:solidFill>
              </a:rPr>
              <a:t>Skift af fokus for opmærksomheden:</a:t>
            </a:r>
          </a:p>
          <a:p>
            <a:pPr lvl="2"/>
            <a:r>
              <a:rPr lang="da-DK" dirty="0" smtClean="0">
                <a:solidFill>
                  <a:srgbClr val="FFFFFF"/>
                </a:solidFill>
              </a:rPr>
              <a:t>venstre fod – højre fod – hænder – læber</a:t>
            </a:r>
          </a:p>
          <a:p>
            <a:pPr lvl="2"/>
            <a:r>
              <a:rPr lang="da-DK" dirty="0">
                <a:solidFill>
                  <a:srgbClr val="FFFFFF"/>
                </a:solidFill>
              </a:rPr>
              <a:t>H</a:t>
            </a:r>
            <a:r>
              <a:rPr lang="da-DK" dirty="0" smtClean="0">
                <a:solidFill>
                  <a:srgbClr val="FFFFFF"/>
                </a:solidFill>
              </a:rPr>
              <a:t>istorie: Juleshopping i 10 butikker</a:t>
            </a:r>
          </a:p>
          <a:p>
            <a:pPr lvl="2"/>
            <a:r>
              <a:rPr lang="da-DK" dirty="0" smtClean="0">
                <a:solidFill>
                  <a:srgbClr val="FFFFFF"/>
                </a:solidFill>
              </a:rPr>
              <a:t>Evnen til at flytte opmærksomheden</a:t>
            </a:r>
          </a:p>
          <a:p>
            <a:pPr lvl="2"/>
            <a:r>
              <a:rPr lang="da-DK" dirty="0" smtClean="0">
                <a:solidFill>
                  <a:srgbClr val="FFFFFF"/>
                </a:solidFill>
              </a:rPr>
              <a:t>Zoom og baggrund</a:t>
            </a:r>
          </a:p>
          <a:p>
            <a:pPr marL="914400" lvl="2" indent="0">
              <a:buNone/>
            </a:pPr>
            <a:endParaRPr lang="da-DK" dirty="0" smtClean="0">
              <a:solidFill>
                <a:srgbClr val="FFFFFF"/>
              </a:solidFill>
            </a:endParaRPr>
          </a:p>
          <a:p>
            <a:pPr marL="571500" indent="-457200"/>
            <a:r>
              <a:rPr lang="da-DK" dirty="0" smtClean="0">
                <a:solidFill>
                  <a:srgbClr val="FFFFFF"/>
                </a:solidFill>
              </a:rPr>
              <a:t>Indre fokus</a:t>
            </a:r>
          </a:p>
          <a:p>
            <a:pPr marL="1371600" lvl="2" indent="-457200"/>
            <a:r>
              <a:rPr lang="da-DK" dirty="0" smtClean="0">
                <a:solidFill>
                  <a:srgbClr val="FFFFFF"/>
                </a:solidFill>
              </a:rPr>
              <a:t>Sjov situation</a:t>
            </a:r>
          </a:p>
          <a:p>
            <a:pPr marL="1371600" lvl="2" indent="-457200"/>
            <a:r>
              <a:rPr lang="da-DK" dirty="0" smtClean="0">
                <a:solidFill>
                  <a:srgbClr val="FFFFFF"/>
                </a:solidFill>
              </a:rPr>
              <a:t>Skænderi</a:t>
            </a:r>
          </a:p>
          <a:p>
            <a:pPr marL="1371600" lvl="2" indent="-457200"/>
            <a:r>
              <a:rPr lang="da-DK" dirty="0" smtClean="0">
                <a:solidFill>
                  <a:srgbClr val="FFFFFF"/>
                </a:solidFill>
              </a:rPr>
              <a:t>Minder sætter gang i følelserne</a:t>
            </a:r>
          </a:p>
          <a:p>
            <a:pPr marL="1371600" lvl="2" indent="-457200"/>
            <a:r>
              <a:rPr lang="da-DK" dirty="0" smtClean="0">
                <a:solidFill>
                  <a:srgbClr val="FFFFFF"/>
                </a:solidFill>
              </a:rPr>
              <a:t>Trusselssystemet trækker truende minder frem</a:t>
            </a:r>
          </a:p>
          <a:p>
            <a:pPr marL="1371600" lvl="2" indent="-457200"/>
            <a:r>
              <a:rPr lang="da-DK" dirty="0" smtClean="0">
                <a:solidFill>
                  <a:srgbClr val="FFFFFF"/>
                </a:solidFill>
              </a:rPr>
              <a:t>Skift opmærksomheden – hvordan er det muligt for dig?</a:t>
            </a:r>
          </a:p>
          <a:p>
            <a:pPr marL="457200" lvl="1" indent="0">
              <a:buNone/>
            </a:pPr>
            <a:r>
              <a:rPr lang="da-DK" dirty="0">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6CA68E69-D66A-3349-8B7F-D7B5481C2407}" type="datetime1">
              <a:rPr lang="da-DK" smtClean="0">
                <a:solidFill>
                  <a:srgbClr val="FFFFFF"/>
                </a:solidFill>
              </a:rPr>
              <a:t>05/05/2016</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37</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dirty="0" smtClean="0">
                <a:solidFill>
                  <a:srgbClr val="F8E950"/>
                </a:solidFill>
              </a:rPr>
              <a:t>Opmærksomhedsøvelser fortsat</a:t>
            </a:r>
            <a:endParaRPr lang="da-DK" sz="3600"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Fokus på åndedrættet</a:t>
            </a:r>
          </a:p>
          <a:p>
            <a:pPr lvl="2"/>
            <a:r>
              <a:rPr lang="da-DK" sz="2000" dirty="0" smtClean="0">
                <a:solidFill>
                  <a:srgbClr val="FFFFFF"/>
                </a:solidFill>
              </a:rPr>
              <a:t>Opmærksomheden vandrer – sindets natur</a:t>
            </a:r>
          </a:p>
          <a:p>
            <a:pPr lvl="2"/>
            <a:r>
              <a:rPr lang="da-DK" sz="2000" dirty="0" smtClean="0">
                <a:solidFill>
                  <a:srgbClr val="FFFFFF"/>
                </a:solidFill>
              </a:rPr>
              <a:t>Man kan ikke stoppe tankevirksomheden</a:t>
            </a:r>
          </a:p>
          <a:p>
            <a:pPr lvl="2"/>
            <a:r>
              <a:rPr lang="da-DK" sz="2000" dirty="0" smtClean="0">
                <a:solidFill>
                  <a:srgbClr val="FFFFFF"/>
                </a:solidFill>
              </a:rPr>
              <a:t>Sindet eksisterer kun nu og her</a:t>
            </a:r>
          </a:p>
          <a:p>
            <a:pPr lvl="2"/>
            <a:r>
              <a:rPr lang="da-DK" sz="2000" dirty="0" smtClean="0">
                <a:solidFill>
                  <a:srgbClr val="FFFFFF"/>
                </a:solidFill>
              </a:rPr>
              <a:t>Læg mærke til hvad der sker, når man bringer opmærksomheden tilbage</a:t>
            </a:r>
          </a:p>
          <a:p>
            <a:pPr lvl="2"/>
            <a:r>
              <a:rPr lang="da-DK" sz="2000" dirty="0" smtClean="0">
                <a:solidFill>
                  <a:srgbClr val="FFFFFF"/>
                </a:solidFill>
              </a:rPr>
              <a:t>Kvalitetsforskel mellem bevidst nærvær og dagdrømmeri – ”springende opmærksomhed”</a:t>
            </a:r>
          </a:p>
          <a:p>
            <a:pPr lvl="2"/>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85166154-4D9F-BB49-AA43-F329F0187D68}" type="datetime1">
              <a:rPr lang="da-DK" smtClean="0">
                <a:solidFill>
                  <a:srgbClr val="FFFFFF"/>
                </a:solidFill>
              </a:rPr>
              <a:t>05/05/2016</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38</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Sindet er som en have</a:t>
            </a:r>
            <a:endParaRPr lang="da-DK"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Alting vil gro overalt</a:t>
            </a:r>
          </a:p>
          <a:p>
            <a:pPr marL="0" indent="0">
              <a:buNone/>
            </a:pPr>
            <a:endParaRPr lang="da-DK" dirty="0">
              <a:solidFill>
                <a:srgbClr val="FFFFFF"/>
              </a:solidFill>
            </a:endParaRPr>
          </a:p>
          <a:p>
            <a:pPr marL="0" indent="0">
              <a:buNone/>
            </a:pPr>
            <a:r>
              <a:rPr lang="da-DK" dirty="0" smtClean="0">
                <a:solidFill>
                  <a:srgbClr val="FFFFFF"/>
                </a:solidFill>
              </a:rPr>
              <a:t>Måske vil du ikke have en vild have</a:t>
            </a:r>
          </a:p>
          <a:p>
            <a:pPr marL="0" indent="0">
              <a:buNone/>
            </a:pPr>
            <a:endParaRPr lang="da-DK" dirty="0">
              <a:solidFill>
                <a:srgbClr val="FFFFFF"/>
              </a:solidFill>
            </a:endParaRPr>
          </a:p>
          <a:p>
            <a:pPr marL="0" indent="0">
              <a:buNone/>
            </a:pPr>
            <a:r>
              <a:rPr lang="da-DK" dirty="0" smtClean="0">
                <a:solidFill>
                  <a:srgbClr val="FFFFFF"/>
                </a:solidFill>
              </a:rPr>
              <a:t>Du kan kultivere den, som du vil</a:t>
            </a:r>
          </a:p>
          <a:p>
            <a:pPr marL="0" indent="0">
              <a:buNone/>
            </a:pPr>
            <a:endParaRPr lang="da-DK" dirty="0">
              <a:solidFill>
                <a:srgbClr val="FFFFFF"/>
              </a:solidFill>
            </a:endParaRPr>
          </a:p>
          <a:p>
            <a:pPr marL="0" indent="0">
              <a:buNone/>
            </a:pPr>
            <a:r>
              <a:rPr lang="da-DK" dirty="0" smtClean="0">
                <a:solidFill>
                  <a:srgbClr val="FFFFFF"/>
                </a:solidFill>
              </a:rPr>
              <a:t>Dyrke det du ønsker skal fylde og arbejde med det, du ønsker skal fylde mindre</a:t>
            </a:r>
            <a:endParaRPr lang="da-DK"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A921C544-4FBC-854C-986C-54F897410026}" type="datetime1">
              <a:rPr lang="da-DK" smtClean="0">
                <a:solidFill>
                  <a:srgbClr val="FFFFFF"/>
                </a:solidFill>
              </a:rPr>
              <a:t>05/05/2016</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39</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dirty="0" smtClean="0">
                <a:solidFill>
                  <a:srgbClr val="F8E950"/>
                </a:solidFill>
              </a:rPr>
              <a:t>Ansvar</a:t>
            </a:r>
          </a:p>
        </p:txBody>
      </p:sp>
      <p:sp>
        <p:nvSpPr>
          <p:cNvPr id="12291" name="Rectangle 3"/>
          <p:cNvSpPr>
            <a:spLocks noGrp="1" noChangeArrowheads="1"/>
          </p:cNvSpPr>
          <p:nvPr>
            <p:ph idx="1"/>
          </p:nvPr>
        </p:nvSpPr>
        <p:spPr/>
        <p:txBody>
          <a:bodyPr rIns="94673"/>
          <a:lstStyle/>
          <a:p>
            <a:pPr eaLnBrk="1" hangingPunct="1">
              <a:defRPr/>
            </a:pPr>
            <a:r>
              <a:rPr lang="da-DK" dirty="0" smtClean="0">
                <a:solidFill>
                  <a:srgbClr val="FFFFFF"/>
                </a:solidFill>
              </a:rPr>
              <a:t>På kurset  arbejder vi med forskellige øvelser fx. medfølende forestillinger eller selvkritik</a:t>
            </a:r>
          </a:p>
          <a:p>
            <a:pPr eaLnBrk="1" hangingPunct="1">
              <a:defRPr/>
            </a:pPr>
            <a:r>
              <a:rPr lang="da-DK" dirty="0" smtClean="0">
                <a:solidFill>
                  <a:srgbClr val="FFFFFF"/>
                </a:solidFill>
              </a:rPr>
              <a:t>Alle øvelser er fuldstændig frivillige</a:t>
            </a:r>
          </a:p>
          <a:p>
            <a:pPr eaLnBrk="1" hangingPunct="1">
              <a:defRPr/>
            </a:pPr>
            <a:r>
              <a:rPr lang="da-DK" dirty="0" smtClean="0">
                <a:solidFill>
                  <a:srgbClr val="FFFFFF"/>
                </a:solidFill>
              </a:rPr>
              <a:t>Du er ansvarlig for dit eget velvære</a:t>
            </a:r>
          </a:p>
          <a:p>
            <a:pPr eaLnBrk="1" hangingPunct="1">
              <a:defRPr/>
            </a:pPr>
            <a:r>
              <a:rPr lang="da-DK" dirty="0" smtClean="0">
                <a:solidFill>
                  <a:srgbClr val="FFFFFF"/>
                </a:solidFill>
              </a:rPr>
              <a:t>Alt materiale, der deles mellem deltagerne, er fortroligt</a:t>
            </a:r>
          </a:p>
        </p:txBody>
      </p:sp>
      <p:sp>
        <p:nvSpPr>
          <p:cNvPr id="2" name="Pladsholder til dato 1"/>
          <p:cNvSpPr>
            <a:spLocks noGrp="1"/>
          </p:cNvSpPr>
          <p:nvPr>
            <p:ph type="dt" sz="half" idx="10"/>
          </p:nvPr>
        </p:nvSpPr>
        <p:spPr/>
        <p:txBody>
          <a:bodyPr/>
          <a:lstStyle/>
          <a:p>
            <a:fld id="{58C6AF31-535E-1A43-A1CC-4A09A52D0E3F}"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283"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da-DK" sz="3100" dirty="0" smtClean="0">
                <a:solidFill>
                  <a:srgbClr val="F8E950"/>
                </a:solidFill>
                <a:ea typeface="ＭＳ Ｐゴシック" charset="0"/>
                <a:cs typeface="ＭＳ Ｐゴシック" charset="0"/>
              </a:rPr>
              <a:t>Typer af affektreguleringssystemer</a:t>
            </a:r>
            <a:endParaRPr lang="da-DK" sz="3100" dirty="0">
              <a:solidFill>
                <a:srgbClr val="F8E950"/>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463" algn="ctr"/>
              <a:r>
                <a:rPr lang="da-DK" sz="1400" b="1" dirty="0">
                  <a:solidFill>
                    <a:srgbClr val="C0EDFE"/>
                  </a:solidFill>
                  <a:cs typeface="Comic Sans MS" charset="0"/>
                  <a:sym typeface="Comic Sans MS" charset="0"/>
                </a:rPr>
                <a:t>Tilskyndelses/resurse-</a:t>
              </a:r>
            </a:p>
            <a:p>
              <a:pPr marL="17463" algn="ctr"/>
              <a:r>
                <a:rPr lang="da-DK" sz="1400" b="1" dirty="0">
                  <a:solidFill>
                    <a:srgbClr val="C0EDFE"/>
                  </a:solidFill>
                  <a:cs typeface="Comic Sans MS" charset="0"/>
                  <a:sym typeface="Comic Sans MS" charset="0"/>
                </a:rPr>
                <a:t>fokuseret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At ønske, forfølge, </a:t>
              </a:r>
            </a:p>
            <a:p>
              <a:pPr marL="17463" algn="ctr"/>
              <a:r>
                <a:rPr lang="da-DK" sz="1400" dirty="0">
                  <a:solidFill>
                    <a:srgbClr val="C0EDFE"/>
                  </a:solidFill>
                  <a:cs typeface="Comic Sans MS" charset="0"/>
                  <a:sym typeface="Comic Sans MS" charset="0"/>
                </a:rPr>
                <a:t>opnå og konsumere noget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2E5A6"/>
                  </a:solidFill>
                  <a:cs typeface="Comic Sans MS" charset="0"/>
                  <a:sym typeface="Comic Sans MS" charset="0"/>
                </a:rPr>
                <a:t>Uden-ønsker/tilknytnings-</a:t>
              </a:r>
            </a:p>
            <a:p>
              <a:pPr marL="17463" algn="ctr"/>
              <a:r>
                <a:rPr lang="da-DK" sz="1400" b="1" dirty="0" smtClean="0">
                  <a:solidFill>
                    <a:srgbClr val="C2E5A6"/>
                  </a:solidFill>
                  <a:cs typeface="Comic Sans MS" charset="0"/>
                  <a:sym typeface="Comic Sans MS" charset="0"/>
                </a:rPr>
                <a:t>fokuseret</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Tryghed - venlighed</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Beroliger</a:t>
              </a:r>
              <a:endParaRPr lang="da-DK"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FED1CF"/>
                  </a:solidFill>
                  <a:cs typeface="Comic Sans MS" charset="0"/>
                  <a:sym typeface="Comic Sans MS" charset="0"/>
                </a:rPr>
                <a:t>Trusselsfokuseret</a:t>
              </a:r>
              <a:endParaRPr lang="en-US" sz="1400" b="1"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søgning</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af</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beskyttelse</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og</a:t>
              </a:r>
              <a:r>
                <a:rPr lang="en-US" sz="1400" dirty="0">
                  <a:solidFill>
                    <a:srgbClr val="FED1CF"/>
                  </a:solidFill>
                  <a:cs typeface="Comic Sans MS" charset="0"/>
                  <a:sym typeface="Comic Sans MS" charset="0"/>
                </a:rPr>
                <a:t> </a:t>
              </a:r>
            </a:p>
            <a:p>
              <a:pPr marL="17463" algn="ctr"/>
              <a:r>
                <a:rPr lang="en-US" sz="1400" dirty="0" err="1">
                  <a:solidFill>
                    <a:srgbClr val="FED1CF"/>
                  </a:solidFill>
                  <a:cs typeface="Comic Sans MS" charset="0"/>
                  <a:sym typeface="Comic Sans MS" charset="0"/>
                </a:rPr>
                <a:t>sikkerhed</a:t>
              </a:r>
              <a:endParaRPr lang="en-US" sz="1400"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 </a:t>
              </a:r>
              <a:r>
                <a:rPr lang="en-US" sz="1400" dirty="0" err="1">
                  <a:solidFill>
                    <a:srgbClr val="FED1CF"/>
                  </a:solidFill>
                  <a:cs typeface="Comic Sans MS" charset="0"/>
                  <a:sym typeface="Comic Sans MS" charset="0"/>
                </a:rPr>
                <a:t>hæmmer</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3" name="Rectangle 17"/>
          <p:cNvSpPr>
            <a:spLocks/>
          </p:cNvSpPr>
          <p:nvPr/>
        </p:nvSpPr>
        <p:spPr bwMode="auto">
          <a:xfrm>
            <a:off x="5867401" y="586581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
        <p:nvSpPr>
          <p:cNvPr id="28684" name="Rectangle 18"/>
          <p:cNvSpPr>
            <a:spLocks/>
          </p:cNvSpPr>
          <p:nvPr/>
        </p:nvSpPr>
        <p:spPr bwMode="auto">
          <a:xfrm>
            <a:off x="5486400" y="1229017"/>
            <a:ext cx="207182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3F691E"/>
                </a:solidFill>
                <a:cs typeface="Comic Sans MS" charset="0"/>
                <a:sym typeface="Comic Sans MS" charset="0"/>
              </a:rPr>
              <a:t>Tilfredshed / tryg / forbundet</a:t>
            </a:r>
            <a:endParaRPr lang="da-DK" sz="1300" dirty="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003DCC"/>
                </a:solidFill>
                <a:cs typeface="Comic Sans MS" charset="0"/>
                <a:sym typeface="Comic Sans MS" charset="0"/>
              </a:rPr>
              <a:t>Drevet/ spænding / vitalitet</a:t>
            </a:r>
            <a:endParaRPr lang="da-DK" sz="1300" dirty="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2" name="Pladsholder til dato 1"/>
          <p:cNvSpPr>
            <a:spLocks noGrp="1"/>
          </p:cNvSpPr>
          <p:nvPr>
            <p:ph type="dt" sz="half" idx="10"/>
          </p:nvPr>
        </p:nvSpPr>
        <p:spPr/>
        <p:txBody>
          <a:bodyPr/>
          <a:lstStyle/>
          <a:p>
            <a:fld id="{FAF8DB88-E41E-4B4B-99C5-66295059BAD6}"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40</a:t>
            </a:fld>
            <a:endParaRPr lang="da-DK" dirty="0">
              <a:solidFill>
                <a:srgbClr val="FFFFFF"/>
              </a:solidFill>
              <a:latin typeface="Calibri"/>
            </a:endParaRPr>
          </a:p>
        </p:txBody>
      </p:sp>
      <p:pic>
        <p:nvPicPr>
          <p:cNvPr id="2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Fare - </a:t>
            </a:r>
            <a:r>
              <a:rPr lang="en-US" sz="2000" dirty="0" err="1">
                <a:solidFill>
                  <a:srgbClr val="FFFFFF"/>
                </a:solidFill>
                <a:ea typeface="ＭＳ Ｐゴシック" charset="0"/>
                <a:sym typeface="Comic Sans MS" charset="0"/>
              </a:rPr>
              <a:t>trussel</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Tør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munden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ja-JP" altLang="en-US" sz="2000" dirty="0">
                <a:solidFill>
                  <a:srgbClr val="FFFFFF"/>
                </a:solidFill>
                <a:ea typeface="ＭＳ Ｐゴシック" charset="0"/>
                <a:sym typeface="Comic Sans MS" charset="0"/>
              </a:rPr>
              <a:t>“</a:t>
            </a:r>
            <a:r>
              <a:rPr lang="en-US" altLang="ja-JP" sz="2000" dirty="0" err="1">
                <a:solidFill>
                  <a:srgbClr val="FFFFFF"/>
                </a:solidFill>
                <a:ea typeface="Comic Sans MS" charset="0"/>
                <a:cs typeface="Comic Sans MS" charset="0"/>
                <a:sym typeface="Comic Sans MS" charset="0"/>
              </a:rPr>
              <a:t>Sommerfugle</a:t>
            </a:r>
            <a:r>
              <a:rPr lang="en-US" altLang="ja-JP" sz="2000" dirty="0">
                <a:solidFill>
                  <a:srgbClr val="FFFFFF"/>
                </a:solidFill>
                <a:ea typeface="Comic Sans MS" charset="0"/>
                <a:cs typeface="Comic Sans MS" charset="0"/>
                <a:sym typeface="Comic Sans MS" charset="0"/>
              </a:rPr>
              <a:t> </a:t>
            </a:r>
            <a:r>
              <a:rPr lang="en-US" altLang="ja-JP" sz="2000" dirty="0" err="1">
                <a:solidFill>
                  <a:srgbClr val="FFFFFF"/>
                </a:solidFill>
                <a:ea typeface="Comic Sans MS" charset="0"/>
                <a:cs typeface="Comic Sans MS" charset="0"/>
                <a:sym typeface="Comic Sans MS" charset="0"/>
              </a:rPr>
              <a:t>i</a:t>
            </a:r>
            <a:r>
              <a:rPr lang="en-US" altLang="ja-JP" sz="2000" dirty="0">
                <a:solidFill>
                  <a:srgbClr val="FFFFFF"/>
                </a:solidFill>
                <a:ea typeface="Comic Sans MS" charset="0"/>
                <a:cs typeface="Comic Sans MS" charset="0"/>
                <a:sym typeface="Comic Sans MS" charset="0"/>
              </a:rPr>
              <a:t> maven</a:t>
            </a:r>
            <a:r>
              <a:rPr lang="ja-JP" altLang="en-US" sz="2000" dirty="0">
                <a:solidFill>
                  <a:srgbClr val="FFFFFF"/>
                </a:solidFill>
                <a:ea typeface="ＭＳ Ｐゴシック" charset="0"/>
                <a:sym typeface="Comic Sans MS" charset="0"/>
              </a:rPr>
              <a:t>”</a:t>
            </a:r>
            <a:endParaRPr lang="en-US" altLang="ja-JP" sz="2000" dirty="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dirty="0" err="1">
                <a:solidFill>
                  <a:srgbClr val="FFFFFF"/>
                </a:solidFill>
                <a:ea typeface="Comic Sans MS" charset="0"/>
                <a:cs typeface="Comic Sans MS" charset="0"/>
                <a:sym typeface="Comic Sans MS" charset="0"/>
              </a:rPr>
              <a:t>Bange</a:t>
            </a:r>
            <a:endParaRPr lang="en-US" sz="2000" dirty="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Passiv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Aktiv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underkastelse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D8B0C2DE-E9DD-084B-82A9-877E380C6EF2}" type="datetime1">
              <a:rPr lang="da-DK" smtClean="0">
                <a:solidFill>
                  <a:srgbClr val="FFFFFF"/>
                </a:solidFill>
              </a:rPr>
              <a:t>05/05/2016</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41</a:t>
            </a:fld>
            <a:endParaRPr lang="da-DK" dirty="0">
              <a:solidFill>
                <a:srgbClr val="FFFFFF"/>
              </a:solidFill>
            </a:endParaRPr>
          </a:p>
        </p:txBody>
      </p:sp>
      <p:sp>
        <p:nvSpPr>
          <p:cNvPr id="16" name="Rectangle 17"/>
          <p:cNvSpPr>
            <a:spLocks/>
          </p:cNvSpPr>
          <p:nvPr/>
        </p:nvSpPr>
        <p:spPr bwMode="auto">
          <a:xfrm>
            <a:off x="457200" y="170357"/>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6982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fld id="{872583BF-E833-4842-82D7-206F44E00084}" type="datetime1">
              <a:rPr lang="da-DK" smtClean="0">
                <a:solidFill>
                  <a:schemeClr val="bg1"/>
                </a:solidFill>
                <a:latin typeface="Calibri"/>
              </a:rPr>
              <a:t>05/05/2016</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42</a:t>
            </a:fld>
            <a:endParaRPr lang="da-DK" dirty="0">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Vrede</a:t>
            </a:r>
            <a:endParaRPr lang="en-US" sz="2400" b="1" dirty="0">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Overskridende</a:t>
            </a:r>
            <a:r>
              <a:rPr lang="en-US" sz="2000" dirty="0">
                <a:solidFill>
                  <a:srgbClr val="FFFFFF"/>
                </a:solidFill>
                <a:ea typeface="ＭＳ Ｐゴシック" charset="0"/>
                <a:sym typeface="Comic Sans MS" charset="0"/>
              </a:rPr>
              <a:t>/</a:t>
            </a:r>
            <a:r>
              <a:rPr lang="en-US" sz="2000" dirty="0" err="1">
                <a:solidFill>
                  <a:srgbClr val="FFFFFF"/>
                </a:solidFill>
                <a:ea typeface="ＭＳ Ｐゴシック" charset="0"/>
                <a:sym typeface="Comic Sans MS" charset="0"/>
              </a:rPr>
              <a:t>blokerer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Trang</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til</a:t>
            </a:r>
            <a:r>
              <a:rPr lang="en-US" sz="2000" dirty="0">
                <a:solidFill>
                  <a:srgbClr val="FFFFFF"/>
                </a:solidFill>
                <a:ea typeface="ＭＳ Ｐゴシック" charset="0"/>
                <a:sym typeface="Comic Sans MS" charset="0"/>
              </a:rPr>
              <a:t> at handle</a:t>
            </a:r>
          </a:p>
          <a:p>
            <a:pPr marL="35899">
              <a:buSzPct val="125000"/>
              <a:buFont typeface="Lucida Grande" charset="0"/>
              <a:buChar char="‣"/>
            </a:pPr>
            <a:r>
              <a:rPr lang="en-US" sz="2000" dirty="0" err="1">
                <a:solidFill>
                  <a:srgbClr val="FFFFFF"/>
                </a:solidFill>
                <a:ea typeface="ＭＳ Ｐゴシック" charset="0"/>
                <a:sym typeface="Comic Sans MS" charset="0"/>
              </a:rPr>
              <a:t>Vrede</a:t>
            </a:r>
            <a:endParaRPr lang="en-US" sz="2000" dirty="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Intensiverer</a:t>
            </a:r>
            <a:r>
              <a:rPr lang="en-US" sz="2000" dirty="0">
                <a:solidFill>
                  <a:srgbClr val="FFFFFF"/>
                </a:solidFill>
                <a:ea typeface="ＭＳ Ｐゴシック" charset="0"/>
                <a:sym typeface="Comic Sans MS" charset="0"/>
              </a:rPr>
              <a:t> handling</a:t>
            </a: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agression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Angriber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4E60FA4-E0B4-BE4F-8320-D65E2C7F8F99}" type="datetime1">
              <a:rPr lang="da-DK" smtClean="0">
                <a:solidFill>
                  <a:srgbClr val="FFFFFF"/>
                </a:solidFill>
              </a:rPr>
              <a:t>05/05/2016</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43</a:t>
            </a:fld>
            <a:endParaRPr lang="da-DK" dirty="0">
              <a:solidFill>
                <a:srgbClr val="FFFFFF"/>
              </a:solidFill>
            </a:endParaRPr>
          </a:p>
        </p:txBody>
      </p:sp>
      <p:sp>
        <p:nvSpPr>
          <p:cNvPr id="16" name="Rectangle 17"/>
          <p:cNvSpPr>
            <a:spLocks/>
          </p:cNvSpPr>
          <p:nvPr/>
        </p:nvSpPr>
        <p:spPr bwMode="auto">
          <a:xfrm>
            <a:off x="457200" y="17961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54397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dirty="0" err="1" smtClean="0">
                <a:solidFill>
                  <a:srgbClr val="F8E950"/>
                </a:solidFill>
              </a:rPr>
              <a:t>Lotterigevinst</a:t>
            </a:r>
            <a:endParaRPr lang="en-US" dirty="0" smtClean="0">
              <a:solidFill>
                <a:srgbClr val="F8E950"/>
              </a:solidFill>
            </a:endParaRPr>
          </a:p>
        </p:txBody>
      </p:sp>
      <p:sp>
        <p:nvSpPr>
          <p:cNvPr id="46083" name="Rectangle 3"/>
          <p:cNvSpPr>
            <a:spLocks noGrp="1" noChangeArrowheads="1"/>
          </p:cNvSpPr>
          <p:nvPr>
            <p:ph idx="1"/>
          </p:nvPr>
        </p:nvSpPr>
        <p:spPr/>
        <p:txBody>
          <a:bodyPr rIns="94673"/>
          <a:lstStyle/>
          <a:p>
            <a:pPr marL="0" indent="0" algn="ctr">
              <a:buNone/>
              <a:defRPr/>
            </a:pPr>
            <a:endParaRPr lang="en-US" dirty="0" smtClean="0">
              <a:solidFill>
                <a:srgbClr val="FFFFFF"/>
              </a:solidFill>
            </a:endParaRPr>
          </a:p>
          <a:p>
            <a:pPr marL="0" indent="0" algn="ctr">
              <a:buNone/>
              <a:defRPr/>
            </a:pPr>
            <a:endParaRPr lang="en-US" dirty="0" smtClean="0">
              <a:solidFill>
                <a:srgbClr val="FFFFFF"/>
              </a:solidFill>
            </a:endParaRPr>
          </a:p>
          <a:p>
            <a:pPr marL="0" indent="0" algn="ctr">
              <a:buNone/>
              <a:defRPr/>
            </a:pPr>
            <a:r>
              <a:rPr lang="en-US" dirty="0" smtClean="0">
                <a:solidFill>
                  <a:srgbClr val="FFFFFF"/>
                </a:solidFill>
              </a:rPr>
              <a:t>                             </a:t>
            </a:r>
          </a:p>
          <a:p>
            <a:pPr marL="0" indent="0" algn="ctr">
              <a:buNone/>
              <a:defRPr/>
            </a:pPr>
            <a:r>
              <a:rPr lang="en-US" dirty="0" smtClean="0">
                <a:solidFill>
                  <a:srgbClr val="FFFFFF"/>
                </a:solidFill>
              </a:rPr>
              <a:t>                                    </a:t>
            </a:r>
            <a:r>
              <a:rPr lang="en-US" sz="4400" dirty="0" smtClean="0">
                <a:solidFill>
                  <a:srgbClr val="FFFFFF"/>
                </a:solidFill>
              </a:rPr>
              <a:t>10 </a:t>
            </a:r>
            <a:r>
              <a:rPr lang="en-US" sz="4400" dirty="0" err="1">
                <a:solidFill>
                  <a:srgbClr val="FFFFFF"/>
                </a:solidFill>
              </a:rPr>
              <a:t>millioner</a:t>
            </a:r>
            <a:r>
              <a:rPr lang="en-US" sz="4400" dirty="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 name="Pladsholder til dato 3"/>
          <p:cNvSpPr>
            <a:spLocks noGrp="1"/>
          </p:cNvSpPr>
          <p:nvPr>
            <p:ph type="dt" sz="half" idx="10"/>
          </p:nvPr>
        </p:nvSpPr>
        <p:spPr/>
        <p:txBody>
          <a:bodyPr/>
          <a:lstStyle/>
          <a:p>
            <a:fld id="{DC2E5C31-6E25-5F46-84D0-66F65CCCA89E}"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44</a:t>
            </a:fld>
            <a:endParaRPr lang="da-DK" dirty="0">
              <a:solidFill>
                <a:srgbClr val="FFFFFF"/>
              </a:solidFill>
              <a:latin typeface="Calibri"/>
            </a:endParaRPr>
          </a:p>
        </p:txBody>
      </p:sp>
      <p:pic>
        <p:nvPicPr>
          <p:cNvPr id="9"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5864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8" y="549275"/>
            <a:ext cx="7921625" cy="5903913"/>
          </a:xfrm>
        </p:spPr>
      </p:pic>
      <p:sp>
        <p:nvSpPr>
          <p:cNvPr id="2" name="Pladsholder til dato 1"/>
          <p:cNvSpPr>
            <a:spLocks noGrp="1"/>
          </p:cNvSpPr>
          <p:nvPr>
            <p:ph type="dt" sz="half" idx="10"/>
          </p:nvPr>
        </p:nvSpPr>
        <p:spPr/>
        <p:txBody>
          <a:bodyPr/>
          <a:lstStyle/>
          <a:p>
            <a:fld id="{DC1424A8-2B09-5F4E-94DE-5C080BC124E4}" type="datetime1">
              <a:rPr lang="da-DK" smtClean="0">
                <a:solidFill>
                  <a:schemeClr val="bg1"/>
                </a:solidFill>
                <a:latin typeface="Calibri"/>
              </a:rPr>
              <a:t>05/05/2016</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45</a:t>
            </a:fld>
            <a:endParaRPr lang="da-DK" dirty="0">
              <a:solidFill>
                <a:schemeClr val="bg1"/>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3" name="Pladsholder til dato 2"/>
          <p:cNvSpPr>
            <a:spLocks noGrp="1"/>
          </p:cNvSpPr>
          <p:nvPr>
            <p:ph type="dt" sz="half" idx="10"/>
          </p:nvPr>
        </p:nvSpPr>
        <p:spPr/>
        <p:txBody>
          <a:bodyPr/>
          <a:lstStyle/>
          <a:p>
            <a:fld id="{14F10532-777B-BE4C-A166-022106D5CA4A}" type="datetime1">
              <a:rPr lang="da-DK" sz="1400" smtClean="0">
                <a:solidFill>
                  <a:srgbClr val="FFFFFF"/>
                </a:solidFill>
              </a:rPr>
              <a:t>05/05/2016</a:t>
            </a:fld>
            <a:endParaRPr lang="da-DK" sz="140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400" smtClean="0">
                <a:solidFill>
                  <a:srgbClr val="FFFFFF"/>
                </a:solidFill>
              </a:rPr>
              <a:pPr/>
              <a:t>46</a:t>
            </a:fld>
            <a:endParaRPr lang="da-DK" sz="1400">
              <a:solidFill>
                <a:srgbClr val="FFFFFF"/>
              </a:solidFill>
            </a:endParaRPr>
          </a:p>
        </p:txBody>
      </p:sp>
      <p:sp>
        <p:nvSpPr>
          <p:cNvPr id="15" name="Rectangle 17"/>
          <p:cNvSpPr>
            <a:spLocks/>
          </p:cNvSpPr>
          <p:nvPr/>
        </p:nvSpPr>
        <p:spPr bwMode="auto">
          <a:xfrm>
            <a:off x="604136" y="268141"/>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6"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p:txBody>
          <a:bodyPr/>
          <a:lstStyle/>
          <a:p>
            <a:fld id="{339E2AB1-AC2F-6B40-A212-DF5546E52FF5}" type="datetime1">
              <a:rPr lang="da-DK" smtClean="0">
                <a:solidFill>
                  <a:schemeClr val="bg1"/>
                </a:solidFill>
                <a:latin typeface="Calibri"/>
              </a:rPr>
              <a:t>05/05/2016</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47</a:t>
            </a:fld>
            <a:endParaRPr lang="da-DK" dirty="0">
              <a:solidFill>
                <a:schemeClr val="bg1"/>
              </a:solidFill>
              <a:latin typeface="Calibri"/>
            </a:endParaRPr>
          </a:p>
        </p:txBody>
      </p:sp>
      <p:sp>
        <p:nvSpPr>
          <p:cNvPr id="10" name="Rectangle 17"/>
          <p:cNvSpPr>
            <a:spLocks/>
          </p:cNvSpPr>
          <p:nvPr/>
        </p:nvSpPr>
        <p:spPr bwMode="auto">
          <a:xfrm>
            <a:off x="6768306" y="5788540"/>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2877867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971550" y="476250"/>
            <a:ext cx="7561263" cy="5976938"/>
          </a:xfrm>
        </p:spPr>
      </p:pic>
      <p:sp>
        <p:nvSpPr>
          <p:cNvPr id="2" name="Pladsholder til dato 1"/>
          <p:cNvSpPr>
            <a:spLocks noGrp="1"/>
          </p:cNvSpPr>
          <p:nvPr>
            <p:ph type="dt" sz="half" idx="10"/>
          </p:nvPr>
        </p:nvSpPr>
        <p:spPr/>
        <p:txBody>
          <a:bodyPr/>
          <a:lstStyle/>
          <a:p>
            <a:fld id="{28D77024-331B-E041-B031-3E51678DC6E8}" type="datetime1">
              <a:rPr lang="da-DK" smtClean="0">
                <a:solidFill>
                  <a:schemeClr val="bg1"/>
                </a:solidFill>
                <a:latin typeface="Calibri"/>
              </a:rPr>
              <a:t>05/05/2016</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48</a:t>
            </a:fld>
            <a:endParaRPr lang="da-DK" dirty="0">
              <a:solidFill>
                <a:schemeClr val="bg1"/>
              </a:solidFill>
              <a:latin typeface="Calibri"/>
            </a:endParaRPr>
          </a:p>
        </p:txBody>
      </p:sp>
    </p:spTree>
    <p:extLst>
      <p:ext uri="{BB962C8B-B14F-4D97-AF65-F5344CB8AC3E}">
        <p14:creationId xmlns:p14="http://schemas.microsoft.com/office/powerpoint/2010/main" val="2225349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Tryghed</a:t>
            </a:r>
            <a:endParaRPr lang="da-DK" dirty="0">
              <a:solidFill>
                <a:srgbClr val="F8E950"/>
              </a:solidFill>
            </a:endParaRPr>
          </a:p>
        </p:txBody>
      </p:sp>
      <p:pic>
        <p:nvPicPr>
          <p:cNvPr id="4" name="Pladsholder til indhold 3"/>
          <p:cNvPicPr>
            <a:picLocks noGrp="1" noChangeAspect="1"/>
          </p:cNvPicPr>
          <p:nvPr>
            <p:ph idx="1"/>
          </p:nvPr>
        </p:nvPicPr>
        <p:blipFill>
          <a:blip r:embed="rId2"/>
          <a:srcRect l="-39879" r="-39879"/>
          <a:stretch>
            <a:fillRect/>
          </a:stretch>
        </p:blipFill>
        <p:spPr/>
      </p:pic>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5" name="Pladsholder til dato 4"/>
          <p:cNvSpPr>
            <a:spLocks noGrp="1"/>
          </p:cNvSpPr>
          <p:nvPr>
            <p:ph type="dt" sz="half" idx="10"/>
          </p:nvPr>
        </p:nvSpPr>
        <p:spPr/>
        <p:txBody>
          <a:bodyPr/>
          <a:lstStyle/>
          <a:p>
            <a:fld id="{91DF9A95-9F2F-854D-9959-ACBF3C53618E}" type="datetime1">
              <a:rPr lang="da-DK" smtClean="0">
                <a:solidFill>
                  <a:srgbClr val="FFFFFF"/>
                </a:solidFill>
              </a:rPr>
              <a:t>05/05/2016</a:t>
            </a:fld>
            <a:endParaRPr lang="da-DK" dirty="0">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49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490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dirty="0" smtClean="0">
                <a:solidFill>
                  <a:srgbClr val="F8E950"/>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smtClean="0">
                <a:solidFill>
                  <a:srgbClr val="FFFFFF"/>
                </a:solidFill>
              </a:rPr>
              <a:t>Vi vil gennemgå den grundliggende filosofi og model for Medfølelsesfokuseret terapi (Compassion Focused Therapy a la Paul Gilbert). </a:t>
            </a:r>
          </a:p>
          <a:p>
            <a:pPr>
              <a:defRPr/>
            </a:pPr>
            <a:endParaRPr lang="da-DK" sz="2200" smtClean="0">
              <a:solidFill>
                <a:srgbClr val="FFFFFF"/>
              </a:solidFill>
            </a:endParaRPr>
          </a:p>
          <a:p>
            <a:pPr>
              <a:defRPr/>
            </a:pPr>
            <a:r>
              <a:rPr lang="da-DK" sz="2200" smtClean="0">
                <a:solidFill>
                  <a:srgbClr val="FFFFFF"/>
                </a:solidFill>
              </a:rPr>
              <a:t>Modellens forståelse af sindet og hjernen har rødder i en evolutionær tilgang, og bygger bla.  på neuro-, social- og psykologisk videnskab </a:t>
            </a:r>
          </a:p>
          <a:p>
            <a:pPr>
              <a:defRPr/>
            </a:pPr>
            <a:endParaRPr lang="da-DK" sz="2200" smtClean="0">
              <a:solidFill>
                <a:srgbClr val="FFFFFF"/>
              </a:solidFill>
            </a:endParaRPr>
          </a:p>
          <a:p>
            <a:pPr>
              <a:defRPr/>
            </a:pPr>
            <a:r>
              <a:rPr lang="da-DK" sz="2200" smtClean="0">
                <a:solidFill>
                  <a:srgbClr val="FFFFFF"/>
                </a:solidFill>
              </a:rPr>
              <a:t>Vi vil se på dynamikken i skam og selvkritik, og den betydning de har  for vedligeholdelsen af belastende psykiske tilstande</a:t>
            </a:r>
          </a:p>
          <a:p>
            <a:pPr eaLnBrk="1" hangingPunct="1">
              <a:defRPr/>
            </a:pPr>
            <a:endParaRPr lang="da-DK" sz="2200" smtClean="0">
              <a:solidFill>
                <a:srgbClr val="FFFFFF"/>
              </a:solidFill>
            </a:endParaRPr>
          </a:p>
          <a:p>
            <a:pPr eaLnBrk="1" hangingPunct="1">
              <a:defRPr/>
            </a:pPr>
            <a:r>
              <a:rPr lang="da-DK" sz="2200" smtClean="0">
                <a:solidFill>
                  <a:srgbClr val="FFFFFF"/>
                </a:solidFill>
              </a:rPr>
              <a:t>Vi vil først og fremmest arbejde på at kunne bevare og fremme medfølelsen hos os selv og dem vi samarbejder med, uanset hvordan deres lidelse kommer til udtryk</a:t>
            </a:r>
            <a:endParaRPr lang="da-DK" sz="2200">
              <a:solidFill>
                <a:srgbClr val="FFFFFF"/>
              </a:solidFill>
            </a:endParaRPr>
          </a:p>
        </p:txBody>
      </p:sp>
      <p:sp>
        <p:nvSpPr>
          <p:cNvPr id="2" name="Pladsholder til dato 1"/>
          <p:cNvSpPr>
            <a:spLocks noGrp="1"/>
          </p:cNvSpPr>
          <p:nvPr>
            <p:ph type="dt" sz="half" idx="10"/>
          </p:nvPr>
        </p:nvSpPr>
        <p:spPr/>
        <p:txBody>
          <a:bodyPr/>
          <a:lstStyle/>
          <a:p>
            <a:fld id="{7CC9EC31-BDE0-FA49-9A37-8558D027E114}" type="datetime1">
              <a:rPr lang="da-DK" smtClean="0">
                <a:solidFill>
                  <a:srgbClr val="FFFFFF"/>
                </a:solidFill>
                <a:latin typeface="Calibri"/>
              </a:rPr>
              <a:t>05/05/2016</a:t>
            </a:fld>
            <a:endParaRPr lang="da-DK">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a:t>
            </a:fld>
            <a:endParaRPr lang="da-DK">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16"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57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smtClean="0">
                <a:solidFill>
                  <a:srgbClr val="FFFFFF"/>
                </a:solidFill>
                <a:ea typeface="ＭＳ Ｐゴシック" charset="0"/>
                <a:sym typeface="Comic Sans MS" charset="0"/>
              </a:rPr>
              <a:t>Velvære</a:t>
            </a:r>
            <a:r>
              <a:rPr lang="en-US" sz="2400" b="1" dirty="0" smtClean="0">
                <a:solidFill>
                  <a:srgbClr val="FFFFFF"/>
                </a:solidFill>
                <a:ea typeface="ＭＳ Ｐゴシック" charset="0"/>
                <a:sym typeface="Comic Sans MS" charset="0"/>
              </a:rPr>
              <a:t>/Ro</a:t>
            </a:r>
            <a:endParaRPr lang="en-US" sz="2400" b="1" dirty="0">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Åbent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Reflekterende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Socialt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indstillet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Rolig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Langsom</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Velvære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Tilfreds</a:t>
            </a:r>
            <a:endParaRPr lang="en-US" sz="2000" dirty="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Fredelig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Blid</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Social</a:t>
            </a:r>
          </a:p>
          <a:p>
            <a:pPr marL="35899"/>
            <a:endParaRPr lang="en-US" sz="2000" dirty="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en-US" b="1" dirty="0" err="1">
                <a:solidFill>
                  <a:srgbClr val="FFFFFF"/>
                </a:solidFill>
                <a:ea typeface="ＭＳ Ｐゴシック" charset="0"/>
                <a:sym typeface="Comic Sans MS" charset="0"/>
              </a:rPr>
              <a:t>Uden-ønsker</a:t>
            </a:r>
            <a:r>
              <a:rPr lang="en-US" b="1" dirty="0">
                <a:solidFill>
                  <a:srgbClr val="FFFFFF"/>
                </a:solidFill>
                <a:ea typeface="ＭＳ Ｐゴシック" charset="0"/>
                <a:sym typeface="Comic Sans MS" charset="0"/>
              </a:rPr>
              <a:t>/</a:t>
            </a:r>
            <a:r>
              <a:rPr lang="en-US" b="1" dirty="0" err="1">
                <a:solidFill>
                  <a:srgbClr val="FFFFFF"/>
                </a:solidFill>
                <a:ea typeface="ＭＳ Ｐゴシック" charset="0"/>
                <a:sym typeface="Comic Sans MS" charset="0"/>
              </a:rPr>
              <a:t>tilknytnings</a:t>
            </a:r>
            <a:r>
              <a:rPr lang="en-US" b="1" dirty="0">
                <a:solidFill>
                  <a:srgbClr val="FFFFFF"/>
                </a:solidFill>
                <a:ea typeface="ＭＳ Ｐゴシック" charset="0"/>
                <a:sym typeface="Comic Sans MS" charset="0"/>
              </a:rPr>
              <a:t>-</a:t>
            </a:r>
          </a:p>
          <a:p>
            <a:pPr marL="17583" algn="ctr"/>
            <a:r>
              <a:rPr lang="en-US" b="1" dirty="0" err="1">
                <a:solidFill>
                  <a:srgbClr val="FFFFFF"/>
                </a:solidFill>
                <a:ea typeface="ＭＳ Ｐゴシック" charset="0"/>
                <a:sym typeface="Comic Sans MS" charset="0"/>
              </a:rPr>
              <a:t>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Tryghed</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venlighed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Beroligelse</a:t>
            </a:r>
            <a:endParaRPr lang="en-US"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600" smtClean="0">
                <a:solidFill>
                  <a:srgbClr val="FFFFFF"/>
                </a:solidFill>
              </a:rPr>
              <a:t>Lena Højgård Isager www.pkf.name</a:t>
            </a:r>
            <a:endParaRPr lang="da-DK" sz="1600">
              <a:solidFill>
                <a:srgbClr val="FFFFFF"/>
              </a:solidFill>
            </a:endParaRPr>
          </a:p>
        </p:txBody>
      </p:sp>
      <p:sp>
        <p:nvSpPr>
          <p:cNvPr id="3" name="Pladsholder til dato 2"/>
          <p:cNvSpPr>
            <a:spLocks noGrp="1"/>
          </p:cNvSpPr>
          <p:nvPr>
            <p:ph type="dt" sz="half" idx="10"/>
          </p:nvPr>
        </p:nvSpPr>
        <p:spPr/>
        <p:txBody>
          <a:bodyPr/>
          <a:lstStyle/>
          <a:p>
            <a:fld id="{7A90BD93-849D-A143-80BF-A08DD7E0AF8B}" type="datetime1">
              <a:rPr lang="da-DK" sz="1600" smtClean="0">
                <a:solidFill>
                  <a:srgbClr val="FFFFFF"/>
                </a:solidFill>
              </a:rPr>
              <a:t>05/05/2016</a:t>
            </a:fld>
            <a:endParaRPr lang="da-DK" sz="1600"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600" smtClean="0">
                <a:solidFill>
                  <a:srgbClr val="FFFFFF"/>
                </a:solidFill>
              </a:rPr>
              <a:pPr/>
              <a:t>50</a:t>
            </a:fld>
            <a:endParaRPr lang="da-DK" sz="1600" dirty="0">
              <a:solidFill>
                <a:srgbClr val="FFFFFF"/>
              </a:solidFill>
            </a:endParaRPr>
          </a:p>
        </p:txBody>
      </p:sp>
      <p:pic>
        <p:nvPicPr>
          <p:cNvPr id="1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7"/>
          <p:cNvSpPr>
            <a:spLocks/>
          </p:cNvSpPr>
          <p:nvPr/>
        </p:nvSpPr>
        <p:spPr bwMode="auto">
          <a:xfrm>
            <a:off x="488678" y="25499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77381978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562321" y="-594972"/>
            <a:ext cx="7772400" cy="1600201"/>
          </a:xfrm>
        </p:spPr>
        <p:txBody>
          <a:bodyPr rIns="100976">
            <a:normAutofit/>
          </a:bodyPr>
          <a:lstStyle/>
          <a:p>
            <a:pPr marL="36513" eaLnBrk="1" hangingPunct="1"/>
            <a:r>
              <a:rPr lang="en-US" sz="2000" dirty="0" err="1" smtClean="0">
                <a:ea typeface="ＭＳ Ｐゴシック" charset="0"/>
                <a:cs typeface="ＭＳ Ｐゴシック" charset="0"/>
              </a:rPr>
              <a:t>Tre</a:t>
            </a:r>
            <a:r>
              <a:rPr lang="en-US" sz="2000" dirty="0" smtClean="0">
                <a:ea typeface="ＭＳ Ｐゴシック" charset="0"/>
                <a:cs typeface="ＭＳ Ｐゴシック" charset="0"/>
              </a:rPr>
              <a:t> </a:t>
            </a:r>
            <a:r>
              <a:rPr lang="en-US" sz="2000" dirty="0" err="1" smtClean="0">
                <a:ea typeface="ＭＳ Ｐゴシック" charset="0"/>
                <a:cs typeface="ＭＳ Ｐゴシック" charset="0"/>
              </a:rPr>
              <a:t>cirkler</a:t>
            </a:r>
            <a:r>
              <a:rPr lang="en-US" sz="2000" dirty="0" smtClean="0">
                <a:ea typeface="ＭＳ Ｐゴシック" charset="0"/>
                <a:cs typeface="ＭＳ Ｐゴシック" charset="0"/>
              </a:rPr>
              <a:t> </a:t>
            </a:r>
            <a:r>
              <a:rPr lang="en-US" sz="2000" dirty="0" err="1" smtClean="0">
                <a:ea typeface="ＭＳ Ｐゴシック" charset="0"/>
                <a:cs typeface="ＭＳ Ｐゴシック" charset="0"/>
              </a:rPr>
              <a:t>arbejdsskema</a:t>
            </a:r>
            <a:endParaRPr lang="en-US" sz="2000" dirty="0">
              <a:ea typeface="ＭＳ Ｐゴシック" charset="0"/>
              <a:cs typeface="ＭＳ Ｐゴシック" charset="0"/>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00FF"/>
                  </a:solidFill>
                  <a:latin typeface="Calibri"/>
                  <a:cs typeface="Comic Sans MS" charset="0"/>
                  <a:sym typeface="Comic Sans MS" charset="0"/>
                </a:rPr>
                <a:t>Drive systemet</a:t>
              </a:r>
              <a:endParaRPr lang="da-DK" sz="1300" b="1" dirty="0">
                <a:solidFill>
                  <a:srgbClr val="0000FF"/>
                </a:solidFill>
                <a:latin typeface="Calibri"/>
                <a:cs typeface="Comic Sans MS" charset="0"/>
                <a:sym typeface="Comic Sans MS" charset="0"/>
              </a:endParaRPr>
            </a:p>
            <a:p>
              <a:pPr marL="17463" algn="ctr"/>
              <a:r>
                <a:rPr lang="da-DK" sz="1300" b="1" dirty="0" smtClean="0">
                  <a:solidFill>
                    <a:srgbClr val="0000FF"/>
                  </a:solidFill>
                  <a:latin typeface="Calibri"/>
                  <a:cs typeface="Comic Sans MS" charset="0"/>
                  <a:sym typeface="Comic Sans MS" charset="0"/>
                </a:rPr>
                <a:t>Aktivitet</a:t>
              </a:r>
              <a:endParaRPr lang="da-DK" sz="1300" b="1" dirty="0">
                <a:solidFill>
                  <a:srgbClr val="0000FF"/>
                </a:solidFill>
                <a:latin typeface="Calibri"/>
                <a:cs typeface="Comic Sans MS" charset="0"/>
                <a:sym typeface="Comic Sans MS" charset="0"/>
              </a:endParaRPr>
            </a:p>
          </p:txBody>
        </p:sp>
      </p:grpSp>
      <p:sp>
        <p:nvSpPr>
          <p:cNvPr id="28689" name="Oval 6"/>
          <p:cNvSpPr>
            <a:spLocks/>
          </p:cNvSpPr>
          <p:nvPr/>
        </p:nvSpPr>
        <p:spPr bwMode="auto">
          <a:xfrm>
            <a:off x="4689707" y="390188"/>
            <a:ext cx="3960488" cy="2880398"/>
          </a:xfrm>
          <a:prstGeom prst="ellipse">
            <a:avLst/>
          </a:prstGeom>
          <a:solidFill>
            <a:schemeClr val="bg1"/>
          </a:solidFill>
          <a:ln w="57150" cmpd="sng">
            <a:solidFill>
              <a:srgbClr val="008000"/>
            </a:solidFill>
            <a:round/>
            <a:headEnd/>
            <a:tailEnd/>
          </a:ln>
        </p:spPr>
        <p:txBody>
          <a:bodyPr lIns="0" tIns="0" rIns="0" bIns="0"/>
          <a:lstStyle/>
          <a:p>
            <a:r>
              <a:rPr lang="da-DK" sz="1300" b="1" dirty="0" smtClean="0">
                <a:solidFill>
                  <a:srgbClr val="006F00"/>
                </a:solidFill>
                <a:latin typeface="Calibri"/>
              </a:rPr>
              <a:t>	Det beroligende system </a:t>
            </a:r>
          </a:p>
          <a:p>
            <a:r>
              <a:rPr lang="da-DK" sz="1300" b="1" dirty="0">
                <a:solidFill>
                  <a:srgbClr val="006F00"/>
                </a:solidFill>
                <a:latin typeface="Calibri"/>
              </a:rPr>
              <a:t>	</a:t>
            </a:r>
            <a:r>
              <a:rPr lang="da-DK" sz="1300" b="1" dirty="0" smtClean="0">
                <a:solidFill>
                  <a:srgbClr val="006F00"/>
                </a:solidFill>
                <a:latin typeface="Calibri"/>
              </a:rPr>
              <a:t>		Ro</a:t>
            </a:r>
          </a:p>
          <a:p>
            <a:r>
              <a:rPr lang="da-DK" sz="1300" b="1" dirty="0">
                <a:solidFill>
                  <a:srgbClr val="006F00"/>
                </a:solidFill>
                <a:latin typeface="Calibri"/>
              </a:rPr>
              <a:t>	</a:t>
            </a:r>
            <a:r>
              <a:rPr lang="da-DK" sz="1300" b="1" dirty="0" smtClean="0">
                <a:solidFill>
                  <a:srgbClr val="006F00"/>
                </a:solidFill>
                <a:latin typeface="Calibri"/>
              </a:rPr>
              <a:t>		</a:t>
            </a:r>
            <a:endParaRPr lang="da-DK" sz="1300" b="1" dirty="0">
              <a:solidFill>
                <a:srgbClr val="006F00"/>
              </a:solidFill>
              <a:latin typeface="Calibri"/>
            </a:endParaRPr>
          </a:p>
        </p:txBody>
      </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300" b="1" dirty="0" err="1" smtClean="0">
                  <a:solidFill>
                    <a:srgbClr val="FF0000"/>
                  </a:solidFill>
                  <a:latin typeface="Calibri"/>
                  <a:cs typeface="Comic Sans MS" charset="0"/>
                  <a:sym typeface="Comic Sans MS" charset="0"/>
                </a:rPr>
                <a:t>Trusselsfokus</a:t>
              </a:r>
              <a:endParaRPr lang="en-US" sz="1300" b="1" dirty="0" smtClean="0">
                <a:solidFill>
                  <a:srgbClr val="FF0000"/>
                </a:solidFill>
                <a:latin typeface="Calibri"/>
                <a:cs typeface="Comic Sans MS" charset="0"/>
                <a:sym typeface="Comic Sans MS" charset="0"/>
              </a:endParaRPr>
            </a:p>
            <a:p>
              <a:pPr marL="17463" algn="ctr"/>
              <a:r>
                <a:rPr lang="en-US" sz="1300" b="1" dirty="0" err="1" smtClean="0">
                  <a:solidFill>
                    <a:srgbClr val="FF0000"/>
                  </a:solidFill>
                  <a:latin typeface="Calibri"/>
                  <a:cs typeface="Comic Sans MS" charset="0"/>
                  <a:sym typeface="Comic Sans MS" charset="0"/>
                </a:rPr>
                <a:t>Flugt</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kamp</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frys</a:t>
              </a:r>
              <a:endParaRPr lang="en-US" sz="1300" dirty="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latin typeface="Calibri"/>
                <a:cs typeface="Comic Sans MS" charset="0"/>
                <a:sym typeface="Comic Sans MS" charset="0"/>
              </a:rPr>
              <a:t>Tilfredshed</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tryg</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forbundet</a:t>
            </a:r>
            <a:endParaRPr lang="en-US" sz="1300" dirty="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latin typeface="Calibri"/>
                <a:cs typeface="Comic Sans MS" charset="0"/>
                <a:sym typeface="Comic Sans MS" charset="0"/>
              </a:rPr>
              <a:t>Drevet</a:t>
            </a:r>
            <a:r>
              <a:rPr lang="en-US" sz="1300" dirty="0" smtClean="0">
                <a:solidFill>
                  <a:srgbClr val="003DCC"/>
                </a:solidFill>
                <a:latin typeface="Calibri"/>
                <a:cs typeface="Comic Sans MS" charset="0"/>
                <a:sym typeface="Comic Sans MS" charset="0"/>
              </a:rPr>
              <a:t>/ </a:t>
            </a:r>
            <a:r>
              <a:rPr lang="en-US" sz="1300" dirty="0" err="1">
                <a:solidFill>
                  <a:srgbClr val="003DCC"/>
                </a:solidFill>
                <a:latin typeface="Calibri"/>
                <a:cs typeface="Comic Sans MS" charset="0"/>
                <a:sym typeface="Comic Sans MS" charset="0"/>
              </a:rPr>
              <a:t>spænding</a:t>
            </a:r>
            <a:r>
              <a:rPr lang="en-US" sz="1300" dirty="0">
                <a:solidFill>
                  <a:srgbClr val="003DCC"/>
                </a:solidFill>
                <a:latin typeface="Calibri"/>
                <a:cs typeface="Comic Sans MS" charset="0"/>
                <a:sym typeface="Comic Sans MS" charset="0"/>
              </a:rPr>
              <a:t> / </a:t>
            </a:r>
            <a:r>
              <a:rPr lang="en-US" sz="1300" dirty="0" err="1">
                <a:solidFill>
                  <a:srgbClr val="003DCC"/>
                </a:solidFill>
                <a:latin typeface="Calibri"/>
                <a:cs typeface="Comic Sans MS" charset="0"/>
                <a:sym typeface="Comic Sans MS" charset="0"/>
              </a:rPr>
              <a:t>vitalitet</a:t>
            </a:r>
            <a:endParaRPr lang="en-US" sz="1300" dirty="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FF2712"/>
                </a:solidFill>
                <a:latin typeface="Calibri"/>
                <a:cs typeface="Comic Sans MS" charset="0"/>
                <a:sym typeface="Comic Sans MS" charset="0"/>
              </a:rPr>
              <a:t>Vrede</a:t>
            </a:r>
            <a:r>
              <a:rPr lang="en-US" sz="1300" dirty="0">
                <a:solidFill>
                  <a:srgbClr val="FF2712"/>
                </a:solidFill>
                <a:latin typeface="Calibri"/>
                <a:cs typeface="Comic Sans MS" charset="0"/>
                <a:sym typeface="Comic Sans MS" charset="0"/>
              </a:rPr>
              <a:t> / angst / </a:t>
            </a:r>
            <a:r>
              <a:rPr lang="en-US" sz="1300" dirty="0" err="1">
                <a:solidFill>
                  <a:srgbClr val="FF2712"/>
                </a:solidFill>
                <a:latin typeface="Calibri"/>
                <a:cs typeface="Comic Sans MS" charset="0"/>
                <a:sym typeface="Comic Sans MS" charset="0"/>
              </a:rPr>
              <a:t>afsky</a:t>
            </a:r>
            <a:endParaRPr lang="en-US" sz="1300" dirty="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dirty="0" smtClean="0">
                <a:solidFill>
                  <a:prstClr val="black"/>
                </a:solidFill>
                <a:latin typeface="Calibri"/>
              </a:rPr>
              <a:t>Sikkerhedsstrategier:</a:t>
            </a:r>
            <a:endParaRPr lang="da-DK" sz="1200" dirty="0">
              <a:solidFill>
                <a:prstClr val="black"/>
              </a:solidFill>
              <a:latin typeface="Calibri"/>
            </a:endParaRPr>
          </a:p>
        </p:txBody>
      </p:sp>
      <p:sp>
        <p:nvSpPr>
          <p:cNvPr id="5" name="Pladsholder til dato 4"/>
          <p:cNvSpPr>
            <a:spLocks noGrp="1"/>
          </p:cNvSpPr>
          <p:nvPr>
            <p:ph type="dt" sz="half" idx="10"/>
          </p:nvPr>
        </p:nvSpPr>
        <p:spPr/>
        <p:txBody>
          <a:bodyPr/>
          <a:lstStyle/>
          <a:p>
            <a:fld id="{D6CBE288-F584-664A-A685-BBC22CBE07C6}"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51</a:t>
            </a:fld>
            <a:endParaRPr lang="da-DK">
              <a:solidFill>
                <a:schemeClr val="bg1"/>
              </a:solidFill>
              <a:latin typeface="Calibri"/>
            </a:endParaRPr>
          </a:p>
        </p:txBody>
      </p:sp>
    </p:spTree>
    <p:extLst>
      <p:ext uri="{BB962C8B-B14F-4D97-AF65-F5344CB8AC3E}">
        <p14:creationId xmlns:p14="http://schemas.microsoft.com/office/powerpoint/2010/main" val="9833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Demonstration i plenum</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t>Derefter øvelse i par  30 min.</a:t>
            </a:r>
            <a:endParaRPr lang="da-DK" dirty="0"/>
          </a:p>
        </p:txBody>
      </p:sp>
      <p:sp>
        <p:nvSpPr>
          <p:cNvPr id="4" name="Pladsholder til dato 3"/>
          <p:cNvSpPr>
            <a:spLocks noGrp="1"/>
          </p:cNvSpPr>
          <p:nvPr>
            <p:ph type="dt" sz="half" idx="10"/>
          </p:nvPr>
        </p:nvSpPr>
        <p:spPr/>
        <p:txBody>
          <a:bodyPr/>
          <a:lstStyle/>
          <a:p>
            <a:fld id="{0DD7279A-2AA1-B947-985A-1259C2183FFE}"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52</a:t>
            </a:fld>
            <a:endParaRPr lang="da-DK" dirty="0">
              <a:latin typeface="Calibri"/>
            </a:endParaRPr>
          </a:p>
        </p:txBody>
      </p:sp>
    </p:spTree>
    <p:extLst>
      <p:ext uri="{BB962C8B-B14F-4D97-AF65-F5344CB8AC3E}">
        <p14:creationId xmlns:p14="http://schemas.microsoft.com/office/powerpoint/2010/main" val="2145657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de tre cirkler</a:t>
            </a:r>
            <a:endParaRPr lang="da-DK"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smtClean="0">
                <a:solidFill>
                  <a:srgbClr val="FFFFFF"/>
                </a:solidFill>
              </a:rPr>
              <a:t>2 mandsgrupper</a:t>
            </a:r>
          </a:p>
          <a:p>
            <a:pPr marL="0" indent="0">
              <a:buNone/>
            </a:pPr>
            <a:r>
              <a:rPr lang="da-DK" dirty="0" smtClean="0">
                <a:solidFill>
                  <a:srgbClr val="FFFFFF"/>
                </a:solidFill>
              </a:rPr>
              <a:t>Udfyld på skift skemaet. I må skiftes til at interviewe hinanden.</a:t>
            </a:r>
          </a:p>
          <a:p>
            <a:pPr marL="0" indent="0">
              <a:buNone/>
            </a:pPr>
            <a:r>
              <a:rPr lang="da-DK" dirty="0" smtClean="0">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dirty="0" smtClean="0">
                <a:solidFill>
                  <a:srgbClr val="FF0000"/>
                </a:solidFill>
              </a:rPr>
              <a:t>det røde</a:t>
            </a:r>
            <a:r>
              <a:rPr lang="da-DK" dirty="0" smtClean="0">
                <a:solidFill>
                  <a:srgbClr val="FFFFFF"/>
                </a:solidFill>
              </a:rPr>
              <a:t>”, ”</a:t>
            </a:r>
            <a:r>
              <a:rPr lang="da-DK" dirty="0" smtClean="0">
                <a:solidFill>
                  <a:schemeClr val="tx2"/>
                </a:solidFill>
              </a:rPr>
              <a:t>det blå</a:t>
            </a:r>
            <a:r>
              <a:rPr lang="da-DK" dirty="0" smtClean="0">
                <a:solidFill>
                  <a:srgbClr val="FFFFFF"/>
                </a:solidFill>
              </a:rPr>
              <a:t>” og ”</a:t>
            </a:r>
            <a:r>
              <a:rPr lang="da-DK" dirty="0" smtClean="0">
                <a:solidFill>
                  <a:srgbClr val="008000"/>
                </a:solidFill>
              </a:rPr>
              <a:t>det grønne</a:t>
            </a:r>
            <a:r>
              <a:rPr lang="da-DK" dirty="0" smtClean="0">
                <a:solidFill>
                  <a:srgbClr val="FFFFFF"/>
                </a:solidFill>
              </a:rPr>
              <a:t>” system.</a:t>
            </a:r>
            <a:endParaRPr lang="da-DK" dirty="0">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dirty="0"/>
          </a:p>
        </p:txBody>
      </p:sp>
      <p:sp>
        <p:nvSpPr>
          <p:cNvPr id="5" name="Pladsholder til dato 4"/>
          <p:cNvSpPr>
            <a:spLocks noGrp="1"/>
          </p:cNvSpPr>
          <p:nvPr>
            <p:ph type="dt" sz="half" idx="10"/>
          </p:nvPr>
        </p:nvSpPr>
        <p:spPr/>
        <p:txBody>
          <a:bodyPr/>
          <a:lstStyle/>
          <a:p>
            <a:fld id="{39372635-5174-B64C-B942-CE230FCB59F7}" type="datetime1">
              <a:rPr lang="da-DK" smtClean="0">
                <a:solidFill>
                  <a:srgbClr val="FFFFFF"/>
                </a:solidFill>
                <a:latin typeface="Calibri"/>
              </a:rPr>
              <a:t>05/05/2016</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317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Basis netværket i hjernen</a:t>
            </a:r>
            <a:endParaRPr lang="da-DK" dirty="0">
              <a:solidFill>
                <a:srgbClr val="F8E950"/>
              </a:solidFill>
            </a:endParaRPr>
          </a:p>
        </p:txBody>
      </p:sp>
      <p:sp>
        <p:nvSpPr>
          <p:cNvPr id="3" name="Pladsholder til indhold 2"/>
          <p:cNvSpPr>
            <a:spLocks noGrp="1"/>
          </p:cNvSpPr>
          <p:nvPr>
            <p:ph idx="1"/>
          </p:nvPr>
        </p:nvSpPr>
        <p:spPr/>
        <p:txBody>
          <a:bodyPr>
            <a:normAutofit fontScale="77500" lnSpcReduction="20000"/>
          </a:bodyPr>
          <a:lstStyle/>
          <a:p>
            <a:r>
              <a:rPr lang="da-DK" dirty="0" smtClean="0">
                <a:solidFill>
                  <a:srgbClr val="FFFFFF"/>
                </a:solidFill>
              </a:rPr>
              <a:t>Aktivt når opmærksomheden er åben og ikke fokuseret</a:t>
            </a:r>
          </a:p>
          <a:p>
            <a:r>
              <a:rPr lang="da-DK" dirty="0" smtClean="0">
                <a:solidFill>
                  <a:srgbClr val="FFFFFF"/>
                </a:solidFill>
              </a:rPr>
              <a:t>Holder os ”på tæerne” i forhold til at søge information om noget, vi skal være opmærksomme på, noget lidt truende eller lidt aktivitet</a:t>
            </a:r>
          </a:p>
          <a:p>
            <a:r>
              <a:rPr lang="da-DK" dirty="0" smtClean="0">
                <a:solidFill>
                  <a:srgbClr val="FFFFFF"/>
                </a:solidFill>
              </a:rPr>
              <a:t>Hænger sammen med vores evner til at tænke, planlægge og forestille os ting</a:t>
            </a:r>
          </a:p>
          <a:p>
            <a:r>
              <a:rPr lang="da-DK" dirty="0" smtClean="0">
                <a:solidFill>
                  <a:srgbClr val="FFFFFF"/>
                </a:solidFill>
              </a:rPr>
              <a:t>Netværket kan være med til at køre os op, hvis vi konstant lader os rive med af følelsesimpulser uden at forholde os til dem, så kommer vi hele tiden til at stimulere trussels- og drivesystemet</a:t>
            </a:r>
          </a:p>
          <a:p>
            <a:r>
              <a:rPr lang="da-DK" dirty="0" smtClean="0">
                <a:solidFill>
                  <a:srgbClr val="FFFFFF"/>
                </a:solidFill>
              </a:rPr>
              <a:t>Mindfulness meditation ser ud til at kunne få mere ro på dette grundlæggende netværk, og kan dermed danne grundlag for at stimulere det beroligende system</a:t>
            </a:r>
            <a:endParaRPr lang="da-DK" dirty="0">
              <a:solidFill>
                <a:srgbClr val="FFFFFF"/>
              </a:solidFill>
            </a:endParaRPr>
          </a:p>
        </p:txBody>
      </p:sp>
      <p:sp>
        <p:nvSpPr>
          <p:cNvPr id="4" name="Pladsholder til dato 3"/>
          <p:cNvSpPr>
            <a:spLocks noGrp="1"/>
          </p:cNvSpPr>
          <p:nvPr>
            <p:ph type="dt" sz="half" idx="10"/>
          </p:nvPr>
        </p:nvSpPr>
        <p:spPr/>
        <p:txBody>
          <a:bodyPr/>
          <a:lstStyle/>
          <a:p>
            <a:fld id="{0557674B-97C8-2849-82F3-E0BCC36E5233}"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54</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32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0673"/>
            <a:ext cx="7344426" cy="828000"/>
          </a:xfrm>
        </p:spPr>
        <p:txBody>
          <a:bodyPr>
            <a:noAutofit/>
          </a:bodyPr>
          <a:lstStyle/>
          <a:p>
            <a:pPr>
              <a:lnSpc>
                <a:spcPct val="90000"/>
              </a:lnSpc>
            </a:pPr>
            <a:r>
              <a:rPr lang="da-DK" sz="4000" dirty="0" smtClean="0">
                <a:solidFill>
                  <a:srgbClr val="F8E950"/>
                </a:solidFill>
              </a:rPr>
              <a:t>Introduktion </a:t>
            </a:r>
            <a:r>
              <a:rPr lang="da-DK" sz="4000" dirty="0">
                <a:solidFill>
                  <a:srgbClr val="F8E950"/>
                </a:solidFill>
              </a:rPr>
              <a:t>til en </a:t>
            </a:r>
            <a:r>
              <a:rPr lang="da-DK" sz="4000" dirty="0" smtClean="0">
                <a:solidFill>
                  <a:srgbClr val="F8E950"/>
                </a:solidFill>
              </a:rPr>
              <a:t>medfølelsesfokuseret tilgang </a:t>
            </a:r>
            <a:r>
              <a:rPr lang="da-DK" sz="3200" dirty="0">
                <a:solidFill>
                  <a:srgbClr val="F8E950"/>
                </a:solidFill>
              </a:rPr>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a:t>
            </a:r>
            <a:r>
              <a:rPr lang="da-DK" sz="2400" dirty="0" smtClean="0">
                <a:solidFill>
                  <a:srgbClr val="FFFFFF"/>
                </a:solidFill>
              </a:rPr>
              <a:t>2.</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Øvelse med trygt sted</a:t>
            </a:r>
          </a:p>
          <a:p>
            <a:pPr marL="0" indent="0">
              <a:lnSpc>
                <a:spcPct val="90000"/>
              </a:lnSpc>
              <a:buNone/>
            </a:pPr>
            <a:r>
              <a:rPr lang="da-DK" sz="2400" dirty="0">
                <a:solidFill>
                  <a:srgbClr val="FFFFFF"/>
                </a:solidFill>
              </a:rPr>
              <a:t>	</a:t>
            </a:r>
            <a:r>
              <a:rPr lang="da-DK" sz="2400" dirty="0" smtClean="0">
                <a:solidFill>
                  <a:srgbClr val="FFFFFF"/>
                </a:solidFill>
              </a:rPr>
              <a:t>			Compassion cirklen</a:t>
            </a:r>
          </a:p>
          <a:p>
            <a:pPr marL="0" indent="0">
              <a:lnSpc>
                <a:spcPct val="90000"/>
              </a:lnSpc>
              <a:buNone/>
            </a:pPr>
            <a:r>
              <a:rPr lang="da-DK" sz="2400" dirty="0" smtClean="0">
                <a:solidFill>
                  <a:srgbClr val="FFFFFF"/>
                </a:solidFill>
              </a:rPr>
              <a:t>				Skam</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12.45-15.00</a:t>
            </a:r>
            <a:r>
              <a:rPr lang="da-DK" sz="2400" dirty="0">
                <a:solidFill>
                  <a:srgbClr val="FFFFFF"/>
                </a:solidFill>
              </a:rPr>
              <a:t>	</a:t>
            </a:r>
            <a:r>
              <a:rPr lang="da-DK" sz="2400" dirty="0" smtClean="0">
                <a:solidFill>
                  <a:srgbClr val="FFFFFF"/>
                </a:solidFill>
              </a:rPr>
              <a:t>Medfølende selv</a:t>
            </a:r>
          </a:p>
          <a:p>
            <a:pPr marL="0" indent="0">
              <a:lnSpc>
                <a:spcPct val="90000"/>
              </a:lnSpc>
              <a:buNone/>
            </a:pPr>
            <a:r>
              <a:rPr lang="da-DK" sz="2400" dirty="0">
                <a:solidFill>
                  <a:srgbClr val="FFFFFF"/>
                </a:solidFill>
              </a:rPr>
              <a:t>	</a:t>
            </a:r>
            <a:r>
              <a:rPr lang="da-DK" sz="2400" dirty="0" smtClean="0">
                <a:solidFill>
                  <a:srgbClr val="FFFFFF"/>
                </a:solidFill>
              </a:rPr>
              <a:t>			Hjemmearbejde</a:t>
            </a:r>
          </a:p>
          <a:p>
            <a:pPr marL="0" indent="0">
              <a:lnSpc>
                <a:spcPct val="90000"/>
              </a:lnSpc>
              <a:buNone/>
            </a:pP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ED0490BE-349C-D341-A358-F1768D7BF0D2}" type="datetime1">
              <a:rPr lang="da-DK" smtClean="0">
                <a:solidFill>
                  <a:srgbClr val="FFFFFF"/>
                </a:solidFill>
                <a:latin typeface="Calibri"/>
              </a:rPr>
              <a:t>05/05/2016</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54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trygt sted</a:t>
            </a:r>
            <a:endParaRPr lang="da-DK" dirty="0">
              <a:solidFill>
                <a:srgbClr val="F8E950"/>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a:t>
            </a:r>
            <a:r>
              <a:rPr lang="da-DK" dirty="0" smtClean="0">
                <a:solidFill>
                  <a:srgbClr val="FFFFFF"/>
                </a:solidFill>
              </a:rPr>
              <a:t>.</a:t>
            </a:r>
            <a:endParaRPr lang="da-DK" dirty="0">
              <a:solidFill>
                <a:srgbClr val="FFFFFF"/>
              </a:solidFill>
            </a:endParaRPr>
          </a:p>
          <a:p>
            <a:r>
              <a:rPr lang="da-DK" dirty="0">
                <a:solidFill>
                  <a:srgbClr val="FFFFFF"/>
                </a:solidFill>
              </a:rPr>
              <a:t>Ret opmærksomheden mod dit åndedræt, og læg mærke til kroppens rytme, når du trækker vejret</a:t>
            </a:r>
            <a:r>
              <a:rPr lang="da-DK" dirty="0" smtClean="0">
                <a:solidFill>
                  <a:srgbClr val="FFFFFF"/>
                </a:solidFill>
              </a:rPr>
              <a:t>.</a:t>
            </a:r>
            <a:endParaRPr lang="da-DK" dirty="0">
              <a:solidFill>
                <a:srgbClr val="FFFFFF"/>
              </a:solidFill>
            </a:endParaRPr>
          </a:p>
          <a:p>
            <a:r>
              <a:rPr lang="da-DK" dirty="0">
                <a:solidFill>
                  <a:srgbClr val="FFFFFF"/>
                </a:solidFill>
              </a:rPr>
              <a:t>Prøv at trække vejret lidt dybere og lidt langsommere end du plejer at gøre</a:t>
            </a:r>
            <a:r>
              <a:rPr lang="da-DK" dirty="0" smtClean="0">
                <a:solidFill>
                  <a:srgbClr val="FFFFFF"/>
                </a:solidFill>
              </a:rPr>
              <a:t>.</a:t>
            </a:r>
            <a:endParaRPr lang="da-DK" dirty="0">
              <a:solidFill>
                <a:srgbClr val="FFFFFF"/>
              </a:solidFill>
            </a:endParaRPr>
          </a:p>
          <a:p>
            <a:r>
              <a:rPr lang="da-DK" dirty="0">
                <a:solidFill>
                  <a:srgbClr val="FFFFFF"/>
                </a:solidFill>
              </a:rPr>
              <a:t>Prøv især at fokusere på udåndingen og se om du kan få fornemmelsen af at sætte tempoet lidt ned og give lidt slip på udåndingen. Og så prøv bare at lade åndedrætte være</a:t>
            </a:r>
            <a:r>
              <a:rPr lang="da-DK" dirty="0" smtClean="0">
                <a:solidFill>
                  <a:srgbClr val="FFFFFF"/>
                </a:solidFill>
              </a:rPr>
              <a:t>.</a:t>
            </a:r>
            <a:endParaRPr lang="da-DK" dirty="0">
              <a:solidFill>
                <a:srgbClr val="FFFFFF"/>
              </a:solidFill>
            </a:endParaRPr>
          </a:p>
          <a:p>
            <a:r>
              <a:rPr lang="da-DK" dirty="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r>
              <a:rPr lang="da-DK" dirty="0">
                <a:solidFill>
                  <a:srgbClr val="FFFFFF"/>
                </a:solidFill>
              </a:rPr>
              <a:t>Prøv så bare at lade det være</a:t>
            </a:r>
            <a:r>
              <a:rPr lang="da-DK" dirty="0" smtClean="0">
                <a:solidFill>
                  <a:srgbClr val="FFFFFF"/>
                </a:solidFill>
              </a:rPr>
              <a:t>.</a:t>
            </a:r>
            <a:endParaRPr lang="da-DK" dirty="0">
              <a:solidFill>
                <a:srgbClr val="FFFFFF"/>
              </a:solidFill>
            </a:endParaRP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på samme måde om du kan få fornemmelsen af, at kroppen udgør en solid base for sindet</a:t>
            </a:r>
            <a:r>
              <a:rPr lang="da-DK" dirty="0" smtClean="0">
                <a:solidFill>
                  <a:srgbClr val="FFFFFF"/>
                </a:solidFill>
              </a:rPr>
              <a:t>.</a:t>
            </a:r>
          </a:p>
          <a:p>
            <a:r>
              <a:rPr lang="da-DK" dirty="0" smtClean="0">
                <a:solidFill>
                  <a:srgbClr val="FFFFFF"/>
                </a:solidFill>
              </a:rPr>
              <a:t>Hvis opmærksomheden vandrer undervejs, sådan som det er opmærksomhedens natur at gøre, så led den blot venligt tilbage til det, du gerne vil have opmærksomhed på, når du opdager det.</a:t>
            </a:r>
            <a:endParaRPr lang="da-DK" dirty="0">
              <a:solidFill>
                <a:srgbClr val="FFFFFF"/>
              </a:solidFill>
            </a:endParaRPr>
          </a:p>
          <a:p>
            <a:r>
              <a:rPr lang="da-DK" dirty="0" smtClean="0">
                <a:solidFill>
                  <a:srgbClr val="FFFFFF"/>
                </a:solidFill>
              </a:rPr>
              <a:t>Forestil 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 Hvis du er ude så prøv at  lægge mærke til himlen og rummet omkring dig.</a:t>
            </a:r>
          </a:p>
          <a:p>
            <a:r>
              <a:rPr lang="da-DK" dirty="0" smtClean="0">
                <a:solidFill>
                  <a:srgbClr val="FFFFFF"/>
                </a:solidFill>
              </a:rPr>
              <a:t>Læg mærke til lydene, tænk over om der er nogen lyde, du gerne vil have skal være der.</a:t>
            </a:r>
          </a:p>
          <a:p>
            <a:r>
              <a:rPr lang="da-DK" dirty="0" smtClean="0">
                <a:solidFill>
                  <a:srgbClr val="FFFFFF"/>
                </a:solidFill>
              </a:rPr>
              <a:t>Læg mærke til duftene og om der er  nogen dufte, der ville være rare, af blomster, havet eller en bestemt parfume.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Prøv at se dig selv for dit indre blik og læg mærke til, hvordan du står, går, sidder  eller hvad du nu har lyst til at gøre på dit trygge sted. Forestil dig nu, hvad du ville gøre, hvis du var helt tryg og fri til at  gøre  lige det du har lyst til.</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ret opmærksomheden tilbage til åndedrættet og det lille smil og gør dig klar til at komme ud igen</a:t>
            </a:r>
            <a:endParaRPr lang="da-DK" dirty="0">
              <a:solidFill>
                <a:srgbClr val="FFFFFF"/>
              </a:solidFill>
            </a:endParaRPr>
          </a:p>
          <a:p>
            <a:endParaRPr lang="da-DK" dirty="0">
              <a:solidFill>
                <a:srgbClr val="FFFFFF"/>
              </a:solidFill>
            </a:endParaRPr>
          </a:p>
        </p:txBody>
      </p:sp>
      <p:sp>
        <p:nvSpPr>
          <p:cNvPr id="4" name="Pladsholder til dato 3"/>
          <p:cNvSpPr>
            <a:spLocks noGrp="1"/>
          </p:cNvSpPr>
          <p:nvPr>
            <p:ph type="dt" sz="half" idx="10"/>
          </p:nvPr>
        </p:nvSpPr>
        <p:spPr/>
        <p:txBody>
          <a:bodyPr/>
          <a:lstStyle/>
          <a:p>
            <a:fld id="{8DBFAE2C-8081-D94E-8BE4-CDB11A4DD537}"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56</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458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”Trygt sted”</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B24C2D82-C90E-2F42-8E94-53D1DB3858E7}"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170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800" y="150223"/>
            <a:ext cx="7772400" cy="1097280"/>
          </a:xfrm>
        </p:spPr>
        <p:txBody>
          <a:bodyPr rIns="96371">
            <a:normAutofit/>
          </a:bodyPr>
          <a:lstStyle/>
          <a:p>
            <a:pPr marL="35895">
              <a:defRPr/>
            </a:pPr>
            <a:r>
              <a:rPr lang="da-DK" sz="4000" dirty="0" smtClean="0">
                <a:solidFill>
                  <a:srgbClr val="F8E950"/>
                </a:solidFill>
              </a:rPr>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581" algn="ctr"/>
              <a:r>
                <a:rPr lang="da-DK" sz="1600" b="1" dirty="0" smtClean="0">
                  <a:solidFill>
                    <a:srgbClr val="006F00"/>
                  </a:solidFill>
                  <a:latin typeface="Calibri"/>
                  <a:ea typeface="ＭＳ Ｐゴシック" charset="0"/>
                  <a:sym typeface="Comic Sans MS" charset="0"/>
                </a:rPr>
                <a:t>Medfølelse</a:t>
              </a:r>
              <a:endParaRPr lang="da-DK" sz="1600" b="1" dirty="0">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Karakteristika</a:t>
            </a:r>
            <a:endParaRPr lang="da-DK" sz="1600" b="1" dirty="0">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Følsomhed</a:t>
            </a:r>
            <a:endParaRPr lang="da-DK" sz="1400" dirty="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Omsorgsfuldhed</a:t>
            </a:r>
            <a:endParaRPr lang="da-DK" sz="1400" dirty="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Empati</a:t>
            </a:r>
            <a:endParaRPr lang="da-DK" sz="1400" dirty="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5" bIns="0"/>
          <a:lstStyle/>
          <a:p>
            <a:pPr marL="35895"/>
            <a:r>
              <a:rPr lang="da-DK" sz="1400" dirty="0" smtClean="0">
                <a:solidFill>
                  <a:srgbClr val="263B86">
                    <a:lumMod val="75000"/>
                  </a:srgbClr>
                </a:solidFill>
                <a:latin typeface="Calibri"/>
                <a:ea typeface="ＭＳ Ｐゴシック" charset="0"/>
                <a:sym typeface="Comic Sans MS" charset="0"/>
              </a:rPr>
              <a:t>Rummelighed</a:t>
            </a:r>
            <a:endParaRPr lang="da-DK" sz="1400" dirty="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Sympati</a:t>
            </a:r>
            <a:endParaRPr lang="da-DK" sz="1400" dirty="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Træning af færdigheder</a:t>
            </a:r>
            <a:endParaRPr lang="da-DK" sz="1600" b="1" dirty="0">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Opmærksomhed</a:t>
            </a:r>
            <a:endParaRPr lang="da-DK" sz="1400" dirty="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Evnen til at føle</a:t>
            </a:r>
            <a:endParaRPr lang="da-DK" sz="1400" dirty="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Ræsonnement</a:t>
            </a:r>
            <a:endParaRPr lang="da-DK" sz="1400" dirty="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255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dirty="0">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FFFFFF"/>
                </a:solidFill>
                <a:latin typeface="Calibri"/>
                <a:ea typeface="ＭＳ Ｐゴシック" charset="0"/>
                <a:sym typeface="Comic Sans MS" charset="0"/>
              </a:rPr>
              <a:t>(Gilbert 2008/ Isager</a:t>
            </a:r>
            <a:r>
              <a:rPr lang="da-DK" sz="800" dirty="0" smtClean="0">
                <a:solidFill>
                  <a:srgbClr val="FFFFFF"/>
                </a:solidFill>
                <a:latin typeface="Calibri"/>
                <a:ea typeface="ＭＳ Ｐゴシック" charset="0"/>
                <a:sym typeface="Comic Sans MS" charset="0"/>
              </a:rPr>
              <a:t>)</a:t>
            </a:r>
            <a:endParaRPr lang="da-DK" sz="800" dirty="0">
              <a:solidFill>
                <a:srgbClr val="FFFFFF"/>
              </a:solidFill>
              <a:latin typeface="Calibri"/>
              <a:ea typeface="ＭＳ Ｐゴシック" charset="0"/>
              <a:sym typeface="Comic Sans MS" charset="0"/>
            </a:endParaRPr>
          </a:p>
        </p:txBody>
      </p:sp>
      <p:sp>
        <p:nvSpPr>
          <p:cNvPr id="2" name="Pladsholder til dato 1"/>
          <p:cNvSpPr>
            <a:spLocks noGrp="1"/>
          </p:cNvSpPr>
          <p:nvPr>
            <p:ph type="dt" sz="half" idx="10"/>
          </p:nvPr>
        </p:nvSpPr>
        <p:spPr/>
        <p:txBody>
          <a:bodyPr/>
          <a:lstStyle/>
          <a:p>
            <a:fld id="{2040328C-2B01-954A-B1C0-92E203D22CF0}" type="datetime1">
              <a:rPr lang="da-DK" smtClean="0">
                <a:solidFill>
                  <a:prstClr val="white"/>
                </a:solidFill>
                <a:latin typeface="Calibri"/>
              </a:rPr>
              <a:t>05/05/2016</a:t>
            </a:fld>
            <a:endParaRPr lang="da-DK" dirty="0">
              <a:solidFill>
                <a:prstClr val="white"/>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white"/>
                </a:solidFill>
                <a:latin typeface="Calibri"/>
              </a:rPr>
              <a:pPr/>
              <a:t>58</a:t>
            </a:fld>
            <a:endParaRPr lang="da-DK">
              <a:solidFill>
                <a:prstClr val="white"/>
              </a:solidFill>
              <a:latin typeface="Calibri"/>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9" name="Rectangle 27"/>
          <p:cNvSpPr>
            <a:spLocks/>
          </p:cNvSpPr>
          <p:nvPr/>
        </p:nvSpPr>
        <p:spPr bwMode="auto">
          <a:xfrm>
            <a:off x="7621035" y="5335808"/>
            <a:ext cx="11255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dirty="0">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Karakteristika ved medfølelse</a:t>
            </a:r>
            <a:endParaRPr lang="da-DK" dirty="0">
              <a:solidFill>
                <a:srgbClr val="F8E950"/>
              </a:solidFill>
            </a:endParaRPr>
          </a:p>
        </p:txBody>
      </p:sp>
      <p:sp>
        <p:nvSpPr>
          <p:cNvPr id="3" name="Pladsholder til indhold 2"/>
          <p:cNvSpPr>
            <a:spLocks noGrp="1"/>
          </p:cNvSpPr>
          <p:nvPr>
            <p:ph idx="1"/>
          </p:nvPr>
        </p:nvSpPr>
        <p:spPr/>
        <p:txBody>
          <a:bodyPr>
            <a:normAutofit fontScale="92500"/>
          </a:bodyPr>
          <a:lstStyle/>
          <a:p>
            <a:r>
              <a:rPr lang="da-DK" sz="2200" b="1" dirty="0" smtClean="0"/>
              <a:t>Sympati: </a:t>
            </a:r>
          </a:p>
          <a:p>
            <a:pPr marL="457200" lvl="1" indent="0">
              <a:buNone/>
            </a:pPr>
            <a:r>
              <a:rPr lang="da-DK" sz="1700" dirty="0" smtClean="0"/>
              <a:t>At </a:t>
            </a:r>
            <a:r>
              <a:rPr lang="da-DK" sz="1700" dirty="0"/>
              <a:t>være åben, i stand til at blive berørt af og i harmoni med egne og andres følelser, lidelser og </a:t>
            </a:r>
            <a:r>
              <a:rPr lang="da-DK" sz="1700" dirty="0" smtClean="0"/>
              <a:t>behov, spejlneuroner</a:t>
            </a:r>
          </a:p>
          <a:p>
            <a:r>
              <a:rPr lang="da-DK" sz="2200" b="1" dirty="0" smtClean="0"/>
              <a:t>Rummelighed:</a:t>
            </a:r>
          </a:p>
          <a:p>
            <a:pPr marL="457200" lvl="1" indent="0">
              <a:buNone/>
            </a:pPr>
            <a:r>
              <a:rPr lang="da-DK" sz="1700" dirty="0"/>
              <a:t>Evne til at tolerere snarere end </a:t>
            </a:r>
            <a:r>
              <a:rPr lang="da-DK" sz="1700" dirty="0" smtClean="0"/>
              <a:t>at undgå </a:t>
            </a:r>
            <a:r>
              <a:rPr lang="da-DK" sz="1700" dirty="0"/>
              <a:t>svære følelser, erindringer og situationer</a:t>
            </a:r>
            <a:endParaRPr lang="da-DK" sz="1700" dirty="0" smtClean="0"/>
          </a:p>
          <a:p>
            <a:r>
              <a:rPr lang="da-DK" sz="2200" b="1" dirty="0" smtClean="0"/>
              <a:t>Empati:</a:t>
            </a:r>
          </a:p>
          <a:p>
            <a:pPr marL="457200" lvl="1" indent="0">
              <a:buNone/>
            </a:pPr>
            <a:r>
              <a:rPr lang="da-DK" sz="1700" dirty="0" smtClean="0"/>
              <a:t>En </a:t>
            </a:r>
            <a:r>
              <a:rPr lang="da-DK" sz="1700" dirty="0"/>
              <a:t>empatisk forståelse af, hvordan sindet fungerer, hvordan vi føler, hvad vi føler, hvorfor vores tanker er, som de er - og en tilsvarende forståelse for, hvordan andre har </a:t>
            </a:r>
            <a:r>
              <a:rPr lang="da-DK" sz="1700" dirty="0" smtClean="0"/>
              <a:t>det</a:t>
            </a:r>
            <a:endParaRPr lang="da-DK" sz="1700" dirty="0"/>
          </a:p>
          <a:p>
            <a:r>
              <a:rPr lang="da-DK" sz="2200" b="1" dirty="0" smtClean="0"/>
              <a:t>Fordomsfrihed:</a:t>
            </a:r>
          </a:p>
          <a:p>
            <a:pPr marL="457200" lvl="1" indent="0">
              <a:buNone/>
            </a:pPr>
            <a:r>
              <a:rPr lang="da-DK" sz="1700" dirty="0" smtClean="0"/>
              <a:t>En accepterende og </a:t>
            </a:r>
            <a:r>
              <a:rPr lang="da-DK" sz="1700" dirty="0"/>
              <a:t>forstående, men ikke eftergivende indstilling til sig selv og andre</a:t>
            </a:r>
            <a:endParaRPr lang="da-DK" sz="1700" dirty="0" smtClean="0"/>
          </a:p>
          <a:p>
            <a:r>
              <a:rPr lang="da-DK" sz="2200" b="1" dirty="0" smtClean="0"/>
              <a:t>Omsorgsfuldhed:</a:t>
            </a:r>
          </a:p>
          <a:p>
            <a:pPr marL="457200" lvl="1" indent="0">
              <a:buNone/>
            </a:pPr>
            <a:r>
              <a:rPr lang="da-DK" sz="1700" dirty="0"/>
              <a:t>Motivation til at give mere omsorg til sig selv og </a:t>
            </a:r>
            <a:r>
              <a:rPr lang="da-DK" sz="1700" dirty="0" smtClean="0"/>
              <a:t>andre</a:t>
            </a:r>
          </a:p>
          <a:p>
            <a:r>
              <a:rPr lang="da-DK" sz="2200" b="1" dirty="0" smtClean="0"/>
              <a:t>Følsomhed:</a:t>
            </a:r>
          </a:p>
          <a:p>
            <a:pPr marL="457200" lvl="1" indent="0">
              <a:buNone/>
            </a:pPr>
            <a:r>
              <a:rPr lang="da-DK" sz="1700" dirty="0"/>
              <a:t>Følsomhed over for egne og andres behov</a:t>
            </a:r>
          </a:p>
          <a:p>
            <a:pPr lvl="1"/>
            <a:endParaRPr lang="da-DK" dirty="0" smtClean="0"/>
          </a:p>
          <a:p>
            <a:pPr lvl="1"/>
            <a:endParaRPr lang="da-DK" dirty="0" smtClean="0"/>
          </a:p>
          <a:p>
            <a:endParaRPr lang="da-DK" dirty="0" smtClean="0"/>
          </a:p>
          <a:p>
            <a:endParaRPr lang="da-DK" dirty="0" smtClean="0"/>
          </a:p>
          <a:p>
            <a:endParaRPr lang="da-DK" dirty="0"/>
          </a:p>
        </p:txBody>
      </p:sp>
      <p:sp>
        <p:nvSpPr>
          <p:cNvPr id="4" name="Pladsholder til dato 3"/>
          <p:cNvSpPr>
            <a:spLocks noGrp="1"/>
          </p:cNvSpPr>
          <p:nvPr>
            <p:ph type="dt" sz="half" idx="10"/>
          </p:nvPr>
        </p:nvSpPr>
        <p:spPr/>
        <p:txBody>
          <a:bodyPr/>
          <a:lstStyle/>
          <a:p>
            <a:fld id="{D45C1B4C-5B7F-CE47-9BF1-3765AE04DA0D}"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59</a:t>
            </a:fld>
            <a:endParaRPr lang="da-DK" dirty="0">
              <a:latin typeface="Calibri"/>
            </a:endParaRPr>
          </a:p>
        </p:txBody>
      </p:sp>
    </p:spTree>
    <p:extLst>
      <p:ext uri="{BB962C8B-B14F-4D97-AF65-F5344CB8AC3E}">
        <p14:creationId xmlns:p14="http://schemas.microsoft.com/office/powerpoint/2010/main" val="1299773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dirty="0" err="1">
                <a:solidFill>
                  <a:srgbClr val="F8E950"/>
                </a:solidFill>
              </a:rPr>
              <a:t>Medfølelsesfokuseret</a:t>
            </a:r>
            <a:r>
              <a:rPr lang="en-US" sz="3000" dirty="0">
                <a:solidFill>
                  <a:srgbClr val="F8E950"/>
                </a:solidFill>
              </a:rPr>
              <a:t> </a:t>
            </a:r>
            <a:r>
              <a:rPr lang="en-US" sz="3000" dirty="0" err="1">
                <a:solidFill>
                  <a:srgbClr val="F8E950"/>
                </a:solidFill>
              </a:rPr>
              <a:t>terapi</a:t>
            </a:r>
            <a:endParaRPr lang="en-US" sz="3000" dirty="0">
              <a:solidFill>
                <a:srgbClr val="F8E950"/>
              </a:solidFill>
            </a:endParaRPr>
          </a:p>
        </p:txBody>
      </p:sp>
      <p:sp>
        <p:nvSpPr>
          <p:cNvPr id="16386" name="Rectangle 2"/>
          <p:cNvSpPr>
            <a:spLocks noGrp="1" noChangeArrowheads="1"/>
          </p:cNvSpPr>
          <p:nvPr>
            <p:ph idx="1"/>
          </p:nvPr>
        </p:nvSpPr>
        <p:spPr>
          <a:xfrm>
            <a:off x="685800" y="1809206"/>
            <a:ext cx="7772400" cy="4114800"/>
          </a:xfrm>
        </p:spPr>
        <p:txBody>
          <a:bodyPr rIns="96382"/>
          <a:lstStyle/>
          <a:p>
            <a:pPr eaLnBrk="1" hangingPunct="1">
              <a:lnSpc>
                <a:spcPct val="90000"/>
              </a:lnSpc>
              <a:spcBef>
                <a:spcPct val="0"/>
              </a:spcBef>
              <a:buClr>
                <a:srgbClr val="FF6600"/>
              </a:buClr>
              <a:defRPr/>
            </a:pPr>
            <a:r>
              <a:rPr lang="en-US" sz="1600">
                <a:solidFill>
                  <a:srgbClr val="FFFFFF"/>
                </a:solidFill>
              </a:rPr>
              <a:t>Udviklet på baggrund af erfaringer fra terapi med, at en del mennesker, der oplever skyld og skam, kan have svært ved at profitere af terapi</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Mennesker, der har været udsat for svigt eller evt. misbrug, har ofte tendens til at være selvkritiske og skamme sig over sig selv. Dette kan gøre fremskidt i terapi meget vanskelige, da klienten  godt kan se pointen, men ikke mærke, at det gør nogen forskel</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Der vil ofte være et forøget trusselsfokus, hvor klienten mere eller mindre konstant er opmærksom på trusler enten udefra eller indefra</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Det beroligende system, der sørger for at bringe personen i ro igen, vil ofte være mindre udviklet på grund af mangel på stimulering i opvæksten</a:t>
            </a:r>
          </a:p>
        </p:txBody>
      </p:sp>
      <p:sp>
        <p:nvSpPr>
          <p:cNvPr id="2" name="Pladsholder til dato 1"/>
          <p:cNvSpPr>
            <a:spLocks noGrp="1"/>
          </p:cNvSpPr>
          <p:nvPr>
            <p:ph type="dt" sz="half" idx="10"/>
          </p:nvPr>
        </p:nvSpPr>
        <p:spPr/>
        <p:txBody>
          <a:bodyPr/>
          <a:lstStyle/>
          <a:p>
            <a:fld id="{11808FF7-76D0-4A48-8C11-13461A7B9DE6}"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3721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923994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0" y="110515"/>
            <a:ext cx="8229600" cy="728662"/>
          </a:xfrm>
        </p:spPr>
        <p:txBody>
          <a:bodyPr anchor="b">
            <a:noAutofit/>
          </a:bodyPr>
          <a:lstStyle/>
          <a:p>
            <a:pPr eaLnBrk="1" hangingPunct="1"/>
            <a:r>
              <a:rPr lang="da-DK" dirty="0" smtClean="0">
                <a:solidFill>
                  <a:srgbClr val="F8E950"/>
                </a:solidFill>
                <a:latin typeface="+mn-lt"/>
              </a:rPr>
              <a:t>Medfølende færdigheder</a:t>
            </a:r>
            <a:endParaRPr lang="da-DK" dirty="0">
              <a:solidFill>
                <a:srgbClr val="F8E950"/>
              </a:solidFill>
              <a:latin typeface="+mn-lt"/>
            </a:endParaRPr>
          </a:p>
        </p:txBody>
      </p:sp>
      <p:sp>
        <p:nvSpPr>
          <p:cNvPr id="3075" name="Pladsholder til indhold 2"/>
          <p:cNvSpPr>
            <a:spLocks noGrp="1"/>
          </p:cNvSpPr>
          <p:nvPr>
            <p:ph sz="quarter" idx="4294967295"/>
          </p:nvPr>
        </p:nvSpPr>
        <p:spPr>
          <a:xfrm>
            <a:off x="457200" y="947737"/>
            <a:ext cx="8229600" cy="5408613"/>
          </a:xfrm>
        </p:spPr>
        <p:txBody>
          <a:bodyPr>
            <a:noAutofit/>
          </a:bodyPr>
          <a:lstStyle/>
          <a:p>
            <a:pPr marL="273050" indent="-273050" eaLnBrk="1" hangingPunct="1"/>
            <a:r>
              <a:rPr lang="da-DK" sz="2000" b="1" dirty="0" smtClean="0"/>
              <a:t>Ræsonnement:</a:t>
            </a:r>
          </a:p>
          <a:p>
            <a:pPr marL="400050" lvl="1" indent="0">
              <a:buNone/>
            </a:pPr>
            <a:r>
              <a:rPr lang="da-DK" sz="1400" dirty="0" smtClean="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smtClean="0"/>
              <a:t>Adfærd:</a:t>
            </a:r>
          </a:p>
          <a:p>
            <a:pPr marL="400050" lvl="1" indent="0">
              <a:buNone/>
            </a:pPr>
            <a:r>
              <a:rPr lang="da-DK" sz="1400" dirty="0" smtClean="0"/>
              <a:t>At engagere sig og gøre det der skal til for at vi og andre kan trives. Også selv om det kræver mod og styrke at gennemføre handlingerne.</a:t>
            </a:r>
            <a:endParaRPr lang="da-DK" sz="1400" dirty="0"/>
          </a:p>
          <a:p>
            <a:pPr marL="273050" indent="-273050" eaLnBrk="1" hangingPunct="1"/>
            <a:r>
              <a:rPr lang="da-DK" sz="2000" b="1" dirty="0"/>
              <a:t>Sætte sanserne i </a:t>
            </a:r>
            <a:r>
              <a:rPr lang="da-DK" sz="2000" b="1" dirty="0" smtClean="0"/>
              <a:t>fokus:</a:t>
            </a:r>
          </a:p>
          <a:p>
            <a:pPr marL="400050" lvl="1" indent="0">
              <a:buNone/>
            </a:pPr>
            <a:r>
              <a:rPr lang="da-DK" sz="1400" dirty="0" smtClean="0"/>
              <a:t>Vælge at bruge sine sanser, bruge naturen, finde beroligende dufte, bløde bolde / sten, musik / naturlyde, varme bade / massage, lækker mad, smukke ting</a:t>
            </a:r>
          </a:p>
          <a:p>
            <a:pPr marL="273050" indent="-273050" eaLnBrk="1" hangingPunct="1"/>
            <a:r>
              <a:rPr lang="da-DK" sz="2000" b="1" dirty="0" smtClean="0"/>
              <a:t>Mærke </a:t>
            </a:r>
            <a:r>
              <a:rPr lang="da-DK" sz="2000" b="1" dirty="0"/>
              <a:t>sine </a:t>
            </a:r>
            <a:r>
              <a:rPr lang="da-DK" sz="2000" b="1" dirty="0" smtClean="0"/>
              <a:t>følelser:</a:t>
            </a:r>
          </a:p>
          <a:p>
            <a:pPr marL="400050" lvl="1" indent="0">
              <a:buNone/>
            </a:pPr>
            <a:r>
              <a:rPr lang="da-DK" sz="1400" dirty="0" smtClean="0"/>
              <a:t>Øve sig i at mærke efter hvordan man har det og tolerere følelsen, udholde den og forholde sig medfølende til den</a:t>
            </a:r>
            <a:endParaRPr lang="da-DK" sz="1400" dirty="0"/>
          </a:p>
          <a:p>
            <a:pPr marL="273050" indent="-273050"/>
            <a:r>
              <a:rPr lang="da-DK" sz="2000" b="1" dirty="0"/>
              <a:t>Bruge sin </a:t>
            </a:r>
            <a:r>
              <a:rPr lang="da-DK" sz="2000" b="1" dirty="0" smtClean="0"/>
              <a:t>forestillingsevne:</a:t>
            </a:r>
          </a:p>
          <a:p>
            <a:pPr marL="400050" lvl="1" indent="0">
              <a:buNone/>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r>
              <a:rPr lang="da-DK" sz="2000" b="1" dirty="0" smtClean="0"/>
              <a:t>At </a:t>
            </a:r>
            <a:r>
              <a:rPr lang="da-DK" sz="2000" b="1" dirty="0"/>
              <a:t>bruge sin opmærksomhed </a:t>
            </a:r>
            <a:r>
              <a:rPr lang="da-DK" sz="2000" b="1" dirty="0" smtClean="0"/>
              <a:t>bevidst:</a:t>
            </a:r>
          </a:p>
          <a:p>
            <a:pPr marL="400050" lvl="1" indent="0">
              <a:buNone/>
            </a:pPr>
            <a:r>
              <a:rPr lang="da-DK" sz="1400" dirty="0" smtClean="0"/>
              <a:t>Fuldt </a:t>
            </a:r>
            <a:r>
              <a:rPr lang="da-DK" sz="1400" dirty="0"/>
              <a:t>nærvær og </a:t>
            </a:r>
            <a:r>
              <a:rPr lang="da-DK" sz="1400" dirty="0" smtClean="0"/>
              <a:t>opmærksomhed. </a:t>
            </a:r>
            <a:r>
              <a:rPr lang="da-DK" sz="1400" dirty="0"/>
              <a:t>Bevidst rette opmærksomhed mod ting, som hjælper med at </a:t>
            </a:r>
            <a:r>
              <a:rPr lang="da-DK" sz="1400" dirty="0" smtClean="0"/>
              <a:t>skabe ro</a:t>
            </a:r>
            <a:endParaRPr lang="da-DK" sz="1400" dirty="0"/>
          </a:p>
          <a:p>
            <a:pPr marL="273050" indent="-273050">
              <a:buNone/>
            </a:pPr>
            <a:r>
              <a:rPr lang="da-DK" sz="1200" dirty="0" smtClean="0"/>
              <a:t>													</a:t>
            </a:r>
          </a:p>
          <a:p>
            <a:pPr marL="273050" indent="-273050" eaLnBrk="1" hangingPunct="1">
              <a:buFontTx/>
              <a:buNone/>
            </a:pPr>
            <a:endParaRPr lang="da-DK" sz="1200" dirty="0"/>
          </a:p>
        </p:txBody>
      </p:sp>
      <p:sp>
        <p:nvSpPr>
          <p:cNvPr id="2" name="Pladsholder til dato 1"/>
          <p:cNvSpPr>
            <a:spLocks noGrp="1"/>
          </p:cNvSpPr>
          <p:nvPr>
            <p:ph type="dt" sz="half" idx="10"/>
          </p:nvPr>
        </p:nvSpPr>
        <p:spPr/>
        <p:txBody>
          <a:bodyPr/>
          <a:lstStyle/>
          <a:p>
            <a:fld id="{1DCA662C-DA10-1547-B8CC-395FF8FBE1B6}" type="datetime1">
              <a:rPr lang="da-DK" smtClean="0">
                <a:latin typeface="Calibri"/>
              </a:rPr>
              <a:t>05/05/2016</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60</a:t>
            </a:fld>
            <a:endParaRPr lang="da-DK" dirty="0">
              <a:latin typeface="Calibri"/>
            </a:endParaRPr>
          </a:p>
        </p:txBody>
      </p:sp>
    </p:spTree>
    <p:extLst>
      <p:ext uri="{BB962C8B-B14F-4D97-AF65-F5344CB8AC3E}">
        <p14:creationId xmlns:p14="http://schemas.microsoft.com/office/powerpoint/2010/main" val="29001005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Medfølende proces</a:t>
            </a:r>
            <a:endParaRPr lang="da-DK" dirty="0">
              <a:solidFill>
                <a:srgbClr val="F8E950"/>
              </a:solidFill>
            </a:endParaRPr>
          </a:p>
        </p:txBody>
      </p:sp>
      <p:sp>
        <p:nvSpPr>
          <p:cNvPr id="4" name="Pladsholder til dato 3"/>
          <p:cNvSpPr>
            <a:spLocks noGrp="1"/>
          </p:cNvSpPr>
          <p:nvPr>
            <p:ph type="dt" sz="half" idx="10"/>
          </p:nvPr>
        </p:nvSpPr>
        <p:spPr/>
        <p:txBody>
          <a:bodyPr/>
          <a:lstStyle/>
          <a:p>
            <a:fld id="{D9B2F340-2EA1-4D49-B8EC-9F95C185A633}" type="datetime1">
              <a:rPr lang="da-DK" smtClean="0">
                <a:latin typeface="Calibri"/>
              </a:rPr>
              <a:t>05/05/2016</a:t>
            </a:fld>
            <a:endParaRPr lang="da-DK" dirty="0">
              <a:latin typeface="Calibri"/>
            </a:endParaRPr>
          </a:p>
        </p:txBody>
      </p:sp>
      <p:sp>
        <p:nvSpPr>
          <p:cNvPr id="5" name="Pladsholder til sidefod 4"/>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61</a:t>
            </a:fld>
            <a:endParaRPr lang="da-DK" dirty="0">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engagement</a:t>
            </a:r>
          </a:p>
          <a:p>
            <a:pPr algn="ctr"/>
            <a:r>
              <a:rPr lang="da-DK" dirty="0" smtClean="0">
                <a:solidFill>
                  <a:srgbClr val="FFFFFF"/>
                </a:solidFill>
                <a:latin typeface="Calibri"/>
              </a:rPr>
              <a:t>Motivation, sensitivitet, sympati, rummelighed, empati, ikke-dømmende/accept </a:t>
            </a:r>
            <a:endParaRPr lang="da-DK" dirty="0">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lindring</a:t>
            </a:r>
          </a:p>
          <a:p>
            <a:pPr algn="ctr"/>
            <a:r>
              <a:rPr lang="da-DK" dirty="0" smtClean="0">
                <a:solidFill>
                  <a:srgbClr val="FFFFFF"/>
                </a:solidFill>
                <a:latin typeface="Calibri"/>
              </a:rPr>
              <a:t>Motivation, opmærksomhed, forestillinger, tænkning, adfærd, fokus på sanserne, følelser</a:t>
            </a:r>
            <a:endParaRPr lang="da-DK" dirty="0">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prstClr val="white"/>
                </a:solidFill>
                <a:latin typeface="Calibri"/>
              </a:rPr>
              <a:t>Visdom</a:t>
            </a:r>
          </a:p>
          <a:p>
            <a:pPr algn="ctr"/>
            <a:r>
              <a:rPr lang="da-DK" dirty="0" smtClean="0">
                <a:solidFill>
                  <a:prstClr val="white"/>
                </a:solidFill>
                <a:latin typeface="Calibri"/>
              </a:rPr>
              <a:t>Mod</a:t>
            </a:r>
            <a:endParaRPr lang="da-DK" dirty="0">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6943907" y="594163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22171551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8E950"/>
                </a:solidFill>
              </a:rPr>
              <a:t>At være og handle medfølende</a:t>
            </a:r>
            <a:endParaRPr lang="da-DK" sz="3600"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Medfølelse har to former for psykologi</a:t>
            </a:r>
          </a:p>
          <a:p>
            <a:pPr marL="514350" indent="-514350">
              <a:buFont typeface="+mj-lt"/>
              <a:buAutoNum type="arabicPeriod"/>
            </a:pPr>
            <a:r>
              <a:rPr lang="da-DK" dirty="0" smtClean="0">
                <a:solidFill>
                  <a:srgbClr val="FFFFFF"/>
                </a:solidFill>
              </a:rPr>
              <a:t> Engagement</a:t>
            </a:r>
          </a:p>
          <a:p>
            <a:pPr lvl="1"/>
            <a:r>
              <a:rPr lang="da-DK" dirty="0" smtClean="0">
                <a:solidFill>
                  <a:srgbClr val="FFFFFF"/>
                </a:solidFill>
              </a:rPr>
              <a:t>(Den indre cirkel af egenskaber)</a:t>
            </a:r>
          </a:p>
          <a:p>
            <a:pPr lvl="1"/>
            <a:r>
              <a:rPr lang="da-DK" b="1" dirty="0" smtClean="0">
                <a:solidFill>
                  <a:srgbClr val="FFFFFF"/>
                </a:solidFill>
              </a:rPr>
              <a:t>Evnen</a:t>
            </a:r>
            <a:r>
              <a:rPr lang="da-DK" dirty="0" smtClean="0">
                <a:solidFill>
                  <a:srgbClr val="FFFFFF"/>
                </a:solidFill>
              </a:rPr>
              <a:t> til at åbne sig overfor, forstå og tolerere lidelse</a:t>
            </a:r>
          </a:p>
          <a:p>
            <a:pPr marL="514350" indent="-514350">
              <a:buFont typeface="+mj-lt"/>
              <a:buAutoNum type="arabicPeriod"/>
            </a:pPr>
            <a:r>
              <a:rPr lang="da-DK" dirty="0" smtClean="0">
                <a:solidFill>
                  <a:srgbClr val="FFFFFF"/>
                </a:solidFill>
              </a:rPr>
              <a:t> Lindring og forebyggelse af lidelse</a:t>
            </a:r>
          </a:p>
          <a:p>
            <a:pPr marL="914400" lvl="1" indent="-514350"/>
            <a:r>
              <a:rPr lang="da-DK" dirty="0" smtClean="0">
                <a:solidFill>
                  <a:srgbClr val="FFFFFF"/>
                </a:solidFill>
              </a:rPr>
              <a:t>(Den ydre cirkel af færdigheder)</a:t>
            </a:r>
          </a:p>
          <a:p>
            <a:pPr marL="914400" lvl="1" indent="-514350"/>
            <a:r>
              <a:rPr lang="da-DK" b="1" dirty="0" smtClean="0">
                <a:solidFill>
                  <a:srgbClr val="FFFFFF"/>
                </a:solidFill>
              </a:rPr>
              <a:t>Færdigheder </a:t>
            </a:r>
            <a:r>
              <a:rPr lang="da-DK" dirty="0" smtClean="0">
                <a:solidFill>
                  <a:srgbClr val="FFFFFF"/>
                </a:solidFill>
              </a:rPr>
              <a:t>i at vide hvordan man lindrer lidelse og fjerner årsagerne</a:t>
            </a:r>
          </a:p>
          <a:p>
            <a:pPr marL="57150" indent="0">
              <a:buNone/>
            </a:pPr>
            <a:endParaRPr lang="da-DK" b="1" dirty="0">
              <a:solidFill>
                <a:srgbClr val="FFFFFF"/>
              </a:solidFill>
            </a:endParaRPr>
          </a:p>
        </p:txBody>
      </p:sp>
      <p:sp>
        <p:nvSpPr>
          <p:cNvPr id="4" name="Pladsholder til dato 3"/>
          <p:cNvSpPr>
            <a:spLocks noGrp="1"/>
          </p:cNvSpPr>
          <p:nvPr>
            <p:ph type="dt" sz="half" idx="10"/>
          </p:nvPr>
        </p:nvSpPr>
        <p:spPr/>
        <p:txBody>
          <a:bodyPr/>
          <a:lstStyle/>
          <a:p>
            <a:fld id="{A459E0B5-2129-D24A-BC34-8D4806429A4F}"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62</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7"/>
          <p:cNvSpPr>
            <a:spLocks/>
          </p:cNvSpPr>
          <p:nvPr/>
        </p:nvSpPr>
        <p:spPr bwMode="auto">
          <a:xfrm>
            <a:off x="6943907" y="6139448"/>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473986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dirty="0">
                <a:solidFill>
                  <a:srgbClr val="F8E950"/>
                </a:solidFill>
              </a:rPr>
              <a:t>  Et </a:t>
            </a:r>
            <a:r>
              <a:rPr lang="en-US" sz="3000" dirty="0" err="1">
                <a:solidFill>
                  <a:srgbClr val="F8E950"/>
                </a:solidFill>
              </a:rPr>
              <a:t>ægte</a:t>
            </a:r>
            <a:r>
              <a:rPr lang="en-US" sz="3000" dirty="0">
                <a:solidFill>
                  <a:srgbClr val="F8E950"/>
                </a:solidFill>
              </a:rPr>
              <a:t> </a:t>
            </a:r>
            <a:r>
              <a:rPr lang="en-US" sz="3000" dirty="0" err="1">
                <a:solidFill>
                  <a:srgbClr val="F8E950"/>
                </a:solidFill>
              </a:rPr>
              <a:t>ønske</a:t>
            </a:r>
            <a:r>
              <a:rPr lang="en-US" sz="3000" dirty="0">
                <a:solidFill>
                  <a:srgbClr val="F8E950"/>
                </a:solidFill>
              </a:rPr>
              <a:t> </a:t>
            </a:r>
            <a:r>
              <a:rPr lang="en-US" sz="3000" dirty="0" err="1">
                <a:solidFill>
                  <a:srgbClr val="F8E950"/>
                </a:solidFill>
              </a:rPr>
              <a:t>om</a:t>
            </a:r>
            <a:r>
              <a:rPr lang="en-US" sz="3000" dirty="0">
                <a:solidFill>
                  <a:srgbClr val="F8E950"/>
                </a:solidFill>
              </a:rPr>
              <a:t> at </a:t>
            </a:r>
            <a:r>
              <a:rPr lang="en-US" sz="3000" dirty="0" err="1">
                <a:solidFill>
                  <a:srgbClr val="F8E950"/>
                </a:solidFill>
              </a:rPr>
              <a:t>føle</a:t>
            </a:r>
            <a:r>
              <a:rPr lang="en-US" sz="3000" dirty="0">
                <a:solidFill>
                  <a:srgbClr val="F8E950"/>
                </a:solidFill>
              </a:rPr>
              <a:t> </a:t>
            </a:r>
            <a:r>
              <a:rPr lang="en-US" sz="3000" dirty="0" err="1">
                <a:solidFill>
                  <a:srgbClr val="F8E950"/>
                </a:solidFill>
              </a:rPr>
              <a:t>omsorg</a:t>
            </a:r>
            <a:r>
              <a:rPr lang="en-US" sz="3000" dirty="0">
                <a:solidFill>
                  <a:srgbClr val="F8E950"/>
                </a:solidFill>
              </a:rPr>
              <a:t> </a:t>
            </a:r>
            <a:r>
              <a:rPr lang="en-US" sz="3000" dirty="0" err="1">
                <a:solidFill>
                  <a:srgbClr val="F8E950"/>
                </a:solidFill>
              </a:rPr>
              <a:t>og</a:t>
            </a:r>
            <a:r>
              <a:rPr lang="en-US" sz="3000" dirty="0">
                <a:solidFill>
                  <a:srgbClr val="F8E950"/>
                </a:solidFill>
              </a:rPr>
              <a:t> lade sig </a:t>
            </a:r>
            <a:r>
              <a:rPr lang="en-US" sz="3000" dirty="0" err="1">
                <a:solidFill>
                  <a:srgbClr val="F8E950"/>
                </a:solidFill>
              </a:rPr>
              <a:t>bevæge</a:t>
            </a:r>
            <a:r>
              <a:rPr lang="en-US" sz="3000" dirty="0">
                <a:solidFill>
                  <a:srgbClr val="F8E950"/>
                </a:solidFill>
              </a:rPr>
              <a:t> </a:t>
            </a:r>
            <a:r>
              <a:rPr lang="en-US" sz="3000" dirty="0" err="1">
                <a:solidFill>
                  <a:srgbClr val="F8E950"/>
                </a:solidFill>
              </a:rPr>
              <a:t>af</a:t>
            </a:r>
            <a:r>
              <a:rPr lang="en-US" sz="3000" dirty="0">
                <a:solidFill>
                  <a:srgbClr val="F8E950"/>
                </a:solidFill>
              </a:rPr>
              <a:t> </a:t>
            </a:r>
            <a:r>
              <a:rPr lang="en-US" sz="3000" dirty="0" err="1">
                <a:solidFill>
                  <a:srgbClr val="F8E950"/>
                </a:solidFill>
              </a:rPr>
              <a:t>andres</a:t>
            </a:r>
            <a:r>
              <a:rPr lang="en-US" sz="3000" dirty="0">
                <a:solidFill>
                  <a:srgbClr val="F8E950"/>
                </a:solidFill>
              </a:rPr>
              <a:t> </a:t>
            </a:r>
            <a:r>
              <a:rPr lang="en-US" sz="3000" dirty="0" err="1">
                <a:solidFill>
                  <a:srgbClr val="F8E950"/>
                </a:solidFill>
              </a:rPr>
              <a:t>lidelse</a:t>
            </a:r>
            <a:endParaRPr lang="en-US" sz="3000" dirty="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7BB776D-6A36-B14D-AD6C-DDEAC0343954}" type="datetime1">
              <a:rPr lang="da-DK" smtClean="0">
                <a:solidFill>
                  <a:srgbClr val="FFFFFF"/>
                </a:solidFill>
                <a:latin typeface="Calibri"/>
              </a:rPr>
              <a:t>05/05/2016</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63</a:t>
            </a:fld>
            <a:endParaRPr lang="da-DK" dirty="0">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0722" name="Rectangle 2"/>
          <p:cNvSpPr>
            <a:spLocks noGrp="1" noChangeArrowheads="1"/>
          </p:cNvSpPr>
          <p:nvPr>
            <p:ph type="title"/>
          </p:nvPr>
        </p:nvSpPr>
        <p:spPr>
          <a:xfrm>
            <a:off x="457200" y="38514"/>
            <a:ext cx="8229600" cy="1143000"/>
          </a:xfrm>
        </p:spPr>
        <p:txBody>
          <a:bodyPr rIns="94673"/>
          <a:lstStyle/>
          <a:p>
            <a:pPr marL="35166">
              <a:defRPr/>
            </a:pPr>
            <a:r>
              <a:rPr lang="en-US" sz="3000" dirty="0" err="1">
                <a:solidFill>
                  <a:srgbClr val="F8E950"/>
                </a:solidFill>
                <a:cs typeface="Comic Sans MS" charset="0"/>
              </a:rPr>
              <a:t>Følsom</a:t>
            </a:r>
            <a:r>
              <a:rPr lang="en-US" sz="3000" dirty="0">
                <a:solidFill>
                  <a:srgbClr val="F8E950"/>
                </a:solidFill>
                <a:cs typeface="Comic Sans MS" charset="0"/>
              </a:rPr>
              <a:t> </a:t>
            </a:r>
            <a:r>
              <a:rPr lang="en-US" sz="3000" dirty="0" err="1">
                <a:solidFill>
                  <a:srgbClr val="F8E950"/>
                </a:solidFill>
                <a:cs typeface="Comic Sans MS" charset="0"/>
              </a:rPr>
              <a:t>overfor</a:t>
            </a:r>
            <a:r>
              <a:rPr lang="en-US" sz="3000" dirty="0">
                <a:solidFill>
                  <a:srgbClr val="F8E950"/>
                </a:solidFill>
                <a:cs typeface="Comic Sans MS" charset="0"/>
              </a:rPr>
              <a:t> </a:t>
            </a:r>
            <a:r>
              <a:rPr lang="en-US" sz="3000" dirty="0" err="1">
                <a:solidFill>
                  <a:srgbClr val="F8E950"/>
                </a:solidFill>
                <a:cs typeface="Comic Sans MS" charset="0"/>
              </a:rPr>
              <a:t>lidelse</a:t>
            </a:r>
            <a:r>
              <a:rPr lang="en-US" sz="3000" dirty="0">
                <a:solidFill>
                  <a:srgbClr val="F8E950"/>
                </a:solidFill>
                <a:cs typeface="Comic Sans MS" charset="0"/>
              </a:rPr>
              <a:t>, </a:t>
            </a:r>
            <a:r>
              <a:rPr lang="en-US" sz="3000" dirty="0" err="1">
                <a:solidFill>
                  <a:srgbClr val="F8E950"/>
                </a:solidFill>
                <a:cs typeface="Comic Sans MS" charset="0"/>
              </a:rPr>
              <a:t>venlig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omsorgsfuld</a:t>
            </a:r>
            <a:endParaRPr lang="en-US" sz="3000" dirty="0">
              <a:solidFill>
                <a:srgbClr val="F8E950"/>
              </a:solidFill>
            </a:endParaRP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17" y="1494878"/>
            <a:ext cx="5592829" cy="427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AEBB9037-A8FC-494C-B8CA-9A69B65AE6B1}"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64</a:t>
            </a:fld>
            <a:endParaRPr lang="da-DK" dirty="0">
              <a:solidFill>
                <a:srgbClr val="FFFFFF"/>
              </a:solidFill>
              <a:latin typeface="Calibri"/>
            </a:endParaRPr>
          </a:p>
        </p:txBody>
      </p:sp>
    </p:spTree>
    <p:extLst>
      <p:ext uri="{BB962C8B-B14F-4D97-AF65-F5344CB8AC3E}">
        <p14:creationId xmlns:p14="http://schemas.microsoft.com/office/powerpoint/2010/main" val="165652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dirty="0" err="1" smtClean="0">
                <a:solidFill>
                  <a:srgbClr val="F8E950"/>
                </a:solidFill>
                <a:cs typeface="Comic Sans MS" charset="0"/>
              </a:rPr>
              <a:t>Hjertevarme</a:t>
            </a:r>
            <a:r>
              <a:rPr lang="en-US" dirty="0" smtClean="0">
                <a:solidFill>
                  <a:srgbClr val="F8E950"/>
                </a:solidFill>
                <a:cs typeface="Comic Sans MS" charset="0"/>
              </a:rPr>
              <a:t> </a:t>
            </a:r>
            <a:endParaRPr lang="en-US" dirty="0" smtClean="0">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C295E182-C67F-8442-BCC0-2FA282797741}"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dirty="0" err="1">
                <a:solidFill>
                  <a:srgbClr val="F8E950"/>
                </a:solidFill>
                <a:cs typeface="Comic Sans MS" charset="0"/>
              </a:rPr>
              <a:t>Rummelig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empatisk</a:t>
            </a:r>
            <a:endParaRPr lang="en-US" sz="3000" dirty="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2ADF098A-A233-8648-8B90-A451E568C4DD}" type="datetime1">
              <a:rPr lang="da-DK" smtClean="0">
                <a:solidFill>
                  <a:srgbClr val="FFFFFF"/>
                </a:solidFill>
                <a:latin typeface="Calibri"/>
              </a:rPr>
              <a:t>05/05/2016</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dirty="0" err="1">
                <a:solidFill>
                  <a:srgbClr val="F8E950"/>
                </a:solidFill>
                <a:cs typeface="Comic Sans MS" charset="0"/>
              </a:rPr>
              <a:t>Fordomsfrihed</a:t>
            </a:r>
            <a:r>
              <a:rPr lang="en-US" sz="3000" dirty="0">
                <a:solidFill>
                  <a:srgbClr val="F8E950"/>
                </a:solidFill>
                <a:cs typeface="Comic Sans MS" charset="0"/>
              </a:rPr>
              <a:t> – vi </a:t>
            </a:r>
            <a:r>
              <a:rPr lang="en-US" sz="3000" dirty="0" err="1">
                <a:solidFill>
                  <a:srgbClr val="F8E950"/>
                </a:solidFill>
                <a:cs typeface="Comic Sans MS" charset="0"/>
              </a:rPr>
              <a:t>har</a:t>
            </a:r>
            <a:r>
              <a:rPr lang="en-US" sz="3000" dirty="0">
                <a:solidFill>
                  <a:srgbClr val="F8E950"/>
                </a:solidFill>
                <a:cs typeface="Comic Sans MS" charset="0"/>
              </a:rPr>
              <a:t> </a:t>
            </a:r>
            <a:r>
              <a:rPr lang="en-US" sz="3000" dirty="0" err="1">
                <a:solidFill>
                  <a:srgbClr val="F8E950"/>
                </a:solidFill>
                <a:cs typeface="Comic Sans MS" charset="0"/>
              </a:rPr>
              <a:t>alle</a:t>
            </a:r>
            <a:r>
              <a:rPr lang="en-US" sz="3000" dirty="0">
                <a:solidFill>
                  <a:srgbClr val="F8E950"/>
                </a:solidFill>
                <a:cs typeface="Comic Sans MS" charset="0"/>
              </a:rPr>
              <a:t> </a:t>
            </a:r>
            <a:r>
              <a:rPr lang="en-US" sz="3000" dirty="0" err="1">
                <a:solidFill>
                  <a:srgbClr val="F8E950"/>
                </a:solidFill>
                <a:cs typeface="Comic Sans MS" charset="0"/>
              </a:rPr>
              <a:t>vore</a:t>
            </a:r>
            <a:r>
              <a:rPr lang="en-US" sz="3000" dirty="0">
                <a:solidFill>
                  <a:srgbClr val="F8E950"/>
                </a:solidFill>
                <a:cs typeface="Comic Sans MS" charset="0"/>
              </a:rPr>
              <a:t> </a:t>
            </a:r>
            <a:r>
              <a:rPr lang="en-US" sz="3000" dirty="0" err="1">
                <a:solidFill>
                  <a:srgbClr val="F8E950"/>
                </a:solidFill>
                <a:cs typeface="Comic Sans MS" charset="0"/>
              </a:rPr>
              <a:t>kampe</a:t>
            </a:r>
            <a:endParaRPr lang="en-US" sz="3000" dirty="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3052F82A-2D52-FC4B-B687-B8E9B403B2CA}" type="datetime1">
              <a:rPr lang="da-DK" smtClean="0">
                <a:solidFill>
                  <a:srgbClr val="FFFFFF"/>
                </a:solidFill>
                <a:latin typeface="Calibri"/>
              </a:rPr>
              <a:t>05/05/2016</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dirty="0" err="1" smtClean="0">
                <a:solidFill>
                  <a:srgbClr val="F8E950"/>
                </a:solidFill>
                <a:cs typeface="Comic Sans MS" charset="0"/>
              </a:rPr>
              <a:t>Visdom</a:t>
            </a:r>
            <a:r>
              <a:rPr lang="en-US" sz="3000" dirty="0" smtClean="0">
                <a:solidFill>
                  <a:srgbClr val="F8E950"/>
                </a:solidFill>
                <a:cs typeface="Comic Sans MS" charset="0"/>
              </a:rPr>
              <a:t> </a:t>
            </a:r>
            <a:r>
              <a:rPr lang="en-US" sz="3000" dirty="0" err="1" smtClean="0">
                <a:solidFill>
                  <a:srgbClr val="F8E950"/>
                </a:solidFill>
                <a:cs typeface="Comic Sans MS" charset="0"/>
              </a:rPr>
              <a:t>og</a:t>
            </a:r>
            <a:r>
              <a:rPr lang="en-US" sz="3000" dirty="0" smtClean="0">
                <a:solidFill>
                  <a:srgbClr val="F8E950"/>
                </a:solidFill>
                <a:cs typeface="Comic Sans MS" charset="0"/>
              </a:rPr>
              <a:t> </a:t>
            </a:r>
            <a:r>
              <a:rPr lang="en-US" sz="3000" dirty="0" err="1" smtClean="0">
                <a:solidFill>
                  <a:srgbClr val="F8E950"/>
                </a:solidFill>
                <a:cs typeface="Comic Sans MS" charset="0"/>
              </a:rPr>
              <a:t>styrke</a:t>
            </a:r>
            <a:endParaRPr lang="en-US" sz="3000" dirty="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341D0A5D-FDD1-1C46-8CA5-515A249E90BD}"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8E950"/>
                </a:solidFill>
              </a:rPr>
              <a:t>Skam som vedligeholdende faktor</a:t>
            </a:r>
            <a:endParaRPr lang="da-DK" sz="3600"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r>
              <a:rPr lang="da-DK" dirty="0" smtClean="0">
                <a:solidFill>
                  <a:srgbClr val="FFFFFF"/>
                </a:solidFill>
              </a:rPr>
              <a:t>Når vi skammer os og bliver selvkritiske eller kritiske over for andre er det rigtig svært at ændre på en uhensigtsmæssig adfærd</a:t>
            </a:r>
          </a:p>
          <a:p>
            <a:r>
              <a:rPr lang="da-DK" dirty="0" smtClean="0">
                <a:solidFill>
                  <a:srgbClr val="FFFFFF"/>
                </a:solidFill>
              </a:rPr>
              <a:t>Hvis andre også er kritiske eller vi fornemmer deres kritik, bliver det næste umuligt</a:t>
            </a:r>
          </a:p>
          <a:p>
            <a:r>
              <a:rPr lang="da-DK" dirty="0" smtClean="0">
                <a:solidFill>
                  <a:srgbClr val="FFFFFF"/>
                </a:solidFill>
              </a:rPr>
              <a:t>Vi sidder fast i trusselsfokus og er optaget af at komme i sikkerhed / beskytte os f.eks. ved at:</a:t>
            </a:r>
          </a:p>
          <a:p>
            <a:pPr marL="457200" lvl="1" indent="0">
              <a:buNone/>
            </a:pPr>
            <a:r>
              <a:rPr lang="da-DK" dirty="0" smtClean="0">
                <a:solidFill>
                  <a:srgbClr val="FFFFFF"/>
                </a:solidFill>
              </a:rPr>
              <a:t> – negligere adfærdens omfang eller farlighed</a:t>
            </a:r>
          </a:p>
          <a:p>
            <a:pPr marL="457200" lvl="1" indent="0">
              <a:buNone/>
            </a:pPr>
            <a:r>
              <a:rPr lang="da-DK" dirty="0" smtClean="0">
                <a:solidFill>
                  <a:srgbClr val="FFFFFF"/>
                </a:solidFill>
              </a:rPr>
              <a:t> – forsvare vores ret til at have vores vaner i fred</a:t>
            </a:r>
          </a:p>
          <a:p>
            <a:pPr marL="457200" lvl="1" indent="0">
              <a:buNone/>
            </a:pPr>
            <a:r>
              <a:rPr lang="da-DK" dirty="0" smtClean="0">
                <a:solidFill>
                  <a:srgbClr val="FFFFFF"/>
                </a:solidFill>
              </a:rPr>
              <a:t> – blive opgivende og magtesløse overfor vanen</a:t>
            </a:r>
            <a:endParaRPr lang="da-DK" dirty="0">
              <a:solidFill>
                <a:srgbClr val="FFFFFF"/>
              </a:solidFill>
            </a:endParaRPr>
          </a:p>
        </p:txBody>
      </p:sp>
      <p:sp>
        <p:nvSpPr>
          <p:cNvPr id="4" name="Pladsholder til dato 3"/>
          <p:cNvSpPr>
            <a:spLocks noGrp="1"/>
          </p:cNvSpPr>
          <p:nvPr>
            <p:ph type="dt" sz="half" idx="10"/>
          </p:nvPr>
        </p:nvSpPr>
        <p:spPr/>
        <p:txBody>
          <a:bodyPr/>
          <a:lstStyle/>
          <a:p>
            <a:fld id="{5E29CD11-50D4-A84B-BC5E-7C8D1304A678}"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81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dirty="0" smtClean="0">
                <a:solidFill>
                  <a:srgbClr val="F8E950"/>
                </a:solidFill>
              </a:rPr>
              <a:t>Terapi og træning</a:t>
            </a:r>
            <a:endParaRPr lang="da-DK" sz="4000" dirty="0">
              <a:solidFill>
                <a:srgbClr val="F8E950"/>
              </a:solidFill>
            </a:endParaRPr>
          </a:p>
        </p:txBody>
      </p:sp>
      <p:sp>
        <p:nvSpPr>
          <p:cNvPr id="17410" name="Rectangle 2"/>
          <p:cNvSpPr>
            <a:spLocks noGrp="1" noChangeArrowheads="1"/>
          </p:cNvSpPr>
          <p:nvPr>
            <p:ph idx="1"/>
          </p:nvPr>
        </p:nvSpPr>
        <p:spPr/>
        <p:txBody>
          <a:bodyPr rIns="96382">
            <a:normAutofit/>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det at kunne berolige sig selv, være selv-støttende og at have omsorg for sig selv. Der arbejdes med færdigheder i forhold til opmærksomhed, tænkning og adfærd</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 er de øvelser, der bruges til at få bedre balance imellem affektregulerings-systemerne, og til at udvikle den udgave af en selv man ønsker at være</a:t>
            </a:r>
          </a:p>
        </p:txBody>
      </p:sp>
      <p:sp>
        <p:nvSpPr>
          <p:cNvPr id="2" name="Pladsholder til dato 1"/>
          <p:cNvSpPr>
            <a:spLocks noGrp="1"/>
          </p:cNvSpPr>
          <p:nvPr>
            <p:ph type="dt" sz="half" idx="10"/>
          </p:nvPr>
        </p:nvSpPr>
        <p:spPr/>
        <p:txBody>
          <a:bodyPr/>
          <a:lstStyle/>
          <a:p>
            <a:fld id="{E5EC39D9-CE11-2546-94B4-23F765E6E7DC}"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74"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rIns="96382">
            <a:normAutofit/>
          </a:bodyPr>
          <a:lstStyle/>
          <a:p>
            <a:pPr marL="35899">
              <a:defRPr/>
            </a:pPr>
            <a:r>
              <a:rPr lang="en-US" sz="4000" dirty="0" err="1" smtClean="0">
                <a:solidFill>
                  <a:srgbClr val="F8E950"/>
                </a:solidFill>
              </a:rPr>
              <a:t>Analyse</a:t>
            </a:r>
            <a:r>
              <a:rPr lang="en-US" sz="4000" dirty="0" smtClean="0">
                <a:solidFill>
                  <a:srgbClr val="F8E950"/>
                </a:solidFill>
              </a:rPr>
              <a:t> </a:t>
            </a:r>
            <a:r>
              <a:rPr lang="en-US" sz="4000" dirty="0" err="1" smtClean="0">
                <a:solidFill>
                  <a:srgbClr val="F8E950"/>
                </a:solidFill>
              </a:rPr>
              <a:t>af</a:t>
            </a:r>
            <a:r>
              <a:rPr lang="en-US" sz="4000" dirty="0" smtClean="0">
                <a:solidFill>
                  <a:srgbClr val="F8E950"/>
                </a:solidFill>
              </a:rPr>
              <a:t> </a:t>
            </a:r>
            <a:r>
              <a:rPr lang="en-US" sz="4000" dirty="0" err="1" smtClean="0">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p:txBody>
          <a:bodyPr rIns="96382">
            <a:normAutofit fontScale="92500" lnSpcReduction="20000"/>
          </a:bodyPr>
          <a:lstStyle/>
          <a:p>
            <a:pPr eaLnBrk="1" hangingPunct="1">
              <a:buClr>
                <a:srgbClr val="FF9900"/>
              </a:buClr>
              <a:defRPr/>
            </a:pPr>
            <a:r>
              <a:rPr lang="en-US" dirty="0" err="1" smtClean="0">
                <a:solidFill>
                  <a:srgbClr val="FFFFFF"/>
                </a:solidFill>
              </a:rPr>
              <a:t>Tænk</a:t>
            </a:r>
            <a:r>
              <a:rPr lang="en-US" dirty="0" smtClean="0">
                <a:solidFill>
                  <a:srgbClr val="FFFFFF"/>
                </a:solidFill>
              </a:rPr>
              <a:t> </a:t>
            </a:r>
            <a:r>
              <a:rPr lang="en-US" dirty="0" err="1" smtClean="0">
                <a:solidFill>
                  <a:srgbClr val="FFFFFF"/>
                </a:solidFill>
              </a:rPr>
              <a:t>på</a:t>
            </a:r>
            <a:r>
              <a:rPr lang="en-US" dirty="0" smtClean="0">
                <a:solidFill>
                  <a:srgbClr val="FFFFFF"/>
                </a:solidFill>
              </a:rPr>
              <a:t> en </a:t>
            </a:r>
            <a:r>
              <a:rPr lang="en-US" dirty="0" err="1" smtClean="0">
                <a:solidFill>
                  <a:srgbClr val="FFFFFF"/>
                </a:solidFill>
              </a:rPr>
              <a:t>skamfuld</a:t>
            </a:r>
            <a:r>
              <a:rPr lang="en-US" dirty="0" smtClean="0">
                <a:solidFill>
                  <a:srgbClr val="FFFFFF"/>
                </a:solidFill>
              </a:rPr>
              <a:t> </a:t>
            </a:r>
            <a:r>
              <a:rPr lang="en-US" dirty="0" err="1" smtClean="0">
                <a:solidFill>
                  <a:srgbClr val="FFFFFF"/>
                </a:solidFill>
              </a:rPr>
              <a:t>oplevelse</a:t>
            </a:r>
            <a:r>
              <a:rPr lang="en-US" dirty="0" smtClean="0">
                <a:solidFill>
                  <a:srgbClr val="FFFFFF"/>
                </a:solidFill>
              </a:rPr>
              <a:t> / vane</a:t>
            </a:r>
          </a:p>
          <a:p>
            <a:pPr eaLnBrk="1" hangingPunct="1">
              <a:defRPr/>
            </a:pPr>
            <a:endParaRPr lang="en-US" dirty="0" smtClean="0">
              <a:solidFill>
                <a:srgbClr val="FFFFFF"/>
              </a:solidFill>
            </a:endParaRPr>
          </a:p>
          <a:p>
            <a:pPr eaLnBrk="1" hangingPunct="1">
              <a:buClrTx/>
              <a:defRPr/>
            </a:pPr>
            <a:r>
              <a:rPr lang="en-US" dirty="0" err="1" smtClean="0">
                <a:solidFill>
                  <a:srgbClr val="FFFFFF"/>
                </a:solidFill>
              </a:rPr>
              <a:t>Hvilke</a:t>
            </a:r>
            <a:r>
              <a:rPr lang="en-US" dirty="0" smtClean="0">
                <a:solidFill>
                  <a:srgbClr val="FFFFFF"/>
                </a:solidFill>
              </a:rPr>
              <a:t> </a:t>
            </a:r>
            <a:r>
              <a:rPr lang="en-US" dirty="0" err="1" smtClean="0">
                <a:solidFill>
                  <a:srgbClr val="FFFFFF"/>
                </a:solidFill>
              </a:rPr>
              <a:t>fornemmelser</a:t>
            </a:r>
            <a:r>
              <a:rPr lang="en-US" dirty="0" smtClean="0">
                <a:solidFill>
                  <a:srgbClr val="FFFFFF"/>
                </a:solidFill>
              </a:rPr>
              <a:t> </a:t>
            </a:r>
            <a:r>
              <a:rPr lang="en-US" dirty="0" err="1" smtClean="0">
                <a:solidFill>
                  <a:srgbClr val="FFFFFF"/>
                </a:solidFill>
              </a:rPr>
              <a:t>får</a:t>
            </a:r>
            <a:r>
              <a:rPr lang="en-US" dirty="0" smtClean="0">
                <a:solidFill>
                  <a:srgbClr val="FFFFFF"/>
                </a:solidFill>
              </a:rPr>
              <a:t> du </a:t>
            </a:r>
            <a:r>
              <a:rPr lang="en-US" dirty="0" err="1" smtClean="0">
                <a:solidFill>
                  <a:srgbClr val="FFFFFF"/>
                </a:solidFill>
              </a:rPr>
              <a:t>i</a:t>
            </a:r>
            <a:r>
              <a:rPr lang="en-US" dirty="0" smtClean="0">
                <a:solidFill>
                  <a:srgbClr val="FFFFFF"/>
                </a:solidFill>
              </a:rPr>
              <a:t> </a:t>
            </a:r>
            <a:r>
              <a:rPr lang="en-US" dirty="0" err="1" smtClean="0">
                <a:solidFill>
                  <a:srgbClr val="FFFFFF"/>
                </a:solidFill>
              </a:rPr>
              <a:t>kroppen</a:t>
            </a:r>
            <a:r>
              <a:rPr lang="en-US" dirty="0" smtClean="0">
                <a:solidFill>
                  <a:srgbClr val="FFFFFF"/>
                </a:solidFill>
              </a:rPr>
              <a:t>?</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forestiller</a:t>
            </a:r>
            <a:r>
              <a:rPr lang="en-US" dirty="0" smtClean="0">
                <a:solidFill>
                  <a:srgbClr val="FFFFFF"/>
                </a:solidFill>
              </a:rPr>
              <a:t> du dig, at </a:t>
            </a:r>
            <a:r>
              <a:rPr lang="en-US" dirty="0" err="1" smtClean="0">
                <a:solidFill>
                  <a:srgbClr val="FFFFFF"/>
                </a:solidFill>
              </a:rPr>
              <a:t>andre</a:t>
            </a:r>
            <a:r>
              <a:rPr lang="en-US" dirty="0" smtClean="0">
                <a:solidFill>
                  <a:srgbClr val="FFFFFF"/>
                </a:solidFill>
              </a:rPr>
              <a:t> </a:t>
            </a:r>
            <a:r>
              <a:rPr lang="en-US" dirty="0" err="1" smtClean="0">
                <a:solidFill>
                  <a:srgbClr val="FFFFFF"/>
                </a:solidFill>
              </a:rPr>
              <a:t>ville</a:t>
            </a:r>
            <a:r>
              <a:rPr lang="en-US" dirty="0" smtClean="0">
                <a:solidFill>
                  <a:srgbClr val="FFFFFF"/>
                </a:solidFill>
              </a:rPr>
              <a:t> </a:t>
            </a:r>
            <a:r>
              <a:rPr lang="en-US" dirty="0" err="1" smtClean="0">
                <a:solidFill>
                  <a:srgbClr val="FFFFFF"/>
                </a:solidFill>
              </a:rPr>
              <a:t>reagere</a:t>
            </a:r>
            <a:r>
              <a:rPr lang="en-US" dirty="0" smtClean="0">
                <a:solidFill>
                  <a:srgbClr val="FFFFFF"/>
                </a:solidFill>
              </a:rPr>
              <a:t>, </a:t>
            </a:r>
            <a:r>
              <a:rPr lang="en-US" dirty="0" err="1" smtClean="0">
                <a:solidFill>
                  <a:srgbClr val="FFFFFF"/>
                </a:solidFill>
              </a:rPr>
              <a:t>hvis</a:t>
            </a:r>
            <a:r>
              <a:rPr lang="en-US" dirty="0" smtClean="0">
                <a:solidFill>
                  <a:srgbClr val="FFFFFF"/>
                </a:solidFill>
              </a:rPr>
              <a:t> du </a:t>
            </a:r>
            <a:r>
              <a:rPr lang="en-US" dirty="0" err="1" smtClean="0">
                <a:solidFill>
                  <a:srgbClr val="FFFFFF"/>
                </a:solidFill>
              </a:rPr>
              <a:t>fortalte</a:t>
            </a:r>
            <a:r>
              <a:rPr lang="en-US" dirty="0" smtClean="0">
                <a:solidFill>
                  <a:srgbClr val="FFFFFF"/>
                </a:solidFill>
              </a:rPr>
              <a:t> </a:t>
            </a:r>
            <a:r>
              <a:rPr lang="en-US" dirty="0" err="1" smtClean="0">
                <a:solidFill>
                  <a:srgbClr val="FFFFFF"/>
                </a:solidFill>
              </a:rPr>
              <a:t>om</a:t>
            </a:r>
            <a:r>
              <a:rPr lang="en-US" dirty="0" smtClean="0">
                <a:solidFill>
                  <a:srgbClr val="FFFFFF"/>
                </a:solidFill>
              </a:rPr>
              <a:t> den?</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Hvad</a:t>
            </a:r>
            <a:r>
              <a:rPr lang="en-US" dirty="0" smtClean="0">
                <a:solidFill>
                  <a:srgbClr val="FFFFFF"/>
                </a:solidFill>
              </a:rPr>
              <a:t> </a:t>
            </a:r>
            <a:r>
              <a:rPr lang="en-US" dirty="0" err="1" smtClean="0">
                <a:solidFill>
                  <a:srgbClr val="FFFFFF"/>
                </a:solidFill>
              </a:rPr>
              <a:t>tænker</a:t>
            </a:r>
            <a:r>
              <a:rPr lang="en-US" dirty="0" smtClean="0">
                <a:solidFill>
                  <a:srgbClr val="FFFFFF"/>
                </a:solidFill>
              </a:rPr>
              <a:t> du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om</a:t>
            </a:r>
            <a:r>
              <a:rPr lang="en-US" dirty="0" smtClean="0">
                <a:solidFill>
                  <a:srgbClr val="FFFFFF"/>
                </a:solidFill>
              </a:rPr>
              <a:t> dig?</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forsøger</a:t>
            </a:r>
            <a:r>
              <a:rPr lang="en-US" dirty="0" smtClean="0">
                <a:solidFill>
                  <a:srgbClr val="FFFFFF"/>
                </a:solidFill>
              </a:rPr>
              <a:t> du at </a:t>
            </a:r>
            <a:r>
              <a:rPr lang="en-US" dirty="0" err="1" smtClean="0">
                <a:solidFill>
                  <a:srgbClr val="FFFFFF"/>
                </a:solidFill>
              </a:rPr>
              <a:t>sikre</a:t>
            </a:r>
            <a:r>
              <a:rPr lang="en-US" dirty="0" smtClean="0">
                <a:solidFill>
                  <a:srgbClr val="FFFFFF"/>
                </a:solidFill>
              </a:rPr>
              <a:t> dig </a:t>
            </a:r>
            <a:r>
              <a:rPr lang="en-US" dirty="0" err="1" smtClean="0">
                <a:solidFill>
                  <a:srgbClr val="FFFFFF"/>
                </a:solidFill>
              </a:rPr>
              <a:t>selv</a:t>
            </a:r>
            <a:r>
              <a:rPr lang="en-US" dirty="0" smtClean="0">
                <a:solidFill>
                  <a:srgbClr val="FFFFFF"/>
                </a:solidFill>
              </a:rPr>
              <a:t>?</a:t>
            </a:r>
          </a:p>
        </p:txBody>
      </p:sp>
      <p:sp>
        <p:nvSpPr>
          <p:cNvPr id="2" name="Pladsholder til dato 1"/>
          <p:cNvSpPr>
            <a:spLocks noGrp="1"/>
          </p:cNvSpPr>
          <p:nvPr>
            <p:ph type="dt" sz="half" idx="10"/>
          </p:nvPr>
        </p:nvSpPr>
        <p:spPr/>
        <p:txBody>
          <a:bodyPr/>
          <a:lstStyle/>
          <a:p>
            <a:fld id="{C3D27324-7794-FB4A-B5E7-DFC5AE137076}"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82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rIns="96382">
            <a:normAutofit/>
          </a:bodyPr>
          <a:lstStyle/>
          <a:p>
            <a:pPr marL="35899">
              <a:defRPr/>
            </a:pPr>
            <a:r>
              <a:rPr lang="en-US" sz="4000" dirty="0" err="1">
                <a:solidFill>
                  <a:srgbClr val="F8E950"/>
                </a:solidFill>
              </a:rPr>
              <a:t>Analyse</a:t>
            </a:r>
            <a:r>
              <a:rPr lang="en-US" sz="4000" dirty="0">
                <a:solidFill>
                  <a:srgbClr val="F8E950"/>
                </a:solidFill>
              </a:rPr>
              <a:t> </a:t>
            </a:r>
            <a:r>
              <a:rPr lang="en-US" sz="4000" dirty="0" err="1">
                <a:solidFill>
                  <a:srgbClr val="F8E950"/>
                </a:solidFill>
              </a:rPr>
              <a:t>af</a:t>
            </a:r>
            <a:r>
              <a:rPr lang="en-US" sz="4000" dirty="0">
                <a:solidFill>
                  <a:srgbClr val="F8E950"/>
                </a:solidFill>
              </a:rPr>
              <a:t> </a:t>
            </a:r>
            <a:r>
              <a:rPr lang="en-US" sz="4000" dirty="0" err="1">
                <a:solidFill>
                  <a:srgbClr val="F8E950"/>
                </a:solidFill>
              </a:rPr>
              <a:t>skam</a:t>
            </a:r>
            <a:endParaRPr lang="en-US" sz="4000" dirty="0">
              <a:solidFill>
                <a:srgbClr val="F8E950"/>
              </a:solidFill>
            </a:endParaRPr>
          </a:p>
        </p:txBody>
      </p:sp>
      <p:sp>
        <p:nvSpPr>
          <p:cNvPr id="27650" name="Rectangle 2"/>
          <p:cNvSpPr>
            <a:spLocks noGrp="1" noChangeArrowheads="1"/>
          </p:cNvSpPr>
          <p:nvPr>
            <p:ph idx="1"/>
          </p:nvPr>
        </p:nvSpPr>
        <p:spPr/>
        <p:txBody>
          <a:bodyPr rIns="96382"/>
          <a:lstStyle/>
          <a:p>
            <a:pPr marL="0" indent="0">
              <a:buNone/>
              <a:defRPr/>
            </a:pPr>
            <a:endParaRPr lang="en-US" sz="3000" dirty="0">
              <a:solidFill>
                <a:srgbClr val="FFFFFF"/>
              </a:solidFill>
            </a:endParaRPr>
          </a:p>
          <a:p>
            <a:pPr marL="0" indent="0">
              <a:buNone/>
              <a:defRPr/>
            </a:pPr>
            <a:r>
              <a:rPr lang="en-US" sz="3000" dirty="0" err="1">
                <a:solidFill>
                  <a:srgbClr val="FFFFFF"/>
                </a:solidFill>
              </a:rPr>
              <a:t>Hvilke</a:t>
            </a:r>
            <a:r>
              <a:rPr lang="en-US" sz="3000" dirty="0">
                <a:solidFill>
                  <a:srgbClr val="FFFFFF"/>
                </a:solidFill>
              </a:rPr>
              <a:t> </a:t>
            </a:r>
            <a:r>
              <a:rPr lang="en-US" sz="3000" dirty="0" err="1">
                <a:solidFill>
                  <a:srgbClr val="FFFFFF"/>
                </a:solidFill>
              </a:rPr>
              <a:t>egenskaber</a:t>
            </a:r>
            <a:r>
              <a:rPr lang="en-US" sz="3000" dirty="0">
                <a:solidFill>
                  <a:srgbClr val="FFFFFF"/>
                </a:solidFill>
              </a:rPr>
              <a:t> </a:t>
            </a:r>
            <a:r>
              <a:rPr lang="en-US" sz="3000" dirty="0" err="1">
                <a:solidFill>
                  <a:srgbClr val="FFFFFF"/>
                </a:solidFill>
              </a:rPr>
              <a:t>eller</a:t>
            </a:r>
            <a:r>
              <a:rPr lang="en-US" sz="3000" dirty="0">
                <a:solidFill>
                  <a:srgbClr val="FFFFFF"/>
                </a:solidFill>
              </a:rPr>
              <a:t> </a:t>
            </a:r>
            <a:r>
              <a:rPr lang="en-US" sz="3000" dirty="0" err="1">
                <a:solidFill>
                  <a:srgbClr val="FFFFFF"/>
                </a:solidFill>
              </a:rPr>
              <a:t>kvaliteter</a:t>
            </a:r>
            <a:r>
              <a:rPr lang="en-US" sz="3000" dirty="0">
                <a:solidFill>
                  <a:srgbClr val="FFFFFF"/>
                </a:solidFill>
              </a:rPr>
              <a:t> </a:t>
            </a:r>
            <a:r>
              <a:rPr lang="en-US" sz="3000" dirty="0" err="1">
                <a:solidFill>
                  <a:srgbClr val="FFFFFF"/>
                </a:solidFill>
              </a:rPr>
              <a:t>ville</a:t>
            </a:r>
            <a:r>
              <a:rPr lang="en-US" sz="3000" dirty="0">
                <a:solidFill>
                  <a:srgbClr val="FFFFFF"/>
                </a:solidFill>
              </a:rPr>
              <a:t> </a:t>
            </a:r>
            <a:r>
              <a:rPr lang="en-US" sz="3000" dirty="0" err="1">
                <a:solidFill>
                  <a:srgbClr val="FFFFFF"/>
                </a:solidFill>
              </a:rPr>
              <a:t>kendetegne</a:t>
            </a:r>
            <a:r>
              <a:rPr lang="en-US" sz="3000" dirty="0">
                <a:solidFill>
                  <a:srgbClr val="FFFFFF"/>
                </a:solidFill>
              </a:rPr>
              <a:t> den </a:t>
            </a:r>
            <a:r>
              <a:rPr lang="en-US" sz="3000" dirty="0" err="1">
                <a:solidFill>
                  <a:srgbClr val="FFFFFF"/>
                </a:solidFill>
              </a:rPr>
              <a:t>perfekte</a:t>
            </a:r>
            <a:r>
              <a:rPr lang="en-US" sz="3000" dirty="0">
                <a:solidFill>
                  <a:srgbClr val="FFFFFF"/>
                </a:solidFill>
              </a:rPr>
              <a:t> </a:t>
            </a:r>
            <a:r>
              <a:rPr lang="en-US" sz="3000" dirty="0" err="1" smtClean="0">
                <a:solidFill>
                  <a:srgbClr val="FFFFFF"/>
                </a:solidFill>
              </a:rPr>
              <a:t>terapeut</a:t>
            </a:r>
            <a:r>
              <a:rPr lang="en-US" sz="3000" dirty="0" smtClean="0">
                <a:solidFill>
                  <a:srgbClr val="FFFFFF"/>
                </a:solidFill>
              </a:rPr>
              <a:t> / </a:t>
            </a:r>
            <a:r>
              <a:rPr lang="en-US" sz="3000" dirty="0" err="1" smtClean="0">
                <a:solidFill>
                  <a:srgbClr val="FFFFFF"/>
                </a:solidFill>
              </a:rPr>
              <a:t>samtalepartner</a:t>
            </a:r>
            <a:r>
              <a:rPr lang="en-US" sz="3000" dirty="0" smtClean="0">
                <a:solidFill>
                  <a:srgbClr val="FFFFFF"/>
                </a:solidFill>
              </a:rPr>
              <a:t>?</a:t>
            </a:r>
            <a:endParaRPr lang="en-US" sz="3000" dirty="0">
              <a:solidFill>
                <a:srgbClr val="FFFFFF"/>
              </a:solidFill>
            </a:endParaRPr>
          </a:p>
        </p:txBody>
      </p:sp>
      <p:sp>
        <p:nvSpPr>
          <p:cNvPr id="2" name="Pladsholder til dato 1"/>
          <p:cNvSpPr>
            <a:spLocks noGrp="1"/>
          </p:cNvSpPr>
          <p:nvPr>
            <p:ph type="dt" sz="half" idx="10"/>
          </p:nvPr>
        </p:nvSpPr>
        <p:spPr/>
        <p:txBody>
          <a:bodyPr/>
          <a:lstStyle/>
          <a:p>
            <a:fld id="{D68B7BF9-E707-8C47-91D7-84C57F601C9C}"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71</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1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96382">
            <a:normAutofit fontScale="90000"/>
          </a:bodyPr>
          <a:lstStyle/>
          <a:p>
            <a:pPr marL="35899">
              <a:defRPr/>
            </a:pPr>
            <a:r>
              <a:rPr lang="en-US" dirty="0" err="1" smtClean="0">
                <a:solidFill>
                  <a:srgbClr val="F8E950"/>
                </a:solidFill>
              </a:rPr>
              <a:t>Udfordringerne</a:t>
            </a:r>
            <a:r>
              <a:rPr lang="en-US" dirty="0" smtClean="0">
                <a:solidFill>
                  <a:srgbClr val="F8E950"/>
                </a:solidFill>
                <a:ea typeface="ＭＳ Ｐゴシック" charset="0"/>
                <a:cs typeface="ＭＳ Ｐゴシック" charset="0"/>
                <a:sym typeface="ＭＳ Ｐゴシック" charset="0"/>
              </a:rPr>
              <a:t/>
            </a:r>
            <a:br>
              <a:rPr lang="en-US" dirty="0" smtClean="0">
                <a:solidFill>
                  <a:srgbClr val="F8E950"/>
                </a:solidFill>
                <a:ea typeface="ＭＳ Ｐゴシック" charset="0"/>
                <a:cs typeface="ＭＳ Ｐゴシック" charset="0"/>
                <a:sym typeface="ＭＳ Ｐゴシック" charset="0"/>
              </a:rPr>
            </a:br>
            <a:r>
              <a:rPr lang="en-US" dirty="0" smtClean="0">
                <a:solidFill>
                  <a:srgbClr val="F8E950"/>
                </a:solidFill>
              </a:rPr>
              <a:t>Den </a:t>
            </a:r>
            <a:r>
              <a:rPr lang="en-US" dirty="0" err="1" smtClean="0">
                <a:solidFill>
                  <a:srgbClr val="F8E950"/>
                </a:solidFill>
              </a:rPr>
              <a:t>grundlæggende</a:t>
            </a:r>
            <a:r>
              <a:rPr lang="en-US" dirty="0" smtClean="0">
                <a:solidFill>
                  <a:srgbClr val="F8E950"/>
                </a:solidFill>
              </a:rPr>
              <a:t> </a:t>
            </a:r>
            <a:r>
              <a:rPr lang="en-US" dirty="0" err="1" smtClean="0">
                <a:solidFill>
                  <a:srgbClr val="F8E950"/>
                </a:solidFill>
              </a:rPr>
              <a:t>filosofi</a:t>
            </a:r>
            <a:r>
              <a:rPr lang="en-US" dirty="0" smtClean="0">
                <a:solidFill>
                  <a:srgbClr val="F8E950"/>
                </a:solidFill>
              </a:rPr>
              <a:t> </a:t>
            </a:r>
            <a:r>
              <a:rPr lang="en-US" dirty="0" err="1" smtClean="0">
                <a:solidFill>
                  <a:srgbClr val="F8E950"/>
                </a:solidFill>
              </a:rPr>
              <a:t>er</a:t>
            </a:r>
            <a:r>
              <a:rPr lang="en-US" dirty="0" smtClean="0">
                <a:solidFill>
                  <a:srgbClr val="F8E950"/>
                </a:solidFill>
              </a:rPr>
              <a:t>:</a:t>
            </a:r>
          </a:p>
        </p:txBody>
      </p:sp>
      <p:sp>
        <p:nvSpPr>
          <p:cNvPr id="56322" name="Rectangle 2"/>
          <p:cNvSpPr>
            <a:spLocks noGrp="1" noChangeArrowheads="1"/>
          </p:cNvSpPr>
          <p:nvPr>
            <p:ph idx="1"/>
          </p:nvPr>
        </p:nvSpPr>
        <p:spPr>
          <a:xfrm>
            <a:off x="457200" y="1771830"/>
            <a:ext cx="8229600" cy="4354333"/>
          </a:xfrm>
        </p:spPr>
        <p:txBody>
          <a:bodyPr rIns="96382">
            <a:noAutofit/>
          </a:bodyPr>
          <a:lstStyle/>
          <a:p>
            <a:pPr marL="733" indent="0">
              <a:buClr>
                <a:srgbClr val="800000"/>
              </a:buClr>
              <a:buNone/>
              <a:defRPr/>
            </a:pPr>
            <a:r>
              <a:rPr lang="da-DK" sz="2400" dirty="0" smtClean="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Det er ikke vores fejl </a:t>
            </a:r>
            <a:r>
              <a:rPr lang="da-DK" sz="2400" dirty="0" smtClean="0">
                <a:solidFill>
                  <a:srgbClr val="FFFFFF"/>
                </a:solidFill>
              </a:rPr>
              <a:t>- vi er alle i samme båd.</a:t>
            </a:r>
          </a:p>
          <a:p>
            <a:pPr marL="400783" lvl="1" indent="0">
              <a:buClr>
                <a:srgbClr val="800000"/>
              </a:buClr>
              <a:buNone/>
              <a:defRPr/>
            </a:pPr>
            <a:r>
              <a:rPr lang="da-DK" sz="2000" dirty="0" smtClean="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Men det er vores ansvar </a:t>
            </a:r>
          </a:p>
          <a:p>
            <a:pPr marL="400783" lvl="1" indent="0">
              <a:buClr>
                <a:srgbClr val="800000"/>
              </a:buClr>
              <a:buNone/>
              <a:defRPr/>
            </a:pPr>
            <a:r>
              <a:rPr lang="da-DK" sz="2000" dirty="0" smtClean="0">
                <a:solidFill>
                  <a:srgbClr val="FFFFFF"/>
                </a:solidFill>
              </a:rPr>
              <a:t>Vi må engagere os i og forpligtige os på tage ansvar for at håndtere vores følelsesmæssige reaktioner på en hensigtsmæssig måde</a:t>
            </a:r>
            <a:endParaRPr lang="da-DK" sz="2000" dirty="0">
              <a:solidFill>
                <a:srgbClr val="FFFFFF"/>
              </a:solidFill>
            </a:endParaRPr>
          </a:p>
        </p:txBody>
      </p:sp>
      <p:sp>
        <p:nvSpPr>
          <p:cNvPr id="56324" name="Rectangle 3"/>
          <p:cNvSpPr>
            <a:spLocks/>
          </p:cNvSpPr>
          <p:nvPr/>
        </p:nvSpPr>
        <p:spPr bwMode="auto">
          <a:xfrm>
            <a:off x="6879772" y="6126163"/>
            <a:ext cx="144913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1200" dirty="0">
                <a:solidFill>
                  <a:srgbClr val="FFFFFF"/>
                </a:solidFill>
                <a:ea typeface="ＭＳ Ｐゴシック" charset="0"/>
                <a:cs typeface="ＭＳ Ｐゴシック" charset="0"/>
                <a:sym typeface="Comic Sans MS" charset="0"/>
              </a:rPr>
              <a:t>( Gilbert 2009/ Isager)</a:t>
            </a:r>
          </a:p>
        </p:txBody>
      </p:sp>
      <p:sp>
        <p:nvSpPr>
          <p:cNvPr id="2" name="Pladsholder til dato 1"/>
          <p:cNvSpPr>
            <a:spLocks noGrp="1"/>
          </p:cNvSpPr>
          <p:nvPr>
            <p:ph type="dt" sz="half" idx="10"/>
          </p:nvPr>
        </p:nvSpPr>
        <p:spPr/>
        <p:txBody>
          <a:bodyPr/>
          <a:lstStyle/>
          <a:p>
            <a:fld id="{73187D6C-9F4D-3F47-B2C3-FABE48DE5179}"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72</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56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diasnummer 3"/>
          <p:cNvSpPr>
            <a:spLocks noGrp="1"/>
          </p:cNvSpPr>
          <p:nvPr>
            <p:ph type="sldNum" sz="quarter" idx="12"/>
          </p:nvPr>
        </p:nvSpPr>
        <p:spPr/>
        <p:txBody>
          <a:bodyPr/>
          <a:lstStyle/>
          <a:p>
            <a:fld id="{2FA20482-7469-BE4F-8BA2-5688B4789983}" type="slidenum">
              <a:rPr lang="da-DK">
                <a:solidFill>
                  <a:srgbClr val="000000"/>
                </a:solidFill>
                <a:latin typeface="Calibri"/>
                <a:ea typeface="ＭＳ Ｐゴシック"/>
                <a:cs typeface="Calibri"/>
              </a:rPr>
              <a:pPr/>
              <a:t>73</a:t>
            </a:fld>
            <a:endParaRPr lang="da-DK">
              <a:solidFill>
                <a:srgbClr val="000000"/>
              </a:solidFill>
              <a:latin typeface="Calibri"/>
              <a:ea typeface="ＭＳ Ｐゴシック"/>
              <a:cs typeface="Calibri"/>
            </a:endParaRPr>
          </a:p>
        </p:txBody>
      </p:sp>
      <p:sp>
        <p:nvSpPr>
          <p:cNvPr id="434178" name="Rectangle 2"/>
          <p:cNvSpPr>
            <a:spLocks noGrp="1" noChangeArrowheads="1"/>
          </p:cNvSpPr>
          <p:nvPr>
            <p:ph type="title" idx="4294967295"/>
          </p:nvPr>
        </p:nvSpPr>
        <p:spPr>
          <a:xfrm>
            <a:off x="304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2324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Medfødte motiver for tilknytning og gruppetilhørsforhold,</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Behov for at stimulere en positiv følelse i andres opfattelse,</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1676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Den sociale og kulturelle kontekst sammenholdt med de økonomiske muligheder,</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gruppekonflikter, politiske strukturer og kulturelle normer omkring ære/stolthed/skam</a:t>
            </a:r>
          </a:p>
          <a:p>
            <a:pPr algn="ctr" defTabSz="914400" eaLnBrk="0" fontAlgn="base" hangingPunct="0">
              <a:spcBef>
                <a:spcPct val="0"/>
              </a:spcBef>
              <a:spcAft>
                <a:spcPct val="0"/>
              </a:spcAft>
            </a:pPr>
            <a:endParaRPr lang="da-DK" sz="12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 </a:t>
            </a:r>
            <a:r>
              <a:rPr lang="da-DK" sz="1400" b="1" smtClean="0">
                <a:solidFill>
                  <a:srgbClr val="000000"/>
                </a:solidFill>
                <a:latin typeface="Calibri"/>
                <a:ea typeface="ＭＳ Ｐゴシック" charset="0"/>
                <a:cs typeface="Calibri"/>
              </a:rPr>
              <a:t>PERSONLIGE OPLEVELSER MED SKAM - STIGMATISERING</a:t>
            </a:r>
          </a:p>
          <a:p>
            <a:pPr algn="ctr" defTabSz="914400" eaLnBrk="0" fontAlgn="base" hangingPunct="0">
              <a:spcBef>
                <a:spcPct val="0"/>
              </a:spcBef>
              <a:spcAft>
                <a:spcPct val="0"/>
              </a:spcAft>
            </a:pPr>
            <a:endParaRPr lang="da-DK" sz="1200" b="1"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Familie:</a:t>
            </a:r>
            <a:r>
              <a:rPr lang="da-DK" sz="1200" smtClean="0">
                <a:solidFill>
                  <a:srgbClr val="000000"/>
                </a:solidFill>
                <a:latin typeface="Calibri"/>
                <a:ea typeface="ＭＳ Ｐゴシック" charset="0"/>
                <a:cs typeface="Calibri"/>
              </a:rPr>
              <a:t> Kritik, stærkt udtrykte følelser, negative beskrivelser, misbrug</a:t>
            </a: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Social gruppe:</a:t>
            </a:r>
            <a:r>
              <a:rPr lang="da-DK" sz="1200" smtClean="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838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Internaliseret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sig selv</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indre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4038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Ydre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Devalueret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Udelukket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Undgået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 Kritiseret</a:t>
            </a:r>
            <a:endParaRPr lang="da-DK" sz="1200" smtClean="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6096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Ydmygelse</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ydre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3657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Skamplet på familien eller andre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4800600" y="19812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45720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50292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5715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3429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45720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50292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6172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2895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6934200" y="5867400"/>
            <a:ext cx="133031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(Gilbert 2008 / Isager)</a:t>
            </a:r>
          </a:p>
        </p:txBody>
      </p:sp>
      <p:sp>
        <p:nvSpPr>
          <p:cNvPr id="2" name="Pladsholder til dato 1"/>
          <p:cNvSpPr>
            <a:spLocks noGrp="1"/>
          </p:cNvSpPr>
          <p:nvPr>
            <p:ph type="dt" sz="half" idx="10"/>
          </p:nvPr>
        </p:nvSpPr>
        <p:spPr/>
        <p:txBody>
          <a:bodyPr/>
          <a:lstStyle/>
          <a:p>
            <a:fld id="{A1FEB6FB-01B9-9A43-9376-3CFFCFE61B9D}" type="datetime1">
              <a:rPr lang="da-DK" smtClean="0">
                <a:solidFill>
                  <a:srgbClr val="000000"/>
                </a:solidFill>
                <a:latin typeface="Calibri"/>
                <a:ea typeface="ＭＳ Ｐゴシック"/>
                <a:cs typeface="Calibri"/>
              </a:rPr>
              <a:t>05/05/2016</a:t>
            </a:fld>
            <a:endParaRPr lang="da-DK" dirty="0">
              <a:solidFill>
                <a:srgbClr val="000000"/>
              </a:solidFill>
              <a:latin typeface="Calibri"/>
              <a:ea typeface="ＭＳ Ｐゴシック"/>
              <a:cs typeface="Calibri"/>
            </a:endParaRPr>
          </a:p>
        </p:txBody>
      </p:sp>
      <p:sp>
        <p:nvSpPr>
          <p:cNvPr id="3" name="Pladsholder til sidefod 2"/>
          <p:cNvSpPr>
            <a:spLocks noGrp="1"/>
          </p:cNvSpPr>
          <p:nvPr>
            <p:ph type="ftr" sz="quarter" idx="11"/>
          </p:nvPr>
        </p:nvSpPr>
        <p:spPr/>
        <p:txBody>
          <a:bodyPr/>
          <a:lstStyle/>
          <a:p>
            <a:r>
              <a:rPr lang="da-DK" smtClean="0">
                <a:solidFill>
                  <a:srgbClr val="000000"/>
                </a:solidFill>
                <a:latin typeface="Calibri"/>
                <a:ea typeface="ＭＳ Ｐゴシック"/>
                <a:cs typeface="Calibri"/>
              </a:rPr>
              <a:t>Lena Højgård Isager www.pkf.name</a:t>
            </a:r>
            <a:endParaRPr lang="da-DK">
              <a:solidFill>
                <a:srgbClr val="000000"/>
              </a:solidFill>
              <a:latin typeface="Calibri"/>
              <a:ea typeface="ＭＳ Ｐゴシック"/>
              <a:cs typeface="Calibri"/>
            </a:endParaRPr>
          </a:p>
        </p:txBody>
      </p:sp>
    </p:spTree>
    <p:extLst>
      <p:ext uri="{BB962C8B-B14F-4D97-AF65-F5344CB8AC3E}">
        <p14:creationId xmlns:p14="http://schemas.microsoft.com/office/powerpoint/2010/main" val="3704412450"/>
      </p:ext>
    </p:extLst>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03411" y="298574"/>
            <a:ext cx="8546353" cy="1785104"/>
          </a:xfrm>
          <a:prstGeom prst="rect">
            <a:avLst/>
          </a:prstGeom>
        </p:spPr>
        <p:txBody>
          <a:bodyPr wrap="square">
            <a:spAutoFit/>
          </a:bodyPr>
          <a:lstStyle/>
          <a:p>
            <a:r>
              <a:rPr lang="da-DK" dirty="0" smtClean="0">
                <a:solidFill>
                  <a:srgbClr val="F8E950"/>
                </a:solidFill>
                <a:cs typeface="American Typewriter"/>
              </a:rPr>
              <a:t>                                     </a:t>
            </a:r>
            <a:r>
              <a:rPr lang="da-DK" sz="2800" dirty="0" smtClean="0">
                <a:solidFill>
                  <a:srgbClr val="F8E950"/>
                </a:solidFill>
                <a:cs typeface="American Typewriter"/>
              </a:rPr>
              <a:t>  Oplevelse med skam</a:t>
            </a:r>
            <a:r>
              <a:rPr lang="da-DK" sz="2800" dirty="0" smtClean="0">
                <a:solidFill>
                  <a:srgbClr val="F8E950"/>
                </a:solidFill>
                <a:ea typeface="ＭＳ Ｐゴシック" charset="0"/>
                <a:cs typeface="American Typewriter"/>
                <a:sym typeface="ＭＳ Ｐゴシック" charset="0"/>
              </a:rPr>
              <a:t/>
            </a:r>
            <a:br>
              <a:rPr lang="da-DK" sz="2800" dirty="0" smtClean="0">
                <a:solidFill>
                  <a:srgbClr val="F8E950"/>
                </a:solidFill>
                <a:ea typeface="ＭＳ Ｐゴシック" charset="0"/>
                <a:cs typeface="American Typewriter"/>
                <a:sym typeface="ＭＳ Ｐゴシック" charset="0"/>
              </a:rPr>
            </a:br>
            <a:endParaRPr lang="da-DK" sz="2800" dirty="0" smtClean="0">
              <a:solidFill>
                <a:srgbClr val="F8E950"/>
              </a:solidFill>
              <a:ea typeface="ＭＳ Ｐゴシック" charset="0"/>
              <a:cs typeface="American Typewriter"/>
              <a:sym typeface="ＭＳ Ｐゴシック" charset="0"/>
            </a:endParaRPr>
          </a:p>
          <a:p>
            <a:r>
              <a:rPr lang="da-DK" dirty="0" smtClean="0">
                <a:solidFill>
                  <a:srgbClr val="FFFFFF"/>
                </a:solidFill>
                <a:cs typeface="American Typewriter"/>
              </a:rPr>
              <a:t>Tænk på en oplevelse som er forbundet med skam, det kan være en oplevelse af nyere dato eller det kan være en gammel oplevelse. Vælg en oplevelse som du ikke umiddelbart ville have lyst til at fortælle andre om.</a:t>
            </a:r>
            <a:endParaRPr lang="da-DK" dirty="0">
              <a:solidFill>
                <a:srgbClr val="FFFFFF"/>
              </a:solidFill>
              <a:cs typeface="American Typewriter"/>
            </a:endParaRPr>
          </a:p>
        </p:txBody>
      </p:sp>
      <p:sp>
        <p:nvSpPr>
          <p:cNvPr id="5" name="Tekstfelt 4"/>
          <p:cNvSpPr txBox="1"/>
          <p:nvPr/>
        </p:nvSpPr>
        <p:spPr>
          <a:xfrm>
            <a:off x="403411" y="2329899"/>
            <a:ext cx="3959412" cy="3108544"/>
          </a:xfrm>
          <a:prstGeom prst="rect">
            <a:avLst/>
          </a:prstGeom>
          <a:noFill/>
        </p:spPr>
        <p:txBody>
          <a:bodyPr wrap="square" rtlCol="0">
            <a:spAutoFit/>
          </a:bodyPr>
          <a:lstStyle/>
          <a:p>
            <a:r>
              <a:rPr lang="da-DK" sz="1400" b="1">
                <a:solidFill>
                  <a:srgbClr val="FFFFFF"/>
                </a:solidFill>
                <a:cs typeface="American Typewriter"/>
              </a:rPr>
              <a:t>Før visualisering:</a:t>
            </a:r>
          </a:p>
          <a:p>
            <a:r>
              <a:rPr lang="da-DK" sz="1400">
                <a:solidFill>
                  <a:srgbClr val="FFFFFF"/>
                </a:solidFill>
                <a:cs typeface="American Typewriter"/>
              </a:rPr>
              <a:t>Hvad tænker du om dig selv, når du tænker på denne skamfulde oplevelse. Hvad er dit syn på dig selv?</a:t>
            </a: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r>
              <a:rPr lang="da-DK" sz="1400" smtClean="0">
                <a:solidFill>
                  <a:srgbClr val="FFFFFF"/>
                </a:solidFill>
                <a:cs typeface="American Typewriter"/>
              </a:rPr>
              <a:t>Hvordan </a:t>
            </a:r>
            <a:r>
              <a:rPr lang="da-DK" sz="1400">
                <a:solidFill>
                  <a:srgbClr val="FFFFFF"/>
                </a:solidFill>
                <a:cs typeface="American Typewriter"/>
              </a:rPr>
              <a:t>forestiller du dig, at andre ville tænke om dig, hvis de havde kendskab til din oplevelse? Hvordan ville deres syn være på dig?</a:t>
            </a:r>
          </a:p>
          <a:p>
            <a:endParaRPr lang="da-DK" sz="1400">
              <a:solidFill>
                <a:srgbClr val="FFFFFF"/>
              </a:solidFill>
              <a:cs typeface="American Typewriter"/>
            </a:endParaRPr>
          </a:p>
        </p:txBody>
      </p:sp>
      <p:sp>
        <p:nvSpPr>
          <p:cNvPr id="6" name="Tekstfelt 5"/>
          <p:cNvSpPr txBox="1"/>
          <p:nvPr/>
        </p:nvSpPr>
        <p:spPr>
          <a:xfrm>
            <a:off x="4706471"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smtClean="0">
                <a:solidFill>
                  <a:srgbClr val="FFFFFF"/>
                </a:solidFill>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Hvordan forestiller du dig nu ud fra et medfølende perspektiv, at andre vil se på dig?</a:t>
            </a:r>
          </a:p>
          <a:p>
            <a:endParaRPr lang="da-DK" sz="1400">
              <a:solidFill>
                <a:srgbClr val="FFFFFF"/>
              </a:solidFill>
              <a:cs typeface="American Typewriter"/>
            </a:endParaRPr>
          </a:p>
        </p:txBody>
      </p:sp>
      <p:sp>
        <p:nvSpPr>
          <p:cNvPr id="2" name="Pladsholder til dato 1"/>
          <p:cNvSpPr>
            <a:spLocks noGrp="1"/>
          </p:cNvSpPr>
          <p:nvPr>
            <p:ph type="dt" sz="half" idx="10"/>
          </p:nvPr>
        </p:nvSpPr>
        <p:spPr/>
        <p:txBody>
          <a:bodyPr/>
          <a:lstStyle/>
          <a:p>
            <a:fld id="{B9A5F3BD-B2A6-2B45-ACC0-794662EE6BA8}"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74</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57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372"/>
            <a:ext cx="8229600" cy="1143000"/>
          </a:xfrm>
        </p:spPr>
        <p:txBody>
          <a:bodyPr>
            <a:normAutofit/>
          </a:bodyPr>
          <a:lstStyle/>
          <a:p>
            <a:r>
              <a:rPr lang="da-DK" sz="4000" dirty="0" smtClean="0">
                <a:solidFill>
                  <a:srgbClr val="F8E950"/>
                </a:solidFill>
              </a:rPr>
              <a:t>Medfølende farve</a:t>
            </a:r>
            <a:endParaRPr lang="da-DK" sz="4000" dirty="0">
              <a:solidFill>
                <a:srgbClr val="F8E950"/>
              </a:solidFill>
            </a:endParaRPr>
          </a:p>
        </p:txBody>
      </p:sp>
      <p:sp>
        <p:nvSpPr>
          <p:cNvPr id="3" name="Pladsholder til indhold 2"/>
          <p:cNvSpPr>
            <a:spLocks noGrp="1"/>
          </p:cNvSpPr>
          <p:nvPr>
            <p:ph idx="1"/>
          </p:nvPr>
        </p:nvSpPr>
        <p:spPr>
          <a:xfrm>
            <a:off x="457200" y="784102"/>
            <a:ext cx="8229600" cy="4525963"/>
          </a:xfrm>
        </p:spPr>
        <p:txBody>
          <a:bodyPr>
            <a:noAutofit/>
          </a:bodyPr>
          <a:lstStyle/>
          <a:p>
            <a:r>
              <a:rPr lang="da-DK" sz="900" dirty="0" smtClean="0">
                <a:solidFill>
                  <a:srgbClr val="FFFFFF"/>
                </a:solidFill>
              </a:rPr>
              <a:t>Start </a:t>
            </a:r>
            <a:r>
              <a:rPr lang="da-DK" sz="900" dirty="0">
                <a:solidFill>
                  <a:srgbClr val="FFFFFF"/>
                </a:solidFill>
              </a:rPr>
              <a:t>med at sætte dig godt tilrette, så du sidder oprejst og afslappet, med hovedet opret på kroppen.</a:t>
            </a:r>
          </a:p>
          <a:p>
            <a:r>
              <a:rPr lang="da-DK" sz="900" dirty="0">
                <a:solidFill>
                  <a:srgbClr val="FFFFFF"/>
                </a:solidFill>
              </a:rPr>
              <a:t>Ret opmærksomheden mod dit åndedræt, og læg mærke til kroppens rytme, når du trækker vejret.</a:t>
            </a:r>
          </a:p>
          <a:p>
            <a:r>
              <a:rPr lang="da-DK" sz="900" dirty="0">
                <a:solidFill>
                  <a:srgbClr val="FFFFFF"/>
                </a:solidFill>
              </a:rPr>
              <a:t>Prøv at trække vejret lidt dybere og lidt langsommere end du plejer at gøre.</a:t>
            </a:r>
          </a:p>
          <a:p>
            <a:r>
              <a:rPr lang="da-DK" sz="900" dirty="0">
                <a:solidFill>
                  <a:srgbClr val="FFFFFF"/>
                </a:solidFill>
              </a:rPr>
              <a:t>Prøv især at fokusere på udåndingen og se om du kan få fornemmelsen af at sætte tempoet lidt ned og give lidt slip på udåndingen. Og så prøv bare at lade åndedrætte være.</a:t>
            </a:r>
          </a:p>
          <a:p>
            <a:r>
              <a:rPr lang="da-DK" sz="900" dirty="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r>
              <a:rPr lang="da-DK" sz="900" dirty="0">
                <a:solidFill>
                  <a:srgbClr val="FFFFFF"/>
                </a:solidFill>
              </a:rPr>
              <a:t>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r>
              <a:rPr lang="da-DK" sz="900" dirty="0">
                <a:solidFill>
                  <a:srgbClr val="FFFFFF"/>
                </a:solidFill>
              </a:rPr>
              <a:t>Forestil dig nu,  at du befinder dig et trygt sted, det kan være hvor som helst i naturen eller inde, et sted du kender eller bare et du forestiller dig, det er dit valg. </a:t>
            </a:r>
          </a:p>
          <a:p>
            <a:r>
              <a:rPr lang="da-DK" sz="900" dirty="0">
                <a:solidFill>
                  <a:srgbClr val="FFFFFF"/>
                </a:solidFill>
              </a:rPr>
              <a:t>Læg mærke til hvordan der ser ud på dit trygge sted, hvilke farver der er . Hvis du er ude så prøv at  lægge mærke til himlen og rummet omkring dig.</a:t>
            </a:r>
          </a:p>
          <a:p>
            <a:r>
              <a:rPr lang="da-DK" sz="900" dirty="0">
                <a:solidFill>
                  <a:srgbClr val="FFFFFF"/>
                </a:solidFill>
              </a:rPr>
              <a:t>Læg mærke til lydene, tænk over om der er nogen lyde, du gerne vil have skal være der.</a:t>
            </a:r>
          </a:p>
          <a:p>
            <a:r>
              <a:rPr lang="da-DK" sz="900" dirty="0">
                <a:solidFill>
                  <a:srgbClr val="FFFFFF"/>
                </a:solidFill>
              </a:rPr>
              <a:t>Læg mærke til duftene og om der er  nogen dufte, der ville være rare, af blomster, havet eller en bestemt parfume.</a:t>
            </a:r>
          </a:p>
          <a:p>
            <a:r>
              <a:rPr lang="da-DK" sz="900" dirty="0">
                <a:solidFill>
                  <a:srgbClr val="FFFFFF"/>
                </a:solidFill>
              </a:rPr>
              <a:t>Læg mærke til temperaturen og om du kan mærke fornemmelsen af vinden mod huden.</a:t>
            </a:r>
          </a:p>
          <a:p>
            <a:r>
              <a:rPr lang="da-DK" sz="900" dirty="0">
                <a:solidFill>
                  <a:srgbClr val="FFFFFF"/>
                </a:solidFill>
              </a:rPr>
              <a:t>Læg mærke til underlaget om det er hårdt eller blødt.</a:t>
            </a:r>
          </a:p>
          <a:p>
            <a:r>
              <a:rPr lang="da-DK" sz="900"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sz="900" dirty="0">
                <a:solidFill>
                  <a:srgbClr val="FFFFFF"/>
                </a:solidFill>
              </a:rPr>
              <a:t>Læg mærke til hvordan det er.</a:t>
            </a:r>
          </a:p>
          <a:p>
            <a:r>
              <a:rPr lang="da-DK" sz="900" dirty="0" smtClean="0">
                <a:solidFill>
                  <a:srgbClr val="FFFFFF"/>
                </a:solidFill>
              </a:rPr>
              <a:t>Forestil dig nu en medfølende farve. Det kan være en hvilken som helst farve, helt efter dit valg. Du kan forestille dig farven som en tåge eller en fast form, det er helt op til dig.</a:t>
            </a:r>
          </a:p>
          <a:p>
            <a:r>
              <a:rPr lang="da-DK" sz="900" dirty="0" smtClean="0">
                <a:solidFill>
                  <a:srgbClr val="FFFFFF"/>
                </a:solidFill>
              </a:rPr>
              <a:t>Læg mærke til farvens intensitet og stoflighed</a:t>
            </a:r>
          </a:p>
          <a:p>
            <a:r>
              <a:rPr lang="da-DK" sz="900" dirty="0" smtClean="0">
                <a:solidFill>
                  <a:srgbClr val="FFFFFF"/>
                </a:solidFill>
              </a:rPr>
              <a:t>Du kan se farven foran eller ved siden af dig, eller du kan lade dig indhylle i farven</a:t>
            </a:r>
          </a:p>
          <a:p>
            <a:r>
              <a:rPr lang="da-DK" sz="900" dirty="0" smtClean="0">
                <a:solidFill>
                  <a:srgbClr val="FFFFFF"/>
                </a:solidFill>
              </a:rPr>
              <a:t>Læg mærke til, at din medfølende farve virkelig ønsker at være der for dig, lige sådan som du er</a:t>
            </a:r>
          </a:p>
          <a:p>
            <a:r>
              <a:rPr lang="da-DK" sz="900" dirty="0" smtClean="0">
                <a:solidFill>
                  <a:srgbClr val="FFFFFF"/>
                </a:solidFill>
              </a:rPr>
              <a:t>Læg mærke til at farven møder dig med varme, styrke, indlevelse, forståelse og visdom</a:t>
            </a:r>
          </a:p>
          <a:p>
            <a:r>
              <a:rPr lang="da-DK" sz="900" dirty="0" smtClean="0">
                <a:solidFill>
                  <a:srgbClr val="FFFFFF"/>
                </a:solidFill>
              </a:rPr>
              <a:t>Læg mærke til hvordan det er at blive mødt på den måde</a:t>
            </a:r>
          </a:p>
          <a:p>
            <a:r>
              <a:rPr lang="da-DK" sz="900" dirty="0" smtClean="0">
                <a:solidFill>
                  <a:srgbClr val="FFFFFF"/>
                </a:solidFill>
              </a:rPr>
              <a:t>Prøv nu sammen med din medfølende farve at se på erindringen om den skamfulde oplevelse fra før, at se på dig selv i erindringen med varme, forståelse, indlevelse, styrke og visdom.</a:t>
            </a:r>
          </a:p>
          <a:p>
            <a:r>
              <a:rPr lang="da-DK" sz="900" dirty="0" smtClean="0">
                <a:solidFill>
                  <a:srgbClr val="FFFFFF"/>
                </a:solidFill>
              </a:rPr>
              <a:t>Prøv virkelig at se på dig selv med medfølende øjne og læg mærke til, hvad der sker, når du gør det.</a:t>
            </a:r>
          </a:p>
          <a:p>
            <a:r>
              <a:rPr lang="da-DK" sz="900" dirty="0" smtClean="0">
                <a:solidFill>
                  <a:srgbClr val="FFFFFF"/>
                </a:solidFill>
              </a:rPr>
              <a:t>Slip så erindringen og vend opmærksomheden tilbage til din medfølende farve og åndedrættet</a:t>
            </a:r>
          </a:p>
          <a:p>
            <a:r>
              <a:rPr lang="da-DK" sz="900" dirty="0" smtClean="0">
                <a:solidFill>
                  <a:srgbClr val="FFFFFF"/>
                </a:solidFill>
              </a:rPr>
              <a:t>Når du er klar til det, så vend opmærksomheden ud i verden igen</a:t>
            </a:r>
          </a:p>
          <a:p>
            <a:pPr marL="0" indent="0">
              <a:buNone/>
            </a:pPr>
            <a:endParaRPr lang="da-DK" sz="900" dirty="0" smtClean="0">
              <a:solidFill>
                <a:srgbClr val="FFFFFF"/>
              </a:solidFill>
            </a:endParaRPr>
          </a:p>
        </p:txBody>
      </p:sp>
      <p:sp>
        <p:nvSpPr>
          <p:cNvPr id="4" name="Pladsholder til dato 3"/>
          <p:cNvSpPr>
            <a:spLocks noGrp="1"/>
          </p:cNvSpPr>
          <p:nvPr>
            <p:ph type="dt" sz="half" idx="10"/>
          </p:nvPr>
        </p:nvSpPr>
        <p:spPr>
          <a:xfrm>
            <a:off x="457200" y="6492874"/>
            <a:ext cx="2133600" cy="365125"/>
          </a:xfrm>
        </p:spPr>
        <p:txBody>
          <a:bodyPr/>
          <a:lstStyle/>
          <a:p>
            <a:fld id="{4B80C958-A1B7-4C4B-B4F5-0AFFBF938823}"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a:xfrm>
            <a:off x="3124200" y="6492875"/>
            <a:ext cx="2895600" cy="365125"/>
          </a:xfrm>
        </p:spPr>
        <p:txBody>
          <a:bodyPr/>
          <a:lstStyle/>
          <a:p>
            <a:r>
              <a:rPr lang="da-DK" dirty="0" smtClean="0">
                <a:solidFill>
                  <a:srgbClr val="FFFFFF"/>
                </a:solidFill>
                <a:latin typeface="Calibri"/>
              </a:rPr>
              <a:t>Lena Højgård Isager </a:t>
            </a:r>
            <a:r>
              <a:rPr lang="da-DK" dirty="0" err="1" smtClean="0">
                <a:solidFill>
                  <a:srgbClr val="FFFFFF"/>
                </a:solidFill>
                <a:latin typeface="Calibri"/>
              </a:rPr>
              <a:t>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a:xfrm>
            <a:off x="6553200" y="6455276"/>
            <a:ext cx="2133600" cy="365125"/>
          </a:xfrm>
        </p:spPr>
        <p:txBody>
          <a:bodyPr/>
          <a:lstStyle/>
          <a:p>
            <a:fld id="{8FCE65AC-5FA7-A442-B9D9-7FA4188F768F}" type="slidenum">
              <a:rPr lang="da-DK" smtClean="0">
                <a:solidFill>
                  <a:srgbClr val="FFFFFF"/>
                </a:solidFill>
                <a:latin typeface="Calibri"/>
              </a:rPr>
              <a:pPr/>
              <a:t>75</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1191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11188" y="620713"/>
            <a:ext cx="7772400" cy="1143000"/>
          </a:xfrm>
        </p:spPr>
        <p:txBody>
          <a:bodyPr/>
          <a:lstStyle/>
          <a:p>
            <a:pPr>
              <a:defRPr/>
            </a:pPr>
            <a:r>
              <a:rPr lang="da-DK" altLang="da-DK" b="1" dirty="0" smtClean="0">
                <a:solidFill>
                  <a:srgbClr val="F8E950"/>
                </a:solidFill>
                <a:effectLst>
                  <a:outerShdw blurRad="38100" dist="38100" dir="2700000" algn="tl">
                    <a:srgbClr val="000000"/>
                  </a:outerShdw>
                </a:effectLst>
                <a:latin typeface="+mn-lt"/>
                <a:ea typeface="ＭＳ Ｐゴシック" charset="-128"/>
              </a:rPr>
              <a:t>Skuespils tilgang</a:t>
            </a:r>
            <a:endParaRPr lang="da-DK" altLang="da-DK" b="1" dirty="0">
              <a:solidFill>
                <a:srgbClr val="F8E950"/>
              </a:solidFill>
              <a:effectLst>
                <a:outerShdw blurRad="38100" dist="38100" dir="2700000" algn="tl">
                  <a:srgbClr val="000000"/>
                </a:outerShdw>
              </a:effectLst>
              <a:latin typeface="+mn-lt"/>
              <a:ea typeface="ＭＳ Ｐゴシック" charset="-128"/>
            </a:endParaRPr>
          </a:p>
        </p:txBody>
      </p:sp>
      <p:sp>
        <p:nvSpPr>
          <p:cNvPr id="70659" name="Rectangle 3"/>
          <p:cNvSpPr>
            <a:spLocks noGrp="1" noChangeArrowheads="1"/>
          </p:cNvSpPr>
          <p:nvPr>
            <p:ph type="body" idx="4294967295"/>
          </p:nvPr>
        </p:nvSpPr>
        <p:spPr>
          <a:xfrm>
            <a:off x="250825" y="1981200"/>
            <a:ext cx="8424863" cy="4114800"/>
          </a:xfrm>
        </p:spPr>
        <p:txBody>
          <a:bodyPr>
            <a:normAutofit fontScale="92500"/>
          </a:bodyPr>
          <a:lstStyle/>
          <a:p>
            <a:pPr>
              <a:buFontTx/>
              <a:buNone/>
              <a:defRPr/>
            </a:pPr>
            <a:r>
              <a:rPr lang="da-DK" b="1" i="1" dirty="0" smtClean="0">
                <a:solidFill>
                  <a:schemeClr val="bg1"/>
                </a:solidFill>
                <a:effectLst>
                  <a:outerShdw blurRad="38100" dist="38100" dir="2700000" algn="tl">
                    <a:srgbClr val="000000"/>
                  </a:outerShdw>
                </a:effectLst>
              </a:rPr>
              <a:t>Medfølelse som en karakter:</a:t>
            </a:r>
          </a:p>
          <a:p>
            <a:pPr>
              <a:defRPr/>
            </a:pPr>
            <a:r>
              <a:rPr lang="da-DK" sz="2800" b="1" dirty="0" smtClean="0">
                <a:solidFill>
                  <a:schemeClr val="bg1"/>
                </a:solidFill>
                <a:effectLst>
                  <a:outerShdw blurRad="38100" dist="38100" dir="2700000" algn="tl">
                    <a:srgbClr val="000000"/>
                  </a:outerShdw>
                </a:effectLst>
              </a:rPr>
              <a:t>Hvilke mål er der eller formål – hvad er hovedmissionen? </a:t>
            </a:r>
          </a:p>
          <a:p>
            <a:pPr>
              <a:defRPr/>
            </a:pPr>
            <a:r>
              <a:rPr lang="da-DK" sz="2800" b="1" dirty="0" smtClean="0">
                <a:solidFill>
                  <a:schemeClr val="bg1"/>
                </a:solidFill>
                <a:effectLst>
                  <a:outerShdw blurRad="38100" dist="38100" dir="2700000" algn="tl">
                    <a:srgbClr val="000000"/>
                  </a:outerShdw>
                </a:effectLst>
              </a:rPr>
              <a:t>Hvilke evner eller styrke har karakteren brug for at udvikle? </a:t>
            </a:r>
          </a:p>
          <a:p>
            <a:pPr>
              <a:defRPr/>
            </a:pPr>
            <a:r>
              <a:rPr lang="da-DK" sz="2800" b="1" dirty="0" smtClean="0">
                <a:solidFill>
                  <a:schemeClr val="bg1"/>
                </a:solidFill>
                <a:effectLst>
                  <a:outerShdw blurRad="38100" dist="38100" dir="2700000" algn="tl">
                    <a:srgbClr val="000000"/>
                  </a:outerShdw>
                </a:effectLst>
              </a:rPr>
              <a:t>Hvorfor vil denne karakter egentlig være medfølende? </a:t>
            </a:r>
          </a:p>
          <a:p>
            <a:pPr>
              <a:defRPr/>
            </a:pPr>
            <a:r>
              <a:rPr lang="da-DK" sz="2800" b="1" dirty="0" smtClean="0">
                <a:solidFill>
                  <a:schemeClr val="bg1"/>
                </a:solidFill>
                <a:effectLst>
                  <a:outerShdw blurRad="38100" dist="38100" dir="2700000" algn="tl">
                    <a:srgbClr val="000000"/>
                  </a:outerShdw>
                </a:effectLst>
              </a:rPr>
              <a:t>Hvad hjælper denne karakter med at udvikle medfølelse? </a:t>
            </a:r>
          </a:p>
          <a:p>
            <a:pPr>
              <a:defRPr/>
            </a:pPr>
            <a:r>
              <a:rPr lang="da-DK" sz="2800" b="1" dirty="0" smtClean="0">
                <a:solidFill>
                  <a:schemeClr val="bg1"/>
                </a:solidFill>
                <a:effectLst>
                  <a:outerShdw blurRad="38100" dist="38100" dir="2700000" algn="tl">
                    <a:srgbClr val="000000"/>
                  </a:outerShdw>
                </a:effectLst>
              </a:rPr>
              <a:t>Hvad hindrer eller blokerer denne karakter? </a:t>
            </a:r>
          </a:p>
          <a:p>
            <a:pPr>
              <a:defRPr/>
            </a:pPr>
            <a:r>
              <a:rPr lang="da-DK" sz="2800" b="1" dirty="0" smtClean="0">
                <a:solidFill>
                  <a:schemeClr val="bg1"/>
                </a:solidFill>
                <a:effectLst>
                  <a:outerShdw blurRad="38100" dist="38100" dir="2700000" algn="tl">
                    <a:srgbClr val="000000"/>
                  </a:outerShdw>
                </a:effectLst>
              </a:rPr>
              <a:t>Hvordan vil denne karakter overkomme blokeringerne? </a:t>
            </a:r>
            <a:endParaRPr lang="da-DK" b="1" dirty="0" smtClean="0">
              <a:solidFill>
                <a:schemeClr val="bg1"/>
              </a:solidFill>
              <a:effectLst>
                <a:outerShdw blurRad="38100" dist="38100" dir="2700000" algn="tl">
                  <a:srgbClr val="000000"/>
                </a:outerShdw>
              </a:effectLst>
            </a:endParaRPr>
          </a:p>
        </p:txBody>
      </p:sp>
      <p:sp>
        <p:nvSpPr>
          <p:cNvPr id="2" name="Pladsholder til dato 1"/>
          <p:cNvSpPr>
            <a:spLocks noGrp="1"/>
          </p:cNvSpPr>
          <p:nvPr>
            <p:ph type="dt" sz="half" idx="10"/>
          </p:nvPr>
        </p:nvSpPr>
        <p:spPr/>
        <p:txBody>
          <a:bodyPr/>
          <a:lstStyle/>
          <a:p>
            <a:fld id="{A2121791-BA5F-D94A-AF2C-F807DA876746}" type="datetime1">
              <a:rPr lang="da-DK" smtClean="0">
                <a:solidFill>
                  <a:schemeClr val="bg1"/>
                </a:solidFill>
                <a:latin typeface="Calibri"/>
              </a:rPr>
              <a:t>05/05/2016</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slide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76</a:t>
            </a:fld>
            <a:endParaRPr lang="da-DK" dirty="0">
              <a:solidFill>
                <a:schemeClr val="bg1"/>
              </a:solidFill>
              <a:latin typeface="Calibri"/>
            </a:endParaRPr>
          </a:p>
        </p:txBody>
      </p:sp>
      <p:sp>
        <p:nvSpPr>
          <p:cNvPr id="5" name="Tekstfelt 4"/>
          <p:cNvSpPr txBox="1"/>
          <p:nvPr/>
        </p:nvSpPr>
        <p:spPr>
          <a:xfrm>
            <a:off x="6735651" y="5856843"/>
            <a:ext cx="1951149" cy="253916"/>
          </a:xfrm>
          <a:prstGeom prst="rect">
            <a:avLst/>
          </a:prstGeom>
          <a:noFill/>
        </p:spPr>
        <p:txBody>
          <a:bodyPr wrap="square" rtlCol="0">
            <a:spAutoFit/>
          </a:bodyPr>
          <a:lstStyle/>
          <a:p>
            <a:r>
              <a:rPr lang="da-DK" sz="1050" dirty="0" smtClean="0">
                <a:solidFill>
                  <a:schemeClr val="bg1"/>
                </a:solidFill>
              </a:rPr>
              <a:t>Oversat fra Paul Gilbert 2015</a:t>
            </a:r>
            <a:endParaRPr lang="da-DK" sz="1050" dirty="0">
              <a:solidFill>
                <a:schemeClr val="bg1"/>
              </a:solidFill>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9734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dirty="0" smtClean="0">
                <a:solidFill>
                  <a:srgbClr val="F8E950"/>
                </a:solidFill>
              </a:rPr>
              <a:t>Guide til ”Medfølende selv”</a:t>
            </a:r>
            <a:endParaRPr lang="da-DK" sz="2000" dirty="0">
              <a:solidFill>
                <a:srgbClr val="F8E950"/>
              </a:solidFill>
            </a:endParaRPr>
          </a:p>
        </p:txBody>
      </p:sp>
      <p:sp>
        <p:nvSpPr>
          <p:cNvPr id="3" name="Pladsholder til indhold 2"/>
          <p:cNvSpPr>
            <a:spLocks noGrp="1"/>
          </p:cNvSpPr>
          <p:nvPr>
            <p:ph idx="1"/>
          </p:nvPr>
        </p:nvSpPr>
        <p:spPr>
          <a:xfrm>
            <a:off x="457200" y="764286"/>
            <a:ext cx="8229600" cy="5361877"/>
          </a:xfrm>
        </p:spPr>
        <p:txBody>
          <a:bodyPr>
            <a:noAutofit/>
          </a:bodyPr>
          <a:lstStyle/>
          <a:p>
            <a:r>
              <a:rPr lang="da-DK" sz="900" dirty="0">
                <a:solidFill>
                  <a:srgbClr val="FFFFFF"/>
                </a:solidFill>
              </a:rPr>
              <a:t>Start med at sætte dig godt tilrette, så du sidder oprejst og afslappet, med hovedet opret på kroppen.</a:t>
            </a:r>
          </a:p>
          <a:p>
            <a:r>
              <a:rPr lang="da-DK" sz="900" dirty="0">
                <a:solidFill>
                  <a:srgbClr val="FFFFFF"/>
                </a:solidFill>
              </a:rPr>
              <a:t>Ret opmærksomheden mod dit åndedræt, og læg mærke til kroppens rytme, når du trækker vejret.</a:t>
            </a:r>
          </a:p>
          <a:p>
            <a:r>
              <a:rPr lang="da-DK" sz="900" dirty="0">
                <a:solidFill>
                  <a:srgbClr val="FFFFFF"/>
                </a:solidFill>
              </a:rPr>
              <a:t>Prøv at trække vejret lidt dybere og lidt langsommere end du plejer at gøre.</a:t>
            </a:r>
          </a:p>
          <a:p>
            <a:r>
              <a:rPr lang="da-DK" sz="900" dirty="0">
                <a:solidFill>
                  <a:srgbClr val="FFFFFF"/>
                </a:solidFill>
              </a:rPr>
              <a:t>Prøv især at fokusere på udåndingen og se om du kan få fornemmelsen af at sætte tempoet lidt ned og give lidt slip på udåndingen. Og så prøv bare at lade åndedrætte være.</a:t>
            </a:r>
          </a:p>
          <a:p>
            <a:r>
              <a:rPr lang="da-DK" sz="900" dirty="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r>
              <a:rPr lang="da-DK" sz="900" dirty="0">
                <a:solidFill>
                  <a:srgbClr val="FFFFFF"/>
                </a:solidFill>
              </a:rPr>
              <a:t>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pPr>
              <a:lnSpc>
                <a:spcPct val="120000"/>
              </a:lnSpc>
            </a:pPr>
            <a:r>
              <a:rPr lang="da-DK" sz="900" dirty="0" smtClean="0">
                <a:solidFill>
                  <a:schemeClr val="bg1"/>
                </a:solidFill>
              </a:rPr>
              <a:t>Tænk 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smtClean="0">
                <a:solidFill>
                  <a:schemeClr val="bg1"/>
                </a:solidFill>
              </a:rPr>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smtClean="0">
                <a:solidFill>
                  <a:schemeClr val="bg1"/>
                </a:solidFill>
              </a:rPr>
              <a:t> Og prøv så lige som en skuespiller, at forestille dig, at du er denne bedst tænkelige udgave af dig.</a:t>
            </a:r>
          </a:p>
          <a:p>
            <a:pPr>
              <a:lnSpc>
                <a:spcPct val="120000"/>
              </a:lnSpc>
            </a:pPr>
            <a:r>
              <a:rPr lang="da-DK" sz="900" dirty="0" smtClean="0">
                <a:solidFill>
                  <a:schemeClr val="bg1"/>
                </a:solidFill>
              </a:rPr>
              <a:t>Forestil dig at have stor varme, engagement og omsorg, og bare læg mærke til hvordan det er, hvordan det føles i kroppen.</a:t>
            </a:r>
          </a:p>
          <a:p>
            <a:pPr>
              <a:lnSpc>
                <a:spcPct val="120000"/>
              </a:lnSpc>
            </a:pPr>
            <a:r>
              <a:rPr lang="da-DK" sz="900" dirty="0" smtClean="0">
                <a:solidFill>
                  <a:schemeClr val="bg1"/>
                </a:solidFill>
              </a:rPr>
              <a:t>Forestil dig hvordan det er at have stor styrke, at have mod og autoritet, og bare læg </a:t>
            </a:r>
            <a:r>
              <a:rPr lang="da-DK" sz="900" dirty="0">
                <a:solidFill>
                  <a:schemeClr val="bg1"/>
                </a:solidFill>
              </a:rPr>
              <a:t>mærke til hvordan det er, hvordan </a:t>
            </a:r>
            <a:r>
              <a:rPr lang="da-DK" sz="900" dirty="0" smtClean="0">
                <a:solidFill>
                  <a:schemeClr val="bg1"/>
                </a:solidFill>
              </a:rPr>
              <a:t>det føles i  kroppen.</a:t>
            </a:r>
            <a:r>
              <a:rPr lang="da-DK" sz="900" dirty="0">
                <a:solidFill>
                  <a:schemeClr val="bg1"/>
                </a:solidFill>
              </a:rPr>
              <a:t> </a:t>
            </a:r>
          </a:p>
          <a:p>
            <a:pPr>
              <a:lnSpc>
                <a:spcPct val="120000"/>
              </a:lnSpc>
            </a:pPr>
            <a:r>
              <a:rPr lang="da-DK" sz="900" dirty="0" smtClean="0">
                <a:solidFill>
                  <a:schemeClr val="bg1"/>
                </a:solidFill>
              </a:rPr>
              <a:t>Forestil dig hvordan det er, </a:t>
            </a:r>
            <a:r>
              <a:rPr lang="da-DK" sz="900" dirty="0">
                <a:solidFill>
                  <a:schemeClr val="bg1"/>
                </a:solidFill>
              </a:rPr>
              <a:t>at have en ikke dømmende holdning, at du virkelig har stor tolerance og </a:t>
            </a:r>
            <a:r>
              <a:rPr lang="da-DK" sz="900" dirty="0" smtClean="0">
                <a:solidFill>
                  <a:schemeClr val="bg1"/>
                </a:solidFill>
              </a:rPr>
              <a:t>rummelighed både over for dig selv om andre, og læg mærke til hvordan det er. Hvordan det føles i kroppen at have en ikke dømmende holdning.</a:t>
            </a:r>
          </a:p>
          <a:p>
            <a:pPr>
              <a:lnSpc>
                <a:spcPct val="120000"/>
              </a:lnSpc>
            </a:pPr>
            <a:r>
              <a:rPr lang="da-DK" sz="900" dirty="0" smtClean="0">
                <a:solidFill>
                  <a:schemeClr val="bg1"/>
                </a:solidFill>
              </a:rPr>
              <a:t>Forestil dig at have stor visdom, og at du virkelig kan bruge al din viden og al din  indsigt til at møde de udfordringer, vi har som mennesker .</a:t>
            </a:r>
          </a:p>
          <a:p>
            <a:pPr>
              <a:lnSpc>
                <a:spcPct val="120000"/>
              </a:lnSpc>
            </a:pPr>
            <a:r>
              <a:rPr lang="da-DK" sz="900" dirty="0" smtClean="0">
                <a:solidFill>
                  <a:schemeClr val="bg1"/>
                </a:solidFill>
              </a:rPr>
              <a:t>Tillad dig selv at gå helt ind i rollen og virkelig lægge mærke til, hvordan det er at have varme, engagement, mod, styrke, en  ikke-dømmende holdning og visdom. </a:t>
            </a:r>
          </a:p>
          <a:p>
            <a:pPr>
              <a:lnSpc>
                <a:spcPct val="120000"/>
              </a:lnSpc>
            </a:pPr>
            <a:r>
              <a:rPr lang="da-DK" sz="900" dirty="0" smtClean="0">
                <a:solidFill>
                  <a:schemeClr val="bg1"/>
                </a:solidFill>
              </a:rPr>
              <a:t>Tænk over, hvordan det er at være en person, der kan tilgive og ikke bærer nag</a:t>
            </a:r>
          </a:p>
          <a:p>
            <a:pPr>
              <a:lnSpc>
                <a:spcPct val="120000"/>
              </a:lnSpc>
            </a:pPr>
            <a:r>
              <a:rPr lang="da-DK" sz="900" dirty="0" smtClean="0">
                <a:solidFill>
                  <a:schemeClr val="bg1"/>
                </a:solidFill>
              </a:rPr>
              <a:t>Tænk på de egenskaber ved medfølelse, som du virkelig værdsætter, og forestil dig, at du har dem, og læg mærke til hvordan det er.</a:t>
            </a:r>
          </a:p>
          <a:p>
            <a:pPr>
              <a:lnSpc>
                <a:spcPct val="120000"/>
              </a:lnSpc>
            </a:pPr>
            <a:r>
              <a:rPr lang="da-DK" sz="900" dirty="0" smtClean="0">
                <a:solidFill>
                  <a:schemeClr val="bg1"/>
                </a:solidFill>
              </a:rPr>
              <a:t>Giv dig  selv lov til at blive denne bedst tænkelige, mest medfølende udgave af dig.</a:t>
            </a:r>
          </a:p>
          <a:p>
            <a:pPr>
              <a:lnSpc>
                <a:spcPct val="120000"/>
              </a:lnSpc>
            </a:pPr>
            <a:r>
              <a:rPr lang="da-DK" sz="900" dirty="0" smtClean="0">
                <a:solidFill>
                  <a:schemeClr val="bg1"/>
                </a:solidFill>
              </a:rPr>
              <a:t>Vid at du kan vende tilbage til denne position, når du ønsker det, og prøv at holde fast i fornemmelsen, når du om lidt  går ud af øvelsen.</a:t>
            </a:r>
          </a:p>
          <a:p>
            <a:pPr>
              <a:lnSpc>
                <a:spcPct val="120000"/>
              </a:lnSpc>
            </a:pPr>
            <a:r>
              <a:rPr lang="da-DK" sz="900" dirty="0" smtClean="0">
                <a:solidFill>
                  <a:schemeClr val="bg1"/>
                </a:solidFill>
              </a:rPr>
              <a:t>Vend opmærksomheden tilbage til åndedrættet og det lille smil.</a:t>
            </a:r>
          </a:p>
          <a:p>
            <a:pPr>
              <a:lnSpc>
                <a:spcPct val="120000"/>
              </a:lnSpc>
            </a:pPr>
            <a:r>
              <a:rPr lang="da-DK" sz="900" dirty="0" smtClean="0">
                <a:solidFill>
                  <a:schemeClr val="bg1"/>
                </a:solidFill>
              </a:rPr>
              <a:t>Gør dig klar til at komme ud igen.</a:t>
            </a:r>
            <a:endParaRPr lang="da-DK" sz="900" dirty="0">
              <a:solidFill>
                <a:schemeClr val="bg1"/>
              </a:solidFill>
            </a:endParaRPr>
          </a:p>
        </p:txBody>
      </p:sp>
      <p:sp>
        <p:nvSpPr>
          <p:cNvPr id="4" name="Pladsholder til dato 3"/>
          <p:cNvSpPr>
            <a:spLocks noGrp="1"/>
          </p:cNvSpPr>
          <p:nvPr>
            <p:ph type="dt" sz="half" idx="10"/>
          </p:nvPr>
        </p:nvSpPr>
        <p:spPr/>
        <p:txBody>
          <a:bodyPr/>
          <a:lstStyle/>
          <a:p>
            <a:fld id="{8290FC06-F786-6C4C-B670-594CC1346154}" type="datetime1">
              <a:rPr lang="da-DK" smtClean="0">
                <a:solidFill>
                  <a:schemeClr val="bg1"/>
                </a:solidFill>
              </a:rPr>
              <a:t>05/05/2016</a:t>
            </a:fld>
            <a:endParaRPr lang="da-DK">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pic>
        <p:nvPicPr>
          <p:cNvPr id="6"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52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Guid hinanden igennem medfølende selv</a:t>
            </a:r>
          </a:p>
          <a:p>
            <a:r>
              <a:rPr lang="da-DK" dirty="0" smtClean="0">
                <a:solidFill>
                  <a:srgbClr val="FFFFFF"/>
                </a:solidFill>
              </a:rPr>
              <a:t>Brug 10-15 min på hver guidning</a:t>
            </a:r>
          </a:p>
          <a:p>
            <a:r>
              <a:rPr lang="da-DK" dirty="0" smtClean="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smtClean="0">
                <a:solidFill>
                  <a:srgbClr val="FFFFFF"/>
                </a:solidFill>
              </a:rPr>
              <a:t>( Ingen kritiske bemærkninger som fx det gik lidt for stærkt!)</a:t>
            </a:r>
            <a:endParaRPr lang="da-DK" sz="2000"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5C703E40-499D-AA40-9225-24523E32E391}"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78</a:t>
            </a:fld>
            <a:endParaRPr lang="da-DK" dirty="0">
              <a:solidFill>
                <a:schemeClr val="bg1"/>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dirty="0" smtClean="0">
                <a:solidFill>
                  <a:srgbClr val="F8E950"/>
                </a:solidFill>
              </a:rPr>
              <a:t>Refleksioner og hjemmearbejde</a:t>
            </a:r>
            <a:endParaRPr lang="da-DK" sz="4000" dirty="0">
              <a:solidFill>
                <a:srgbClr val="F8E950"/>
              </a:solidFill>
            </a:endParaRPr>
          </a:p>
        </p:txBody>
      </p:sp>
      <p:sp>
        <p:nvSpPr>
          <p:cNvPr id="5" name="Pladsholder til indhold 4"/>
          <p:cNvSpPr>
            <a:spLocks noGrp="1"/>
          </p:cNvSpPr>
          <p:nvPr>
            <p:ph idx="1"/>
          </p:nvPr>
        </p:nvSpPr>
        <p:spPr/>
        <p:txBody>
          <a:bodyPr>
            <a:normAutofit fontScale="92500" lnSpcReduction="20000"/>
          </a:bodyPr>
          <a:lstStyle/>
          <a:p>
            <a:pPr marL="0" indent="0">
              <a:buNone/>
            </a:pPr>
            <a:r>
              <a:rPr lang="da-DK" dirty="0" smtClean="0">
                <a:solidFill>
                  <a:srgbClr val="FFFFFF"/>
                </a:solidFill>
              </a:rPr>
              <a:t>Fælles: Hvad er de vigtigste pointer fra dagene?</a:t>
            </a:r>
          </a:p>
          <a:p>
            <a:endParaRPr lang="da-DK" dirty="0" smtClean="0">
              <a:solidFill>
                <a:srgbClr val="FFFFFF"/>
              </a:solidFill>
            </a:endParaRPr>
          </a:p>
          <a:p>
            <a:pPr marL="0" indent="0">
              <a:buNone/>
            </a:pPr>
            <a:r>
              <a:rPr lang="da-DK" dirty="0" smtClean="0">
                <a:solidFill>
                  <a:srgbClr val="FFFFFF"/>
                </a:solidFill>
              </a:rPr>
              <a:t>Parvis: Plan for hjemmearbejde:</a:t>
            </a:r>
            <a:endParaRPr lang="da-DK" dirty="0">
              <a:solidFill>
                <a:srgbClr val="FFFFFF"/>
              </a:solidFill>
            </a:endParaRPr>
          </a:p>
          <a:p>
            <a:pPr marL="0" indent="0">
              <a:buNone/>
            </a:pPr>
            <a:r>
              <a:rPr lang="da-DK" sz="2000" dirty="0" smtClean="0">
                <a:solidFill>
                  <a:srgbClr val="FFFFFF"/>
                </a:solidFill>
              </a:rPr>
              <a:t>Hvordan vil </a:t>
            </a:r>
            <a:r>
              <a:rPr lang="da-DK" sz="2000" b="1" dirty="0">
                <a:solidFill>
                  <a:srgbClr val="FFFFFF"/>
                </a:solidFill>
              </a:rPr>
              <a:t>I</a:t>
            </a:r>
            <a:r>
              <a:rPr lang="da-DK" sz="2000" dirty="0" smtClean="0">
                <a:solidFill>
                  <a:srgbClr val="FFFFFF"/>
                </a:solidFill>
              </a:rPr>
              <a:t> arbejde med den medfølelsesfokuserede tilgang indtil næste gang?</a:t>
            </a:r>
          </a:p>
          <a:p>
            <a:pPr marL="0" indent="0">
              <a:buNone/>
            </a:pPr>
            <a:endParaRPr lang="da-DK" sz="2000" dirty="0" smtClean="0">
              <a:solidFill>
                <a:srgbClr val="FFFFFF"/>
              </a:solidFill>
            </a:endParaRPr>
          </a:p>
          <a:p>
            <a:r>
              <a:rPr lang="da-DK" sz="2000" dirty="0" smtClean="0">
                <a:solidFill>
                  <a:srgbClr val="FFFFFF"/>
                </a:solidFill>
              </a:rPr>
              <a:t>Personligt arbejde:		Hvilke øvelser?</a:t>
            </a:r>
          </a:p>
          <a:p>
            <a:pPr marL="2743200" lvl="6" indent="0">
              <a:buNone/>
            </a:pPr>
            <a:r>
              <a:rPr lang="da-DK" dirty="0" smtClean="0">
                <a:solidFill>
                  <a:srgbClr val="FFFFFF"/>
                </a:solidFill>
              </a:rPr>
              <a:t>Hvor ofte og hvornår?</a:t>
            </a:r>
          </a:p>
          <a:p>
            <a:pPr marL="0" indent="0">
              <a:buNone/>
            </a:pPr>
            <a:endParaRPr lang="da-DK" dirty="0">
              <a:solidFill>
                <a:srgbClr val="FFFFFF"/>
              </a:solidFill>
            </a:endParaRPr>
          </a:p>
          <a:p>
            <a:r>
              <a:rPr lang="da-DK" sz="2000" dirty="0" smtClean="0">
                <a:solidFill>
                  <a:srgbClr val="FFFFFF"/>
                </a:solidFill>
              </a:rPr>
              <a:t>Klientarbejde:			Hvilke plancher, øvelser, modeller?</a:t>
            </a:r>
          </a:p>
          <a:p>
            <a:pPr marL="2743200" lvl="6" indent="0">
              <a:buNone/>
            </a:pPr>
            <a:r>
              <a:rPr lang="da-DK" dirty="0" smtClean="0">
                <a:solidFill>
                  <a:srgbClr val="FFFFFF"/>
                </a:solidFill>
              </a:rPr>
              <a:t>Hvem? Find mindst 3 klienter.</a:t>
            </a:r>
          </a:p>
          <a:p>
            <a:pPr marL="2743200" lvl="6" indent="0">
              <a:buNone/>
            </a:pPr>
            <a:endParaRPr lang="da-DK" sz="2000" dirty="0">
              <a:solidFill>
                <a:srgbClr val="FFFFFF"/>
              </a:solidFill>
            </a:endParaRPr>
          </a:p>
          <a:p>
            <a:r>
              <a:rPr lang="da-DK" sz="2100" dirty="0" smtClean="0">
                <a:solidFill>
                  <a:srgbClr val="FFFFFF"/>
                </a:solidFill>
              </a:rPr>
              <a:t>Træning:				Sammen med hvem?</a:t>
            </a:r>
          </a:p>
          <a:p>
            <a:pPr marL="2286000" lvl="5" indent="0">
              <a:buNone/>
            </a:pPr>
            <a:r>
              <a:rPr lang="da-DK" dirty="0" smtClean="0">
                <a:solidFill>
                  <a:srgbClr val="FFFFFF"/>
                </a:solidFill>
              </a:rPr>
              <a:t>	Hvornår?</a:t>
            </a: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972B81DA-08C8-1341-ACB7-E9E5EEE56CB5}" type="datetime1">
              <a:rPr lang="da-DK" smtClean="0">
                <a:solidFill>
                  <a:srgbClr val="FFFFFF"/>
                </a:solidFill>
                <a:latin typeface="Calibri"/>
              </a:rPr>
              <a:t>05/05/2016</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79</a:t>
            </a:fld>
            <a:endParaRPr lang="da-DK" dirty="0">
              <a:solidFill>
                <a:srgbClr val="FFFFFF"/>
              </a:solidFill>
              <a:latin typeface="Calibri"/>
            </a:endParaRPr>
          </a:p>
        </p:txBody>
      </p:sp>
      <p:pic>
        <p:nvPicPr>
          <p:cNvPr id="9"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27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rgbClr val="F8E950"/>
                </a:solidFill>
              </a:rPr>
              <a:t>Den indre stemmes tonefald</a:t>
            </a:r>
            <a:endParaRPr lang="da-DK" dirty="0">
              <a:solidFill>
                <a:srgbClr val="F8E950"/>
              </a:solidFill>
            </a:endParaRPr>
          </a:p>
        </p:txBody>
      </p:sp>
      <p:pic>
        <p:nvPicPr>
          <p:cNvPr id="7"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4" name="Pladsholder til dato 3"/>
          <p:cNvSpPr>
            <a:spLocks noGrp="1"/>
          </p:cNvSpPr>
          <p:nvPr>
            <p:ph type="dt" sz="half" idx="10"/>
          </p:nvPr>
        </p:nvSpPr>
        <p:spPr/>
        <p:txBody>
          <a:bodyPr/>
          <a:lstStyle/>
          <a:p>
            <a:fld id="{C76F1704-CC2B-184F-BE68-1B95087E2DD4}" type="datetime1">
              <a:rPr lang="da-DK" smtClean="0">
                <a:solidFill>
                  <a:prstClr val="white"/>
                </a:solidFill>
                <a:latin typeface="Calibri"/>
              </a:rPr>
              <a:t>05/05/2016</a:t>
            </a:fld>
            <a:endParaRPr lang="da-DK" dirty="0">
              <a:solidFill>
                <a:prstClr val="white"/>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white"/>
                </a:solidFill>
                <a:latin typeface="Calibri"/>
              </a:rPr>
              <a:t>Lena Højgård Isager www.pkf.name</a:t>
            </a:r>
            <a:endParaRPr lang="da-DK" dirty="0">
              <a:solidFill>
                <a:prstClr val="white"/>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white"/>
                </a:solidFill>
                <a:latin typeface="Calibri"/>
              </a:rPr>
              <a:pPr/>
              <a:t>8</a:t>
            </a:fld>
            <a:endParaRPr lang="da-DK" dirty="0">
              <a:solidFill>
                <a:prstClr val="white"/>
              </a:solidFill>
              <a:latin typeface="Calibri"/>
            </a:endParaRPr>
          </a:p>
        </p:txBody>
      </p:sp>
    </p:spTree>
    <p:extLst>
      <p:ext uri="{BB962C8B-B14F-4D97-AF65-F5344CB8AC3E}">
        <p14:creationId xmlns:p14="http://schemas.microsoft.com/office/powerpoint/2010/main" val="13126244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33095"/>
            <a:ext cx="7102699" cy="828000"/>
          </a:xfrm>
        </p:spPr>
        <p:txBody>
          <a:bodyPr>
            <a:noAutofit/>
          </a:bodyPr>
          <a:lstStyle/>
          <a:p>
            <a:pPr>
              <a:lnSpc>
                <a:spcPct val="90000"/>
              </a:lnSpc>
            </a:pPr>
            <a:r>
              <a:rPr lang="da-DK" sz="4000" dirty="0" smtClean="0">
                <a:solidFill>
                  <a:srgbClr val="F8E950"/>
                </a:solidFill>
              </a:rPr>
              <a:t>Introduktion </a:t>
            </a:r>
            <a:r>
              <a:rPr lang="da-DK" sz="4000" dirty="0">
                <a:solidFill>
                  <a:srgbClr val="F8E950"/>
                </a:solidFill>
              </a:rPr>
              <a:t>til en </a:t>
            </a:r>
            <a:r>
              <a:rPr lang="da-DK" sz="4000" dirty="0" smtClean="0">
                <a:solidFill>
                  <a:srgbClr val="F8E950"/>
                </a:solidFill>
              </a:rPr>
              <a:t>medfølelsesfokuseret tilgang </a:t>
            </a:r>
            <a:r>
              <a:rPr lang="da-DK" sz="4000" dirty="0">
                <a:solidFill>
                  <a:srgbClr val="F8E950"/>
                </a:solidFill>
              </a:rPr>
              <a:t/>
            </a:r>
            <a:br>
              <a:rPr lang="da-DK" sz="4000" dirty="0">
                <a:solidFill>
                  <a:srgbClr val="F8E950"/>
                </a:solidFill>
              </a:rPr>
            </a:br>
            <a:endParaRPr lang="da-DK" sz="40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3</a:t>
            </a:r>
            <a:r>
              <a:rPr lang="da-DK" sz="2400" dirty="0" smtClean="0">
                <a:solidFill>
                  <a:srgbClr val="FFFFFF"/>
                </a:solidFill>
              </a:rPr>
              <a:t>.</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Opsamling af hjemmearbejde</a:t>
            </a:r>
          </a:p>
          <a:p>
            <a:pPr marL="0" indent="0">
              <a:lnSpc>
                <a:spcPct val="90000"/>
              </a:lnSpc>
              <a:buNone/>
            </a:pPr>
            <a:r>
              <a:rPr lang="da-DK" sz="2400" dirty="0" smtClean="0">
                <a:solidFill>
                  <a:srgbClr val="FFFFFF"/>
                </a:solidFill>
              </a:rPr>
              <a:t>				</a:t>
            </a:r>
            <a:r>
              <a:rPr lang="da-DK" sz="2400" dirty="0">
                <a:solidFill>
                  <a:srgbClr val="FFFFFF"/>
                </a:solidFill>
              </a:rPr>
              <a:t>Medfølende figur</a:t>
            </a:r>
          </a:p>
          <a:p>
            <a:pPr marL="0" indent="0">
              <a:lnSpc>
                <a:spcPct val="90000"/>
              </a:lnSpc>
              <a:buNone/>
            </a:pPr>
            <a:r>
              <a:rPr lang="da-DK" sz="2400" dirty="0" smtClean="0">
                <a:solidFill>
                  <a:srgbClr val="FFFFFF"/>
                </a:solidFill>
              </a:rPr>
              <a:t>				Øvelse med edderkoppen</a:t>
            </a:r>
          </a:p>
          <a:p>
            <a:pPr marL="0" indent="0">
              <a:lnSpc>
                <a:spcPct val="90000"/>
              </a:lnSpc>
              <a:buNone/>
            </a:pPr>
            <a:r>
              <a:rPr lang="da-DK" sz="2400" dirty="0" smtClean="0">
                <a:solidFill>
                  <a:srgbClr val="FFFFFF"/>
                </a:solidFill>
              </a:rPr>
              <a:t>				Opsamling af øvelse</a:t>
            </a:r>
            <a:r>
              <a:rPr lang="da-DK" sz="2400" dirty="0">
                <a:solidFill>
                  <a:srgbClr val="FFFFFF"/>
                </a:solidFill>
              </a:rPr>
              <a:t>	</a:t>
            </a:r>
            <a:r>
              <a:rPr lang="da-DK" sz="2400" dirty="0" smtClean="0">
                <a:solidFill>
                  <a:srgbClr val="FFFFFF"/>
                </a:solidFill>
              </a:rPr>
              <a:t>			</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12.45-15.00</a:t>
            </a:r>
            <a:r>
              <a:rPr lang="da-DK" sz="2400" dirty="0">
                <a:solidFill>
                  <a:srgbClr val="FFFFFF"/>
                </a:solidFill>
              </a:rPr>
              <a:t>	Funktionsanalyse af </a:t>
            </a:r>
            <a:r>
              <a:rPr lang="da-DK" sz="2400" dirty="0" smtClean="0">
                <a:solidFill>
                  <a:srgbClr val="FFFFFF"/>
                </a:solidFill>
              </a:rPr>
              <a:t>følelserne</a:t>
            </a:r>
          </a:p>
          <a:p>
            <a:pPr marL="0" indent="0">
              <a:lnSpc>
                <a:spcPct val="90000"/>
              </a:lnSpc>
              <a:buNone/>
            </a:pPr>
            <a:r>
              <a:rPr lang="da-DK" sz="2400" dirty="0">
                <a:solidFill>
                  <a:srgbClr val="FFFFFF"/>
                </a:solidFill>
              </a:rPr>
              <a:t>	</a:t>
            </a:r>
            <a:r>
              <a:rPr lang="da-DK" sz="2400" dirty="0" smtClean="0">
                <a:solidFill>
                  <a:srgbClr val="FFFFFF"/>
                </a:solidFill>
              </a:rPr>
              <a:t>			Kritisk selv funktionsanalyse</a:t>
            </a:r>
          </a:p>
          <a:p>
            <a:pPr marL="0" indent="0">
              <a:lnSpc>
                <a:spcPct val="90000"/>
              </a:lnSpc>
              <a:buNone/>
            </a:pPr>
            <a:r>
              <a:rPr lang="da-DK" sz="2400" dirty="0">
                <a:solidFill>
                  <a:srgbClr val="FFFFFF"/>
                </a:solidFill>
              </a:rPr>
              <a:t>	</a:t>
            </a:r>
            <a:r>
              <a:rPr lang="da-DK" sz="2400" dirty="0" smtClean="0">
                <a:solidFill>
                  <a:srgbClr val="FFFFFF"/>
                </a:solidFill>
              </a:rPr>
              <a:t>			Evaluering.</a:t>
            </a: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8F52A0D8-A716-024D-BA3C-338E4321D95D}" type="datetime1">
              <a:rPr lang="da-DK" smtClean="0">
                <a:solidFill>
                  <a:srgbClr val="FFFFFF"/>
                </a:solidFill>
                <a:latin typeface="Calibri"/>
              </a:rPr>
              <a:t>05/05/2016</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80</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4633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09600" y="228600"/>
            <a:ext cx="7924800" cy="3507377"/>
          </a:xfrm>
        </p:spPr>
        <p:txBody>
          <a:bodyPr rIns="96382">
            <a:normAutofit fontScale="90000"/>
          </a:bodyPr>
          <a:lstStyle/>
          <a:p>
            <a:pPr marL="35899" algn="l">
              <a:defRPr/>
            </a:pPr>
            <a:r>
              <a:rPr lang="da-DK" sz="2400" dirty="0" smtClean="0">
                <a:solidFill>
                  <a:srgbClr val="F8E950"/>
                </a:solidFill>
              </a:rPr>
              <a:t>Opbygning af den medfølende figur </a:t>
            </a:r>
            <a:r>
              <a:rPr lang="da-DK" sz="1200" dirty="0" smtClean="0">
                <a:solidFill>
                  <a:srgbClr val="FFFFFF"/>
                </a:solidFill>
              </a:rPr>
              <a:t>(Fra P. Gilbert 2008/ L. H. Isager)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Disse vil inkludere: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		</a:t>
            </a:r>
            <a:r>
              <a:rPr lang="da-DK" sz="1200" b="1" dirty="0" smtClean="0">
                <a:solidFill>
                  <a:srgbClr val="FFFFFF"/>
                </a:solidFill>
              </a:rPr>
              <a:t>Varme, Styrke, Ikke-dømmende</a:t>
            </a:r>
            <a:r>
              <a:rPr lang="da-DK" sz="1200" dirty="0">
                <a:solidFill>
                  <a:srgbClr val="FFFFFF"/>
                </a:solidFill>
                <a:latin typeface="ＭＳ Ｐゴシック" charset="0"/>
                <a:ea typeface="ＭＳ Ｐゴシック" charset="0"/>
                <a:cs typeface="ＭＳ Ｐゴシック" charset="0"/>
                <a:sym typeface="ＭＳ Ｐゴシック" charset="0"/>
              </a:rPr>
              <a:t> </a:t>
            </a:r>
            <a:r>
              <a:rPr lang="da-DK" sz="1200" dirty="0" smtClean="0">
                <a:solidFill>
                  <a:srgbClr val="FFFFFF"/>
                </a:solidFill>
                <a:latin typeface="ＭＳ Ｐゴシック" charset="0"/>
                <a:ea typeface="ＭＳ Ｐゴシック" charset="0"/>
                <a:cs typeface="ＭＳ Ｐゴシック" charset="0"/>
                <a:sym typeface="ＭＳ Ｐゴシック" charset="0"/>
              </a:rPr>
              <a:t>og </a:t>
            </a:r>
            <a:r>
              <a:rPr lang="da-DK" sz="1200" b="1" dirty="0" smtClean="0">
                <a:solidFill>
                  <a:srgbClr val="FFFFFF"/>
                </a:solidFill>
              </a:rPr>
              <a:t>Visdom.</a:t>
            </a:r>
            <a:br>
              <a:rPr lang="da-DK" sz="1200" b="1" dirty="0" smtClean="0">
                <a:solidFill>
                  <a:srgbClr val="FFFFFF"/>
                </a:solidFill>
              </a:rPr>
            </a:br>
            <a:r>
              <a:rPr lang="da-DK" sz="1200" dirty="0" smtClean="0">
                <a:solidFill>
                  <a:srgbClr val="FFFFFF"/>
                </a:solidFill>
              </a:rPr>
              <a:t>Så prøv i hver boks nedenfor at tænke over disse kvaliteter (varme, styrke, ikke-dømmende og  visdom </a:t>
            </a:r>
            <a:r>
              <a:rPr lang="da-DK" sz="1200" dirty="0">
                <a:solidFill>
                  <a:srgbClr val="FFFFFF"/>
                </a:solidFill>
              </a:rPr>
              <a:t>) </a:t>
            </a:r>
            <a:r>
              <a:rPr lang="da-DK" sz="1200" dirty="0" smtClean="0">
                <a:solidFill>
                  <a:srgbClr val="FFFFFF"/>
                </a:solidFill>
              </a:rPr>
              <a:t>og forestil dig, hvordan de vil se ud, lyde og mærkes.</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a:t>
            </a:r>
            <a:r>
              <a:rPr lang="da-DK" sz="1200" dirty="0">
                <a:solidFill>
                  <a:srgbClr val="FFFFFF"/>
                </a:solidFill>
              </a:rPr>
              <a:t>, styrke, ikke-dømmende og  visdom ? </a:t>
            </a:r>
            <a:r>
              <a:rPr lang="da-DK" sz="1200" dirty="0" smtClean="0">
                <a:solidFill>
                  <a:srgbClr val="FFFFFF"/>
                </a:solidFill>
              </a:rPr>
              <a:t>Husk at din forestilling bringer medfølelse til dig og med dig.</a:t>
            </a:r>
            <a:endParaRPr lang="da-DK" sz="1200" dirty="0">
              <a:solidFill>
                <a:srgbClr val="FFFFFF"/>
              </a:solidFill>
            </a:endParaRPr>
          </a:p>
        </p:txBody>
      </p:sp>
      <p:graphicFrame>
        <p:nvGraphicFramePr>
          <p:cNvPr id="57346" name="Group 2"/>
          <p:cNvGraphicFramePr>
            <a:graphicFrameLocks noGrp="1"/>
          </p:cNvGraphicFramePr>
          <p:nvPr>
            <p:extLst/>
          </p:nvPr>
        </p:nvGraphicFramePr>
        <p:xfrm>
          <a:off x="685800" y="3886200"/>
          <a:ext cx="7696200" cy="2741567"/>
        </p:xfrm>
        <a:graphic>
          <a:graphicData uri="http://schemas.openxmlformats.org/drawingml/2006/table">
            <a:tbl>
              <a:tblPr/>
              <a:tblGrid>
                <a:gridCol w="7696200"/>
              </a:tblGrid>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fremtræde/se ud - synlige kvaliteter?</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lyde (fx. stemmeleje)?</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7007">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Hvilke andre sanselige kvaliteter kan du give forestillingen?</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forholde sig til dig?</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dirty="0" smtClean="0">
                          <a:ln>
                            <a:noFill/>
                          </a:ln>
                          <a:solidFill>
                            <a:schemeClr val="tx1"/>
                          </a:solidFill>
                          <a:effectLst/>
                          <a:latin typeface="+mn-lt"/>
                          <a:ea typeface="ヒラギノ明朝 ProN W3" charset="0"/>
                          <a:cs typeface="ヒラギノ明朝 ProN W3" charset="0"/>
                          <a:sym typeface="Comic Sans MS" charset="0"/>
                        </a:rPr>
                        <a:t>Hvordan vil du gerne forholde dig til din perfekte omsorgsgiver / medfølende forestilling?</a:t>
                      </a:r>
                      <a:endParaRPr kumimoji="0" lang="da-DK" sz="900" b="0" i="0" u="none" strike="noStrike" cap="none" normalizeH="0" baseline="0" noProof="0" dirty="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066087" y="0"/>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8C8F76B4-6625-F049-9157-7C077E20CA7E}"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81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2961055"/>
      </p:ext>
    </p:extLst>
  </p:cSld>
  <p:clrMapOvr>
    <a:masterClrMapping/>
  </p:clrMapOvr>
  <p:transition>
    <p:cover dir="l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7807" y="293750"/>
            <a:ext cx="8229600" cy="1143000"/>
          </a:xfrm>
        </p:spPr>
        <p:txBody>
          <a:bodyPr rIns="96382">
            <a:normAutofit/>
          </a:bodyPr>
          <a:lstStyle/>
          <a:p>
            <a:pPr marL="35899">
              <a:defRPr/>
            </a:pPr>
            <a:r>
              <a:rPr lang="da-DK" sz="4000" dirty="0" smtClean="0">
                <a:solidFill>
                  <a:srgbClr val="F8E950"/>
                </a:solidFill>
              </a:rPr>
              <a:t>Øvelse med medfølende figur</a:t>
            </a:r>
          </a:p>
        </p:txBody>
      </p:sp>
      <p:sp>
        <p:nvSpPr>
          <p:cNvPr id="58370" name="Rectangle 2"/>
          <p:cNvSpPr>
            <a:spLocks noGrp="1" noChangeArrowheads="1"/>
          </p:cNvSpPr>
          <p:nvPr>
            <p:ph type="body" idx="1"/>
          </p:nvPr>
        </p:nvSpPr>
        <p:spPr/>
        <p:txBody>
          <a:bodyPr rIns="96382"/>
          <a:lstStyle/>
          <a:p>
            <a:pPr>
              <a:lnSpc>
                <a:spcPct val="90000"/>
              </a:lnSpc>
              <a:defRPr/>
            </a:pPr>
            <a:r>
              <a:rPr lang="da-DK" sz="1600" dirty="0" smtClean="0">
                <a:solidFill>
                  <a:srgbClr val="FFFFFF"/>
                </a:solidFill>
              </a:rPr>
              <a:t>Parvis arbejdes der med at guide en visualisering med den medfølende figur </a:t>
            </a:r>
            <a:r>
              <a:rPr lang="da-DK" altLang="ja-JP" sz="1600" dirty="0" smtClean="0">
                <a:solidFill>
                  <a:srgbClr val="FFFFFF"/>
                </a:solidFill>
                <a:latin typeface="Arial"/>
              </a:rPr>
              <a:t>”</a:t>
            </a:r>
            <a:r>
              <a:rPr lang="da-DK" sz="1600" dirty="0" smtClean="0">
                <a:solidFill>
                  <a:srgbClr val="FFFFFF"/>
                </a:solidFill>
              </a:rPr>
              <a:t>klienten</a:t>
            </a:r>
            <a:r>
              <a:rPr lang="da-DK" altLang="ja-JP" sz="1600" dirty="0" smtClean="0">
                <a:solidFill>
                  <a:srgbClr val="FFFFFF"/>
                </a:solidFill>
                <a:latin typeface="Arial"/>
              </a:rPr>
              <a:t>”</a:t>
            </a:r>
            <a:r>
              <a:rPr lang="da-DK" sz="1600" dirty="0" smtClean="0">
                <a:solidFill>
                  <a:srgbClr val="FFFFFF"/>
                </a:solidFill>
              </a:rPr>
              <a:t> har beskrevet.</a:t>
            </a:r>
          </a:p>
          <a:p>
            <a:pPr>
              <a:lnSpc>
                <a:spcPct val="90000"/>
              </a:lnSpc>
              <a:defRPr/>
            </a:pPr>
            <a:r>
              <a:rPr lang="da-DK" sz="1600" dirty="0" smtClean="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smtClean="0">
                <a:solidFill>
                  <a:srgbClr val="FFFFFF"/>
                </a:solidFill>
              </a:rPr>
              <a:t>Herefter guider terapeuten en visualisering med sikkert sted og medfølende figur.</a:t>
            </a:r>
          </a:p>
          <a:p>
            <a:pPr>
              <a:lnSpc>
                <a:spcPct val="90000"/>
              </a:lnSpc>
              <a:defRPr/>
            </a:pPr>
            <a:r>
              <a:rPr lang="da-DK" sz="1600" dirty="0" smtClean="0">
                <a:solidFill>
                  <a:srgbClr val="FFFFFF"/>
                </a:solidFill>
              </a:rPr>
              <a:t>Der rundes af med tilbagemelding fra klienten, hvis der er noget, som denne ønsker at dele</a:t>
            </a:r>
          </a:p>
          <a:p>
            <a:pPr>
              <a:lnSpc>
                <a:spcPct val="90000"/>
              </a:lnSpc>
              <a:defRPr/>
            </a:pPr>
            <a:r>
              <a:rPr lang="da-DK" sz="1600" dirty="0" smtClean="0">
                <a:solidFill>
                  <a:srgbClr val="FFFFFF"/>
                </a:solidFill>
              </a:rPr>
              <a:t>Der byttes roller</a:t>
            </a:r>
          </a:p>
          <a:p>
            <a:pPr>
              <a:lnSpc>
                <a:spcPct val="90000"/>
              </a:lnSpc>
              <a:defRPr/>
            </a:pPr>
            <a:endParaRPr lang="da-DK" sz="1600" dirty="0" smtClean="0">
              <a:solidFill>
                <a:srgbClr val="FFFFFF"/>
              </a:solidFill>
            </a:endParaRPr>
          </a:p>
          <a:p>
            <a:pPr>
              <a:lnSpc>
                <a:spcPct val="90000"/>
              </a:lnSpc>
              <a:defRPr/>
            </a:pPr>
            <a:r>
              <a:rPr lang="da-DK" sz="1600" dirty="0" smtClean="0">
                <a:solidFill>
                  <a:srgbClr val="FFFFFF"/>
                </a:solidFill>
              </a:rPr>
              <a:t>Til sidst gives venlige tilbagemeldinger til hinanden. Find hver en ting, som den anden gjorde, som virkede virkelig godt, og kom med et forslag til forbedring</a:t>
            </a:r>
            <a:endParaRPr lang="da-DK" sz="1600" dirty="0">
              <a:solidFill>
                <a:srgbClr val="FFFFFF"/>
              </a:solidFill>
            </a:endParaRPr>
          </a:p>
        </p:txBody>
      </p:sp>
      <p:pic>
        <p:nvPicPr>
          <p:cNvPr id="4"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D8748780-B3AE-6A41-8C84-DF0023B5218A}"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82</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99032349"/>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28355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dirty="0" smtClean="0">
                <a:solidFill>
                  <a:srgbClr val="000000"/>
                </a:solidFill>
                <a:latin typeface="Calibri"/>
                <a:ea typeface="ＭＳ Ｐゴシック" charset="0"/>
                <a:cs typeface="Calibri"/>
                <a:sym typeface="Comic Sans MS" charset="0"/>
              </a:rPr>
              <a:t>Trussel</a:t>
            </a:r>
            <a:endParaRPr lang="da-DK" sz="2400" dirty="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6523905" y="6460756"/>
            <a:ext cx="2495495" cy="246221"/>
          </a:xfrm>
          <a:prstGeom prst="rect">
            <a:avLst/>
          </a:prstGeom>
          <a:noFill/>
        </p:spPr>
        <p:txBody>
          <a:bodyPr wrap="none" rtlCol="0">
            <a:spAutoFit/>
          </a:bodyPr>
          <a:lstStyle/>
          <a:p>
            <a:r>
              <a:rPr lang="da-DK" sz="1000" dirty="0" smtClean="0">
                <a:solidFill>
                  <a:srgbClr val="000000"/>
                </a:solidFill>
                <a:latin typeface="Calibri"/>
                <a:ea typeface="ヒラギノ明朝 ProN W3"/>
                <a:cs typeface="Calibri"/>
              </a:rPr>
              <a:t>( Inspireret af Paul Gilbert 2010/Lena Isager)</a:t>
            </a:r>
            <a:endParaRPr lang="da-DK" sz="1000" dirty="0">
              <a:solidFill>
                <a:srgbClr val="000000"/>
              </a:solidFill>
              <a:latin typeface="Calibri"/>
              <a:ea typeface="ヒラギノ明朝 ProN W3"/>
              <a:cs typeface="Calibri"/>
            </a:endParaRPr>
          </a:p>
        </p:txBody>
      </p:sp>
    </p:spTree>
    <p:extLst>
      <p:ext uri="{BB962C8B-B14F-4D97-AF65-F5344CB8AC3E}">
        <p14:creationId xmlns:p14="http://schemas.microsoft.com/office/powerpoint/2010/main" val="367656716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At komme væk, gå i kamp eller stivnede du?</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din vejrtrækning?</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barndomsminder fra lign. situationer?)</a:t>
            </a:r>
            <a:endParaRPr lang="da-DK"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adfærd?( Fx. ruminerede eller bekymrede sig)</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Reflekteren</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andre?</a:t>
            </a:r>
            <a:endParaRPr lang="da-DK"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30306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smtClean="0">
                <a:solidFill>
                  <a:srgbClr val="000000"/>
                </a:solidFill>
                <a:latin typeface="Calibri"/>
                <a:ea typeface="ＭＳ Ｐゴシック" charset="0"/>
                <a:cs typeface="Calibri"/>
                <a:sym typeface="Comic Sans MS" charset="0"/>
              </a:rPr>
              <a:t>Trussel</a:t>
            </a:r>
            <a:endParaRPr lang="da-DK" sz="2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p>
        </p:txBody>
      </p:sp>
    </p:spTree>
    <p:extLst>
      <p:ext uri="{BB962C8B-B14F-4D97-AF65-F5344CB8AC3E}">
        <p14:creationId xmlns:p14="http://schemas.microsoft.com/office/powerpoint/2010/main" val="127861120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5" name="Pladsholder til dato 4"/>
          <p:cNvSpPr>
            <a:spLocks noGrp="1"/>
          </p:cNvSpPr>
          <p:nvPr>
            <p:ph type="dt" sz="half" idx="10"/>
          </p:nvPr>
        </p:nvSpPr>
        <p:spPr/>
        <p:txBody>
          <a:bodyPr/>
          <a:lstStyle/>
          <a:p>
            <a:fld id="{779687B9-05D7-3E4F-96C0-DA23F170823B}" type="datetime1">
              <a:rPr lang="da-DK" smtClean="0">
                <a:solidFill>
                  <a:srgbClr val="800000"/>
                </a:solidFill>
                <a:latin typeface="Calibri"/>
              </a:rPr>
              <a:t>05/05/2016</a:t>
            </a:fld>
            <a:endParaRPr lang="da-DK" dirty="0">
              <a:solidFill>
                <a:srgbClr val="800000"/>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800000"/>
                </a:solidFill>
                <a:latin typeface="Calibri"/>
              </a:rPr>
              <a:pPr/>
              <a:t>85</a:t>
            </a:fld>
            <a:endParaRPr lang="da-DK" dirty="0">
              <a:solidFill>
                <a:srgbClr val="800000"/>
              </a:solidFill>
              <a:latin typeface="Calibri"/>
            </a:endParaRPr>
          </a:p>
        </p:txBody>
      </p:sp>
    </p:spTree>
    <p:extLst>
      <p:ext uri="{BB962C8B-B14F-4D97-AF65-F5344CB8AC3E}">
        <p14:creationId xmlns:p14="http://schemas.microsoft.com/office/powerpoint/2010/main" val="34057456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solidFill>
                  <a:srgbClr val="F8E950"/>
                </a:solidFill>
              </a:rPr>
              <a:t>Gruppearbejde i par</a:t>
            </a:r>
            <a:br>
              <a:rPr lang="da-DK" dirty="0" smtClean="0">
                <a:solidFill>
                  <a:srgbClr val="F8E950"/>
                </a:solidFill>
              </a:rPr>
            </a:br>
            <a:r>
              <a:rPr lang="da-DK" sz="2700" dirty="0" smtClean="0">
                <a:solidFill>
                  <a:srgbClr val="FFFFFF"/>
                </a:solidFill>
              </a:rPr>
              <a:t>(30 min.)</a:t>
            </a:r>
            <a:endParaRPr lang="da-DK" sz="2700" dirty="0">
              <a:solidFill>
                <a:srgbClr val="FFFFFF"/>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solidFill>
                  <a:srgbClr val="FFFFFF"/>
                </a:solidFill>
              </a:rPr>
              <a:t>Udfyld en edderkop ud fra en af jeres situationer. Vælg hvem der er på og hvem der interviewer.</a:t>
            </a:r>
          </a:p>
          <a:p>
            <a:pPr marL="0" indent="0">
              <a:buNone/>
            </a:pPr>
            <a:r>
              <a:rPr lang="da-DK" dirty="0" smtClean="0">
                <a:solidFill>
                  <a:srgbClr val="FFFFFF"/>
                </a:solidFill>
              </a:rPr>
              <a:t>Brug spørgsmålene til støtte til at komme ind i alle cirklerne.</a:t>
            </a:r>
          </a:p>
          <a:p>
            <a:pPr lvl="1"/>
            <a:endParaRPr lang="da-DK" dirty="0" smtClean="0">
              <a:solidFill>
                <a:srgbClr val="FFFFFF"/>
              </a:solidFill>
            </a:endParaRPr>
          </a:p>
          <a:p>
            <a:pPr lvl="1"/>
            <a:r>
              <a:rPr lang="da-DK" dirty="0" smtClean="0">
                <a:solidFill>
                  <a:srgbClr val="FFFFFF"/>
                </a:solidFill>
              </a:rPr>
              <a:t>Tanker</a:t>
            </a:r>
          </a:p>
          <a:p>
            <a:pPr lvl="1"/>
            <a:r>
              <a:rPr lang="da-DK" dirty="0" smtClean="0">
                <a:solidFill>
                  <a:srgbClr val="FFFFFF"/>
                </a:solidFill>
              </a:rPr>
              <a:t>Adfærd</a:t>
            </a:r>
            <a:endParaRPr lang="da-DK" dirty="0">
              <a:solidFill>
                <a:srgbClr val="FFFFFF"/>
              </a:solidFill>
            </a:endParaRPr>
          </a:p>
          <a:p>
            <a:pPr lvl="1"/>
            <a:r>
              <a:rPr lang="da-DK" dirty="0" smtClean="0">
                <a:solidFill>
                  <a:srgbClr val="FFFFFF"/>
                </a:solidFill>
              </a:rPr>
              <a:t>Følelser og kropslige fornemmelser</a:t>
            </a:r>
            <a:endParaRPr lang="da-DK" dirty="0">
              <a:solidFill>
                <a:srgbClr val="FFFFFF"/>
              </a:solidFill>
            </a:endParaRPr>
          </a:p>
          <a:p>
            <a:pPr lvl="1"/>
            <a:r>
              <a:rPr lang="da-DK" dirty="0" smtClean="0">
                <a:solidFill>
                  <a:srgbClr val="FFFFFF"/>
                </a:solidFill>
              </a:rPr>
              <a:t>Hvad du får lyst til at gøre - motivation</a:t>
            </a:r>
          </a:p>
          <a:p>
            <a:pPr lvl="1"/>
            <a:r>
              <a:rPr lang="da-DK" dirty="0" smtClean="0">
                <a:solidFill>
                  <a:srgbClr val="FFFFFF"/>
                </a:solidFill>
              </a:rPr>
              <a:t>Forestillinger / fantasier</a:t>
            </a:r>
          </a:p>
          <a:p>
            <a:pPr lvl="1"/>
            <a:r>
              <a:rPr lang="da-DK" dirty="0">
                <a:solidFill>
                  <a:srgbClr val="FFFFFF"/>
                </a:solidFill>
              </a:rPr>
              <a:t>O</a:t>
            </a:r>
            <a:r>
              <a:rPr lang="da-DK" dirty="0" smtClean="0">
                <a:solidFill>
                  <a:srgbClr val="FFFFFF"/>
                </a:solidFill>
              </a:rPr>
              <a:t>pmærksomhed</a:t>
            </a:r>
          </a:p>
          <a:p>
            <a:pPr lvl="1"/>
            <a:endParaRPr lang="da-DK" dirty="0" smtClean="0">
              <a:solidFill>
                <a:srgbClr val="FFFFFF"/>
              </a:solidFill>
            </a:endParaRPr>
          </a:p>
        </p:txBody>
      </p:sp>
      <p:sp>
        <p:nvSpPr>
          <p:cNvPr id="4" name="Pladsholder til dato 3"/>
          <p:cNvSpPr>
            <a:spLocks noGrp="1"/>
          </p:cNvSpPr>
          <p:nvPr>
            <p:ph type="dt" sz="half" idx="10"/>
          </p:nvPr>
        </p:nvSpPr>
        <p:spPr/>
        <p:txBody>
          <a:bodyPr/>
          <a:lstStyle/>
          <a:p>
            <a:fld id="{1FA39B41-78DE-4040-A723-D9A1ABCCE061}"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86</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2352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Brug af medfølende selv</a:t>
            </a:r>
            <a:endParaRPr lang="da-DK" dirty="0">
              <a:solidFill>
                <a:srgbClr val="F8E950"/>
              </a:solidFill>
            </a:endParaRPr>
          </a:p>
        </p:txBody>
      </p:sp>
      <p:sp>
        <p:nvSpPr>
          <p:cNvPr id="3" name="Pladsholder til indhold 2"/>
          <p:cNvSpPr>
            <a:spLocks noGrp="1"/>
          </p:cNvSpPr>
          <p:nvPr>
            <p:ph idx="1"/>
          </p:nvPr>
        </p:nvSpPr>
        <p:spPr/>
        <p:txBody>
          <a:bodyPr>
            <a:normAutofit fontScale="70000" lnSpcReduction="20000"/>
          </a:bodyPr>
          <a:lstStyle/>
          <a:p>
            <a:r>
              <a:rPr lang="da-DK" dirty="0" smtClean="0">
                <a:solidFill>
                  <a:srgbClr val="FFFFFF"/>
                </a:solidFill>
              </a:rPr>
              <a:t>Find nu tilbage til den mest medfølende udgave af dig. Se om du virkelig kan mærke varme, styrke, forståelse og indlevelse.</a:t>
            </a:r>
          </a:p>
          <a:p>
            <a:r>
              <a:rPr lang="da-DK" dirty="0" smtClean="0">
                <a:solidFill>
                  <a:srgbClr val="FFFFFF"/>
                </a:solidFill>
              </a:rPr>
              <a:t>Brug nu denne mentalitet til at se, hvordan du gerne ville reagere i den type situation, du arbejdede med før</a:t>
            </a:r>
          </a:p>
          <a:p>
            <a:endParaRPr lang="da-DK" dirty="0" smtClean="0">
              <a:solidFill>
                <a:srgbClr val="FFFFFF"/>
              </a:solidFill>
            </a:endParaRPr>
          </a:p>
          <a:p>
            <a:r>
              <a:rPr lang="da-DK" dirty="0" smtClean="0">
                <a:solidFill>
                  <a:srgbClr val="FFFFFF"/>
                </a:solidFill>
              </a:rPr>
              <a:t>Hvad ville din intention være, hvis du var motiveret af medfølelse</a:t>
            </a:r>
          </a:p>
          <a:p>
            <a:r>
              <a:rPr lang="da-DK" dirty="0" smtClean="0">
                <a:solidFill>
                  <a:srgbClr val="FFFFFF"/>
                </a:solidFill>
              </a:rPr>
              <a:t>Hvordan ville det være hjælpsomt at tænke</a:t>
            </a:r>
          </a:p>
          <a:p>
            <a:r>
              <a:rPr lang="da-DK" dirty="0" smtClean="0">
                <a:solidFill>
                  <a:srgbClr val="FFFFFF"/>
                </a:solidFill>
              </a:rPr>
              <a:t>Hvilken adfærd ville være god for dig</a:t>
            </a:r>
          </a:p>
          <a:p>
            <a:r>
              <a:rPr lang="da-DK" dirty="0" smtClean="0">
                <a:solidFill>
                  <a:srgbClr val="FFFFFF"/>
                </a:solidFill>
              </a:rPr>
              <a:t>Hvilke følelser og kropslige fornemmelser tror du, så du ville have?</a:t>
            </a:r>
          </a:p>
          <a:p>
            <a:r>
              <a:rPr lang="da-DK" dirty="0" smtClean="0">
                <a:solidFill>
                  <a:srgbClr val="FFFFFF"/>
                </a:solidFill>
              </a:rPr>
              <a:t>Hvilke erindringer eller forestillinger kunne være hjælpsomme?</a:t>
            </a:r>
          </a:p>
          <a:p>
            <a:r>
              <a:rPr lang="da-DK" dirty="0" smtClean="0">
                <a:solidFill>
                  <a:srgbClr val="FFFFFF"/>
                </a:solidFill>
              </a:rPr>
              <a:t>Hvad ville så være i fokus for din opmærksomhed?</a:t>
            </a:r>
            <a:endParaRPr lang="da-DK" dirty="0">
              <a:solidFill>
                <a:srgbClr val="FFFFFF"/>
              </a:solidFill>
            </a:endParaRPr>
          </a:p>
        </p:txBody>
      </p:sp>
      <p:sp>
        <p:nvSpPr>
          <p:cNvPr id="4" name="Pladsholder til dato 3"/>
          <p:cNvSpPr>
            <a:spLocks noGrp="1"/>
          </p:cNvSpPr>
          <p:nvPr>
            <p:ph type="dt" sz="half" idx="10"/>
          </p:nvPr>
        </p:nvSpPr>
        <p:spPr/>
        <p:txBody>
          <a:bodyPr/>
          <a:lstStyle/>
          <a:p>
            <a:fld id="{4A9C1CCF-B784-294E-BE4C-06161EBC3FBE}"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87</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391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dato 5"/>
          <p:cNvSpPr>
            <a:spLocks noGrp="1"/>
          </p:cNvSpPr>
          <p:nvPr>
            <p:ph type="dt" sz="half" idx="10"/>
          </p:nvPr>
        </p:nvSpPr>
        <p:spPr/>
        <p:txBody>
          <a:bodyPr/>
          <a:lstStyle/>
          <a:p>
            <a:fld id="{F5C78797-3389-3E4F-AAAF-6B9DD3DEFC47}" type="datetime1">
              <a:rPr lang="da-DK" smtClean="0">
                <a:solidFill>
                  <a:srgbClr val="800000"/>
                </a:solidFill>
                <a:latin typeface="Calibri"/>
              </a:rPr>
              <a:t>05/05/2016</a:t>
            </a:fld>
            <a:endParaRPr lang="da-DK" dirty="0">
              <a:solidFill>
                <a:srgbClr val="800000"/>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800000"/>
                </a:solidFill>
                <a:latin typeface="Calibri"/>
              </a:rPr>
              <a:pPr/>
              <a:t>88</a:t>
            </a:fld>
            <a:endParaRPr lang="da-DK" dirty="0">
              <a:solidFill>
                <a:srgbClr val="800000"/>
              </a:solidFill>
              <a:latin typeface="Calibri"/>
            </a:endParaRPr>
          </a:p>
        </p:txBody>
      </p:sp>
    </p:spTree>
    <p:extLst>
      <p:ext uri="{BB962C8B-B14F-4D97-AF65-F5344CB8AC3E}">
        <p14:creationId xmlns:p14="http://schemas.microsoft.com/office/powerpoint/2010/main" val="29167807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Ville du have lyst til at bevare relationen?</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kroppen så være?</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tidligere haft gode oplevelser med den/ de andre?</a:t>
            </a:r>
            <a:endParaRPr lang="da-DK"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handlinger? ( fx. talt til 10 eller trukket vejret)</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err="1" smtClean="0">
                <a:solidFill>
                  <a:srgbClr val="000000"/>
                </a:solidFill>
                <a:latin typeface="Calibri"/>
                <a:ea typeface="ＭＳ Ｐゴシック" charset="0"/>
                <a:cs typeface="Calibri"/>
                <a:sym typeface="Comic Sans MS" charset="0"/>
              </a:rPr>
              <a:t>Reflekteren</a:t>
            </a:r>
            <a:endParaRPr lang="da-DK" sz="1200" dirty="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situationen?</a:t>
            </a:r>
            <a:endParaRPr lang="da-DK"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smtClean="0">
                <a:solidFill>
                  <a:srgbClr val="000000"/>
                </a:solidFill>
                <a:latin typeface="Calibri"/>
                <a:ea typeface="ＭＳ Ｐゴシック" charset="0"/>
                <a:cs typeface="Calibri"/>
                <a:sym typeface="Comic Sans MS" charset="0"/>
              </a:rPr>
              <a:t>Medfølelse</a:t>
            </a:r>
            <a:endParaRPr lang="da-DK"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078772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1800" dirty="0" smtClean="0">
                <a:solidFill>
                  <a:srgbClr val="FFFFFF"/>
                </a:solidFill>
                <a:ea typeface="+mn-ea"/>
              </a:rPr>
              <a:t>Brainstorm:</a:t>
            </a:r>
          </a:p>
          <a:p>
            <a:pPr marL="0" indent="0" algn="ctr">
              <a:buFont typeface="Arial" charset="0"/>
              <a:buNone/>
              <a:defRPr/>
            </a:pPr>
            <a:r>
              <a:rPr lang="en-GB" sz="4000" dirty="0" err="1" smtClean="0">
                <a:solidFill>
                  <a:srgbClr val="F8E950"/>
                </a:solidFill>
                <a:ea typeface="+mn-ea"/>
              </a:rPr>
              <a:t>Hvad</a:t>
            </a:r>
            <a:r>
              <a:rPr lang="en-GB" sz="4000" dirty="0" smtClean="0">
                <a:solidFill>
                  <a:srgbClr val="F8E950"/>
                </a:solidFill>
                <a:ea typeface="+mn-ea"/>
              </a:rPr>
              <a:t> </a:t>
            </a:r>
            <a:r>
              <a:rPr lang="en-GB" sz="4000" dirty="0" err="1" smtClean="0">
                <a:solidFill>
                  <a:srgbClr val="F8E950"/>
                </a:solidFill>
                <a:ea typeface="+mn-ea"/>
              </a:rPr>
              <a:t>er</a:t>
            </a:r>
            <a:r>
              <a:rPr lang="en-GB" sz="4000" dirty="0" smtClean="0">
                <a:solidFill>
                  <a:srgbClr val="F8E950"/>
                </a:solidFill>
                <a:ea typeface="+mn-ea"/>
              </a:rPr>
              <a:t> </a:t>
            </a:r>
            <a:r>
              <a:rPr lang="en-GB" sz="4000" dirty="0" err="1" smtClean="0">
                <a:solidFill>
                  <a:srgbClr val="F8E950"/>
                </a:solidFill>
                <a:ea typeface="+mn-ea"/>
              </a:rPr>
              <a:t>medfølelse</a:t>
            </a:r>
            <a:r>
              <a:rPr lang="en-GB" sz="4000" dirty="0" smtClean="0">
                <a:solidFill>
                  <a:srgbClr val="F8E950"/>
                </a:solidFill>
                <a:ea typeface="+mn-ea"/>
              </a:rPr>
              <a:t>?</a:t>
            </a: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044" y="1792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A246E51E-4DF7-3D45-9165-C093F8F9E4BA}"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a:t>
            </a:fld>
            <a:endParaRPr lang="da-DK" dirty="0">
              <a:solidFill>
                <a:prstClr val="black">
                  <a:tint val="75000"/>
                </a:prstClr>
              </a:solidFill>
              <a:latin typeface="Calibri"/>
            </a:endParaRPr>
          </a:p>
        </p:txBody>
      </p:sp>
      <p:pic>
        <p:nvPicPr>
          <p:cNvPr id="6" name="Billede 5"/>
          <p:cNvPicPr>
            <a:picLocks noChangeAspect="1"/>
          </p:cNvPicPr>
          <p:nvPr/>
        </p:nvPicPr>
        <p:blipFill>
          <a:blip r:embed="rId3"/>
          <a:stretch>
            <a:fillRect/>
          </a:stretch>
        </p:blipFill>
        <p:spPr>
          <a:xfrm>
            <a:off x="2009104" y="2206818"/>
            <a:ext cx="5125792" cy="3582601"/>
          </a:xfrm>
          <a:prstGeom prst="rect">
            <a:avLst/>
          </a:prstGeom>
        </p:spPr>
      </p:pic>
    </p:spTree>
    <p:extLst>
      <p:ext uri="{BB962C8B-B14F-4D97-AF65-F5344CB8AC3E}">
        <p14:creationId xmlns:p14="http://schemas.microsoft.com/office/powerpoint/2010/main" val="25924478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0"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dirty="0" err="1">
                <a:solidFill>
                  <a:srgbClr val="000000"/>
                </a:solidFill>
                <a:latin typeface="Calibri"/>
                <a:ea typeface="ＭＳ Ｐゴシック" charset="0"/>
                <a:cs typeface="Calibri"/>
                <a:sym typeface="Comic Sans MS" charset="0"/>
              </a:rPr>
              <a:t>Medfølelse</a:t>
            </a:r>
            <a:endParaRPr lang="en-US" sz="2200" dirty="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93590575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323850" y="1161256"/>
            <a:ext cx="374332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72419" name="Oval 4"/>
          <p:cNvSpPr>
            <a:spLocks noChangeArrowheads="1"/>
          </p:cNvSpPr>
          <p:nvPr/>
        </p:nvSpPr>
        <p:spPr bwMode="auto">
          <a:xfrm>
            <a:off x="5003800" y="1233488"/>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US" altLang="da-DK" sz="1200" b="0">
              <a:solidFill>
                <a:srgbClr val="000066"/>
              </a:solidFill>
            </a:endParaRPr>
          </a:p>
        </p:txBody>
      </p:sp>
      <p:sp>
        <p:nvSpPr>
          <p:cNvPr id="572420" name="Text Box 5"/>
          <p:cNvSpPr txBox="1">
            <a:spLocks noChangeArrowheads="1"/>
          </p:cNvSpPr>
          <p:nvPr/>
        </p:nvSpPr>
        <p:spPr bwMode="auto">
          <a:xfrm>
            <a:off x="622300" y="1369919"/>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50000"/>
              </a:spcBef>
              <a:buFontTx/>
              <a:buNone/>
            </a:pPr>
            <a:r>
              <a:rPr lang="da-DK" altLang="da-DK" sz="1800" dirty="0" smtClean="0">
                <a:solidFill>
                  <a:srgbClr val="3B1BF9"/>
                </a:solidFill>
                <a:latin typeface="+mn-lt"/>
              </a:rPr>
              <a:t>At give/gøre</a:t>
            </a:r>
          </a:p>
          <a:p>
            <a:pPr algn="ctr" eaLnBrk="1" hangingPunct="1">
              <a:spcBef>
                <a:spcPct val="50000"/>
              </a:spcBef>
              <a:buFontTx/>
              <a:buNone/>
            </a:pPr>
            <a:r>
              <a:rPr lang="da-DK" altLang="da-DK" sz="1800" dirty="0" smtClean="0">
                <a:solidFill>
                  <a:srgbClr val="3B1BF9"/>
                </a:solidFill>
                <a:latin typeface="+mn-lt"/>
              </a:rPr>
              <a:t>Mindfulde venlige handlinger</a:t>
            </a:r>
          </a:p>
          <a:p>
            <a:pPr algn="ctr" eaLnBrk="1" hangingPunct="1">
              <a:spcBef>
                <a:spcPct val="50000"/>
              </a:spcBef>
              <a:buFontTx/>
              <a:buNone/>
            </a:pPr>
            <a:r>
              <a:rPr lang="da-DK" altLang="da-DK" sz="1800" dirty="0" smtClean="0">
                <a:solidFill>
                  <a:srgbClr val="3B1BF9"/>
                </a:solidFill>
                <a:latin typeface="+mn-lt"/>
              </a:rPr>
              <a:t>Engagere sig i det frygtede</a:t>
            </a:r>
          </a:p>
          <a:p>
            <a:pPr algn="ctr" eaLnBrk="1" hangingPunct="1">
              <a:spcBef>
                <a:spcPct val="50000"/>
              </a:spcBef>
              <a:buFontTx/>
              <a:buNone/>
            </a:pPr>
            <a:endParaRPr lang="da-DK" altLang="da-DK" sz="1800" dirty="0">
              <a:solidFill>
                <a:srgbClr val="3B1BF9"/>
              </a:solidFill>
              <a:latin typeface="+mn-lt"/>
            </a:endParaRPr>
          </a:p>
        </p:txBody>
      </p:sp>
      <p:sp>
        <p:nvSpPr>
          <p:cNvPr id="572422" name="Oval 7"/>
          <p:cNvSpPr>
            <a:spLocks noChangeArrowheads="1"/>
          </p:cNvSpPr>
          <p:nvPr/>
        </p:nvSpPr>
        <p:spPr bwMode="auto">
          <a:xfrm>
            <a:off x="2771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2400" i="1" dirty="0" smtClean="0">
                <a:solidFill>
                  <a:srgbClr val="800000"/>
                </a:solidFill>
                <a:latin typeface="+mn-lt"/>
              </a:rPr>
              <a:t>Trussel</a:t>
            </a:r>
          </a:p>
          <a:p>
            <a:pPr algn="ctr" eaLnBrk="1" hangingPunct="1">
              <a:spcBef>
                <a:spcPct val="0"/>
              </a:spcBef>
              <a:buFontTx/>
              <a:buNone/>
            </a:pPr>
            <a:r>
              <a:rPr lang="da-DK" altLang="da-DK" sz="1800" dirty="0" smtClean="0">
                <a:solidFill>
                  <a:srgbClr val="800000"/>
                </a:solidFill>
                <a:latin typeface="+mn-lt"/>
              </a:rPr>
              <a:t>Mindful opmærksomhed</a:t>
            </a:r>
          </a:p>
          <a:p>
            <a:pPr algn="ctr" eaLnBrk="1" hangingPunct="1">
              <a:spcBef>
                <a:spcPct val="0"/>
              </a:spcBef>
              <a:buFontTx/>
              <a:buNone/>
            </a:pPr>
            <a:r>
              <a:rPr lang="da-DK" altLang="da-DK" sz="1800" dirty="0" smtClean="0">
                <a:solidFill>
                  <a:srgbClr val="800000"/>
                </a:solidFill>
                <a:latin typeface="+mn-lt"/>
              </a:rPr>
              <a:t>Triggere</a:t>
            </a:r>
          </a:p>
          <a:p>
            <a:pPr algn="ctr" eaLnBrk="1" hangingPunct="1">
              <a:spcBef>
                <a:spcPct val="0"/>
              </a:spcBef>
              <a:buFontTx/>
              <a:buNone/>
            </a:pPr>
            <a:r>
              <a:rPr lang="da-DK" altLang="da-DK" sz="1800" dirty="0" smtClean="0">
                <a:solidFill>
                  <a:srgbClr val="800000"/>
                </a:solidFill>
                <a:latin typeface="+mn-lt"/>
              </a:rPr>
              <a:t>Kropslige fornemmelser</a:t>
            </a:r>
          </a:p>
          <a:p>
            <a:pPr algn="ctr" eaLnBrk="1" hangingPunct="1">
              <a:spcBef>
                <a:spcPct val="0"/>
              </a:spcBef>
              <a:buFontTx/>
              <a:buNone/>
            </a:pPr>
            <a:r>
              <a:rPr lang="da-DK" altLang="da-DK" sz="1800" dirty="0" smtClean="0">
                <a:solidFill>
                  <a:srgbClr val="800000"/>
                </a:solidFill>
                <a:latin typeface="+mn-lt"/>
              </a:rPr>
              <a:t>Rumination</a:t>
            </a:r>
          </a:p>
          <a:p>
            <a:pPr algn="ctr" eaLnBrk="1" hangingPunct="1">
              <a:spcBef>
                <a:spcPct val="0"/>
              </a:spcBef>
              <a:buFontTx/>
              <a:buNone/>
            </a:pPr>
            <a:r>
              <a:rPr lang="da-DK" altLang="da-DK" sz="1800" dirty="0" smtClean="0">
                <a:solidFill>
                  <a:srgbClr val="800000"/>
                </a:solidFill>
                <a:latin typeface="+mn-lt"/>
              </a:rPr>
              <a:t>At sætte ord på</a:t>
            </a:r>
            <a:endParaRPr lang="da-DK" altLang="da-DK" sz="1800" dirty="0">
              <a:solidFill>
                <a:srgbClr val="800000"/>
              </a:solidFill>
              <a:latin typeface="+mn-lt"/>
            </a:endParaRPr>
          </a:p>
        </p:txBody>
      </p:sp>
      <p:sp>
        <p:nvSpPr>
          <p:cNvPr id="91143" name="Text Box 14"/>
          <p:cNvSpPr txBox="1">
            <a:spLocks noChangeArrowheads="1"/>
          </p:cNvSpPr>
          <p:nvPr/>
        </p:nvSpPr>
        <p:spPr bwMode="auto">
          <a:xfrm>
            <a:off x="2916238" y="6163468"/>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p>
        </p:txBody>
      </p:sp>
      <p:sp>
        <p:nvSpPr>
          <p:cNvPr id="91144" name="Oval 21"/>
          <p:cNvSpPr>
            <a:spLocks noChangeArrowheads="1"/>
          </p:cNvSpPr>
          <p:nvPr/>
        </p:nvSpPr>
        <p:spPr bwMode="auto">
          <a:xfrm>
            <a:off x="3167063" y="2996804"/>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chemeClr val="bg1"/>
              </a:solidFill>
            </a:endParaRPr>
          </a:p>
        </p:txBody>
      </p:sp>
      <p:sp>
        <p:nvSpPr>
          <p:cNvPr id="572425" name="Text Box 22"/>
          <p:cNvSpPr txBox="1">
            <a:spLocks noChangeArrowheads="1"/>
          </p:cNvSpPr>
          <p:nvPr/>
        </p:nvSpPr>
        <p:spPr bwMode="auto">
          <a:xfrm>
            <a:off x="3383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Medfølende</a:t>
            </a:r>
            <a:endParaRPr lang="en-GB" altLang="da-DK" sz="2800" dirty="0" smtClean="0">
              <a:effectLst>
                <a:outerShdw blurRad="38100" dist="38100" dir="2700000" algn="tl">
                  <a:srgbClr val="000000"/>
                </a:outerShdw>
              </a:effectLst>
              <a:latin typeface="+mn-lt"/>
              <a:ea typeface="ＭＳ Ｐゴシック" charset="-128"/>
            </a:endParaRPr>
          </a:p>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selv</a:t>
            </a:r>
            <a:endParaRPr lang="en-GB" altLang="da-DK" sz="2800" dirty="0" smtClean="0">
              <a:effectLst>
                <a:outerShdw blurRad="38100" dist="38100" dir="2700000" algn="tl">
                  <a:srgbClr val="000000"/>
                </a:outerShdw>
              </a:effectLst>
              <a:latin typeface="+mn-lt"/>
              <a:ea typeface="ＭＳ Ｐゴシック" charset="-128"/>
            </a:endParaRPr>
          </a:p>
        </p:txBody>
      </p:sp>
      <p:sp>
        <p:nvSpPr>
          <p:cNvPr id="572426" name="Line 24"/>
          <p:cNvSpPr>
            <a:spLocks noChangeShapeType="1"/>
          </p:cNvSpPr>
          <p:nvPr/>
        </p:nvSpPr>
        <p:spPr bwMode="auto">
          <a:xfrm>
            <a:off x="5822468" y="4207997"/>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2484438" y="3500438"/>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300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140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1021867" y="301761"/>
            <a:ext cx="7316166" cy="707886"/>
          </a:xfrm>
          <a:prstGeom prst="rect">
            <a:avLst/>
          </a:prstGeom>
          <a:noFill/>
        </p:spPr>
        <p:txBody>
          <a:bodyPr wrap="square" rtlCol="0">
            <a:spAutoFit/>
          </a:bodyPr>
          <a:lstStyle/>
          <a:p>
            <a:pPr algn="ctr"/>
            <a:r>
              <a:rPr lang="da-DK" sz="4000" dirty="0" smtClean="0">
                <a:solidFill>
                  <a:srgbClr val="F8E950"/>
                </a:solidFill>
                <a:latin typeface="+mj-lt"/>
              </a:rPr>
              <a:t>Integrerende medfølende proces</a:t>
            </a:r>
            <a:endParaRPr lang="da-DK" sz="4000" dirty="0">
              <a:solidFill>
                <a:srgbClr val="F8E950"/>
              </a:solidFill>
              <a:latin typeface="+mj-lt"/>
            </a:endParaRPr>
          </a:p>
        </p:txBody>
      </p:sp>
      <p:sp>
        <p:nvSpPr>
          <p:cNvPr id="17" name="Text Box 6"/>
          <p:cNvSpPr txBox="1">
            <a:spLocks noChangeArrowheads="1"/>
          </p:cNvSpPr>
          <p:nvPr/>
        </p:nvSpPr>
        <p:spPr bwMode="auto">
          <a:xfrm>
            <a:off x="5385592"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1800" dirty="0" smtClean="0">
                <a:solidFill>
                  <a:srgbClr val="339933"/>
                </a:solidFill>
                <a:latin typeface="+mn-lt"/>
              </a:rPr>
              <a:t>At modtage/falde til ro</a:t>
            </a:r>
          </a:p>
          <a:p>
            <a:pPr algn="ctr" eaLnBrk="1" hangingPunct="1">
              <a:spcBef>
                <a:spcPct val="0"/>
              </a:spcBef>
              <a:buFontTx/>
              <a:buNone/>
            </a:pPr>
            <a:r>
              <a:rPr lang="da-DK" altLang="da-DK" sz="1800" dirty="0" smtClean="0">
                <a:solidFill>
                  <a:srgbClr val="339933"/>
                </a:solidFill>
                <a:latin typeface="+mn-lt"/>
              </a:rPr>
              <a:t>Beroligende åndedræt/Ro</a:t>
            </a:r>
          </a:p>
          <a:p>
            <a:pPr algn="ctr" eaLnBrk="1" hangingPunct="1">
              <a:spcBef>
                <a:spcPct val="0"/>
              </a:spcBef>
              <a:buFontTx/>
              <a:buNone/>
            </a:pPr>
            <a:r>
              <a:rPr lang="da-DK" altLang="da-DK" sz="1800" dirty="0" smtClean="0">
                <a:solidFill>
                  <a:srgbClr val="339933"/>
                </a:solidFill>
                <a:latin typeface="+mn-lt"/>
              </a:rPr>
              <a:t>Få jordforbindelse/stabilitet</a:t>
            </a:r>
          </a:p>
          <a:p>
            <a:pPr algn="ctr" eaLnBrk="1" hangingPunct="1">
              <a:spcBef>
                <a:spcPct val="0"/>
              </a:spcBef>
              <a:buFontTx/>
              <a:buNone/>
            </a:pPr>
            <a:r>
              <a:rPr lang="da-DK" altLang="da-DK" sz="1800" dirty="0" smtClean="0">
                <a:solidFill>
                  <a:srgbClr val="339933"/>
                </a:solidFill>
                <a:latin typeface="+mn-lt"/>
              </a:rPr>
              <a:t>Bekræftelse</a:t>
            </a:r>
          </a:p>
          <a:p>
            <a:pPr algn="ctr" eaLnBrk="1" hangingPunct="1">
              <a:spcBef>
                <a:spcPct val="0"/>
              </a:spcBef>
              <a:buFontTx/>
              <a:buNone/>
            </a:pPr>
            <a:r>
              <a:rPr lang="da-DK" altLang="da-DK" sz="1800" dirty="0" smtClean="0">
                <a:solidFill>
                  <a:srgbClr val="339933"/>
                </a:solidFill>
                <a:latin typeface="+mn-lt"/>
              </a:rPr>
              <a:t>Taknemmelighed værdsættelse</a:t>
            </a:r>
            <a:endParaRPr lang="da-DK" altLang="da-DK" sz="1800" dirty="0">
              <a:solidFill>
                <a:srgbClr val="339933"/>
              </a:solidFill>
              <a:latin typeface="+mn-lt"/>
            </a:endParaRPr>
          </a:p>
        </p:txBody>
      </p:sp>
      <p:sp>
        <p:nvSpPr>
          <p:cNvPr id="3" name="Pladsholder til dato 2"/>
          <p:cNvSpPr>
            <a:spLocks noGrp="1"/>
          </p:cNvSpPr>
          <p:nvPr>
            <p:ph type="dt" sz="half" idx="10"/>
          </p:nvPr>
        </p:nvSpPr>
        <p:spPr/>
        <p:txBody>
          <a:bodyPr/>
          <a:lstStyle/>
          <a:p>
            <a:fld id="{A357F52A-3655-3448-9A84-283B10665927}" type="datetime1">
              <a:rPr lang="da-DK" smtClean="0">
                <a:solidFill>
                  <a:schemeClr val="bg1"/>
                </a:solidFill>
                <a:latin typeface="Calibri"/>
              </a:rPr>
              <a:t>05/05/2016</a:t>
            </a:fld>
            <a:endParaRPr lang="da-DK" dirty="0">
              <a:solidFill>
                <a:schemeClr val="bg1"/>
              </a:solidFill>
              <a:latin typeface="Calibri"/>
            </a:endParaRPr>
          </a:p>
        </p:txBody>
      </p:sp>
      <p:sp>
        <p:nvSpPr>
          <p:cNvPr id="4" name="Pladsholder til sidefod 3"/>
          <p:cNvSpPr>
            <a:spLocks noGrp="1"/>
          </p:cNvSpPr>
          <p:nvPr>
            <p:ph type="ftr" sz="quarter" idx="11"/>
          </p:nvPr>
        </p:nvSpPr>
        <p:spPr>
          <a:xfrm>
            <a:off x="3124200" y="6492875"/>
            <a:ext cx="2895600" cy="365125"/>
          </a:xfrm>
        </p:spPr>
        <p:txBody>
          <a:bodyPr/>
          <a:lstStyle/>
          <a:p>
            <a:r>
              <a:rPr lang="da-DK" smtClean="0">
                <a:solidFill>
                  <a:schemeClr val="bg1"/>
                </a:solidFill>
                <a:latin typeface="Calibri"/>
              </a:rPr>
              <a:t>Lena Højgård Isager </a:t>
            </a:r>
            <a:r>
              <a:rPr lang="da-DK" dirty="0" err="1" smtClean="0">
                <a:solidFill>
                  <a:schemeClr val="bg1"/>
                </a:solidFill>
                <a:latin typeface="Calibri"/>
              </a:rPr>
              <a:t>www.pkf.name</a:t>
            </a:r>
            <a:endParaRPr lang="da-DK" dirty="0">
              <a:solidFill>
                <a:schemeClr val="bg1"/>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91</a:t>
            </a:fld>
            <a:endParaRPr lang="da-DK" dirty="0">
              <a:solidFill>
                <a:schemeClr val="bg1"/>
              </a:solidFill>
              <a:latin typeface="Calibri"/>
            </a:endParaRPr>
          </a:p>
        </p:txBody>
      </p:sp>
      <p:sp>
        <p:nvSpPr>
          <p:cNvPr id="19" name="Rectangle 17"/>
          <p:cNvSpPr>
            <a:spLocks/>
          </p:cNvSpPr>
          <p:nvPr/>
        </p:nvSpPr>
        <p:spPr bwMode="auto">
          <a:xfrm>
            <a:off x="6943907" y="594163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2015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5792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p:spPr>
        <p:txBody>
          <a:bodyPr/>
          <a:lstStyle/>
          <a:p>
            <a:fld id="{C04B865A-A3D1-9E4C-A4C5-FC650ECDED2F}" type="datetime1">
              <a:rPr lang="da-DK" smtClean="0">
                <a:solidFill>
                  <a:srgbClr val="FFFFFF"/>
                </a:solidFill>
                <a:latin typeface="Calibri"/>
              </a:rPr>
              <a:t>05/05/2016</a:t>
            </a:fld>
            <a:endParaRPr lang="da-DK" dirty="0">
              <a:solidFill>
                <a:srgbClr val="FFFFFF"/>
              </a:solidFill>
              <a:latin typeface="Calibri"/>
            </a:endParaRPr>
          </a:p>
        </p:txBody>
      </p:sp>
      <p:sp>
        <p:nvSpPr>
          <p:cNvPr id="3" name="Pladsholder til sidefod 2"/>
          <p:cNvSpPr>
            <a:spLocks noGrp="1"/>
          </p:cNvSpPr>
          <p:nvPr>
            <p:ph type="ftr" sz="quarter" idx="11"/>
          </p:nvPr>
        </p:nvSpPr>
        <p:spPr>
          <a:xfrm>
            <a:off x="3124200" y="6356350"/>
            <a:ext cx="2895600" cy="365125"/>
          </a:xfrm>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a:xfrm>
            <a:off x="6553200" y="6356350"/>
            <a:ext cx="2133600" cy="365125"/>
          </a:xfrm>
        </p:spPr>
        <p:txBody>
          <a:bodyPr/>
          <a:lstStyle/>
          <a:p>
            <a:fld id="{8FCE65AC-5FA7-A442-B9D9-7FA4188F768F}" type="slidenum">
              <a:rPr lang="da-DK" smtClean="0">
                <a:solidFill>
                  <a:srgbClr val="FFFFFF"/>
                </a:solidFill>
                <a:latin typeface="Calibri"/>
              </a:rPr>
              <a:pPr/>
              <a:t>92</a:t>
            </a:fld>
            <a:endParaRPr lang="da-DK" dirty="0">
              <a:solidFill>
                <a:srgbClr val="FFFFFF"/>
              </a:solidFill>
              <a:latin typeface="Calibri"/>
            </a:endParaRPr>
          </a:p>
        </p:txBody>
      </p:sp>
      <p:sp>
        <p:nvSpPr>
          <p:cNvPr id="5" name="Ellipse 4"/>
          <p:cNvSpPr/>
          <p:nvPr/>
        </p:nvSpPr>
        <p:spPr>
          <a:xfrm>
            <a:off x="2052844"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tx2"/>
                </a:solidFill>
              </a:rPr>
              <a:t>M</a:t>
            </a:r>
            <a:r>
              <a:rPr lang="da-DK" dirty="0" smtClean="0">
                <a:solidFill>
                  <a:schemeClr val="tx2"/>
                </a:solidFill>
              </a:rPr>
              <a:t>edfølende selv</a:t>
            </a:r>
            <a:endParaRPr lang="da-DK" dirty="0">
              <a:solidFill>
                <a:schemeClr val="tx2"/>
              </a:solidFill>
            </a:endParaRPr>
          </a:p>
        </p:txBody>
      </p:sp>
      <p:sp>
        <p:nvSpPr>
          <p:cNvPr id="6" name="Tekstfelt 5"/>
          <p:cNvSpPr txBox="1"/>
          <p:nvPr/>
        </p:nvSpPr>
        <p:spPr>
          <a:xfrm>
            <a:off x="3725855" y="367654"/>
            <a:ext cx="1692290" cy="584776"/>
          </a:xfrm>
          <a:prstGeom prst="rect">
            <a:avLst/>
          </a:prstGeom>
          <a:noFill/>
        </p:spPr>
        <p:txBody>
          <a:bodyPr wrap="none" rtlCol="0">
            <a:spAutoFit/>
          </a:bodyPr>
          <a:lstStyle/>
          <a:p>
            <a:pPr algn="ctr"/>
            <a:r>
              <a:rPr lang="da-DK" sz="3200" dirty="0" smtClean="0">
                <a:solidFill>
                  <a:srgbClr val="F8E950"/>
                </a:solidFill>
              </a:rPr>
              <a:t>Mandala</a:t>
            </a:r>
            <a:endParaRPr lang="da-DK" sz="3200" dirty="0">
              <a:solidFill>
                <a:srgbClr val="F8E950"/>
              </a:solidFill>
            </a:endParaRPr>
          </a:p>
        </p:txBody>
      </p:sp>
      <p:sp>
        <p:nvSpPr>
          <p:cNvPr id="7" name="Tekstfelt 6"/>
          <p:cNvSpPr txBox="1"/>
          <p:nvPr/>
        </p:nvSpPr>
        <p:spPr>
          <a:xfrm>
            <a:off x="3947470" y="1570885"/>
            <a:ext cx="1249060" cy="369332"/>
          </a:xfrm>
          <a:prstGeom prst="rect">
            <a:avLst/>
          </a:prstGeom>
          <a:noFill/>
        </p:spPr>
        <p:txBody>
          <a:bodyPr wrap="none" rtlCol="0">
            <a:spAutoFit/>
          </a:bodyPr>
          <a:lstStyle/>
          <a:p>
            <a:r>
              <a:rPr lang="da-DK" dirty="0" smtClean="0">
                <a:solidFill>
                  <a:schemeClr val="tx2"/>
                </a:solidFill>
              </a:rPr>
              <a:t>Angste selv</a:t>
            </a:r>
            <a:endParaRPr lang="da-DK" dirty="0">
              <a:solidFill>
                <a:schemeClr val="tx2"/>
              </a:solidFill>
            </a:endParaRPr>
          </a:p>
        </p:txBody>
      </p:sp>
      <p:sp>
        <p:nvSpPr>
          <p:cNvPr id="8" name="Tekstfelt 7"/>
          <p:cNvSpPr txBox="1"/>
          <p:nvPr/>
        </p:nvSpPr>
        <p:spPr>
          <a:xfrm>
            <a:off x="3793582" y="5516806"/>
            <a:ext cx="1556836" cy="369332"/>
          </a:xfrm>
          <a:prstGeom prst="rect">
            <a:avLst/>
          </a:prstGeom>
          <a:noFill/>
        </p:spPr>
        <p:txBody>
          <a:bodyPr wrap="none" rtlCol="0">
            <a:spAutoFit/>
          </a:bodyPr>
          <a:lstStyle/>
          <a:p>
            <a:r>
              <a:rPr lang="da-DK" dirty="0" smtClean="0">
                <a:solidFill>
                  <a:schemeClr val="tx2"/>
                </a:solidFill>
              </a:rPr>
              <a:t>Ked af det selv</a:t>
            </a:r>
            <a:endParaRPr lang="da-DK" dirty="0">
              <a:solidFill>
                <a:schemeClr val="tx2"/>
              </a:solidFill>
            </a:endParaRPr>
          </a:p>
        </p:txBody>
      </p:sp>
      <p:sp>
        <p:nvSpPr>
          <p:cNvPr id="9" name="Tekstfelt 8"/>
          <p:cNvSpPr txBox="1"/>
          <p:nvPr/>
        </p:nvSpPr>
        <p:spPr>
          <a:xfrm>
            <a:off x="5606296" y="3428161"/>
            <a:ext cx="1176411" cy="369332"/>
          </a:xfrm>
          <a:prstGeom prst="rect">
            <a:avLst/>
          </a:prstGeom>
          <a:noFill/>
        </p:spPr>
        <p:txBody>
          <a:bodyPr wrap="none" rtlCol="0">
            <a:spAutoFit/>
          </a:bodyPr>
          <a:lstStyle/>
          <a:p>
            <a:r>
              <a:rPr lang="da-DK" dirty="0" smtClean="0">
                <a:solidFill>
                  <a:schemeClr val="tx2"/>
                </a:solidFill>
              </a:rPr>
              <a:t>Kritisk selv</a:t>
            </a:r>
            <a:endParaRPr lang="da-DK" dirty="0">
              <a:solidFill>
                <a:schemeClr val="tx2"/>
              </a:solidFill>
            </a:endParaRPr>
          </a:p>
        </p:txBody>
      </p:sp>
      <p:sp>
        <p:nvSpPr>
          <p:cNvPr id="10" name="Tekstfelt 9"/>
          <p:cNvSpPr txBox="1"/>
          <p:nvPr/>
        </p:nvSpPr>
        <p:spPr>
          <a:xfrm>
            <a:off x="2226486" y="3428161"/>
            <a:ext cx="1161646" cy="369332"/>
          </a:xfrm>
          <a:prstGeom prst="rect">
            <a:avLst/>
          </a:prstGeom>
          <a:noFill/>
        </p:spPr>
        <p:txBody>
          <a:bodyPr wrap="none" rtlCol="0">
            <a:spAutoFit/>
          </a:bodyPr>
          <a:lstStyle/>
          <a:p>
            <a:r>
              <a:rPr lang="da-DK" dirty="0" smtClean="0">
                <a:solidFill>
                  <a:schemeClr val="tx2"/>
                </a:solidFill>
              </a:rPr>
              <a:t>Vrede selv</a:t>
            </a:r>
            <a:endParaRPr lang="da-DK" dirty="0">
              <a:solidFill>
                <a:schemeClr val="tx2"/>
              </a:solidFill>
            </a:endParaRPr>
          </a:p>
        </p:txBody>
      </p:sp>
      <p:pic>
        <p:nvPicPr>
          <p:cNvPr id="11"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6278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0372"/>
            <a:ext cx="8229600" cy="1143000"/>
          </a:xfrm>
        </p:spPr>
        <p:txBody>
          <a:bodyPr>
            <a:noAutofit/>
          </a:bodyPr>
          <a:lstStyle/>
          <a:p>
            <a:r>
              <a:rPr lang="da-DK" sz="4000" dirty="0" smtClean="0">
                <a:solidFill>
                  <a:srgbClr val="F8E950"/>
                </a:solidFill>
              </a:rPr>
              <a:t>Analyse </a:t>
            </a:r>
            <a:r>
              <a:rPr lang="da-DK" sz="4000" dirty="0">
                <a:solidFill>
                  <a:srgbClr val="F8E950"/>
                </a:solidFill>
              </a:rPr>
              <a:t>af følelserne </a:t>
            </a:r>
            <a:r>
              <a:rPr lang="da-DK" sz="4000" dirty="0" smtClean="0">
                <a:solidFill>
                  <a:srgbClr val="F8E950"/>
                </a:solidFill>
              </a:rPr>
              <a:t/>
            </a:r>
            <a:br>
              <a:rPr lang="da-DK" sz="4000" dirty="0" smtClean="0">
                <a:solidFill>
                  <a:srgbClr val="F8E950"/>
                </a:solidFill>
              </a:rPr>
            </a:br>
            <a:r>
              <a:rPr lang="da-DK" sz="4000" dirty="0" smtClean="0">
                <a:solidFill>
                  <a:srgbClr val="F8E950"/>
                </a:solidFill>
              </a:rPr>
              <a:t>i </a:t>
            </a:r>
            <a:r>
              <a:rPr lang="da-DK" sz="4000" dirty="0">
                <a:solidFill>
                  <a:srgbClr val="F8E950"/>
                </a:solidFill>
              </a:rPr>
              <a:t>forbindelse med en nylig konflikt </a:t>
            </a:r>
            <a:r>
              <a:rPr lang="da-DK" sz="4000" dirty="0">
                <a:solidFill>
                  <a:srgbClr val="FFFFFF"/>
                </a:solidFill>
              </a:rPr>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smtClean="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smtClean="0">
                <a:solidFill>
                  <a:srgbClr val="FFFFFF"/>
                </a:solidFill>
              </a:rPr>
              <a:t> Papir med overskrifter:</a:t>
            </a:r>
          </a:p>
          <a:p>
            <a:pPr marL="0" indent="0" algn="ctr">
              <a:buNone/>
            </a:pPr>
            <a:r>
              <a:rPr lang="da-DK" dirty="0" smtClean="0">
                <a:solidFill>
                  <a:srgbClr val="FFFFFF"/>
                </a:solidFill>
              </a:rPr>
              <a:t>Tanker, Krop, Adfærd, Erindringer og behov</a:t>
            </a:r>
          </a:p>
          <a:p>
            <a:pPr marL="0" indent="0" algn="ctr">
              <a:buNone/>
            </a:pPr>
            <a:endParaRPr lang="da-DK" dirty="0" smtClean="0">
              <a:solidFill>
                <a:srgbClr val="FFFFFF"/>
              </a:solidFill>
            </a:endParaRPr>
          </a:p>
          <a:p>
            <a:pPr marL="0" indent="0" algn="ctr">
              <a:buNone/>
            </a:pPr>
            <a:r>
              <a:rPr lang="da-DK" dirty="0" smtClean="0">
                <a:solidFill>
                  <a:srgbClr val="FFFFFF"/>
                </a:solidFill>
              </a:rPr>
              <a:t>Fokus på:</a:t>
            </a:r>
          </a:p>
          <a:p>
            <a:pPr marL="0" indent="0" algn="ctr">
              <a:buNone/>
            </a:pPr>
            <a:r>
              <a:rPr lang="da-DK" dirty="0">
                <a:solidFill>
                  <a:srgbClr val="FFFFFF"/>
                </a:solidFill>
              </a:rPr>
              <a:t>V</a:t>
            </a:r>
            <a:r>
              <a:rPr lang="da-DK" dirty="0" smtClean="0">
                <a:solidFill>
                  <a:srgbClr val="FFFFFF"/>
                </a:solidFill>
              </a:rPr>
              <a:t>rede selv </a:t>
            </a:r>
          </a:p>
          <a:p>
            <a:pPr marL="0" indent="0" algn="ctr">
              <a:buNone/>
            </a:pPr>
            <a:r>
              <a:rPr lang="da-DK" dirty="0" smtClean="0">
                <a:solidFill>
                  <a:srgbClr val="FFFFFF"/>
                </a:solidFill>
              </a:rPr>
              <a:t>Angste selv</a:t>
            </a:r>
          </a:p>
          <a:p>
            <a:pPr marL="0" indent="0" algn="ctr">
              <a:buNone/>
            </a:pPr>
            <a:r>
              <a:rPr lang="da-DK" dirty="0" smtClean="0">
                <a:solidFill>
                  <a:srgbClr val="FFFFFF"/>
                </a:solidFill>
              </a:rPr>
              <a:t>Triste selv</a:t>
            </a:r>
          </a:p>
          <a:p>
            <a:pPr marL="0" indent="0" algn="ctr">
              <a:buNone/>
            </a:pPr>
            <a:r>
              <a:rPr lang="da-DK" dirty="0" smtClean="0">
                <a:solidFill>
                  <a:srgbClr val="FFFFFF"/>
                </a:solidFill>
              </a:rPr>
              <a:t>Medfølende selv</a:t>
            </a: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B73FA143-BEB0-8745-A5CD-52BB11402882}"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93</a:t>
            </a:fld>
            <a:endParaRPr lang="da-DK" dirty="0">
              <a:solidFill>
                <a:schemeClr val="bg1"/>
              </a:solidFill>
              <a:latin typeface="Calibri"/>
            </a:endParaRPr>
          </a:p>
        </p:txBody>
      </p:sp>
    </p:spTree>
    <p:extLst>
      <p:ext uri="{BB962C8B-B14F-4D97-AF65-F5344CB8AC3E}">
        <p14:creationId xmlns:p14="http://schemas.microsoft.com/office/powerpoint/2010/main" val="2608006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250825" y="981075"/>
            <a:ext cx="324167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ea typeface="+mn-ea"/>
              <a:cs typeface="Arial" charset="0"/>
            </a:endParaRPr>
          </a:p>
        </p:txBody>
      </p:sp>
      <p:sp>
        <p:nvSpPr>
          <p:cNvPr id="572419" name="Oval 4"/>
          <p:cNvSpPr>
            <a:spLocks noChangeArrowheads="1"/>
          </p:cNvSpPr>
          <p:nvPr/>
        </p:nvSpPr>
        <p:spPr bwMode="auto">
          <a:xfrm>
            <a:off x="5976938" y="1053306"/>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GB" altLang="da-DK" sz="1800" dirty="0" smtClean="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ANGSTE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US" altLang="da-DK" sz="1200" b="0" dirty="0">
              <a:solidFill>
                <a:srgbClr val="000066"/>
              </a:solidFill>
              <a:latin typeface="+mn-lt"/>
            </a:endParaRPr>
          </a:p>
        </p:txBody>
      </p:sp>
      <p:sp>
        <p:nvSpPr>
          <p:cNvPr id="572420" name="Text Box 5"/>
          <p:cNvSpPr txBox="1">
            <a:spLocks noChangeArrowheads="1"/>
          </p:cNvSpPr>
          <p:nvPr/>
        </p:nvSpPr>
        <p:spPr bwMode="auto">
          <a:xfrm>
            <a:off x="286543" y="1230621"/>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65000"/>
              </a:lnSpc>
              <a:spcBef>
                <a:spcPct val="50000"/>
              </a:spcBef>
              <a:buFontTx/>
              <a:buNone/>
            </a:pPr>
            <a:r>
              <a:rPr lang="en-GB" altLang="da-DK" sz="1800" dirty="0" smtClean="0">
                <a:solidFill>
                  <a:srgbClr val="CC0000"/>
                </a:solidFill>
                <a:latin typeface="+mn-lt"/>
              </a:rPr>
              <a:t>VREDE SELV</a:t>
            </a:r>
          </a:p>
          <a:p>
            <a:pPr algn="ctr" eaLnBrk="1" hangingPunct="1">
              <a:lnSpc>
                <a:spcPct val="65000"/>
              </a:lnSpc>
              <a:spcBef>
                <a:spcPct val="50000"/>
              </a:spcBef>
              <a:buFontTx/>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Krop</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Handlinger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Erindringer</a:t>
            </a:r>
            <a:endParaRPr lang="en-GB" altLang="da-DK" sz="1800" dirty="0" smtClean="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Behov</a:t>
            </a: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p:txBody>
      </p:sp>
      <p:sp>
        <p:nvSpPr>
          <p:cNvPr id="572422" name="Oval 7"/>
          <p:cNvSpPr>
            <a:spLocks noChangeArrowheads="1"/>
          </p:cNvSpPr>
          <p:nvPr/>
        </p:nvSpPr>
        <p:spPr bwMode="auto">
          <a:xfrm>
            <a:off x="2771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TRISTE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p:txBody>
      </p:sp>
      <p:sp>
        <p:nvSpPr>
          <p:cNvPr id="93190" name="Text Box 14"/>
          <p:cNvSpPr txBox="1">
            <a:spLocks noChangeArrowheads="1"/>
          </p:cNvSpPr>
          <p:nvPr/>
        </p:nvSpPr>
        <p:spPr bwMode="auto">
          <a:xfrm>
            <a:off x="2987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solidFill>
                <a:srgbClr val="000000"/>
              </a:solidFill>
            </a:endParaRPr>
          </a:p>
        </p:txBody>
      </p:sp>
      <p:sp>
        <p:nvSpPr>
          <p:cNvPr id="93191" name="Oval 21"/>
          <p:cNvSpPr>
            <a:spLocks noChangeArrowheads="1"/>
          </p:cNvSpPr>
          <p:nvPr/>
        </p:nvSpPr>
        <p:spPr bwMode="auto">
          <a:xfrm>
            <a:off x="2771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rgbClr val="FFFFFF"/>
              </a:solidFill>
            </a:endParaRPr>
          </a:p>
        </p:txBody>
      </p:sp>
      <p:sp>
        <p:nvSpPr>
          <p:cNvPr id="93192" name="Text Box 22"/>
          <p:cNvSpPr txBox="1">
            <a:spLocks noChangeArrowheads="1"/>
          </p:cNvSpPr>
          <p:nvPr/>
        </p:nvSpPr>
        <p:spPr bwMode="auto">
          <a:xfrm>
            <a:off x="3059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50000"/>
              </a:lnSpc>
              <a:spcBef>
                <a:spcPct val="50000"/>
              </a:spcBef>
              <a:buFontTx/>
              <a:buNone/>
            </a:pPr>
            <a:r>
              <a:rPr lang="en-GB" altLang="da-DK" sz="2400" dirty="0" smtClean="0">
                <a:solidFill>
                  <a:srgbClr val="006666"/>
                </a:solidFill>
                <a:latin typeface="+mn-lt"/>
              </a:rPr>
              <a:t>MEDFØLENDE SELV</a:t>
            </a:r>
          </a:p>
          <a:p>
            <a:pPr algn="ctr" eaLnBrk="1" hangingPunct="1">
              <a:lnSpc>
                <a:spcPct val="50000"/>
              </a:lnSpc>
              <a:spcBef>
                <a:spcPct val="50000"/>
              </a:spcBef>
              <a:buFontTx/>
              <a:buNone/>
            </a:pPr>
            <a:r>
              <a:rPr lang="en-GB" altLang="da-DK" sz="1800" dirty="0" smtClean="0">
                <a:solidFill>
                  <a:srgbClr val="006666"/>
                </a:solidFill>
                <a:latin typeface="+mn-lt"/>
              </a:rPr>
              <a:t>Tanker</a:t>
            </a:r>
          </a:p>
          <a:p>
            <a:pPr algn="ctr" eaLnBrk="1" hangingPunct="1">
              <a:lnSpc>
                <a:spcPct val="50000"/>
              </a:lnSpc>
              <a:spcBef>
                <a:spcPct val="50000"/>
              </a:spcBef>
              <a:buFontTx/>
              <a:buNone/>
            </a:pPr>
            <a:r>
              <a:rPr lang="en-GB" altLang="da-DK" sz="1800" dirty="0" err="1" smtClean="0">
                <a:solidFill>
                  <a:srgbClr val="006666"/>
                </a:solidFill>
                <a:latin typeface="+mn-lt"/>
              </a:rPr>
              <a:t>Krop</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Handlinger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Erindringer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Behov</a:t>
            </a:r>
            <a:endParaRPr lang="en-GB" altLang="da-DK" sz="1800" dirty="0">
              <a:solidFill>
                <a:srgbClr val="006666"/>
              </a:solidFill>
              <a:latin typeface="+mn-lt"/>
            </a:endParaRPr>
          </a:p>
          <a:p>
            <a:pPr algn="ctr" eaLnBrk="1" hangingPunct="1">
              <a:lnSpc>
                <a:spcPct val="50000"/>
              </a:lnSpc>
              <a:spcBef>
                <a:spcPct val="50000"/>
              </a:spcBef>
              <a:buFontTx/>
              <a:buNone/>
            </a:pPr>
            <a:endParaRPr lang="en-GB" altLang="da-DK" sz="1800" dirty="0">
              <a:solidFill>
                <a:srgbClr val="FFFFFF"/>
              </a:solidFill>
              <a:latin typeface="+mn-lt"/>
            </a:endParaRPr>
          </a:p>
        </p:txBody>
      </p:sp>
      <p:sp>
        <p:nvSpPr>
          <p:cNvPr id="572426" name="Line 24"/>
          <p:cNvSpPr>
            <a:spLocks noChangeShapeType="1"/>
          </p:cNvSpPr>
          <p:nvPr/>
        </p:nvSpPr>
        <p:spPr bwMode="auto">
          <a:xfrm>
            <a:off x="5795963" y="4149725"/>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1908175" y="3357563"/>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948488" y="3141663"/>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211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887896" y="291548"/>
            <a:ext cx="7142921" cy="523220"/>
          </a:xfrm>
          <a:prstGeom prst="rect">
            <a:avLst/>
          </a:prstGeom>
          <a:noFill/>
        </p:spPr>
        <p:txBody>
          <a:bodyPr wrap="square" rtlCol="0">
            <a:spAutoFit/>
          </a:bodyPr>
          <a:lstStyle/>
          <a:p>
            <a:r>
              <a:rPr lang="da-DK" sz="2800" dirty="0" smtClean="0">
                <a:solidFill>
                  <a:srgbClr val="F8E950"/>
                </a:solidFill>
                <a:latin typeface="+mj-lt"/>
              </a:rPr>
              <a:t>At bruge medfølelse over for de truede selver</a:t>
            </a:r>
            <a:endParaRPr lang="da-DK" sz="2800" dirty="0">
              <a:solidFill>
                <a:srgbClr val="F8E950"/>
              </a:solidFill>
              <a:latin typeface="+mj-lt"/>
            </a:endParaRPr>
          </a:p>
        </p:txBody>
      </p:sp>
      <p:sp>
        <p:nvSpPr>
          <p:cNvPr id="3" name="Pladsholder til dato 2"/>
          <p:cNvSpPr>
            <a:spLocks noGrp="1"/>
          </p:cNvSpPr>
          <p:nvPr>
            <p:ph type="dt" sz="half" idx="10"/>
          </p:nvPr>
        </p:nvSpPr>
        <p:spPr/>
        <p:txBody>
          <a:bodyPr/>
          <a:lstStyle/>
          <a:p>
            <a:fld id="{47CA9313-A8EC-BB44-B720-C40FA5EF06EF}" type="datetime1">
              <a:rPr lang="da-DK" smtClean="0">
                <a:solidFill>
                  <a:schemeClr val="bg1"/>
                </a:solidFill>
                <a:latin typeface="Calibri"/>
              </a:rPr>
              <a:t>05/05/2016</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94</a:t>
            </a:fld>
            <a:endParaRPr lang="da-DK" dirty="0">
              <a:solidFill>
                <a:schemeClr val="bg1"/>
              </a:solidFill>
              <a:latin typeface="Calibri"/>
            </a:endParaRPr>
          </a:p>
        </p:txBody>
      </p:sp>
      <p:sp>
        <p:nvSpPr>
          <p:cNvPr id="18" name="Rectangle 17"/>
          <p:cNvSpPr>
            <a:spLocks/>
          </p:cNvSpPr>
          <p:nvPr/>
        </p:nvSpPr>
        <p:spPr bwMode="auto">
          <a:xfrm>
            <a:off x="6943907" y="594163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2015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5978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Kritisk selv</a:t>
            </a:r>
            <a:endParaRPr lang="da-DK" sz="4000" dirty="0">
              <a:solidFill>
                <a:srgbClr val="F8E950"/>
              </a:solidFill>
            </a:endParaRPr>
          </a:p>
        </p:txBody>
      </p:sp>
      <p:pic>
        <p:nvPicPr>
          <p:cNvPr id="11" name="Billede 10"/>
          <p:cNvPicPr>
            <a:picLocks noChangeAspect="1"/>
          </p:cNvPicPr>
          <p:nvPr/>
        </p:nvPicPr>
        <p:blipFill rotWithShape="1">
          <a:blip r:embed="rId2"/>
          <a:srcRect b="25320"/>
          <a:stretch/>
        </p:blipFill>
        <p:spPr>
          <a:xfrm>
            <a:off x="4592550" y="1714342"/>
            <a:ext cx="3921300" cy="2928430"/>
          </a:xfrm>
          <a:prstGeom prst="rect">
            <a:avLst/>
          </a:prstGeom>
        </p:spPr>
      </p:pic>
      <p:sp>
        <p:nvSpPr>
          <p:cNvPr id="13" name="Tekstfelt 12"/>
          <p:cNvSpPr txBox="1"/>
          <p:nvPr/>
        </p:nvSpPr>
        <p:spPr>
          <a:xfrm>
            <a:off x="3124200" y="4939476"/>
            <a:ext cx="3152914" cy="923330"/>
          </a:xfrm>
          <a:prstGeom prst="rect">
            <a:avLst/>
          </a:prstGeom>
          <a:noFill/>
        </p:spPr>
        <p:txBody>
          <a:bodyPr wrap="none" rtlCol="0">
            <a:spAutoFit/>
          </a:bodyPr>
          <a:lstStyle/>
          <a:p>
            <a:r>
              <a:rPr lang="da-DK" dirty="0" smtClean="0">
                <a:solidFill>
                  <a:schemeClr val="bg1"/>
                </a:solidFill>
              </a:rPr>
              <a:t>Hvilken vælger du at lytte til?</a:t>
            </a:r>
          </a:p>
          <a:p>
            <a:endParaRPr lang="da-DK" dirty="0">
              <a:solidFill>
                <a:schemeClr val="bg1"/>
              </a:solidFill>
            </a:endParaRPr>
          </a:p>
          <a:p>
            <a:r>
              <a:rPr lang="da-DK" dirty="0" smtClean="0">
                <a:solidFill>
                  <a:schemeClr val="bg1"/>
                </a:solidFill>
              </a:rPr>
              <a:t>Hvem får det bedste frem i dig?</a:t>
            </a:r>
            <a:endParaRPr lang="da-DK" dirty="0">
              <a:solidFill>
                <a:schemeClr val="bg1"/>
              </a:solidFill>
            </a:endParaRP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17" y="1714342"/>
            <a:ext cx="3757003" cy="2958323"/>
          </a:xfrm>
          <a:prstGeom prst="rect">
            <a:avLst/>
          </a:prstGeom>
        </p:spPr>
      </p:pic>
      <p:pic>
        <p:nvPicPr>
          <p:cNvPr id="6" name="Picture 4" descr="Water Lilly logo blue"/>
          <p:cNvPicPr>
            <a:picLocks noChangeAspect="1" noChangeArrowheads="1"/>
          </p:cNvPicPr>
          <p:nvPr/>
        </p:nvPicPr>
        <p:blipFill>
          <a:blip r:embed="rId4">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7318F96D-222F-C349-A4B0-D11525A6AE10}"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920627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p:cNvCxnSpPr/>
          <p:nvPr/>
        </p:nvCxnSpPr>
        <p:spPr>
          <a:xfrm>
            <a:off x="4557865" y="853251"/>
            <a:ext cx="0" cy="492101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Lige forbindelse 5"/>
          <p:cNvCxnSpPr/>
          <p:nvPr/>
        </p:nvCxnSpPr>
        <p:spPr>
          <a:xfrm>
            <a:off x="139171" y="3409431"/>
            <a:ext cx="9004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kstfelt 8"/>
          <p:cNvSpPr txBox="1"/>
          <p:nvPr/>
        </p:nvSpPr>
        <p:spPr>
          <a:xfrm>
            <a:off x="454244" y="821843"/>
            <a:ext cx="4049756" cy="646331"/>
          </a:xfrm>
          <a:prstGeom prst="rect">
            <a:avLst/>
          </a:prstGeom>
          <a:noFill/>
        </p:spPr>
        <p:txBody>
          <a:bodyPr wrap="none" rtlCol="0">
            <a:spAutoFit/>
          </a:bodyPr>
          <a:lstStyle/>
          <a:p>
            <a:r>
              <a:rPr lang="da-DK" dirty="0" smtClean="0">
                <a:solidFill>
                  <a:srgbClr val="FFFFFF"/>
                </a:solidFill>
              </a:rPr>
              <a:t>Hvad ville der ske, hvis der ikke var noget</a:t>
            </a:r>
          </a:p>
          <a:p>
            <a:r>
              <a:rPr lang="da-DK" dirty="0" smtClean="0">
                <a:solidFill>
                  <a:srgbClr val="FFFFFF"/>
                </a:solidFill>
              </a:rPr>
              <a:t>kritisk selv?</a:t>
            </a:r>
            <a:endParaRPr lang="da-DK" dirty="0">
              <a:solidFill>
                <a:srgbClr val="FFFFFF"/>
              </a:solidFill>
            </a:endParaRPr>
          </a:p>
        </p:txBody>
      </p:sp>
      <p:sp>
        <p:nvSpPr>
          <p:cNvPr id="10" name="Tekstfelt 9"/>
          <p:cNvSpPr txBox="1"/>
          <p:nvPr/>
        </p:nvSpPr>
        <p:spPr>
          <a:xfrm>
            <a:off x="4664240" y="821843"/>
            <a:ext cx="3574566" cy="369332"/>
          </a:xfrm>
          <a:prstGeom prst="rect">
            <a:avLst/>
          </a:prstGeom>
          <a:noFill/>
        </p:spPr>
        <p:txBody>
          <a:bodyPr wrap="none" rtlCol="0">
            <a:spAutoFit/>
          </a:bodyPr>
          <a:lstStyle/>
          <a:p>
            <a:r>
              <a:rPr lang="da-DK" dirty="0" smtClean="0">
                <a:solidFill>
                  <a:srgbClr val="FFFFFF"/>
                </a:solidFill>
              </a:rPr>
              <a:t>Hvilken følelse har den overfor dig?</a:t>
            </a:r>
            <a:endParaRPr lang="da-DK" dirty="0">
              <a:solidFill>
                <a:srgbClr val="FFFFFF"/>
              </a:solidFill>
            </a:endParaRPr>
          </a:p>
        </p:txBody>
      </p:sp>
      <p:sp>
        <p:nvSpPr>
          <p:cNvPr id="11" name="Tekstfelt 10"/>
          <p:cNvSpPr txBox="1"/>
          <p:nvPr/>
        </p:nvSpPr>
        <p:spPr>
          <a:xfrm>
            <a:off x="370725" y="3624614"/>
            <a:ext cx="2623961" cy="369332"/>
          </a:xfrm>
          <a:prstGeom prst="rect">
            <a:avLst/>
          </a:prstGeom>
          <a:noFill/>
        </p:spPr>
        <p:txBody>
          <a:bodyPr wrap="none" rtlCol="0">
            <a:spAutoFit/>
          </a:bodyPr>
          <a:lstStyle/>
          <a:p>
            <a:r>
              <a:rPr lang="da-DK" dirty="0" smtClean="0">
                <a:solidFill>
                  <a:srgbClr val="FFFFFF"/>
                </a:solidFill>
              </a:rPr>
              <a:t>Hvad prøver den at opnå?</a:t>
            </a:r>
            <a:endParaRPr lang="da-DK" dirty="0">
              <a:solidFill>
                <a:srgbClr val="FFFFFF"/>
              </a:solidFill>
            </a:endParaRPr>
          </a:p>
        </p:txBody>
      </p:sp>
      <p:sp>
        <p:nvSpPr>
          <p:cNvPr id="12" name="Tekstfelt 11"/>
          <p:cNvSpPr txBox="1"/>
          <p:nvPr/>
        </p:nvSpPr>
        <p:spPr>
          <a:xfrm>
            <a:off x="4591628" y="3589587"/>
            <a:ext cx="3496007" cy="369332"/>
          </a:xfrm>
          <a:prstGeom prst="rect">
            <a:avLst/>
          </a:prstGeom>
          <a:noFill/>
        </p:spPr>
        <p:txBody>
          <a:bodyPr wrap="none" rtlCol="0">
            <a:spAutoFit/>
          </a:bodyPr>
          <a:lstStyle/>
          <a:p>
            <a:r>
              <a:rPr lang="da-DK" dirty="0" smtClean="0">
                <a:solidFill>
                  <a:srgbClr val="FFFFFF"/>
                </a:solidFill>
              </a:rPr>
              <a:t>Hvordan får den dig til at have det?</a:t>
            </a:r>
            <a:endParaRPr lang="da-DK" dirty="0">
              <a:solidFill>
                <a:srgbClr val="FFFFFF"/>
              </a:solidFill>
            </a:endParaRPr>
          </a:p>
        </p:txBody>
      </p:sp>
      <p:sp>
        <p:nvSpPr>
          <p:cNvPr id="2" name="Tekstfelt 1"/>
          <p:cNvSpPr txBox="1"/>
          <p:nvPr/>
        </p:nvSpPr>
        <p:spPr>
          <a:xfrm>
            <a:off x="3335867" y="237067"/>
            <a:ext cx="3403496" cy="400110"/>
          </a:xfrm>
          <a:prstGeom prst="rect">
            <a:avLst/>
          </a:prstGeom>
          <a:noFill/>
        </p:spPr>
        <p:txBody>
          <a:bodyPr wrap="none" rtlCol="0">
            <a:spAutoFit/>
          </a:bodyPr>
          <a:lstStyle/>
          <a:p>
            <a:r>
              <a:rPr lang="da-DK" sz="2000" dirty="0" smtClean="0">
                <a:solidFill>
                  <a:srgbClr val="F8E950"/>
                </a:solidFill>
              </a:rPr>
              <a:t>Funktionsanalyse af kritisk selv</a:t>
            </a:r>
            <a:endParaRPr lang="da-DK" sz="2000" dirty="0">
              <a:solidFill>
                <a:srgbClr val="F8E950"/>
              </a:solidFill>
            </a:endParaRPr>
          </a:p>
        </p:txBody>
      </p:sp>
      <p:sp>
        <p:nvSpPr>
          <p:cNvPr id="8" name="Tekstfelt 7"/>
          <p:cNvSpPr txBox="1"/>
          <p:nvPr/>
        </p:nvSpPr>
        <p:spPr>
          <a:xfrm>
            <a:off x="728133" y="6214533"/>
            <a:ext cx="2996809" cy="369332"/>
          </a:xfrm>
          <a:prstGeom prst="rect">
            <a:avLst/>
          </a:prstGeom>
          <a:noFill/>
        </p:spPr>
        <p:txBody>
          <a:bodyPr wrap="none" rtlCol="0">
            <a:spAutoFit/>
          </a:bodyPr>
          <a:lstStyle/>
          <a:p>
            <a:r>
              <a:rPr lang="da-DK" dirty="0" smtClean="0">
                <a:solidFill>
                  <a:srgbClr val="FFFFFF"/>
                </a:solidFill>
              </a:rPr>
              <a:t>Hvad ville være bedre for dig?</a:t>
            </a:r>
            <a:endParaRPr lang="da-DK" dirty="0">
              <a:solidFill>
                <a:srgbClr val="FFFFFF"/>
              </a:solidFill>
            </a:endParaRPr>
          </a:p>
        </p:txBody>
      </p:sp>
      <p:pic>
        <p:nvPicPr>
          <p:cNvPr id="13"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62584" y="226808"/>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E6E0A77F-D747-6244-9A39-E7CC953BC878}" type="datetime1">
              <a:rPr lang="da-DK" smtClean="0">
                <a:solidFill>
                  <a:prstClr val="black">
                    <a:tint val="75000"/>
                  </a:prstClr>
                </a:solidFill>
                <a:latin typeface="Calibri"/>
              </a:rPr>
              <a:t>05/05/2016</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729375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Undersøgelse af kritisk selv</a:t>
            </a:r>
            <a:br>
              <a:rPr lang="da-DK" sz="4000" dirty="0" smtClean="0">
                <a:solidFill>
                  <a:srgbClr val="F8E950"/>
                </a:solidFill>
              </a:rPr>
            </a:br>
            <a:r>
              <a:rPr lang="da-DK" sz="1800" dirty="0" smtClean="0">
                <a:solidFill>
                  <a:srgbClr val="FFFFFF"/>
                </a:solidFill>
              </a:rPr>
              <a:t>Med brug af visualisering i plenum</a:t>
            </a:r>
            <a:endParaRPr lang="da-DK" sz="1800"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smtClean="0">
                <a:solidFill>
                  <a:srgbClr val="FFFFFF"/>
                </a:solidFill>
              </a:rPr>
              <a:t>Fokus på beroligende åndedræt</a:t>
            </a:r>
          </a:p>
          <a:p>
            <a:r>
              <a:rPr lang="da-DK" dirty="0" smtClean="0">
                <a:solidFill>
                  <a:srgbClr val="FFFFFF"/>
                </a:solidFill>
              </a:rPr>
              <a:t>Læg mærke til dit ansigtsudtryk og se om du kan få et mildt udtryk. Prøv om du kan slappe af i panden, kinderne og kæben, og lav et lille smil, bare så det er behageligt.</a:t>
            </a:r>
          </a:p>
          <a:p>
            <a:r>
              <a:rPr lang="da-DK" dirty="0" smtClean="0">
                <a:solidFill>
                  <a:srgbClr val="FFFFFF"/>
                </a:solidFill>
              </a:rPr>
              <a:t>Ret nu opmærksomheden mod kroppen. Læg mærke til om der er noget, der strammer eller spænder, så giv det lidt venlig opmærksomhed, se om du kan blødgøre lidt omkring det og så bare  lad det være. </a:t>
            </a:r>
          </a:p>
          <a:p>
            <a:r>
              <a:rPr lang="da-DK" dirty="0" smtClean="0">
                <a:solidFill>
                  <a:srgbClr val="FFFFFF"/>
                </a:solidFill>
              </a:rPr>
              <a:t>Ret nu opmærksomheden mod underlaget, gulvet og stolen, og prøv at få fornemmelsen af at underlaget udgør en solid base for kroppen. </a:t>
            </a:r>
          </a:p>
          <a:p>
            <a:r>
              <a:rPr lang="da-DK" dirty="0" smtClean="0">
                <a:solidFill>
                  <a:srgbClr val="FFFFFF"/>
                </a:solidFill>
              </a:rPr>
              <a:t>Prøv på samme måde at få fornemmelsen af at kroppen udgør en solid base for sindet.</a:t>
            </a:r>
          </a:p>
          <a:p>
            <a:endParaRPr lang="da-DK" dirty="0" smtClean="0">
              <a:solidFill>
                <a:srgbClr val="FFFFFF"/>
              </a:solidFill>
            </a:endParaRPr>
          </a:p>
          <a:p>
            <a:r>
              <a:rPr lang="da-DK" dirty="0" smtClean="0">
                <a:solidFill>
                  <a:srgbClr val="FFFFFF"/>
                </a:solidFill>
              </a:rPr>
              <a:t>Prøv nu at tænke på en situation som du ikke klarede ret godt, hvor du dummede dig eller lavede fejl, og hvor du blev selvkritisk. Prøv om du kan fange de selvkritiske tanker og følelser.</a:t>
            </a:r>
          </a:p>
          <a:p>
            <a:r>
              <a:rPr lang="da-DK" dirty="0" smtClean="0">
                <a:solidFill>
                  <a:srgbClr val="FFFFFF"/>
                </a:solidFill>
              </a:rPr>
              <a:t>Prøv at forestil dig, at du kan se den del af dig, der kritiserer, prøv at se den foran dig og se, hvilken form den tager. Ligner den dig eller andre</a:t>
            </a:r>
            <a:r>
              <a:rPr lang="da-DK" dirty="0">
                <a:solidFill>
                  <a:srgbClr val="FFFFFF"/>
                </a:solidFill>
              </a:rPr>
              <a:t>? </a:t>
            </a:r>
            <a:endParaRPr lang="da-DK" dirty="0" smtClean="0">
              <a:solidFill>
                <a:srgbClr val="FFFFFF"/>
              </a:solidFill>
            </a:endParaRPr>
          </a:p>
          <a:p>
            <a:r>
              <a:rPr lang="da-DK" dirty="0">
                <a:solidFill>
                  <a:srgbClr val="FFFFFF"/>
                </a:solidFill>
              </a:rPr>
              <a:t>Læg mærke </a:t>
            </a:r>
            <a:r>
              <a:rPr lang="da-DK" dirty="0" smtClean="0">
                <a:solidFill>
                  <a:srgbClr val="FFFFFF"/>
                </a:solidFill>
              </a:rPr>
              <a:t>til hvilket tonefald kritikeren har.</a:t>
            </a:r>
          </a:p>
          <a:p>
            <a:r>
              <a:rPr lang="da-DK" dirty="0" smtClean="0">
                <a:solidFill>
                  <a:srgbClr val="FFFFFF"/>
                </a:solidFill>
              </a:rPr>
              <a:t>Læg mærke til kritikerens ansigtsudtryk.</a:t>
            </a:r>
            <a:endParaRPr lang="da-DK" dirty="0">
              <a:solidFill>
                <a:srgbClr val="FFFFFF"/>
              </a:solidFill>
            </a:endParaRPr>
          </a:p>
          <a:p>
            <a:r>
              <a:rPr lang="da-DK" dirty="0" smtClean="0">
                <a:solidFill>
                  <a:srgbClr val="FFFFFF"/>
                </a:solidFill>
              </a:rPr>
              <a:t>Læg </a:t>
            </a:r>
            <a:r>
              <a:rPr lang="da-DK" dirty="0">
                <a:solidFill>
                  <a:srgbClr val="FFFFFF"/>
                </a:solidFill>
              </a:rPr>
              <a:t>mærke til hvilke følelser kritikeren </a:t>
            </a:r>
            <a:r>
              <a:rPr lang="da-DK" dirty="0" smtClean="0">
                <a:solidFill>
                  <a:srgbClr val="FFFFFF"/>
                </a:solidFill>
              </a:rPr>
              <a:t>har overfor dig. Vær nysgerrig og læg mærke til vreden eller skuffelsen eller foragten.</a:t>
            </a:r>
          </a:p>
          <a:p>
            <a:r>
              <a:rPr lang="da-DK" dirty="0" smtClean="0">
                <a:solidFill>
                  <a:srgbClr val="FFFFFF"/>
                </a:solidFill>
              </a:rPr>
              <a:t>Bevar dit venlige smil og prøv at undersøge, hvad der er bag alle beskyldningerne.</a:t>
            </a:r>
          </a:p>
          <a:p>
            <a:r>
              <a:rPr lang="da-DK" dirty="0" smtClean="0">
                <a:solidFill>
                  <a:srgbClr val="FFFFFF"/>
                </a:solidFill>
              </a:rPr>
              <a:t>Hvad er din kritiker faktisk bange for?</a:t>
            </a:r>
          </a:p>
          <a:p>
            <a:r>
              <a:rPr lang="da-DK" dirty="0" smtClean="0">
                <a:solidFill>
                  <a:srgbClr val="FFFFFF"/>
                </a:solidFill>
              </a:rPr>
              <a:t>Minder den dig om nogen?</a:t>
            </a:r>
          </a:p>
          <a:p>
            <a:r>
              <a:rPr lang="da-DK" dirty="0" smtClean="0">
                <a:solidFill>
                  <a:srgbClr val="FFFFFF"/>
                </a:solidFill>
              </a:rPr>
              <a:t>Spørg dig selv:</a:t>
            </a:r>
          </a:p>
          <a:p>
            <a:r>
              <a:rPr lang="da-DK" dirty="0" smtClean="0">
                <a:solidFill>
                  <a:srgbClr val="FFFFFF"/>
                </a:solidFill>
              </a:rPr>
              <a:t>Har min kritiker virkelig mit bedste i sinde? </a:t>
            </a:r>
          </a:p>
          <a:p>
            <a:r>
              <a:rPr lang="da-DK" dirty="0" smtClean="0">
                <a:solidFill>
                  <a:srgbClr val="FFFFFF"/>
                </a:solidFill>
              </a:rPr>
              <a:t>Ønsker den at se mig trives, være glad og have fred?</a:t>
            </a:r>
          </a:p>
          <a:p>
            <a:r>
              <a:rPr lang="da-DK" dirty="0" smtClean="0">
                <a:solidFill>
                  <a:srgbClr val="FFFFFF"/>
                </a:solidFill>
              </a:rPr>
              <a:t>Giver den mig opmuntring og en hjælpende hånd, når jeg har det hårdt?</a:t>
            </a:r>
          </a:p>
          <a:p>
            <a:r>
              <a:rPr lang="da-DK" dirty="0" smtClean="0">
                <a:solidFill>
                  <a:srgbClr val="FFFFFF"/>
                </a:solidFill>
              </a:rPr>
              <a:t>Ønsker du, at det er den, der styrer showet?</a:t>
            </a:r>
          </a:p>
          <a:p>
            <a:endParaRPr lang="da-DK" dirty="0" smtClean="0">
              <a:solidFill>
                <a:srgbClr val="FFFFFF"/>
              </a:solidFill>
            </a:endParaRPr>
          </a:p>
          <a:p>
            <a:r>
              <a:rPr lang="da-DK" dirty="0" smtClean="0">
                <a:solidFill>
                  <a:srgbClr val="FFFFFF"/>
                </a:solidFill>
              </a:rPr>
              <a:t>Vend opmærksomheden tilbage til åndedrættet og det lille smil</a:t>
            </a:r>
          </a:p>
          <a:p>
            <a:r>
              <a:rPr lang="da-DK" dirty="0" smtClean="0">
                <a:solidFill>
                  <a:srgbClr val="FFFFFF"/>
                </a:solidFill>
              </a:rPr>
              <a:t>Gør dig klar til at komme ud igen.</a:t>
            </a: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ACB4F76B-A146-E840-8C47-090B998CD0B9}"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97</a:t>
            </a:fld>
            <a:endParaRPr lang="da-DK" dirty="0">
              <a:solidFill>
                <a:schemeClr val="bg1"/>
              </a:solidFill>
              <a:latin typeface="Calibri"/>
            </a:endParaRPr>
          </a:p>
        </p:txBody>
      </p:sp>
    </p:spTree>
    <p:extLst>
      <p:ext uri="{BB962C8B-B14F-4D97-AF65-F5344CB8AC3E}">
        <p14:creationId xmlns:p14="http://schemas.microsoft.com/office/powerpoint/2010/main" val="212018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Giv medfølelse til din kritiker</a:t>
            </a:r>
            <a:endParaRPr lang="da-DK" sz="4000" dirty="0">
              <a:solidFill>
                <a:srgbClr val="F8E950"/>
              </a:solidFill>
            </a:endParaRP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4" name="Pladsholder til dato 3"/>
          <p:cNvSpPr>
            <a:spLocks noGrp="1"/>
          </p:cNvSpPr>
          <p:nvPr>
            <p:ph type="dt" sz="half" idx="10"/>
          </p:nvPr>
        </p:nvSpPr>
        <p:spPr/>
        <p:txBody>
          <a:bodyPr/>
          <a:lstStyle/>
          <a:p>
            <a:fld id="{21DB5441-0FE3-3640-9CA9-C8D17523B0BE}" type="datetime1">
              <a:rPr lang="da-DK" smtClean="0">
                <a:solidFill>
                  <a:srgbClr val="FFFFFF"/>
                </a:solidFill>
                <a:latin typeface="Calibri"/>
              </a:rPr>
              <a:t>05/05/2016</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98</a:t>
            </a:fld>
            <a:endParaRPr lang="da-DK" dirty="0">
              <a:solidFill>
                <a:srgbClr val="FFFFFF"/>
              </a:solidFill>
              <a:latin typeface="Calibri"/>
            </a:endParaRPr>
          </a:p>
        </p:txBody>
      </p:sp>
    </p:spTree>
    <p:extLst>
      <p:ext uri="{BB962C8B-B14F-4D97-AF65-F5344CB8AC3E}">
        <p14:creationId xmlns:p14="http://schemas.microsoft.com/office/powerpoint/2010/main" val="38108876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730" y="274638"/>
            <a:ext cx="8229600" cy="1143000"/>
          </a:xfrm>
        </p:spPr>
        <p:txBody>
          <a:bodyPr>
            <a:normAutofit fontScale="90000"/>
          </a:bodyPr>
          <a:lstStyle/>
          <a:p>
            <a:r>
              <a:rPr lang="da-DK" sz="4000" dirty="0" smtClean="0">
                <a:solidFill>
                  <a:srgbClr val="F8E950"/>
                </a:solidFill>
              </a:rPr>
              <a:t>Arbejde med at give medfølelse til den indre kritiker</a:t>
            </a:r>
            <a:r>
              <a:rPr lang="da-DK" dirty="0" smtClean="0">
                <a:solidFill>
                  <a:srgbClr val="FFFFFF"/>
                </a:solidFill>
              </a:rPr>
              <a:t/>
            </a:r>
            <a:br>
              <a:rPr lang="da-DK" dirty="0" smtClean="0">
                <a:solidFill>
                  <a:srgbClr val="FFFFFF"/>
                </a:solidFill>
              </a:rPr>
            </a:br>
            <a:r>
              <a:rPr lang="da-DK" sz="1400" dirty="0" smtClean="0">
                <a:solidFill>
                  <a:srgbClr val="FFFFFF"/>
                </a:solidFill>
              </a:rPr>
              <a:t>Med brug af stole plenum og parvis</a:t>
            </a:r>
            <a:endParaRPr lang="da-DK" dirty="0">
              <a:solidFill>
                <a:srgbClr val="FFFFFF"/>
              </a:solidFill>
            </a:endParaRPr>
          </a:p>
        </p:txBody>
      </p:sp>
      <p:sp>
        <p:nvSpPr>
          <p:cNvPr id="3" name="Pladsholder til indhold 2"/>
          <p:cNvSpPr>
            <a:spLocks noGrp="1"/>
          </p:cNvSpPr>
          <p:nvPr>
            <p:ph idx="1"/>
          </p:nvPr>
        </p:nvSpPr>
        <p:spPr>
          <a:xfrm>
            <a:off x="457200" y="1830387"/>
            <a:ext cx="8229600" cy="4525963"/>
          </a:xfrm>
        </p:spPr>
        <p:txBody>
          <a:bodyPr>
            <a:normAutofit fontScale="47500" lnSpcReduction="20000"/>
          </a:bodyPr>
          <a:lstStyle/>
          <a:p>
            <a:r>
              <a:rPr lang="da-DK" dirty="0" smtClean="0">
                <a:solidFill>
                  <a:srgbClr val="FFFFFF"/>
                </a:solidFill>
              </a:rPr>
              <a:t>Når der er opnået en fornemmelse af kontakt med medfølende selv, så brug lidt tid på bare at have medfølelse med kritiske selv</a:t>
            </a:r>
          </a:p>
          <a:p>
            <a:r>
              <a:rPr lang="da-DK" dirty="0" smtClean="0">
                <a:solidFill>
                  <a:srgbClr val="FFFFFF"/>
                </a:solidFill>
              </a:rPr>
              <a:t>Hvis personen begynder at blive trukket over i kritiske selvs følelser, så bryd kontakten og sæt fokus på det medfølende selv igen, indtil kontakten er der igen</a:t>
            </a:r>
          </a:p>
          <a:p>
            <a:r>
              <a:rPr lang="da-DK" dirty="0" smtClean="0">
                <a:solidFill>
                  <a:srgbClr val="FFFFFF"/>
                </a:solidFill>
              </a:rPr>
              <a:t>Undersøg hvad der dukker op, når personen er medfølende over for kritisk selv</a:t>
            </a:r>
          </a:p>
          <a:p>
            <a:r>
              <a:rPr lang="da-DK" dirty="0" smtClean="0">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dirty="0" smtClean="0">
                <a:solidFill>
                  <a:srgbClr val="FFFFFF"/>
                </a:solidFill>
              </a:rPr>
              <a:t>”Hvad har det medfølende selv lyst til at sige til eller gøre for det kritiske selv?”</a:t>
            </a:r>
          </a:p>
          <a:p>
            <a:r>
              <a:rPr lang="da-DK" dirty="0" smtClean="0">
                <a:solidFill>
                  <a:srgbClr val="FFFFFF"/>
                </a:solidFill>
              </a:rPr>
              <a:t>Forestil dig at det kritiske selv er helet, ikke længere truet.</a:t>
            </a:r>
          </a:p>
          <a:p>
            <a:r>
              <a:rPr lang="da-DK" dirty="0" smtClean="0">
                <a:solidFill>
                  <a:srgbClr val="FFFFFF"/>
                </a:solidFill>
              </a:rPr>
              <a:t> ”Hvordan vil det så føle?”</a:t>
            </a:r>
          </a:p>
          <a:p>
            <a:r>
              <a:rPr lang="da-DK" dirty="0" smtClean="0">
                <a:solidFill>
                  <a:srgbClr val="FFFFFF"/>
                </a:solidFill>
              </a:rPr>
              <a:t> ”Hvordan vil det hjælpe?”</a:t>
            </a:r>
          </a:p>
          <a:p>
            <a:r>
              <a:rPr lang="da-DK" dirty="0" smtClean="0">
                <a:solidFill>
                  <a:srgbClr val="FFFFFF"/>
                </a:solidFill>
              </a:rPr>
              <a:t>Prøv at holde den her, ved at gentage guidningen ovenfor.</a:t>
            </a:r>
          </a:p>
          <a:p>
            <a:r>
              <a:rPr lang="da-DK" dirty="0" smtClean="0">
                <a:solidFill>
                  <a:srgbClr val="FFFFFF"/>
                </a:solidFill>
              </a:rPr>
              <a:t>”Forestil dig, hvad der sker, hvis kritisk selv får al den medfølelse, det har brug for. Forestil dig at truslen lægger sig for den.”</a:t>
            </a:r>
          </a:p>
          <a:p>
            <a:endParaRPr lang="da-DK" dirty="0">
              <a:solidFill>
                <a:srgbClr val="FFFFFF"/>
              </a:solidFill>
            </a:endParaRPr>
          </a:p>
          <a:p>
            <a:r>
              <a:rPr lang="da-DK" dirty="0" smtClean="0">
                <a:solidFill>
                  <a:srgbClr val="FFFFFF"/>
                </a:solidFill>
              </a:rPr>
              <a:t>Giv slip på kritisk selv og vend tilbage til medfølende selv, dit eget beroligende åndedræt, og dit milde ansigtsudtryk og det lille smil.</a:t>
            </a:r>
          </a:p>
          <a:p>
            <a:endParaRPr lang="da-DK" dirty="0" smtClean="0">
              <a:solidFill>
                <a:srgbClr val="FFFFFF"/>
              </a:solidFill>
            </a:endParaRPr>
          </a:p>
          <a:p>
            <a:endParaRPr lang="da-DK" dirty="0">
              <a:solidFill>
                <a:srgbClr val="FFFFFF"/>
              </a:solidFill>
            </a:endParaRPr>
          </a:p>
          <a:p>
            <a:pPr marL="0" indent="0">
              <a:buNone/>
            </a:pP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A8E766EA-77F0-C642-991D-198DBBA9CF3C}" type="datetime1">
              <a:rPr lang="da-DK" smtClean="0">
                <a:solidFill>
                  <a:schemeClr val="bg1"/>
                </a:solidFill>
                <a:latin typeface="Calibri"/>
              </a:rPr>
              <a:t>05/05/2016</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99</a:t>
            </a:fld>
            <a:endParaRPr lang="da-DK" dirty="0">
              <a:solidFill>
                <a:schemeClr val="bg1"/>
              </a:solidFill>
              <a:latin typeface="Calibri"/>
            </a:endParaRPr>
          </a:p>
        </p:txBody>
      </p:sp>
    </p:spTree>
    <p:extLst>
      <p:ext uri="{BB962C8B-B14F-4D97-AF65-F5344CB8AC3E}">
        <p14:creationId xmlns:p14="http://schemas.microsoft.com/office/powerpoint/2010/main" val="447713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Kontor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11872</TotalTime>
  <Words>8088</Words>
  <Application>Microsoft Macintosh PowerPoint</Application>
  <PresentationFormat>Skærmshow (4:3)</PresentationFormat>
  <Paragraphs>1311</Paragraphs>
  <Slides>101</Slides>
  <Notes>14</Notes>
  <HiddenSlides>0</HiddenSlides>
  <MMClips>0</MMClips>
  <ScaleCrop>false</ScaleCrop>
  <HeadingPairs>
    <vt:vector size="8" baseType="variant">
      <vt:variant>
        <vt:lpstr>Benyttede skrifttyper</vt:lpstr>
      </vt:variant>
      <vt:variant>
        <vt:i4>13</vt:i4>
      </vt:variant>
      <vt:variant>
        <vt:lpstr>Tema</vt:lpstr>
      </vt:variant>
      <vt:variant>
        <vt:i4>16</vt:i4>
      </vt:variant>
      <vt:variant>
        <vt:lpstr>Integrerede OLE-servere</vt:lpstr>
      </vt:variant>
      <vt:variant>
        <vt:i4>1</vt:i4>
      </vt:variant>
      <vt:variant>
        <vt:lpstr>Slidetitler</vt:lpstr>
      </vt:variant>
      <vt:variant>
        <vt:i4>101</vt:i4>
      </vt:variant>
    </vt:vector>
  </HeadingPairs>
  <TitlesOfParts>
    <vt:vector size="131" baseType="lpstr">
      <vt:lpstr>American Typewriter</vt:lpstr>
      <vt:lpstr>Calibri</vt:lpstr>
      <vt:lpstr>Comic Sans MS</vt:lpstr>
      <vt:lpstr>Lucida Grande</vt:lpstr>
      <vt:lpstr>MS PGothic</vt:lpstr>
      <vt:lpstr>ＭＳ Ｐゴシック</vt:lpstr>
      <vt:lpstr>Times New Roman</vt:lpstr>
      <vt:lpstr>Wingdings</vt:lpstr>
      <vt:lpstr>Zapf Dingbats</vt:lpstr>
      <vt:lpstr>ヒラギノ明朝 ProN W3</vt:lpstr>
      <vt:lpstr>ヒラギノ明朝 ProN W6</vt:lpstr>
      <vt:lpstr>ヒラギノ角ゴ ProN W3</vt:lpstr>
      <vt:lpstr>Arial</vt:lpstr>
      <vt:lpstr>Brugerdefineret design</vt:lpstr>
      <vt:lpstr>Hvid baggrund</vt:lpstr>
      <vt:lpstr>Standardtema</vt:lpstr>
      <vt:lpstr>1_Hvid baggrund</vt:lpstr>
      <vt:lpstr>1_Standardtema</vt:lpstr>
      <vt:lpstr>2_Standardtema</vt:lpstr>
      <vt:lpstr>3_Standardtema</vt:lpstr>
      <vt:lpstr>4_Standardtema</vt:lpstr>
      <vt:lpstr>5_Standardtema</vt:lpstr>
      <vt:lpstr>6_Standardtema</vt:lpstr>
      <vt:lpstr>3_Kontortema</vt:lpstr>
      <vt:lpstr>7_Standardtema</vt:lpstr>
      <vt:lpstr>8_Standardtema</vt:lpstr>
      <vt:lpstr>9_Standardtema</vt:lpstr>
      <vt:lpstr>2_Hvid baggrund</vt:lpstr>
      <vt:lpstr>10_Standardtema</vt:lpstr>
      <vt:lpstr>Bitmap Image</vt:lpstr>
      <vt:lpstr>Basiskursus i  Medfølelsesfokuseret terapi / Compassion Focused Therapy CFT for tværfagligt personale 12 og 13 maj og 8 juni 2016</vt:lpstr>
      <vt:lpstr>Introduktion til en medfølelsesfokuseret tilgang  </vt:lpstr>
      <vt:lpstr>Rammer og struktur for kurset:</vt:lpstr>
      <vt:lpstr>Ansvar</vt:lpstr>
      <vt:lpstr>Kurset</vt:lpstr>
      <vt:lpstr>Medfølelsesfokuseret terapi</vt:lpstr>
      <vt:lpstr>Terapi og træning</vt:lpstr>
      <vt:lpstr>Den indre stemmes tonefald</vt:lpstr>
      <vt:lpstr>PowerPoint-præsentation</vt:lpstr>
      <vt:lpstr>Definition af medfølelse  i  Compassion Focused Therapy</vt:lpstr>
      <vt:lpstr>Hvad er medfølelse?</vt:lpstr>
      <vt:lpstr>PowerPoint-præsentation</vt:lpstr>
      <vt:lpstr>Medfølelse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PowerPoint-præsentation</vt:lpstr>
      <vt:lpstr>Indlæring af følelser</vt:lpstr>
      <vt:lpstr>En version af os</vt:lpstr>
      <vt:lpstr>PowerPoint-præsentation</vt:lpstr>
      <vt:lpstr>Drøftelse af øvelsen i par</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Tryghed</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Følsom overfor lidelse, venlig og omsorgsfuld</vt:lpstr>
      <vt:lpstr>Hjertevarme </vt:lpstr>
      <vt:lpstr>Rummelig og empatisk</vt:lpstr>
      <vt:lpstr>Fordomsfrihed – vi har alle vore kampe</vt:lpstr>
      <vt:lpstr>Visdom og styrke</vt:lpstr>
      <vt:lpstr>Skam som vedligeholdende faktor</vt:lpstr>
      <vt:lpstr>Analyse af skam</vt:lpstr>
      <vt:lpstr>Analyse af skam</vt:lpstr>
      <vt:lpstr>Udfordringerne Den grundlæggende filosofi er:</vt:lpstr>
      <vt:lpstr>En model for skam med ydre skam som det centrale aspekt</vt:lpstr>
      <vt:lpstr>PowerPoint-præsentation</vt:lpstr>
      <vt:lpstr>Medfølende farve</vt:lpstr>
      <vt:lpstr>Skuespils tilgang</vt:lpstr>
      <vt:lpstr>Guide til ”Medfølende selv”</vt:lpstr>
      <vt:lpstr>Øvelse parvis</vt:lpstr>
      <vt:lpstr>Refleksioner og hjemmearbejde</vt:lpstr>
      <vt:lpstr>Introduktion til en medfølelsesfokuseret tilgang  </vt:lpstr>
      <vt:lpstr>Opbygning af den medfølende figur (Fra P. Gilbert 2008/ L. H. Isager)  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 Disse vil inkludere:   Varme, Styrke, Ikke-dømmende og Visdom. Så prøv i hver boks nedenfor at tænke over disse kvaliteter (varme, styrke, ikke-dømmende og  visdom ) og forestil dig, hvordan de vil se ud, lyde og mærkes.  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  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 styrke, ikke-dømmende og  visdom ? Husk at din forestilling bringer medfølelse til dig og med dig.</vt:lpstr>
      <vt:lpstr>Øvelse med medfølende figur</vt:lpstr>
      <vt:lpstr>PowerPoint-præsentation</vt:lpstr>
      <vt:lpstr>PowerPoint-præsentation</vt:lpstr>
      <vt:lpstr>Plenumøvelse</vt:lpstr>
      <vt:lpstr>Gruppearbejde i par (30 min.)</vt:lpstr>
      <vt:lpstr>Brug af medfølende selv</vt:lpstr>
      <vt:lpstr>Plenumøvelse</vt:lpstr>
      <vt:lpstr>PowerPoint-præsentation</vt:lpstr>
      <vt:lpstr>PowerPoint-præsentation</vt:lpstr>
      <vt:lpstr>PowerPoint-præsentation</vt:lpstr>
      <vt:lpstr>PowerPoint-præsentation</vt:lpstr>
      <vt:lpstr>Analyse af følelserne  i forbindelse med en nylig konflikt  </vt:lpstr>
      <vt:lpstr>PowerPoint-præsentation</vt:lpstr>
      <vt:lpstr>Kritisk selv</vt:lpstr>
      <vt:lpstr>PowerPoint-præsentation</vt:lpstr>
      <vt:lpstr>Undersøgelse af kritisk selv Med brug af visualisering i plenum</vt:lpstr>
      <vt:lpstr>Giv medfølelse til din kritiker</vt:lpstr>
      <vt:lpstr>Arbejde med at give medfølelse til den indre kritiker Med brug af stole plenum og parvis</vt:lpstr>
      <vt:lpstr>Refleksioner og hjemmearbejde</vt:lpstr>
      <vt:lpstr>Referencer og kilder til inspiration</vt:lpstr>
    </vt:vector>
  </TitlesOfParts>
  <Company>Psykologhuset Kognitivt Fokus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283</cp:revision>
  <cp:lastPrinted>2015-09-23T08:04:02Z</cp:lastPrinted>
  <dcterms:created xsi:type="dcterms:W3CDTF">2011-01-05T08:38:12Z</dcterms:created>
  <dcterms:modified xsi:type="dcterms:W3CDTF">2016-05-05T10:30:31Z</dcterms:modified>
</cp:coreProperties>
</file>