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5" r:id="rId1"/>
    <p:sldMasterId id="2147483745" r:id="rId2"/>
    <p:sldMasterId id="2147483798" r:id="rId3"/>
  </p:sldMasterIdLst>
  <p:notesMasterIdLst>
    <p:notesMasterId r:id="rId76"/>
  </p:notesMasterIdLst>
  <p:handoutMasterIdLst>
    <p:handoutMasterId r:id="rId77"/>
  </p:handoutMasterIdLst>
  <p:sldIdLst>
    <p:sldId id="256" r:id="rId4"/>
    <p:sldId id="450" r:id="rId5"/>
    <p:sldId id="433" r:id="rId6"/>
    <p:sldId id="325" r:id="rId7"/>
    <p:sldId id="390" r:id="rId8"/>
    <p:sldId id="428" r:id="rId9"/>
    <p:sldId id="392" r:id="rId10"/>
    <p:sldId id="452" r:id="rId11"/>
    <p:sldId id="395" r:id="rId12"/>
    <p:sldId id="441" r:id="rId13"/>
    <p:sldId id="399" r:id="rId14"/>
    <p:sldId id="400" r:id="rId15"/>
    <p:sldId id="401" r:id="rId16"/>
    <p:sldId id="403" r:id="rId17"/>
    <p:sldId id="306" r:id="rId18"/>
    <p:sldId id="346" r:id="rId19"/>
    <p:sldId id="453" r:id="rId20"/>
    <p:sldId id="308" r:id="rId21"/>
    <p:sldId id="309" r:id="rId22"/>
    <p:sldId id="436" r:id="rId23"/>
    <p:sldId id="449" r:id="rId24"/>
    <p:sldId id="448" r:id="rId25"/>
    <p:sldId id="454" r:id="rId26"/>
    <p:sldId id="434" r:id="rId27"/>
    <p:sldId id="326" r:id="rId28"/>
    <p:sldId id="455" r:id="rId29"/>
    <p:sldId id="412" r:id="rId30"/>
    <p:sldId id="327" r:id="rId31"/>
    <p:sldId id="429" r:id="rId32"/>
    <p:sldId id="329" r:id="rId33"/>
    <p:sldId id="330" r:id="rId34"/>
    <p:sldId id="430" r:id="rId35"/>
    <p:sldId id="331" r:id="rId36"/>
    <p:sldId id="431" r:id="rId37"/>
    <p:sldId id="432" r:id="rId38"/>
    <p:sldId id="343" r:id="rId39"/>
    <p:sldId id="460" r:id="rId40"/>
    <p:sldId id="435" r:id="rId41"/>
    <p:sldId id="457" r:id="rId42"/>
    <p:sldId id="462" r:id="rId43"/>
    <p:sldId id="458" r:id="rId44"/>
    <p:sldId id="290" r:id="rId45"/>
    <p:sldId id="437" r:id="rId46"/>
    <p:sldId id="438" r:id="rId47"/>
    <p:sldId id="439" r:id="rId48"/>
    <p:sldId id="488" r:id="rId49"/>
    <p:sldId id="463" r:id="rId50"/>
    <p:sldId id="465" r:id="rId51"/>
    <p:sldId id="464" r:id="rId52"/>
    <p:sldId id="472" r:id="rId53"/>
    <p:sldId id="478" r:id="rId54"/>
    <p:sldId id="473" r:id="rId55"/>
    <p:sldId id="474" r:id="rId56"/>
    <p:sldId id="475" r:id="rId57"/>
    <p:sldId id="476" r:id="rId58"/>
    <p:sldId id="466" r:id="rId59"/>
    <p:sldId id="467" r:id="rId60"/>
    <p:sldId id="468" r:id="rId61"/>
    <p:sldId id="469" r:id="rId62"/>
    <p:sldId id="470" r:id="rId63"/>
    <p:sldId id="471" r:id="rId64"/>
    <p:sldId id="479" r:id="rId65"/>
    <p:sldId id="480" r:id="rId66"/>
    <p:sldId id="490" r:id="rId67"/>
    <p:sldId id="481" r:id="rId68"/>
    <p:sldId id="482" r:id="rId69"/>
    <p:sldId id="483" r:id="rId70"/>
    <p:sldId id="484" r:id="rId71"/>
    <p:sldId id="485" r:id="rId72"/>
    <p:sldId id="486" r:id="rId73"/>
    <p:sldId id="487" r:id="rId74"/>
    <p:sldId id="447" r:id="rId75"/>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scaleToFitPaper="1"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FFBA3C"/>
    <a:srgbClr val="006F00"/>
    <a:srgbClr val="FFE4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sfarv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yst layout 3 - markeringsfarv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3182"/>
  </p:normalViewPr>
  <p:slideViewPr>
    <p:cSldViewPr snapToGrid="0" snapToObjects="1">
      <p:cViewPr>
        <p:scale>
          <a:sx n="118" d="100"/>
          <a:sy n="118" d="100"/>
        </p:scale>
        <p:origin x="944" y="-42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C11A7-7506-6B41-9397-E2AC4DE67CAE}" type="datetime1">
              <a:rPr lang="da-DK" smtClean="0"/>
              <a:t>29/01/2016</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68C3F4-7028-B542-A7DA-8718F6A4F4AE}" type="slidenum">
              <a:rPr lang="da-DK" smtClean="0"/>
              <a:t>‹nr.›</a:t>
            </a:fld>
            <a:endParaRPr lang="da-DK"/>
          </a:p>
        </p:txBody>
      </p:sp>
    </p:spTree>
    <p:extLst>
      <p:ext uri="{BB962C8B-B14F-4D97-AF65-F5344CB8AC3E}">
        <p14:creationId xmlns:p14="http://schemas.microsoft.com/office/powerpoint/2010/main" val="765012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17CCB-C755-EF45-90A4-9211A33C9B95}" type="datetime1">
              <a:rPr lang="da-DK" smtClean="0"/>
              <a:t>29/01/2016</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6D108-E9A9-9142-A937-76426E5D6122}" type="slidenum">
              <a:rPr lang="da-DK" smtClean="0"/>
              <a:t>‹nr.›</a:t>
            </a:fld>
            <a:endParaRPr lang="da-DK"/>
          </a:p>
        </p:txBody>
      </p:sp>
    </p:spTree>
    <p:extLst>
      <p:ext uri="{BB962C8B-B14F-4D97-AF65-F5344CB8AC3E}">
        <p14:creationId xmlns:p14="http://schemas.microsoft.com/office/powerpoint/2010/main" val="7738619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ED36D108-E9A9-9142-A937-76426E5D6122}" type="slidenum">
              <a:rPr lang="da-DK" smtClean="0"/>
              <a:t>1</a:t>
            </a:fld>
            <a:endParaRPr lang="da-DK" dirty="0"/>
          </a:p>
        </p:txBody>
      </p:sp>
    </p:spTree>
    <p:extLst>
      <p:ext uri="{BB962C8B-B14F-4D97-AF65-F5344CB8AC3E}">
        <p14:creationId xmlns:p14="http://schemas.microsoft.com/office/powerpoint/2010/main" val="77436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E3A24-9F69-E34A-912B-C49CFF359E4D}" type="slidenum">
              <a:rPr lang="da-DK">
                <a:solidFill>
                  <a:prstClr val="black"/>
                </a:solidFill>
                <a:latin typeface="Calibri"/>
              </a:rPr>
              <a:pPr/>
              <a:t>56</a:t>
            </a:fld>
            <a:endParaRPr lang="da-DK">
              <a:solidFill>
                <a:prstClr val="black"/>
              </a:solidFill>
              <a:latin typeface="Calibri"/>
            </a:endParaRPr>
          </a:p>
        </p:txBody>
      </p:sp>
      <p:sp>
        <p:nvSpPr>
          <p:cNvPr id="436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6227"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198288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ED36D108-E9A9-9142-A937-76426E5D6122}" type="slidenum">
              <a:rPr lang="da-DK" smtClean="0"/>
              <a:t>4</a:t>
            </a:fld>
            <a:endParaRPr lang="da-DK"/>
          </a:p>
        </p:txBody>
      </p:sp>
    </p:spTree>
    <p:extLst>
      <p:ext uri="{BB962C8B-B14F-4D97-AF65-F5344CB8AC3E}">
        <p14:creationId xmlns:p14="http://schemas.microsoft.com/office/powerpoint/2010/main" val="170349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noFill/>
          <a:ln>
            <a:miter lim="800000"/>
            <a:headEnd/>
            <a:tailEnd/>
          </a:ln>
        </p:spPr>
        <p:txBody>
          <a:bodyPr/>
          <a:lstStyle/>
          <a:p>
            <a:fld id="{2BFAFBC4-D48D-4DF4-8DEE-7C8EBABD11EF}" type="slidenum">
              <a:rPr lang="en-GB" smtClean="0">
                <a:cs typeface="Arial" charset="0"/>
              </a:rPr>
              <a:pPr/>
              <a:t>6</a:t>
            </a:fld>
            <a:endParaRPr lang="en-GB" smtClean="0">
              <a:cs typeface="Arial" charset="0"/>
            </a:endParaRPr>
          </a:p>
        </p:txBody>
      </p:sp>
      <p:sp>
        <p:nvSpPr>
          <p:cNvPr id="576514" name="Rectangle 7"/>
          <p:cNvSpPr txBox="1">
            <a:spLocks noGrp="1" noChangeArrowheads="1"/>
          </p:cNvSpPr>
          <p:nvPr/>
        </p:nvSpPr>
        <p:spPr bwMode="auto">
          <a:xfrm>
            <a:off x="3886522" y="8686288"/>
            <a:ext cx="2971478" cy="457712"/>
          </a:xfrm>
          <a:prstGeom prst="rect">
            <a:avLst/>
          </a:prstGeom>
          <a:noFill/>
          <a:ln w="9525">
            <a:noFill/>
            <a:miter lim="800000"/>
            <a:headEnd/>
            <a:tailEnd/>
          </a:ln>
        </p:spPr>
        <p:txBody>
          <a:bodyPr anchor="b"/>
          <a:lstStyle/>
          <a:p>
            <a:pPr algn="r"/>
            <a:fld id="{9FBA6DE0-2307-47D1-906F-242EB27EEACC}" type="slidenum">
              <a:rPr lang="en-GB" sz="1200" b="0">
                <a:solidFill>
                  <a:schemeClr val="tx1"/>
                </a:solidFill>
              </a:rPr>
              <a:pPr algn="r"/>
              <a:t>6</a:t>
            </a:fld>
            <a:endParaRPr lang="en-GB" sz="1200" b="0">
              <a:solidFill>
                <a:schemeClr val="tx1"/>
              </a:solidFill>
            </a:endParaRPr>
          </a:p>
        </p:txBody>
      </p:sp>
      <p:sp>
        <p:nvSpPr>
          <p:cNvPr id="576515" name="Rectangle 2"/>
          <p:cNvSpPr>
            <a:spLocks noGrp="1" noRot="1" noChangeAspect="1" noChangeArrowheads="1" noTextEdit="1"/>
          </p:cNvSpPr>
          <p:nvPr>
            <p:ph type="sldImg"/>
          </p:nvPr>
        </p:nvSpPr>
        <p:spPr>
          <a:ln/>
        </p:spPr>
      </p:sp>
      <p:sp>
        <p:nvSpPr>
          <p:cNvPr id="576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9680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ED36D108-E9A9-9142-A937-76426E5D6122}" type="slidenum">
              <a:rPr lang="da-DK" smtClean="0"/>
              <a:t>16</a:t>
            </a:fld>
            <a:endParaRPr lang="da-DK"/>
          </a:p>
        </p:txBody>
      </p:sp>
    </p:spTree>
    <p:extLst>
      <p:ext uri="{BB962C8B-B14F-4D97-AF65-F5344CB8AC3E}">
        <p14:creationId xmlns:p14="http://schemas.microsoft.com/office/powerpoint/2010/main" val="83665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a:xfrm>
            <a:off x="1143000" y="685800"/>
            <a:ext cx="4572000" cy="3429000"/>
          </a:xfrm>
          <a:solidFill>
            <a:srgbClr val="FFFFFF"/>
          </a:solidFill>
          <a:ln/>
        </p:spPr>
      </p:sp>
      <p:sp>
        <p:nvSpPr>
          <p:cNvPr id="22530" name="Rectangle 2"/>
          <p:cNvSpPr>
            <a:spLocks noGrp="1" noChangeArrowheads="1"/>
          </p:cNvSpPr>
          <p:nvPr>
            <p:ph type="body" idx="1"/>
          </p:nvPr>
        </p:nvSpPr>
        <p:spPr>
          <a:ln/>
        </p:spPr>
        <p:txBody>
          <a:bodyPr/>
          <a:lstStyle/>
          <a:p>
            <a:pPr marL="76200" eaLnBrk="1" hangingPunct="1">
              <a:spcBef>
                <a:spcPts val="813"/>
              </a:spcBef>
              <a:defRPr/>
            </a:pPr>
            <a:r>
              <a:rPr lang="en-US" sz="2200" smtClean="0">
                <a:solidFill>
                  <a:srgbClr val="000000"/>
                </a:solidFill>
                <a:cs typeface="Arial" charset="0"/>
                <a:sym typeface="Arial" charset="0"/>
              </a:rPr>
              <a:t>Animal studies have shown that the amygdala receives sensory information via two routes: a rapid but crude input from the sensory thalamus (via the amydala) and a a slower but more detailed representation from the sensory cortex. </a:t>
            </a:r>
          </a:p>
          <a:p>
            <a:pPr marL="76200" eaLnBrk="1" hangingPunct="1">
              <a:spcBef>
                <a:spcPts val="813"/>
              </a:spcBef>
              <a:defRPr/>
            </a:pPr>
            <a:endParaRPr lang="en-US" sz="2200" smtClean="0">
              <a:solidFill>
                <a:srgbClr val="000000"/>
              </a:solidFill>
              <a:cs typeface="Arial" charset="0"/>
              <a:sym typeface="Arial" charset="0"/>
            </a:endParaRPr>
          </a:p>
          <a:p>
            <a:pPr marL="76200" eaLnBrk="1" hangingPunct="1">
              <a:spcBef>
                <a:spcPts val="813"/>
              </a:spcBef>
              <a:defRPr/>
            </a:pPr>
            <a:r>
              <a:rPr lang="ja-JP" altLang="en-US" sz="2200" smtClean="0">
                <a:solidFill>
                  <a:srgbClr val="000000"/>
                </a:solidFill>
                <a:latin typeface="Arial"/>
                <a:cs typeface="Arial" charset="0"/>
                <a:sym typeface="Arial" charset="0"/>
              </a:rPr>
              <a:t>“</a:t>
            </a:r>
            <a:r>
              <a:rPr lang="en-US" sz="2200" smtClean="0">
                <a:solidFill>
                  <a:srgbClr val="000000"/>
                </a:solidFill>
                <a:cs typeface="Arial" charset="0"/>
                <a:sym typeface="Arial" charset="0"/>
              </a:rPr>
              <a:t>Snake example &amp; stick analogy</a:t>
            </a:r>
            <a:r>
              <a:rPr lang="ja-JP" altLang="en-US" sz="2200" smtClean="0">
                <a:solidFill>
                  <a:srgbClr val="000000"/>
                </a:solidFill>
                <a:latin typeface="Arial"/>
                <a:cs typeface="Arial" charset="0"/>
                <a:sym typeface="Arial" charset="0"/>
              </a:rPr>
              <a:t>”</a:t>
            </a:r>
            <a:endParaRPr lang="en-US" sz="2200" smtClean="0">
              <a:solidFill>
                <a:srgbClr val="000000"/>
              </a:solidFill>
              <a:cs typeface="Arial" charset="0"/>
              <a:sym typeface="Arial" charset="0"/>
            </a:endParaRPr>
          </a:p>
        </p:txBody>
      </p:sp>
    </p:spTree>
    <p:extLst>
      <p:ext uri="{BB962C8B-B14F-4D97-AF65-F5344CB8AC3E}">
        <p14:creationId xmlns:p14="http://schemas.microsoft.com/office/powerpoint/2010/main" val="80638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Rectangle 2"/>
          <p:cNvSpPr>
            <a:spLocks noGrp="1" noRot="1" noChangeAspect="1" noChangeArrowheads="1" noTextEdit="1"/>
          </p:cNvSpPr>
          <p:nvPr>
            <p:ph type="sldImg"/>
          </p:nvPr>
        </p:nvSpPr>
        <p:spPr>
          <a:ln/>
        </p:spPr>
      </p:sp>
      <p:sp>
        <p:nvSpPr>
          <p:cNvPr id="51712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770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Rectangle 2"/>
          <p:cNvSpPr>
            <a:spLocks noGrp="1" noRot="1" noChangeAspect="1" noChangeArrowheads="1" noTextEdit="1"/>
          </p:cNvSpPr>
          <p:nvPr>
            <p:ph type="sldImg"/>
          </p:nvPr>
        </p:nvSpPr>
        <p:spPr>
          <a:ln/>
        </p:spPr>
      </p:sp>
      <p:sp>
        <p:nvSpPr>
          <p:cNvPr id="51814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94468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3" name="Rectangle 7"/>
          <p:cNvSpPr txBox="1">
            <a:spLocks noGrp="1" noChangeArrowheads="1"/>
          </p:cNvSpPr>
          <p:nvPr/>
        </p:nvSpPr>
        <p:spPr bwMode="auto">
          <a:xfrm>
            <a:off x="3886522" y="8686288"/>
            <a:ext cx="2971478" cy="457712"/>
          </a:xfrm>
          <a:prstGeom prst="rect">
            <a:avLst/>
          </a:prstGeom>
          <a:noFill/>
          <a:ln w="9525">
            <a:noFill/>
            <a:miter lim="800000"/>
            <a:headEnd/>
            <a:tailEnd/>
          </a:ln>
        </p:spPr>
        <p:txBody>
          <a:bodyPr anchor="b"/>
          <a:lstStyle/>
          <a:p>
            <a:pPr algn="r"/>
            <a:fld id="{4C8BEFCE-852A-4667-AD62-35A4E0F8AB9C}" type="slidenum">
              <a:rPr lang="en-GB" sz="1200" b="0">
                <a:solidFill>
                  <a:schemeClr val="tx1"/>
                </a:solidFill>
              </a:rPr>
              <a:pPr algn="r"/>
              <a:t>29</a:t>
            </a:fld>
            <a:endParaRPr lang="en-GB" sz="1200" b="0">
              <a:solidFill>
                <a:schemeClr val="tx1"/>
              </a:solidFill>
            </a:endParaRPr>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78786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ED36D108-E9A9-9142-A937-76426E5D6122}" type="slidenum">
              <a:rPr lang="da-DK" smtClean="0"/>
              <a:t>48</a:t>
            </a:fld>
            <a:endParaRPr lang="da-DK" dirty="0"/>
          </a:p>
        </p:txBody>
      </p:sp>
    </p:spTree>
    <p:extLst>
      <p:ext uri="{BB962C8B-B14F-4D97-AF65-F5344CB8AC3E}">
        <p14:creationId xmlns:p14="http://schemas.microsoft.com/office/powerpoint/2010/main" val="77436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049D3A95-92F6-2B46-88EE-509E84A8C67B}" type="datetime1">
              <a:rPr lang="da-DK" smtClean="0"/>
              <a:t>29/01/2016</a:t>
            </a:fld>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288467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B61649F-0F0E-994A-8876-9FC18A4BD17C}" type="datetime1">
              <a:rPr lang="da-DK" smtClean="0"/>
              <a:t>29/01/2016</a:t>
            </a:fld>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299800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C8AA230-00A7-0E49-8E6B-F5BD25721B54}" type="datetime1">
              <a:rPr lang="da-DK" smtClean="0"/>
              <a:t>29/01/2016</a:t>
            </a:fld>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031334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127489C5-6CA7-9B44-A5F7-342DE179453F}" type="datetime1">
              <a:rPr lang="da-DK" smtClean="0"/>
              <a:t>29/01/2016</a:t>
            </a:fld>
            <a:endParaRPr lang="da-DK"/>
          </a:p>
        </p:txBody>
      </p:sp>
      <p:sp>
        <p:nvSpPr>
          <p:cNvPr id="4" name="Pladsholder til sidefod 3"/>
          <p:cNvSpPr>
            <a:spLocks noGrp="1"/>
          </p:cNvSpPr>
          <p:nvPr>
            <p:ph type="ftr" sz="quarter" idx="11"/>
          </p:nvPr>
        </p:nvSpPr>
        <p:spPr/>
        <p:txBody>
          <a:bodyPr/>
          <a:lstStyle/>
          <a:p>
            <a:r>
              <a:rPr lang="da-DK" smtClean="0"/>
              <a:t>Lena Højgård Isager www.pkf.name</a:t>
            </a:r>
            <a:endParaRPr lang="da-DK"/>
          </a:p>
        </p:txBody>
      </p:sp>
      <p:sp>
        <p:nvSpPr>
          <p:cNvPr id="5" name="Pladsholder til diasnummer 4"/>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74961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FDC83A15-931C-AF41-8BC4-5F364FA71B09}"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206675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BB040D8E-1935-8142-AF18-ACCCD1CD9949}"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2872564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E0A19B1-931D-A149-959C-74D9CEF444EC}"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367223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4D4B972E-CB07-C640-9C54-6D3460C1495E}"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528786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95DA0ED1-E86B-5A4E-95EC-BB987A14EBC5}"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303232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A6EC6B30-27BB-F743-8696-75CE82B9A934}"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8" name="Pladsholder til sidefod 7"/>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9" name="Pladsholder til diasnummer 8"/>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389057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D020BB79-721B-8646-8B72-BFDEA7E9E3F5}"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328169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3B2CD3B-E52B-B64D-BE00-094B3233BF9D}" type="datetime1">
              <a:rPr lang="da-DK" smtClean="0"/>
              <a:t>29/01/2016</a:t>
            </a:fld>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523775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B3060BF-4C19-FB4D-BE8D-D34494BF967C}"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272855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4ADCEEE8-1867-CE4B-B23B-5F28E4A2C4CA}"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670549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67E64914-D781-A649-B592-C1C0B2CC2B11}"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332117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C978DE6-6291-EF43-97E1-B312D3027C85}"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2735241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C51AE08-0548-564E-BAF0-851EBF0D94E1}"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1722389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A528DBF9-03AA-5043-B506-D874F2923696}" type="datetime1">
              <a:rPr lang="da-DK" smtClean="0">
                <a:solidFill>
                  <a:prstClr val="black">
                    <a:tint val="75000"/>
                  </a:prstClr>
                </a:solidFill>
                <a:latin typeface="Calibri"/>
              </a:rPr>
              <a:t>29/01/2016</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901926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92E87D0-3CA1-D540-BFC7-062312A96C55}" type="datetime1">
              <a:rPr lang="da-DK" smtClean="0">
                <a:solidFill>
                  <a:prstClr val="black">
                    <a:tint val="75000"/>
                  </a:prstClr>
                </a:solidFill>
                <a:latin typeface="Calibri"/>
              </a:rPr>
              <a:t>29/01/2016</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45567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C17E52CE-1571-0745-A498-97335AAA9AE8}" type="datetime1">
              <a:rPr lang="da-DK" smtClean="0">
                <a:solidFill>
                  <a:prstClr val="black">
                    <a:tint val="75000"/>
                  </a:prstClr>
                </a:solidFill>
                <a:latin typeface="Calibri"/>
              </a:rPr>
              <a:t>29/01/2016</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017546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0700C2DC-236E-C948-B116-1125950C258D}" type="datetime1">
              <a:rPr lang="da-DK" smtClean="0">
                <a:solidFill>
                  <a:prstClr val="black">
                    <a:tint val="75000"/>
                  </a:prstClr>
                </a:solidFill>
                <a:latin typeface="Calibri"/>
              </a:rPr>
              <a:t>29/01/2016</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524990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FFAA8FF8-E406-C546-889C-AF86A8601C13}" type="datetime1">
              <a:rPr lang="da-DK" smtClean="0">
                <a:solidFill>
                  <a:prstClr val="black">
                    <a:tint val="75000"/>
                  </a:prstClr>
                </a:solidFill>
                <a:latin typeface="Calibri"/>
              </a:rPr>
              <a:t>29/01/2016</a:t>
            </a:fld>
            <a:endParaRPr lang="da-DK">
              <a:solidFill>
                <a:prstClr val="black">
                  <a:tint val="75000"/>
                </a:prstClr>
              </a:solidFill>
              <a:latin typeface="Calibri"/>
            </a:endParaRPr>
          </a:p>
        </p:txBody>
      </p:sp>
      <p:sp>
        <p:nvSpPr>
          <p:cNvPr id="8" name="Pladsholder til sidefod 7"/>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9" name="Pladsholder til diasnummer 8"/>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03167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2D3DCE2F-4147-444D-BF11-187C9615A4AC}" type="datetime1">
              <a:rPr lang="da-DK" smtClean="0"/>
              <a:t>29/01/2016</a:t>
            </a:fld>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740285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62A69C46-7556-D843-A341-65A6BFD1F807}" type="datetime1">
              <a:rPr lang="da-DK" smtClean="0">
                <a:solidFill>
                  <a:prstClr val="black">
                    <a:tint val="75000"/>
                  </a:prstClr>
                </a:solidFill>
                <a:latin typeface="Calibri"/>
              </a:rPr>
              <a:t>29/01/2016</a:t>
            </a:fld>
            <a:endParaRPr lang="da-DK">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362558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759C9CB-DBA7-7D4C-B3EC-3CB680BB2103}" type="datetime1">
              <a:rPr lang="da-DK" smtClean="0">
                <a:solidFill>
                  <a:prstClr val="black">
                    <a:tint val="75000"/>
                  </a:prstClr>
                </a:solidFill>
                <a:latin typeface="Calibri"/>
              </a:rPr>
              <a:t>29/01/2016</a:t>
            </a:fld>
            <a:endParaRPr lang="da-DK">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051648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25E57F69-1F82-4045-B73C-499476B03EF4}" type="datetime1">
              <a:rPr lang="da-DK" smtClean="0">
                <a:solidFill>
                  <a:prstClr val="black">
                    <a:tint val="75000"/>
                  </a:prstClr>
                </a:solidFill>
                <a:latin typeface="Calibri"/>
              </a:rPr>
              <a:t>29/01/2016</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456496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850BC63B-63D5-124C-BB04-4A014B0139D0}" type="datetime1">
              <a:rPr lang="da-DK" smtClean="0">
                <a:solidFill>
                  <a:prstClr val="black">
                    <a:tint val="75000"/>
                  </a:prstClr>
                </a:solidFill>
                <a:latin typeface="Calibri"/>
              </a:rPr>
              <a:t>29/01/2016</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4269868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800000"/>
                </a:solidFill>
              </a:defRPr>
            </a:lvl1pPr>
          </a:lstStyle>
          <a:p>
            <a:r>
              <a:rPr lang="da-DK" dirty="0" smtClean="0"/>
              <a:t>Klik for at redigere i masteren</a:t>
            </a:r>
            <a:endParaRPr lang="da-DK" dirty="0"/>
          </a:p>
        </p:txBody>
      </p:sp>
      <p:sp>
        <p:nvSpPr>
          <p:cNvPr id="3" name="Pladsholder til dato 2"/>
          <p:cNvSpPr>
            <a:spLocks noGrp="1"/>
          </p:cNvSpPr>
          <p:nvPr>
            <p:ph type="dt" sz="half" idx="10"/>
          </p:nvPr>
        </p:nvSpPr>
        <p:spPr/>
        <p:txBody>
          <a:bodyPr/>
          <a:lstStyle>
            <a:lvl1pPr>
              <a:defRPr>
                <a:solidFill>
                  <a:srgbClr val="800000"/>
                </a:solidFill>
              </a:defRPr>
            </a:lvl1pPr>
          </a:lstStyle>
          <a:p>
            <a:fld id="{51B3E986-54C0-2B4B-B9B0-08B7CD39A69B}" type="datetime1">
              <a:rPr lang="da-DK" smtClean="0">
                <a:latin typeface="Calibri"/>
              </a:rPr>
              <a:t>29/01/2016</a:t>
            </a:fld>
            <a:endParaRPr lang="da-DK">
              <a:latin typeface="Calibri"/>
            </a:endParaRPr>
          </a:p>
        </p:txBody>
      </p:sp>
      <p:sp>
        <p:nvSpPr>
          <p:cNvPr id="4" name="Pladsholder til sidefod 3"/>
          <p:cNvSpPr>
            <a:spLocks noGrp="1"/>
          </p:cNvSpPr>
          <p:nvPr>
            <p:ph type="ftr" sz="quarter" idx="11"/>
          </p:nvPr>
        </p:nvSpPr>
        <p:spPr/>
        <p:txBody>
          <a:bodyPr/>
          <a:lstStyle>
            <a:lvl1pPr>
              <a:defRPr>
                <a:solidFill>
                  <a:srgbClr val="800000"/>
                </a:solidFill>
              </a:defRPr>
            </a:lvl1pPr>
          </a:lstStyle>
          <a:p>
            <a:r>
              <a:rPr lang="da-DK" smtClean="0">
                <a:latin typeface="Calibri"/>
              </a:rPr>
              <a:t>Lena Højgård Isager www.pkf.name</a:t>
            </a:r>
            <a:endParaRPr lang="da-DK">
              <a:latin typeface="Calibri"/>
            </a:endParaRPr>
          </a:p>
        </p:txBody>
      </p:sp>
      <p:sp>
        <p:nvSpPr>
          <p:cNvPr id="5" name="Pladsholder til diasnummer 4"/>
          <p:cNvSpPr>
            <a:spLocks noGrp="1"/>
          </p:cNvSpPr>
          <p:nvPr>
            <p:ph type="sldNum" sz="quarter" idx="12"/>
          </p:nvPr>
        </p:nvSpPr>
        <p:spPr/>
        <p:txBody>
          <a:bodyPr/>
          <a:lstStyle>
            <a:lvl1pPr>
              <a:defRPr>
                <a:solidFill>
                  <a:srgbClr val="800000"/>
                </a:solidFill>
              </a:defRPr>
            </a:lvl1pPr>
          </a:lstStyle>
          <a:p>
            <a:fld id="{8FCE65AC-5FA7-A442-B9D9-7FA4188F768F}" type="slidenum">
              <a:rPr lang="da-DK" smtClean="0">
                <a:latin typeface="Calibri"/>
              </a:rPr>
              <a:pPr/>
              <a:t>‹nr.›</a:t>
            </a:fld>
            <a:endParaRPr lang="da-DK">
              <a:latin typeface="Calibri"/>
            </a:endParaRPr>
          </a:p>
        </p:txBody>
      </p:sp>
    </p:spTree>
    <p:extLst>
      <p:ext uri="{BB962C8B-B14F-4D97-AF65-F5344CB8AC3E}">
        <p14:creationId xmlns:p14="http://schemas.microsoft.com/office/powerpoint/2010/main" val="388634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870B52C3-E8D7-6A4B-9297-23D9AEE94FC4}" type="datetime1">
              <a:rPr lang="da-DK" smtClean="0"/>
              <a:t>29/01/2016</a:t>
            </a:fld>
            <a:endParaRPr lang="da-DK"/>
          </a:p>
        </p:txBody>
      </p:sp>
      <p:sp>
        <p:nvSpPr>
          <p:cNvPr id="6" name="Pladsholder til sidefod 5"/>
          <p:cNvSpPr>
            <a:spLocks noGrp="1"/>
          </p:cNvSpPr>
          <p:nvPr>
            <p:ph type="ftr" sz="quarter" idx="11"/>
          </p:nvPr>
        </p:nvSpPr>
        <p:spPr/>
        <p:txBody>
          <a:bodyPr/>
          <a:lstStyle/>
          <a:p>
            <a:r>
              <a:rPr lang="da-DK" smtClean="0"/>
              <a:t>Lena Højgård Isager www.pkf.name</a:t>
            </a:r>
            <a:endParaRPr lang="da-DK"/>
          </a:p>
        </p:txBody>
      </p:sp>
      <p:sp>
        <p:nvSpPr>
          <p:cNvPr id="7" name="Pladsholder til diasnummer 6"/>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43621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F17DC77F-E551-B045-A14C-765285BFCD31}" type="datetime1">
              <a:rPr lang="da-DK" smtClean="0"/>
              <a:t>29/01/2016</a:t>
            </a:fld>
            <a:endParaRPr lang="da-DK"/>
          </a:p>
        </p:txBody>
      </p:sp>
      <p:sp>
        <p:nvSpPr>
          <p:cNvPr id="8" name="Pladsholder til sidefod 7"/>
          <p:cNvSpPr>
            <a:spLocks noGrp="1"/>
          </p:cNvSpPr>
          <p:nvPr>
            <p:ph type="ftr" sz="quarter" idx="11"/>
          </p:nvPr>
        </p:nvSpPr>
        <p:spPr/>
        <p:txBody>
          <a:bodyPr/>
          <a:lstStyle/>
          <a:p>
            <a:r>
              <a:rPr lang="da-DK" smtClean="0"/>
              <a:t>Lena Højgård Isager www.pkf.name</a:t>
            </a:r>
            <a:endParaRPr lang="da-DK"/>
          </a:p>
        </p:txBody>
      </p:sp>
      <p:sp>
        <p:nvSpPr>
          <p:cNvPr id="9" name="Pladsholder til diasnummer 8"/>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408685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84D0B9D3-EB9A-9E4B-AB84-4E0E772E8494}" type="datetime1">
              <a:rPr lang="da-DK" smtClean="0"/>
              <a:t>29/01/2016</a:t>
            </a:fld>
            <a:endParaRPr lang="da-DK"/>
          </a:p>
        </p:txBody>
      </p:sp>
      <p:sp>
        <p:nvSpPr>
          <p:cNvPr id="4" name="Pladsholder til sidefod 3"/>
          <p:cNvSpPr>
            <a:spLocks noGrp="1"/>
          </p:cNvSpPr>
          <p:nvPr>
            <p:ph type="ftr" sz="quarter" idx="11"/>
          </p:nvPr>
        </p:nvSpPr>
        <p:spPr/>
        <p:txBody>
          <a:bodyPr/>
          <a:lstStyle/>
          <a:p>
            <a:r>
              <a:rPr lang="da-DK" smtClean="0"/>
              <a:t>Lena Højgård Isager www.pkf.name</a:t>
            </a:r>
            <a:endParaRPr lang="da-DK"/>
          </a:p>
        </p:txBody>
      </p:sp>
      <p:sp>
        <p:nvSpPr>
          <p:cNvPr id="5" name="Pladsholder til diasnummer 4"/>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106165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97A0D9D-6CD8-AB4C-962B-138BDE5E4FBC}" type="datetime1">
              <a:rPr lang="da-DK" smtClean="0"/>
              <a:t>29/01/2016</a:t>
            </a:fld>
            <a:endParaRPr lang="da-DK"/>
          </a:p>
        </p:txBody>
      </p:sp>
      <p:sp>
        <p:nvSpPr>
          <p:cNvPr id="3" name="Pladsholder til sidefod 2"/>
          <p:cNvSpPr>
            <a:spLocks noGrp="1"/>
          </p:cNvSpPr>
          <p:nvPr>
            <p:ph type="ftr" sz="quarter" idx="11"/>
          </p:nvPr>
        </p:nvSpPr>
        <p:spPr/>
        <p:txBody>
          <a:bodyPr/>
          <a:lstStyle/>
          <a:p>
            <a:r>
              <a:rPr lang="da-DK" smtClean="0"/>
              <a:t>Lena Højgård Isager www.pkf.name</a:t>
            </a:r>
            <a:endParaRPr lang="da-DK"/>
          </a:p>
        </p:txBody>
      </p:sp>
      <p:sp>
        <p:nvSpPr>
          <p:cNvPr id="4" name="Pladsholder til diasnummer 3"/>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87729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2F65FB67-6F2E-5244-BA82-23C493731B8D}" type="datetime1">
              <a:rPr lang="da-DK" smtClean="0"/>
              <a:t>29/01/2016</a:t>
            </a:fld>
            <a:endParaRPr lang="da-DK"/>
          </a:p>
        </p:txBody>
      </p:sp>
      <p:sp>
        <p:nvSpPr>
          <p:cNvPr id="6" name="Pladsholder til sidefod 5"/>
          <p:cNvSpPr>
            <a:spLocks noGrp="1"/>
          </p:cNvSpPr>
          <p:nvPr>
            <p:ph type="ftr" sz="quarter" idx="11"/>
          </p:nvPr>
        </p:nvSpPr>
        <p:spPr/>
        <p:txBody>
          <a:bodyPr/>
          <a:lstStyle/>
          <a:p>
            <a:r>
              <a:rPr lang="da-DK" smtClean="0"/>
              <a:t>Lena Højgård Isager www.pkf.name</a:t>
            </a:r>
            <a:endParaRPr lang="da-DK"/>
          </a:p>
        </p:txBody>
      </p:sp>
      <p:sp>
        <p:nvSpPr>
          <p:cNvPr id="7" name="Pladsholder til diasnummer 6"/>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141035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356B45F7-C9AE-004B-9984-F84AF3557812}" type="datetime1">
              <a:rPr lang="da-DK" smtClean="0"/>
              <a:t>29/01/2016</a:t>
            </a:fld>
            <a:endParaRPr lang="da-DK"/>
          </a:p>
        </p:txBody>
      </p:sp>
      <p:sp>
        <p:nvSpPr>
          <p:cNvPr id="6" name="Pladsholder til sidefod 5"/>
          <p:cNvSpPr>
            <a:spLocks noGrp="1"/>
          </p:cNvSpPr>
          <p:nvPr>
            <p:ph type="ftr" sz="quarter" idx="11"/>
          </p:nvPr>
        </p:nvSpPr>
        <p:spPr/>
        <p:txBody>
          <a:bodyPr/>
          <a:lstStyle/>
          <a:p>
            <a:r>
              <a:rPr lang="da-DK" smtClean="0"/>
              <a:t>Lena Højgård Isager www.pkf.name</a:t>
            </a:r>
            <a:endParaRPr lang="da-DK"/>
          </a:p>
        </p:txBody>
      </p:sp>
      <p:sp>
        <p:nvSpPr>
          <p:cNvPr id="7" name="Pladsholder til diasnummer 6"/>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2273211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 Id="rId11"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6000">
              <a:schemeClr val="accent1"/>
            </a:gs>
            <a:gs pos="99000">
              <a:schemeClr val="accent1">
                <a:lumMod val="40000"/>
                <a:lumOff val="60000"/>
              </a:schemeClr>
            </a:gs>
          </a:gsLst>
          <a:lin ang="16200000" scaled="0"/>
          <a:tileRect/>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045C0-A197-E548-B063-43C864CCA042}" type="datetime1">
              <a:rPr lang="da-DK" smtClean="0"/>
              <a:t>29/01/2016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smtClean="0"/>
              <a:t>Lena Højgård Isager www.pkf.name</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AF80C-CD6E-2B48-B315-F4F5B22A2F1A}" type="slidenum">
              <a:rPr lang="da-DK" smtClean="0"/>
              <a:t>‹nr.›</a:t>
            </a:fld>
            <a:endParaRPr lang="da-DK"/>
          </a:p>
        </p:txBody>
      </p:sp>
    </p:spTree>
    <p:extLst>
      <p:ext uri="{BB962C8B-B14F-4D97-AF65-F5344CB8AC3E}">
        <p14:creationId xmlns:p14="http://schemas.microsoft.com/office/powerpoint/2010/main" val="3906449633"/>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99EC4FCF-DFF9-B349-A09B-615AEAEA2567}" type="datetime1">
              <a:rPr lang="da-DK" smtClean="0"/>
              <a:t>29/01/2016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da-DK" smtClean="0"/>
              <a:t>Lena Højgård Isager www.pkf.name</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C2CBCEB5-7CAA-3C4A-A5C9-E8EB9999E462}" type="slidenum">
              <a:rPr lang="da-DK" smtClean="0"/>
              <a:pPr/>
              <a:t>‹nr.›</a:t>
            </a:fld>
            <a:endParaRPr lang="da-DK"/>
          </a:p>
        </p:txBody>
      </p:sp>
      <p:pic>
        <p:nvPicPr>
          <p:cNvPr id="7"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3879" y="243535"/>
            <a:ext cx="938212"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3498930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sldNum="0" hdr="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9B2B2-B80E-1845-86E1-85C8684B25C5}" type="datetime1">
              <a:rPr lang="da-DK" smtClean="0">
                <a:solidFill>
                  <a:prstClr val="black">
                    <a:tint val="75000"/>
                  </a:prstClr>
                </a:solidFill>
                <a:latin typeface="Calibri"/>
              </a:rPr>
              <a:t>29/01/2016</a:t>
            </a:fld>
            <a:endParaRPr lang="da-DK">
              <a:solidFill>
                <a:prstClr val="black">
                  <a:tint val="75000"/>
                </a:prstClr>
              </a:solidFill>
              <a:latin typeface="Calibri"/>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9908847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pkf.name/lena-hoejgaard-isager/downloads/" TargetMode="External"/><Relationship Id="rId4" Type="http://schemas.openxmlformats.org/officeDocument/2006/relationships/image" Target="../media/image14.jpeg"/><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8.png"/><Relationship Id="rId6" Type="http://schemas.openxmlformats.org/officeDocument/2006/relationships/image" Target="../media/image17.jpeg"/><Relationship Id="rId1" Type="http://schemas.openxmlformats.org/officeDocument/2006/relationships/vmlDrawing" Target="../drawings/vmlDrawing1.vml"/><Relationship Id="rId2"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18.png"/><Relationship Id="rId6" Type="http://schemas.openxmlformats.org/officeDocument/2006/relationships/image" Target="../media/image17.jpeg"/><Relationship Id="rId1" Type="http://schemas.openxmlformats.org/officeDocument/2006/relationships/vmlDrawing" Target="../drawings/vmlDrawing2.vml"/><Relationship Id="rId2"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slideLayout" Target="../slideLayouts/slideLayout15.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0.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7.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 Id="rId3"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hyperlink" Target="http://www.pkf.name/lena-hoejgaard-isager/downloads/" TargetMode="External"/><Relationship Id="rId4" Type="http://schemas.openxmlformats.org/officeDocument/2006/relationships/hyperlink" Target="http://www.compassionatemind.co.uk/resources/video.htm" TargetMode="External"/><Relationship Id="rId5" Type="http://schemas.openxmlformats.org/officeDocument/2006/relationships/hyperlink" Target="http://www.self-compassion.org/guided-self-compassion-meditations-mp3.html" TargetMode="External"/><Relationship Id="rId6" Type="http://schemas.openxmlformats.org/officeDocument/2006/relationships/hyperlink" Target="http://www.mindfulselfcompassion.org/meditations_downloads.php" TargetMode="External"/><Relationship Id="rId1" Type="http://schemas.openxmlformats.org/officeDocument/2006/relationships/slideLayout" Target="../slideLayouts/slideLayout20.xml"/><Relationship Id="rId2" Type="http://schemas.openxmlformats.org/officeDocument/2006/relationships/hyperlink" Target="http://www.compassionatemind.co.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IMG_11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685800" y="1040871"/>
            <a:ext cx="7772400" cy="2206280"/>
          </a:xfrm>
        </p:spPr>
        <p:txBody>
          <a:bodyPr>
            <a:normAutofit fontScale="90000"/>
          </a:bodyPr>
          <a:lstStyle/>
          <a:p>
            <a:r>
              <a:rPr lang="da-DK" sz="2000" dirty="0" smtClean="0">
                <a:solidFill>
                  <a:schemeClr val="bg1"/>
                </a:solidFill>
              </a:rPr>
              <a:t/>
            </a:r>
            <a:br>
              <a:rPr lang="da-DK" sz="2000" dirty="0" smtClean="0">
                <a:solidFill>
                  <a:schemeClr val="bg1"/>
                </a:solidFill>
              </a:rPr>
            </a:br>
            <a:r>
              <a:rPr lang="da-DK" sz="2000" dirty="0">
                <a:solidFill>
                  <a:schemeClr val="bg1"/>
                </a:solidFill>
              </a:rPr>
              <a:t/>
            </a:r>
            <a:br>
              <a:rPr lang="da-DK" sz="2000" dirty="0">
                <a:solidFill>
                  <a:schemeClr val="bg1"/>
                </a:solidFill>
              </a:rPr>
            </a:br>
            <a:r>
              <a:rPr lang="da-DK" b="1" dirty="0"/>
              <a:t>Motivation, mål og værdier</a:t>
            </a:r>
            <a:r>
              <a:rPr lang="da-DK" dirty="0"/>
              <a:t/>
            </a:r>
            <a:br>
              <a:rPr lang="da-DK" dirty="0"/>
            </a:br>
            <a:r>
              <a:rPr lang="da-DK" sz="2700" dirty="0" smtClean="0">
                <a:solidFill>
                  <a:schemeClr val="bg1"/>
                </a:solidFill>
              </a:rPr>
              <a:t>Kognitiv adfærdsterapi ved misbrug</a:t>
            </a:r>
            <a:br>
              <a:rPr lang="da-DK" sz="2700" dirty="0" smtClean="0">
                <a:solidFill>
                  <a:schemeClr val="bg1"/>
                </a:solidFill>
              </a:rPr>
            </a:br>
            <a:r>
              <a:rPr lang="da-DK" sz="3100" dirty="0" smtClean="0">
                <a:solidFill>
                  <a:schemeClr val="bg1"/>
                </a:solidFill>
              </a:rPr>
              <a:t/>
            </a:r>
            <a:br>
              <a:rPr lang="da-DK" sz="3100" dirty="0" smtClean="0">
                <a:solidFill>
                  <a:schemeClr val="bg1"/>
                </a:solidFill>
              </a:rPr>
            </a:br>
            <a:r>
              <a:rPr lang="da-DK" sz="3100" dirty="0" smtClean="0">
                <a:solidFill>
                  <a:schemeClr val="bg1"/>
                </a:solidFill>
              </a:rPr>
              <a:t>2. modul dag 1</a:t>
            </a:r>
            <a:br>
              <a:rPr lang="da-DK" sz="3100" dirty="0" smtClean="0">
                <a:solidFill>
                  <a:schemeClr val="bg1"/>
                </a:solidFill>
              </a:rPr>
            </a:br>
            <a:r>
              <a:rPr lang="da-DK" sz="3100" dirty="0" smtClean="0">
                <a:solidFill>
                  <a:schemeClr val="bg1"/>
                </a:solidFill>
              </a:rPr>
              <a:t>10 februar 2016</a:t>
            </a:r>
            <a:endParaRPr lang="da-DK" sz="3100" dirty="0">
              <a:solidFill>
                <a:schemeClr val="bg1"/>
              </a:solidFill>
            </a:endParaRPr>
          </a:p>
        </p:txBody>
      </p:sp>
      <p:sp>
        <p:nvSpPr>
          <p:cNvPr id="3" name="Undertitel 2"/>
          <p:cNvSpPr>
            <a:spLocks noGrp="1"/>
          </p:cNvSpPr>
          <p:nvPr>
            <p:ph type="subTitle" idx="1"/>
          </p:nvPr>
        </p:nvSpPr>
        <p:spPr>
          <a:xfrm>
            <a:off x="1371600" y="4566281"/>
            <a:ext cx="6400800" cy="1752600"/>
          </a:xfrm>
        </p:spPr>
        <p:txBody>
          <a:bodyPr/>
          <a:lstStyle/>
          <a:p>
            <a:r>
              <a:rPr lang="da-DK" dirty="0" smtClean="0">
                <a:solidFill>
                  <a:srgbClr val="FFFFFF"/>
                </a:solidFill>
              </a:rPr>
              <a:t>Ved psykolog Lena Højgård Isager</a:t>
            </a:r>
          </a:p>
          <a:p>
            <a:r>
              <a:rPr lang="da-DK" dirty="0" smtClean="0">
                <a:solidFill>
                  <a:srgbClr val="FFFFFF"/>
                </a:solidFill>
              </a:rPr>
              <a:t>Psykologhuset Kognitivt Fokus</a:t>
            </a:r>
          </a:p>
          <a:p>
            <a:r>
              <a:rPr lang="da-DK" dirty="0" smtClean="0">
                <a:solidFill>
                  <a:srgbClr val="FFFFFF"/>
                </a:solidFill>
              </a:rPr>
              <a:t>www.pkf.name</a:t>
            </a:r>
          </a:p>
          <a:p>
            <a:endParaRPr lang="da-DK" dirty="0">
              <a:solidFill>
                <a:srgbClr val="FFFFFF"/>
              </a:solidFill>
            </a:endParaRPr>
          </a:p>
        </p:txBody>
      </p:sp>
    </p:spTree>
    <p:extLst>
      <p:ext uri="{BB962C8B-B14F-4D97-AF65-F5344CB8AC3E}">
        <p14:creationId xmlns:p14="http://schemas.microsoft.com/office/powerpoint/2010/main" val="1964313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1162050"/>
            <a:ext cx="8147050" cy="525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Pladsholder til dato 1"/>
          <p:cNvSpPr>
            <a:spLocks noGrp="1"/>
          </p:cNvSpPr>
          <p:nvPr>
            <p:ph type="dt" sz="half" idx="10"/>
          </p:nvPr>
        </p:nvSpPr>
        <p:spPr/>
        <p:txBody>
          <a:bodyPr/>
          <a:lstStyle/>
          <a:p>
            <a:fld id="{16B8C547-DE8B-F747-BD69-489B9485F68E}"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4991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0325"/>
            <a:ext cx="8229600" cy="985838"/>
          </a:xfrm>
        </p:spPr>
        <p:txBody>
          <a:bodyPr>
            <a:normAutofit fontScale="70000" lnSpcReduction="20000"/>
          </a:bodyPr>
          <a:lstStyle/>
          <a:p>
            <a:endParaRPr lang="da-DK" dirty="0" smtClean="0">
              <a:solidFill>
                <a:srgbClr val="FFFFFF"/>
              </a:solidFill>
            </a:endParaRPr>
          </a:p>
          <a:p>
            <a:pPr marL="0" indent="0">
              <a:buFont typeface="Arial" charset="0"/>
              <a:buNone/>
            </a:pPr>
            <a:r>
              <a:rPr lang="da-DK" dirty="0" smtClean="0">
                <a:solidFill>
                  <a:srgbClr val="FFFFFF"/>
                </a:solidFill>
              </a:rPr>
              <a:t>Dyr har ikke bekymringer om, hvad der vil ske i morgen, eller hvad der skete i går</a:t>
            </a:r>
            <a:endParaRPr lang="da-DK" dirty="0">
              <a:solidFill>
                <a:srgbClr val="FFFFFF"/>
              </a:solidFill>
            </a:endParaRP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584200"/>
            <a:ext cx="6069012" cy="4556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Cloud Callout 3"/>
          <p:cNvSpPr/>
          <p:nvPr/>
        </p:nvSpPr>
        <p:spPr>
          <a:xfrm>
            <a:off x="564357" y="247650"/>
            <a:ext cx="2398712" cy="2549525"/>
          </a:xfrm>
          <a:prstGeom prst="cloudCallout">
            <a:avLst>
              <a:gd name="adj1" fmla="val 69835"/>
              <a:gd name="adj2" fmla="val 201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dirty="0" smtClean="0">
                <a:solidFill>
                  <a:schemeClr val="accent4"/>
                </a:solidFill>
                <a:ea typeface="ＭＳ Ｐゴシック" charset="0"/>
              </a:rPr>
              <a:t>Hvad hvis jeg ikke kan klare det i morgen?</a:t>
            </a:r>
            <a:endParaRPr lang="da-DK" dirty="0">
              <a:solidFill>
                <a:schemeClr val="accent4"/>
              </a:solidFill>
              <a:ea typeface="ＭＳ Ｐゴシック" charset="0"/>
            </a:endParaRPr>
          </a:p>
        </p:txBody>
      </p:sp>
      <p:sp>
        <p:nvSpPr>
          <p:cNvPr id="2" name="Pladsholder til dato 1"/>
          <p:cNvSpPr>
            <a:spLocks noGrp="1"/>
          </p:cNvSpPr>
          <p:nvPr>
            <p:ph type="dt" sz="half" idx="10"/>
          </p:nvPr>
        </p:nvSpPr>
        <p:spPr/>
        <p:txBody>
          <a:bodyPr/>
          <a:lstStyle/>
          <a:p>
            <a:fld id="{57E6F30D-88A0-EE4D-B7F2-4AE048FBB70A}" type="datetime1">
              <a:rPr lang="da-DK" smtClean="0">
                <a:latin typeface="Calibri"/>
              </a:rPr>
              <a:t>29/01/2016</a:t>
            </a:fld>
            <a:endParaRPr lang="da-DK" dirty="0">
              <a:latin typeface="Calibri"/>
            </a:endParaRPr>
          </a:p>
        </p:txBody>
      </p:sp>
      <p:sp>
        <p:nvSpPr>
          <p:cNvPr id="5" name="Pladsholder til sidefod 4"/>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295108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pPr algn="ctr">
              <a:buFont typeface="Arial" charset="0"/>
              <a:buNone/>
            </a:pPr>
            <a:r>
              <a:rPr lang="da-DK" dirty="0" smtClean="0"/>
              <a:t>Dyr bekymrer sig ikke om, hvordan de tager sig ud i andres øjne</a:t>
            </a:r>
            <a:endParaRPr lang="da-DK"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570" y="1081113"/>
            <a:ext cx="5305425" cy="4057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Cloud Callout 3"/>
          <p:cNvSpPr/>
          <p:nvPr/>
        </p:nvSpPr>
        <p:spPr>
          <a:xfrm>
            <a:off x="728663" y="304006"/>
            <a:ext cx="2759075" cy="2592388"/>
          </a:xfrm>
          <a:prstGeom prst="cloudCallout">
            <a:avLst>
              <a:gd name="adj1" fmla="val 60295"/>
              <a:gd name="adj2" fmla="val 239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dirty="0" smtClean="0">
                <a:solidFill>
                  <a:schemeClr val="bg2">
                    <a:lumMod val="50000"/>
                  </a:schemeClr>
                </a:solidFill>
                <a:ea typeface="ＭＳ Ｐゴシック" charset="0"/>
              </a:rPr>
              <a:t>Jeg forstår ikke, at jeg er så tyk og beskidt!</a:t>
            </a:r>
            <a:endParaRPr lang="da-DK" dirty="0">
              <a:solidFill>
                <a:schemeClr val="bg2">
                  <a:lumMod val="50000"/>
                </a:schemeClr>
              </a:solidFill>
              <a:ea typeface="ＭＳ Ｐゴシック" charset="0"/>
            </a:endParaRPr>
          </a:p>
        </p:txBody>
      </p:sp>
      <p:sp>
        <p:nvSpPr>
          <p:cNvPr id="2" name="Pladsholder til dato 1"/>
          <p:cNvSpPr>
            <a:spLocks noGrp="1"/>
          </p:cNvSpPr>
          <p:nvPr>
            <p:ph type="dt" sz="half" idx="10"/>
          </p:nvPr>
        </p:nvSpPr>
        <p:spPr/>
        <p:txBody>
          <a:bodyPr/>
          <a:lstStyle/>
          <a:p>
            <a:fld id="{FA14576F-17F5-B149-AC7E-68BED7B71313}" type="datetime1">
              <a:rPr lang="da-DK" smtClean="0">
                <a:latin typeface="Calibri"/>
              </a:rPr>
              <a:t>29/01/2016</a:t>
            </a:fld>
            <a:endParaRPr lang="da-DK" dirty="0">
              <a:latin typeface="Calibri"/>
            </a:endParaRPr>
          </a:p>
        </p:txBody>
      </p:sp>
      <p:sp>
        <p:nvSpPr>
          <p:cNvPr id="5" name="Pladsholder til sidefod 4"/>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71386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pPr algn="ctr"/>
            <a:endParaRPr lang="da-DK" dirty="0" smtClean="0"/>
          </a:p>
          <a:p>
            <a:pPr algn="ctr">
              <a:buFont typeface="Arial" charset="0"/>
              <a:buNone/>
            </a:pPr>
            <a:r>
              <a:rPr lang="da-DK" sz="2000" dirty="0" smtClean="0">
                <a:solidFill>
                  <a:srgbClr val="FFFFFF"/>
                </a:solidFill>
              </a:rPr>
              <a:t>Andre dyr har ikke de nye områder af hjernen til at stille spørgsmål ved, fordømme eller kritisere deres egne naturlige reaktioner og oplevelser</a:t>
            </a:r>
            <a:endParaRPr lang="da-DK" sz="2000" dirty="0">
              <a:solidFill>
                <a:srgbClr val="FFFFFF"/>
              </a:solidFill>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065213"/>
            <a:ext cx="5256213" cy="40274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loud Callout 5"/>
          <p:cNvSpPr/>
          <p:nvPr/>
        </p:nvSpPr>
        <p:spPr>
          <a:xfrm>
            <a:off x="4716463" y="242888"/>
            <a:ext cx="2759075" cy="2592388"/>
          </a:xfrm>
          <a:prstGeom prst="cloudCallout">
            <a:avLst>
              <a:gd name="adj1" fmla="val -59383"/>
              <a:gd name="adj2" fmla="val 263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dirty="0" smtClean="0">
                <a:solidFill>
                  <a:srgbClr val="FF0000"/>
                </a:solidFill>
                <a:ea typeface="ＭＳ Ｐゴシック" charset="0"/>
              </a:rPr>
              <a:t>Hvorfor bliver jeg så gal igen? Jeg burde ikke blive så gal. </a:t>
            </a:r>
            <a:endParaRPr lang="da-DK" dirty="0">
              <a:solidFill>
                <a:srgbClr val="FF0000"/>
              </a:solidFill>
              <a:ea typeface="ＭＳ Ｐゴシック" charset="0"/>
            </a:endParaRPr>
          </a:p>
        </p:txBody>
      </p:sp>
      <p:sp>
        <p:nvSpPr>
          <p:cNvPr id="2" name="Pladsholder til dato 1"/>
          <p:cNvSpPr>
            <a:spLocks noGrp="1"/>
          </p:cNvSpPr>
          <p:nvPr>
            <p:ph type="dt" sz="half" idx="10"/>
          </p:nvPr>
        </p:nvSpPr>
        <p:spPr/>
        <p:txBody>
          <a:bodyPr/>
          <a:lstStyle/>
          <a:p>
            <a:fld id="{6B0AED93-01FE-3141-A48C-FE2A1A36D02F}" type="datetime1">
              <a:rPr lang="da-DK" smtClean="0">
                <a:latin typeface="Calibri"/>
              </a:rPr>
              <a:t>29/01/2016</a:t>
            </a:fld>
            <a:endParaRPr lang="da-DK" dirty="0">
              <a:latin typeface="Calibri"/>
            </a:endParaRPr>
          </a:p>
        </p:txBody>
      </p:sp>
      <p:sp>
        <p:nvSpPr>
          <p:cNvPr id="4" name="Pladsholder til sidefod 3"/>
          <p:cNvSpPr>
            <a:spLocks noGrp="1"/>
          </p:cNvSpPr>
          <p:nvPr>
            <p:ph type="ftr" sz="quarter" idx="11"/>
          </p:nvPr>
        </p:nvSpPr>
        <p:spPr/>
        <p:txBody>
          <a:bodyPr/>
          <a:lstStyle/>
          <a:p>
            <a:r>
              <a:rPr lang="da-DK" dirty="0"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149954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49450"/>
            <a:ext cx="8229600" cy="990600"/>
          </a:xfrm>
        </p:spPr>
        <p:txBody>
          <a:bodyPr>
            <a:normAutofit/>
          </a:bodyPr>
          <a:lstStyle/>
          <a:p>
            <a:pPr algn="ctr">
              <a:defRPr/>
            </a:pPr>
            <a:r>
              <a:rPr lang="da-DK" dirty="0" smtClean="0">
                <a:ea typeface="+mj-ea"/>
              </a:rPr>
              <a:t> Vores personlige historie</a:t>
            </a:r>
            <a:endParaRPr lang="da-DK" dirty="0">
              <a:ea typeface="+mj-ea"/>
            </a:endParaRPr>
          </a:p>
        </p:txBody>
      </p:sp>
      <p:sp>
        <p:nvSpPr>
          <p:cNvPr id="3" name="Content Placeholder 2"/>
          <p:cNvSpPr>
            <a:spLocks noGrp="1"/>
          </p:cNvSpPr>
          <p:nvPr>
            <p:ph idx="1"/>
          </p:nvPr>
        </p:nvSpPr>
        <p:spPr>
          <a:xfrm>
            <a:off x="457200" y="1357513"/>
            <a:ext cx="8229600" cy="5135562"/>
          </a:xfrm>
        </p:spPr>
        <p:txBody>
          <a:bodyPr>
            <a:normAutofit fontScale="92500"/>
          </a:bodyPr>
          <a:lstStyle/>
          <a:p>
            <a:pPr marL="0" indent="0">
              <a:buFont typeface="Arial" charset="0"/>
              <a:buNone/>
            </a:pPr>
            <a:r>
              <a:rPr lang="da-DK" sz="2200" dirty="0" smtClean="0"/>
              <a:t>Vores opdragelse og kultur former vores værdier, frygt og fornemmelse af os selv. </a:t>
            </a:r>
          </a:p>
          <a:p>
            <a:pPr marL="0" indent="0">
              <a:buFont typeface="Arial" charset="0"/>
              <a:buNone/>
            </a:pPr>
            <a:r>
              <a:rPr lang="da-DK" sz="2200" dirty="0" smtClean="0"/>
              <a:t>Vores omstændigheder bestemmer hvilket potentielt selv, der kommer frem, imens vi udvikler os til at møde kravene og farerne i vores omgivelser</a:t>
            </a:r>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lgn="ctr">
              <a:buFont typeface="Arial" charset="0"/>
              <a:buNone/>
            </a:pPr>
            <a:endParaRPr lang="da-DK" sz="2000" i="1" dirty="0" smtClean="0"/>
          </a:p>
          <a:p>
            <a:pPr marL="0" indent="0" algn="ctr">
              <a:buFont typeface="Arial" charset="0"/>
              <a:buNone/>
            </a:pPr>
            <a:r>
              <a:rPr lang="da-DK" sz="2000" i="1" dirty="0" smtClean="0"/>
              <a:t>Hvordan mon denne baby vil udvikle sig, hvis den adopteres af en narkobande?</a:t>
            </a:r>
          </a:p>
          <a:p>
            <a:pPr marL="0" indent="0"/>
            <a:endParaRPr lang="da-DK" dirty="0" smtClean="0"/>
          </a:p>
          <a:p>
            <a:pPr marL="0" indent="0">
              <a:buFont typeface="Arial" charset="0"/>
              <a:buNone/>
            </a:pPr>
            <a:endParaRPr lang="da-DK" dirty="0" smtClean="0"/>
          </a:p>
          <a:p>
            <a:pPr marL="0" indent="0">
              <a:buFont typeface="Arial" charset="0"/>
              <a:buNone/>
            </a:pPr>
            <a:endParaRPr lang="da-DK" dirty="0" smtClean="0"/>
          </a:p>
          <a:p>
            <a:pPr marL="0" indent="0">
              <a:buFont typeface="Arial" charset="0"/>
              <a:buNone/>
            </a:pPr>
            <a:endParaRPr lang="da-DK" dirty="0" smtClean="0"/>
          </a:p>
          <a:p>
            <a:pPr marL="0" indent="0">
              <a:buFont typeface="Arial" charset="0"/>
              <a:buNone/>
            </a:pPr>
            <a:endParaRPr lang="da-DK" dirty="0"/>
          </a:p>
        </p:txBody>
      </p:sp>
      <p:pic>
        <p:nvPicPr>
          <p:cNvPr id="286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3297438"/>
            <a:ext cx="3351213" cy="2516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297438"/>
            <a:ext cx="2813851" cy="2516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Pladsholder til dato 3"/>
          <p:cNvSpPr>
            <a:spLocks noGrp="1"/>
          </p:cNvSpPr>
          <p:nvPr>
            <p:ph type="dt" sz="half" idx="10"/>
          </p:nvPr>
        </p:nvSpPr>
        <p:spPr/>
        <p:txBody>
          <a:bodyPr/>
          <a:lstStyle/>
          <a:p>
            <a:fld id="{317C39AA-8A95-E54E-A503-8DC1497218D9}" type="datetime1">
              <a:rPr lang="da-DK" smtClean="0">
                <a:latin typeface="Calibri"/>
              </a:rPr>
              <a:t>29/01/2016</a:t>
            </a:fld>
            <a:endParaRPr lang="da-DK" dirty="0">
              <a:latin typeface="Calibri"/>
            </a:endParaRPr>
          </a:p>
        </p:txBody>
      </p:sp>
      <p:sp>
        <p:nvSpPr>
          <p:cNvPr id="5" name="Pladsholder til sidefod 4"/>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266668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nvSpPr>
        <p:spPr bwMode="auto">
          <a:xfrm rot="-192303">
            <a:off x="91848" y="6531429"/>
            <a:ext cx="7587343" cy="215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35614" bIns="0" anchor="ctr"/>
          <a:lstStyle/>
          <a:p>
            <a:pPr marL="35166"/>
            <a:r>
              <a:rPr lang="en-US" sz="800">
                <a:solidFill>
                  <a:srgbClr val="FFFFFF"/>
                </a:solidFill>
                <a:latin typeface="Comic Sans MS" charset="0"/>
                <a:ea typeface="ＭＳ Ｐゴシック" charset="0"/>
                <a:cs typeface="ＭＳ Ｐゴシック" charset="0"/>
                <a:sym typeface="Comic Sans MS" charset="0"/>
              </a:rPr>
              <a:t> </a:t>
            </a:r>
          </a:p>
        </p:txBody>
      </p:sp>
      <p:sp>
        <p:nvSpPr>
          <p:cNvPr id="18434" name="Rectangle 2"/>
          <p:cNvSpPr>
            <a:spLocks noGrp="1" noChangeArrowheads="1"/>
          </p:cNvSpPr>
          <p:nvPr>
            <p:ph type="title"/>
          </p:nvPr>
        </p:nvSpPr>
        <p:spPr/>
        <p:txBody>
          <a:bodyPr rIns="94673"/>
          <a:lstStyle/>
          <a:p>
            <a:pPr marL="35166">
              <a:defRPr/>
            </a:pPr>
            <a:r>
              <a:rPr lang="en-US" dirty="0" smtClean="0">
                <a:solidFill>
                  <a:srgbClr val="FFFFFF"/>
                </a:solidFill>
              </a:rPr>
              <a:t>En version </a:t>
            </a:r>
            <a:r>
              <a:rPr lang="en-US" dirty="0" err="1" smtClean="0">
                <a:solidFill>
                  <a:srgbClr val="FFFFFF"/>
                </a:solidFill>
              </a:rPr>
              <a:t>af</a:t>
            </a:r>
            <a:r>
              <a:rPr lang="en-US" dirty="0" smtClean="0">
                <a:solidFill>
                  <a:srgbClr val="FFFFFF"/>
                </a:solidFill>
              </a:rPr>
              <a:t> </a:t>
            </a:r>
            <a:r>
              <a:rPr lang="en-US" dirty="0" err="1" smtClean="0">
                <a:solidFill>
                  <a:srgbClr val="FFFFFF"/>
                </a:solidFill>
              </a:rPr>
              <a:t>os</a:t>
            </a:r>
            <a:endParaRPr lang="en-US" dirty="0" smtClean="0">
              <a:solidFill>
                <a:srgbClr val="FFFFFF"/>
              </a:solidFill>
            </a:endParaRPr>
          </a:p>
        </p:txBody>
      </p:sp>
      <p:sp>
        <p:nvSpPr>
          <p:cNvPr id="18435" name="Rectangle 3"/>
          <p:cNvSpPr>
            <a:spLocks noGrp="1" noChangeArrowheads="1"/>
          </p:cNvSpPr>
          <p:nvPr>
            <p:ph idx="1"/>
          </p:nvPr>
        </p:nvSpPr>
        <p:spPr/>
        <p:txBody>
          <a:bodyPr rIns="94673"/>
          <a:lstStyle/>
          <a:p>
            <a:pPr eaLnBrk="1" hangingPunct="1">
              <a:buClr>
                <a:srgbClr val="FF9900"/>
              </a:buClr>
              <a:buFont typeface="Zapf Dingbats" charset="0"/>
              <a:buChar char="✤"/>
              <a:defRPr/>
            </a:pPr>
            <a:r>
              <a:rPr lang="en-US" dirty="0" smtClean="0">
                <a:solidFill>
                  <a:srgbClr val="FFFFFF"/>
                </a:solidFill>
              </a:rPr>
              <a:t>Vi </a:t>
            </a:r>
            <a:r>
              <a:rPr lang="en-US" dirty="0" err="1" smtClean="0">
                <a:solidFill>
                  <a:srgbClr val="FFFFFF"/>
                </a:solidFill>
              </a:rPr>
              <a:t>har</a:t>
            </a:r>
            <a:r>
              <a:rPr lang="en-US" dirty="0" smtClean="0">
                <a:solidFill>
                  <a:srgbClr val="FFFFFF"/>
                </a:solidFill>
              </a:rPr>
              <a:t> </a:t>
            </a:r>
            <a:r>
              <a:rPr lang="en-US" dirty="0" err="1" smtClean="0">
                <a:solidFill>
                  <a:srgbClr val="FFFFFF"/>
                </a:solidFill>
              </a:rPr>
              <a:t>ikke</a:t>
            </a:r>
            <a:r>
              <a:rPr lang="en-US" dirty="0" smtClean="0">
                <a:solidFill>
                  <a:srgbClr val="FFFFFF"/>
                </a:solidFill>
              </a:rPr>
              <a:t> </a:t>
            </a:r>
            <a:r>
              <a:rPr lang="en-US" dirty="0" err="1" smtClean="0">
                <a:solidFill>
                  <a:srgbClr val="FFFFFF"/>
                </a:solidFill>
              </a:rPr>
              <a:t>selv</a:t>
            </a:r>
            <a:r>
              <a:rPr lang="en-US" dirty="0" smtClean="0">
                <a:solidFill>
                  <a:srgbClr val="FFFFFF"/>
                </a:solidFill>
              </a:rPr>
              <a:t> </a:t>
            </a:r>
            <a:r>
              <a:rPr lang="en-US" dirty="0" err="1" smtClean="0">
                <a:solidFill>
                  <a:srgbClr val="FFFFFF"/>
                </a:solidFill>
              </a:rPr>
              <a:t>bestilt</a:t>
            </a:r>
            <a:r>
              <a:rPr lang="en-US" dirty="0" smtClean="0">
                <a:solidFill>
                  <a:srgbClr val="FFFFFF"/>
                </a:solidFill>
              </a:rPr>
              <a:t> den </a:t>
            </a:r>
            <a:r>
              <a:rPr lang="en-US" dirty="0" err="1" smtClean="0">
                <a:solidFill>
                  <a:srgbClr val="FFFFFF"/>
                </a:solidFill>
              </a:rPr>
              <a:t>hjerne</a:t>
            </a:r>
            <a:r>
              <a:rPr lang="en-US" dirty="0" smtClean="0">
                <a:solidFill>
                  <a:srgbClr val="FFFFFF"/>
                </a:solidFill>
              </a:rPr>
              <a:t>, vi </a:t>
            </a:r>
            <a:r>
              <a:rPr lang="en-US" dirty="0" err="1" smtClean="0">
                <a:solidFill>
                  <a:srgbClr val="FFFFFF"/>
                </a:solidFill>
              </a:rPr>
              <a:t>fødes</a:t>
            </a:r>
            <a:r>
              <a:rPr lang="en-US" dirty="0" smtClean="0">
                <a:solidFill>
                  <a:srgbClr val="FFFFFF"/>
                </a:solidFill>
              </a:rPr>
              <a:t> med</a:t>
            </a:r>
          </a:p>
          <a:p>
            <a:pPr eaLnBrk="1" hangingPunct="1">
              <a:buClr>
                <a:srgbClr val="FF9900"/>
              </a:buClr>
              <a:buFont typeface="Zapf Dingbats" charset="0"/>
              <a:buChar char="✤"/>
              <a:defRPr/>
            </a:pPr>
            <a:r>
              <a:rPr lang="en-US" dirty="0" smtClean="0">
                <a:solidFill>
                  <a:srgbClr val="FFFFFF"/>
                </a:solidFill>
              </a:rPr>
              <a:t>Vi </a:t>
            </a:r>
            <a:r>
              <a:rPr lang="en-US" dirty="0" err="1" smtClean="0">
                <a:solidFill>
                  <a:srgbClr val="FFFFFF"/>
                </a:solidFill>
              </a:rPr>
              <a:t>har</a:t>
            </a:r>
            <a:r>
              <a:rPr lang="en-US" dirty="0" smtClean="0">
                <a:solidFill>
                  <a:srgbClr val="FFFFFF"/>
                </a:solidFill>
              </a:rPr>
              <a:t> </a:t>
            </a:r>
            <a:r>
              <a:rPr lang="en-US" dirty="0" err="1" smtClean="0">
                <a:solidFill>
                  <a:srgbClr val="FFFFFF"/>
                </a:solidFill>
              </a:rPr>
              <a:t>ikke</a:t>
            </a:r>
            <a:r>
              <a:rPr lang="en-US" dirty="0" smtClean="0">
                <a:solidFill>
                  <a:srgbClr val="FFFFFF"/>
                </a:solidFill>
              </a:rPr>
              <a:t> </a:t>
            </a:r>
            <a:r>
              <a:rPr lang="en-US" dirty="0" err="1" smtClean="0">
                <a:solidFill>
                  <a:srgbClr val="FFFFFF"/>
                </a:solidFill>
              </a:rPr>
              <a:t>selv</a:t>
            </a:r>
            <a:r>
              <a:rPr lang="en-US" dirty="0" smtClean="0">
                <a:solidFill>
                  <a:srgbClr val="FFFFFF"/>
                </a:solidFill>
              </a:rPr>
              <a:t> </a:t>
            </a:r>
            <a:r>
              <a:rPr lang="en-US" dirty="0" err="1" smtClean="0">
                <a:solidFill>
                  <a:srgbClr val="FFFFFF"/>
                </a:solidFill>
              </a:rPr>
              <a:t>valgt</a:t>
            </a:r>
            <a:r>
              <a:rPr lang="en-US" dirty="0" smtClean="0">
                <a:solidFill>
                  <a:srgbClr val="FFFFFF"/>
                </a:solidFill>
              </a:rPr>
              <a:t>, </a:t>
            </a:r>
            <a:r>
              <a:rPr lang="en-US" dirty="0" err="1" smtClean="0">
                <a:solidFill>
                  <a:srgbClr val="FFFFFF"/>
                </a:solidFill>
              </a:rPr>
              <a:t>hvor</a:t>
            </a:r>
            <a:r>
              <a:rPr lang="en-US" dirty="0" smtClean="0">
                <a:solidFill>
                  <a:srgbClr val="FFFFFF"/>
                </a:solidFill>
              </a:rPr>
              <a:t> vi </a:t>
            </a:r>
            <a:r>
              <a:rPr lang="en-US" dirty="0" err="1" smtClean="0">
                <a:solidFill>
                  <a:srgbClr val="FFFFFF"/>
                </a:solidFill>
              </a:rPr>
              <a:t>vil</a:t>
            </a:r>
            <a:r>
              <a:rPr lang="en-US" dirty="0" smtClean="0">
                <a:solidFill>
                  <a:srgbClr val="FFFFFF"/>
                </a:solidFill>
              </a:rPr>
              <a:t> </a:t>
            </a:r>
            <a:r>
              <a:rPr lang="en-US" dirty="0" err="1" smtClean="0">
                <a:solidFill>
                  <a:srgbClr val="FFFFFF"/>
                </a:solidFill>
              </a:rPr>
              <a:t>fødes</a:t>
            </a:r>
            <a:endParaRPr lang="en-US" dirty="0" smtClean="0">
              <a:solidFill>
                <a:srgbClr val="FFFFFF"/>
              </a:solidFill>
            </a:endParaRPr>
          </a:p>
          <a:p>
            <a:pPr eaLnBrk="1" hangingPunct="1">
              <a:buClr>
                <a:srgbClr val="FF9900"/>
              </a:buClr>
              <a:buFont typeface="Zapf Dingbats" charset="0"/>
              <a:buChar char="✤"/>
              <a:defRPr/>
            </a:pPr>
            <a:r>
              <a:rPr lang="en-US" dirty="0" smtClean="0">
                <a:solidFill>
                  <a:srgbClr val="FFFFFF"/>
                </a:solidFill>
              </a:rPr>
              <a:t>Vi </a:t>
            </a:r>
            <a:r>
              <a:rPr lang="en-US" dirty="0" err="1" smtClean="0">
                <a:solidFill>
                  <a:srgbClr val="FFFFFF"/>
                </a:solidFill>
              </a:rPr>
              <a:t>har</a:t>
            </a:r>
            <a:r>
              <a:rPr lang="en-US" dirty="0" smtClean="0">
                <a:solidFill>
                  <a:srgbClr val="FFFFFF"/>
                </a:solidFill>
              </a:rPr>
              <a:t> </a:t>
            </a:r>
            <a:r>
              <a:rPr lang="en-US" dirty="0" err="1" smtClean="0">
                <a:solidFill>
                  <a:srgbClr val="FFFFFF"/>
                </a:solidFill>
              </a:rPr>
              <a:t>ikke</a:t>
            </a:r>
            <a:r>
              <a:rPr lang="en-US" dirty="0" smtClean="0">
                <a:solidFill>
                  <a:srgbClr val="FFFFFF"/>
                </a:solidFill>
              </a:rPr>
              <a:t> </a:t>
            </a:r>
            <a:r>
              <a:rPr lang="en-US" dirty="0" err="1" smtClean="0">
                <a:solidFill>
                  <a:srgbClr val="FFFFFF"/>
                </a:solidFill>
              </a:rPr>
              <a:t>selv</a:t>
            </a:r>
            <a:r>
              <a:rPr lang="en-US" dirty="0" smtClean="0">
                <a:solidFill>
                  <a:srgbClr val="FFFFFF"/>
                </a:solidFill>
              </a:rPr>
              <a:t> </a:t>
            </a:r>
            <a:r>
              <a:rPr lang="en-US" dirty="0" err="1" smtClean="0">
                <a:solidFill>
                  <a:srgbClr val="FFFFFF"/>
                </a:solidFill>
              </a:rPr>
              <a:t>valgt</a:t>
            </a:r>
            <a:r>
              <a:rPr lang="en-US" dirty="0" smtClean="0">
                <a:solidFill>
                  <a:srgbClr val="FFFFFF"/>
                </a:solidFill>
              </a:rPr>
              <a:t>, </a:t>
            </a:r>
            <a:r>
              <a:rPr lang="en-US" dirty="0" err="1" smtClean="0">
                <a:solidFill>
                  <a:srgbClr val="FFFFFF"/>
                </a:solidFill>
              </a:rPr>
              <a:t>hvem</a:t>
            </a:r>
            <a:r>
              <a:rPr lang="en-US" dirty="0" smtClean="0">
                <a:solidFill>
                  <a:srgbClr val="FFFFFF"/>
                </a:solidFill>
              </a:rPr>
              <a:t> vi </a:t>
            </a:r>
            <a:r>
              <a:rPr lang="en-US" dirty="0" err="1" smtClean="0">
                <a:solidFill>
                  <a:srgbClr val="FFFFFF"/>
                </a:solidFill>
              </a:rPr>
              <a:t>vil</a:t>
            </a:r>
            <a:r>
              <a:rPr lang="en-US" dirty="0" smtClean="0">
                <a:solidFill>
                  <a:srgbClr val="FFFFFF"/>
                </a:solidFill>
              </a:rPr>
              <a:t> </a:t>
            </a:r>
            <a:r>
              <a:rPr lang="en-US" dirty="0" err="1" smtClean="0">
                <a:solidFill>
                  <a:srgbClr val="FFFFFF"/>
                </a:solidFill>
              </a:rPr>
              <a:t>fødes</a:t>
            </a:r>
            <a:r>
              <a:rPr lang="en-US" dirty="0" smtClean="0">
                <a:solidFill>
                  <a:srgbClr val="FFFFFF"/>
                </a:solidFill>
              </a:rPr>
              <a:t> </a:t>
            </a:r>
            <a:r>
              <a:rPr lang="en-US" dirty="0" err="1" smtClean="0">
                <a:solidFill>
                  <a:srgbClr val="FFFFFF"/>
                </a:solidFill>
              </a:rPr>
              <a:t>af</a:t>
            </a:r>
            <a:endParaRPr lang="en-US" dirty="0" smtClean="0">
              <a:solidFill>
                <a:srgbClr val="FFFFFF"/>
              </a:solidFill>
            </a:endParaRPr>
          </a:p>
          <a:p>
            <a:pPr eaLnBrk="1" hangingPunct="1">
              <a:buClr>
                <a:srgbClr val="FF9900"/>
              </a:buClr>
              <a:buFont typeface="Zapf Dingbats" charset="0"/>
              <a:buChar char="✤"/>
              <a:defRPr/>
            </a:pPr>
            <a:endParaRPr lang="en-US" dirty="0" smtClean="0">
              <a:solidFill>
                <a:srgbClr val="FFFFFF"/>
              </a:solidFill>
            </a:endParaRPr>
          </a:p>
          <a:p>
            <a:pPr eaLnBrk="1" hangingPunct="1">
              <a:buClr>
                <a:srgbClr val="FF9900"/>
              </a:buClr>
              <a:buFont typeface="Zapf Dingbats" charset="0"/>
              <a:buChar char="✤"/>
              <a:defRPr/>
            </a:pPr>
            <a:r>
              <a:rPr lang="en-US" sz="6000" dirty="0" err="1" smtClean="0">
                <a:solidFill>
                  <a:srgbClr val="FFFFFF"/>
                </a:solidFill>
              </a:rPr>
              <a:t>Det</a:t>
            </a:r>
            <a:r>
              <a:rPr lang="en-US" sz="6000" dirty="0" smtClean="0">
                <a:solidFill>
                  <a:srgbClr val="FFFFFF"/>
                </a:solidFill>
              </a:rPr>
              <a:t> </a:t>
            </a:r>
            <a:r>
              <a:rPr lang="en-US" sz="6000" dirty="0" err="1" smtClean="0">
                <a:solidFill>
                  <a:srgbClr val="FFFFFF"/>
                </a:solidFill>
              </a:rPr>
              <a:t>er</a:t>
            </a:r>
            <a:r>
              <a:rPr lang="en-US" sz="6000" dirty="0" smtClean="0">
                <a:solidFill>
                  <a:srgbClr val="FFFFFF"/>
                </a:solidFill>
              </a:rPr>
              <a:t> </a:t>
            </a:r>
            <a:r>
              <a:rPr lang="en-US" sz="6000" dirty="0" err="1" smtClean="0">
                <a:solidFill>
                  <a:srgbClr val="FFFFFF"/>
                </a:solidFill>
              </a:rPr>
              <a:t>ikke</a:t>
            </a:r>
            <a:r>
              <a:rPr lang="en-US" sz="6000" dirty="0" smtClean="0">
                <a:solidFill>
                  <a:srgbClr val="FFFFFF"/>
                </a:solidFill>
              </a:rPr>
              <a:t> </a:t>
            </a:r>
            <a:r>
              <a:rPr lang="en-US" sz="6000" dirty="0" err="1" smtClean="0">
                <a:solidFill>
                  <a:srgbClr val="FFFFFF"/>
                </a:solidFill>
              </a:rPr>
              <a:t>vores</a:t>
            </a:r>
            <a:r>
              <a:rPr lang="en-US" sz="6000" dirty="0" smtClean="0">
                <a:solidFill>
                  <a:srgbClr val="FFFFFF"/>
                </a:solidFill>
              </a:rPr>
              <a:t> </a:t>
            </a:r>
            <a:r>
              <a:rPr lang="en-US" sz="6000" dirty="0" err="1" smtClean="0">
                <a:solidFill>
                  <a:srgbClr val="FFFFFF"/>
                </a:solidFill>
              </a:rPr>
              <a:t>fejl</a:t>
            </a:r>
            <a:r>
              <a:rPr lang="en-US" sz="6000" dirty="0" smtClean="0">
                <a:solidFill>
                  <a:srgbClr val="FFFFFF"/>
                </a:solidFill>
              </a:rPr>
              <a:t>!</a:t>
            </a:r>
          </a:p>
        </p:txBody>
      </p:sp>
      <p:sp>
        <p:nvSpPr>
          <p:cNvPr id="2" name="Pladsholder til dato 1"/>
          <p:cNvSpPr>
            <a:spLocks noGrp="1"/>
          </p:cNvSpPr>
          <p:nvPr>
            <p:ph type="dt" sz="half" idx="10"/>
          </p:nvPr>
        </p:nvSpPr>
        <p:spPr/>
        <p:txBody>
          <a:bodyPr/>
          <a:lstStyle/>
          <a:p>
            <a:fld id="{1B3B8E8D-D5F6-444E-9A46-CFF4AB1A2371}" type="datetime1">
              <a:rPr lang="da-DK" smtClean="0">
                <a:solidFill>
                  <a:srgbClr val="FFFFFF"/>
                </a:solidFill>
                <a:latin typeface="Calibri"/>
              </a:rPr>
              <a:t>29/01/2016</a:t>
            </a:fld>
            <a:endParaRPr lang="da-DK" dirty="0">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Tree>
    <p:extLst>
      <p:ext uri="{BB962C8B-B14F-4D97-AF65-F5344CB8AC3E}">
        <p14:creationId xmlns:p14="http://schemas.microsoft.com/office/powerpoint/2010/main" val="1998015677"/>
      </p:ext>
    </p:extLst>
  </p:cSld>
  <p:clrMapOvr>
    <a:masterClrMapping/>
  </p:clrMapOvr>
  <p:transition>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342563" y="1493053"/>
            <a:ext cx="8458874" cy="4893647"/>
          </a:xfrm>
          <a:prstGeom prst="rect">
            <a:avLst/>
          </a:prstGeom>
          <a:noFill/>
        </p:spPr>
        <p:txBody>
          <a:bodyPr wrap="square" rtlCol="0">
            <a:spAutoFit/>
          </a:bodyPr>
          <a:lstStyle/>
          <a:p>
            <a:r>
              <a:rPr lang="da-DK" sz="1200" dirty="0" smtClean="0">
                <a:solidFill>
                  <a:srgbClr val="FFFFFF"/>
                </a:solidFill>
              </a:rPr>
              <a:t>Start med at sætte dig godt tilrette, så du sidder oprejst og afslappet, med hovedet opret på kroppen.</a:t>
            </a:r>
          </a:p>
          <a:p>
            <a:pPr marL="285750" indent="-285750">
              <a:buFont typeface="Arial"/>
              <a:buChar char="•"/>
            </a:pPr>
            <a:endParaRPr lang="da-DK" sz="1200" dirty="0" smtClean="0">
              <a:solidFill>
                <a:srgbClr val="FFFFFF"/>
              </a:solidFill>
            </a:endParaRPr>
          </a:p>
          <a:p>
            <a:r>
              <a:rPr lang="da-DK" sz="1200" dirty="0" smtClean="0">
                <a:solidFill>
                  <a:srgbClr val="FFFFFF"/>
                </a:solidFill>
              </a:rPr>
              <a:t>Ret opmærksomheden mod dit åndedræt, og læg mærke til kroppens rytme, når du trækker vejret.</a:t>
            </a:r>
          </a:p>
          <a:p>
            <a:endParaRPr lang="da-DK" sz="1200" dirty="0">
              <a:solidFill>
                <a:srgbClr val="FFFFFF"/>
              </a:solidFill>
            </a:endParaRPr>
          </a:p>
          <a:p>
            <a:r>
              <a:rPr lang="da-DK" sz="1200" dirty="0" smtClean="0">
                <a:solidFill>
                  <a:srgbClr val="FFFFFF"/>
                </a:solidFill>
              </a:rPr>
              <a:t>Prøv at trække vejret lidt dybere og lidt langsommere end du plejer at gøre.</a:t>
            </a:r>
          </a:p>
          <a:p>
            <a:endParaRPr lang="da-DK" sz="1200" dirty="0">
              <a:solidFill>
                <a:srgbClr val="FFFFFF"/>
              </a:solidFill>
            </a:endParaRPr>
          </a:p>
          <a:p>
            <a:r>
              <a:rPr lang="da-DK" sz="1200" dirty="0" smtClean="0">
                <a:solidFill>
                  <a:srgbClr val="FFFFFF"/>
                </a:solidFill>
              </a:rPr>
              <a:t>Prøv især at fokusere på udåndingen og se om du kan få fornemmelsen af at sætte tempoet lidt ned og give lidt slip på udåndingen. Og så prøv bare at lade åndedrætte være.</a:t>
            </a:r>
          </a:p>
          <a:p>
            <a:pPr marL="285750" indent="-285750"/>
            <a:endParaRPr lang="da-DK" sz="1200" dirty="0">
              <a:solidFill>
                <a:srgbClr val="FFFFFF"/>
              </a:solidFill>
            </a:endParaRPr>
          </a:p>
          <a:p>
            <a:r>
              <a:rPr lang="da-DK" sz="1200" dirty="0" smtClean="0">
                <a:solidFill>
                  <a:srgbClr val="FFFFFF"/>
                </a:solidFill>
              </a:rPr>
              <a:t>Ret opmærksomheden mod dit ansigtsudtryk og se om du kan få et mildt udtryk i ansigtet. Se om du kan slappe af i  panden, kinderne og kæben. Prøv at lave et lille smil, bare så det føles behageligt. Se om du kan få fornemmelsen af at smilet når helt op i øjnene. Måske kan du lige tænke på en, der nemt får dig til at smile. Bare læg mærke til hvordan det er. </a:t>
            </a:r>
          </a:p>
          <a:p>
            <a:endParaRPr lang="da-DK" sz="1200" dirty="0">
              <a:solidFill>
                <a:srgbClr val="FFFFFF"/>
              </a:solidFill>
            </a:endParaRPr>
          </a:p>
          <a:p>
            <a:r>
              <a:rPr lang="da-DK" sz="1200" dirty="0" smtClean="0">
                <a:solidFill>
                  <a:srgbClr val="FFFFFF"/>
                </a:solidFill>
              </a:rPr>
              <a:t>Giv slip i personen igen og ret nu opmærksomheden mod kroppen, læg mærke til hvordan der er i kroppen, om der er noget, der spænder eller gør ondt, så prøv at  give det lidt venlig opmærksomhed, måske du kan blødgøre lidt omkring det. Prøv så bare at lade det være.</a:t>
            </a:r>
          </a:p>
          <a:p>
            <a:endParaRPr lang="da-DK" sz="1200" dirty="0">
              <a:solidFill>
                <a:srgbClr val="FFFFFF"/>
              </a:solidFill>
            </a:endParaRPr>
          </a:p>
          <a:p>
            <a:r>
              <a:rPr lang="da-DK" sz="1200" dirty="0" smtClean="0">
                <a:solidFill>
                  <a:srgbClr val="FFFFFF"/>
                </a:solidFill>
              </a:rPr>
              <a:t>Ret opmærksomheden mod underlaget, mod stolen og gulvet, og se om du kan få fornemmelsen af at underlaget udgør en solid base for kroppen. </a:t>
            </a:r>
          </a:p>
          <a:p>
            <a:endParaRPr lang="da-DK" sz="1200" dirty="0">
              <a:solidFill>
                <a:srgbClr val="FFFFFF"/>
              </a:solidFill>
            </a:endParaRPr>
          </a:p>
          <a:p>
            <a:r>
              <a:rPr lang="da-DK" sz="1200" dirty="0" smtClean="0">
                <a:solidFill>
                  <a:srgbClr val="FFFFFF"/>
                </a:solidFill>
              </a:rPr>
              <a:t>Prøv på samme måde om du kan få fornemmelsen af, at kroppen udgør en solid base for sindet.</a:t>
            </a:r>
          </a:p>
          <a:p>
            <a:endParaRPr lang="da-DK" sz="1200" dirty="0">
              <a:solidFill>
                <a:srgbClr val="FFFFFF"/>
              </a:solidFill>
            </a:endParaRPr>
          </a:p>
          <a:p>
            <a:r>
              <a:rPr lang="da-DK" sz="1200" dirty="0" smtClean="0">
                <a:solidFill>
                  <a:srgbClr val="FFFFFF"/>
                </a:solidFill>
              </a:rPr>
              <a:t>Ret opmærksomheden tilbage til åndedrættet og det lille smil, og gør dig klar til at komme ud igen.</a:t>
            </a:r>
          </a:p>
          <a:p>
            <a:endParaRPr lang="da-DK" sz="1200" dirty="0" smtClean="0">
              <a:solidFill>
                <a:srgbClr val="FFFFFF"/>
              </a:solidFill>
            </a:endParaRPr>
          </a:p>
          <a:p>
            <a:r>
              <a:rPr lang="da-DK" sz="1200" dirty="0">
                <a:solidFill>
                  <a:srgbClr val="FFFFFF"/>
                </a:solidFill>
                <a:hlinkClick r:id="rId3"/>
              </a:rPr>
              <a:t>http://www.pkf.name/lena-hoejgaard-isager/downloads</a:t>
            </a:r>
            <a:r>
              <a:rPr lang="da-DK" sz="1200" dirty="0" smtClean="0">
                <a:solidFill>
                  <a:srgbClr val="FFFFFF"/>
                </a:solidFill>
                <a:hlinkClick r:id="rId3"/>
              </a:rPr>
              <a:t>/</a:t>
            </a:r>
            <a:endParaRPr lang="da-DK" sz="1200" dirty="0" smtClean="0">
              <a:solidFill>
                <a:srgbClr val="FFFFFF"/>
              </a:solidFill>
            </a:endParaRPr>
          </a:p>
          <a:p>
            <a:endParaRPr lang="da-DK" sz="1200" dirty="0" smtClean="0">
              <a:solidFill>
                <a:srgbClr val="FFFFFF"/>
              </a:solidFill>
            </a:endParaRPr>
          </a:p>
        </p:txBody>
      </p:sp>
      <p:pic>
        <p:nvPicPr>
          <p:cNvPr id="5"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90" y="366686"/>
            <a:ext cx="1141494" cy="94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kstfelt 1"/>
          <p:cNvSpPr txBox="1"/>
          <p:nvPr/>
        </p:nvSpPr>
        <p:spPr>
          <a:xfrm>
            <a:off x="2049266" y="384536"/>
            <a:ext cx="6151812" cy="584775"/>
          </a:xfrm>
          <a:prstGeom prst="rect">
            <a:avLst/>
          </a:prstGeom>
          <a:noFill/>
        </p:spPr>
        <p:txBody>
          <a:bodyPr wrap="none" rtlCol="0">
            <a:spAutoFit/>
          </a:bodyPr>
          <a:lstStyle/>
          <a:p>
            <a:r>
              <a:rPr lang="da-DK" sz="3200" dirty="0" smtClean="0">
                <a:solidFill>
                  <a:srgbClr val="FFFFFF"/>
                </a:solidFill>
              </a:rPr>
              <a:t>Guidning til beroligende åndedræt</a:t>
            </a:r>
            <a:endParaRPr lang="da-DK" sz="3200" dirty="0">
              <a:solidFill>
                <a:srgbClr val="FFFFFF"/>
              </a:solidFill>
            </a:endParaRPr>
          </a:p>
        </p:txBody>
      </p:sp>
      <p:sp>
        <p:nvSpPr>
          <p:cNvPr id="4" name="Pladsholder til dato 3"/>
          <p:cNvSpPr>
            <a:spLocks noGrp="1"/>
          </p:cNvSpPr>
          <p:nvPr>
            <p:ph type="dt" sz="half" idx="10"/>
          </p:nvPr>
        </p:nvSpPr>
        <p:spPr/>
        <p:txBody>
          <a:bodyPr/>
          <a:lstStyle/>
          <a:p>
            <a:fld id="{498A4C69-F796-1942-9BB3-167102E13C1F}" type="datetime1">
              <a:rPr lang="da-DK" smtClean="0">
                <a:solidFill>
                  <a:srgbClr val="FFFFFF"/>
                </a:solidFill>
                <a:latin typeface="Calibri"/>
              </a:rPr>
              <a:t>29/01/2016</a:t>
            </a:fld>
            <a:endParaRPr lang="da-DK" dirty="0">
              <a:solidFill>
                <a:srgbClr val="FFFFFF"/>
              </a:solidFill>
              <a:latin typeface="Calibri"/>
            </a:endParaRPr>
          </a:p>
        </p:txBody>
      </p:sp>
      <p:sp>
        <p:nvSpPr>
          <p:cNvPr id="6" name="Pladsholder til sidefod 5"/>
          <p:cNvSpPr>
            <a:spLocks noGrp="1"/>
          </p:cNvSpPr>
          <p:nvPr>
            <p:ph type="ftr" sz="quarter" idx="11"/>
          </p:nvPr>
        </p:nvSpPr>
        <p:spPr/>
        <p:txBody>
          <a:bodyPr/>
          <a:lstStyle/>
          <a:p>
            <a:r>
              <a:rPr lang="da-DK" dirty="0" smtClean="0">
                <a:solidFill>
                  <a:schemeClr val="bg1"/>
                </a:solidFill>
                <a:latin typeface="Calibri"/>
              </a:rPr>
              <a:t>Lena Højgård Isager www.pkf.name</a:t>
            </a:r>
            <a:endParaRPr lang="da-DK" dirty="0">
              <a:solidFill>
                <a:schemeClr val="bg1"/>
              </a:solidFill>
              <a:latin typeface="Calibri"/>
            </a:endParaRPr>
          </a:p>
        </p:txBody>
      </p:sp>
    </p:spTree>
    <p:extLst>
      <p:ext uri="{BB962C8B-B14F-4D97-AF65-F5344CB8AC3E}">
        <p14:creationId xmlns:p14="http://schemas.microsoft.com/office/powerpoint/2010/main" val="636167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Drøftelse af øvelsen i par</a:t>
            </a:r>
            <a:endParaRPr lang="da-DK" dirty="0"/>
          </a:p>
        </p:txBody>
      </p:sp>
      <p:sp>
        <p:nvSpPr>
          <p:cNvPr id="6" name="Pladsholder til indhold 5"/>
          <p:cNvSpPr>
            <a:spLocks noGrp="1"/>
          </p:cNvSpPr>
          <p:nvPr>
            <p:ph idx="1"/>
          </p:nvPr>
        </p:nvSpPr>
        <p:spPr/>
        <p:txBody>
          <a:bodyPr>
            <a:normAutofit/>
          </a:bodyPr>
          <a:lstStyle/>
          <a:p>
            <a:pPr>
              <a:buFont typeface="Wingdings" charset="2"/>
              <a:buChar char="Ø"/>
            </a:pPr>
            <a:r>
              <a:rPr lang="da-DK" sz="2400" dirty="0" smtClean="0"/>
              <a:t>Hvordan var det for jer at lave øvelsen</a:t>
            </a:r>
          </a:p>
          <a:p>
            <a:pPr>
              <a:buFont typeface="Wingdings" charset="2"/>
              <a:buChar char="Ø"/>
            </a:pPr>
            <a:endParaRPr lang="da-DK" sz="2400" dirty="0" smtClean="0"/>
          </a:p>
          <a:p>
            <a:pPr>
              <a:buFont typeface="Wingdings" charset="2"/>
              <a:buChar char="Ø"/>
            </a:pPr>
            <a:r>
              <a:rPr lang="da-DK" sz="2400" dirty="0" smtClean="0"/>
              <a:t>Undersøg hvordan I reagerede, når opmærksomheden blev fanget af andre ting</a:t>
            </a:r>
          </a:p>
          <a:p>
            <a:pPr>
              <a:buFont typeface="Wingdings" charset="2"/>
              <a:buChar char="Ø"/>
            </a:pPr>
            <a:endParaRPr lang="da-DK" sz="2400" dirty="0" smtClean="0"/>
          </a:p>
          <a:p>
            <a:pPr>
              <a:buFont typeface="Wingdings" charset="2"/>
              <a:buChar char="Ø"/>
            </a:pPr>
            <a:r>
              <a:rPr lang="da-DK" sz="2400" dirty="0" smtClean="0"/>
              <a:t>Drøft hvordan man kan øve sig i at lægge mærke til de ting, der dukker op i opmærksomheden, acceptere dem og prøve at lade dem være</a:t>
            </a:r>
          </a:p>
          <a:p>
            <a:pPr>
              <a:buFont typeface="Wingdings" charset="2"/>
              <a:buChar char="Ø"/>
            </a:pPr>
            <a:endParaRPr lang="da-DK" sz="2400" dirty="0" smtClean="0"/>
          </a:p>
          <a:p>
            <a:pPr>
              <a:buFont typeface="Wingdings" charset="2"/>
              <a:buChar char="Ø"/>
            </a:pPr>
            <a:r>
              <a:rPr lang="da-DK" sz="2400" dirty="0" smtClean="0"/>
              <a:t>Drøft vanskelighederne ved det</a:t>
            </a:r>
            <a:endParaRPr lang="da-DK" sz="2400" dirty="0"/>
          </a:p>
        </p:txBody>
      </p:sp>
      <p:sp>
        <p:nvSpPr>
          <p:cNvPr id="2" name="Pladsholder til dato 1"/>
          <p:cNvSpPr>
            <a:spLocks noGrp="1"/>
          </p:cNvSpPr>
          <p:nvPr>
            <p:ph type="dt" sz="half" idx="10"/>
          </p:nvPr>
        </p:nvSpPr>
        <p:spPr/>
        <p:txBody>
          <a:bodyPr/>
          <a:lstStyle/>
          <a:p>
            <a:fld id="{7B6E70FF-EA8E-AA42-B467-E27902B1E780}"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544392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p:cNvSpPr>
          <p:nvPr/>
        </p:nvSpPr>
        <p:spPr bwMode="auto">
          <a:xfrm>
            <a:off x="91848" y="6547757"/>
            <a:ext cx="7587343"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35606" bIns="0" anchor="ctr"/>
          <a:lstStyle/>
          <a:p>
            <a:pPr marL="35158" defTabSz="421996" fontAlgn="base">
              <a:spcBef>
                <a:spcPct val="0"/>
              </a:spcBef>
              <a:spcAft>
                <a:spcPct val="0"/>
              </a:spcAft>
            </a:pPr>
            <a:r>
              <a:rPr lang="en-US" sz="800">
                <a:solidFill>
                  <a:srgbClr val="FFFFFF"/>
                </a:solidFill>
                <a:latin typeface="Arial" charset="0"/>
                <a:ea typeface="ＭＳ Ｐゴシック" charset="0"/>
                <a:cs typeface="ＭＳ Ｐゴシック" charset="0"/>
                <a:sym typeface="Arial" charset="0"/>
              </a:rPr>
              <a:t> </a:t>
            </a:r>
          </a:p>
        </p:txBody>
      </p:sp>
      <p:sp>
        <p:nvSpPr>
          <p:cNvPr id="20482" name="Rectangle 2"/>
          <p:cNvSpPr>
            <a:spLocks noGrp="1" noChangeArrowheads="1"/>
          </p:cNvSpPr>
          <p:nvPr>
            <p:ph type="title"/>
          </p:nvPr>
        </p:nvSpPr>
        <p:spPr>
          <a:xfrm>
            <a:off x="178934" y="241125"/>
            <a:ext cx="8965066" cy="964501"/>
          </a:xfrm>
        </p:spPr>
        <p:txBody>
          <a:bodyPr rIns="94651">
            <a:noAutofit/>
          </a:bodyPr>
          <a:lstStyle/>
          <a:p>
            <a:pPr marL="35158" indent="0" eaLnBrk="1" hangingPunct="1">
              <a:defRPr/>
            </a:pPr>
            <a:r>
              <a:rPr lang="en-US" sz="3200" b="1" dirty="0">
                <a:effectLst>
                  <a:outerShdw blurRad="38100" dist="38100" dir="2700000" algn="tl">
                    <a:srgbClr val="000000"/>
                  </a:outerShdw>
                </a:effectLst>
              </a:rPr>
              <a:t>Neural Bases of Threat Processing </a:t>
            </a:r>
            <a:r>
              <a:rPr lang="en-US" sz="3200" b="1" dirty="0">
                <a:effectLst>
                  <a:outerShdw blurRad="38100" dist="38100" dir="2700000" algn="tl">
                    <a:srgbClr val="000000"/>
                  </a:outerShdw>
                </a:effectLst>
                <a:ea typeface="ヒラギノ明朝 ProN W6" charset="0"/>
                <a:cs typeface="ヒラギノ明朝 ProN W6" charset="0"/>
              </a:rPr>
              <a:t/>
            </a:r>
            <a:br>
              <a:rPr lang="en-US" sz="3200" b="1" dirty="0">
                <a:effectLst>
                  <a:outerShdw blurRad="38100" dist="38100" dir="2700000" algn="tl">
                    <a:srgbClr val="000000"/>
                  </a:outerShdw>
                </a:effectLst>
                <a:ea typeface="ヒラギノ明朝 ProN W6" charset="0"/>
                <a:cs typeface="ヒラギノ明朝 ProN W6" charset="0"/>
              </a:rPr>
            </a:br>
            <a:r>
              <a:rPr lang="en-US" sz="3200" b="1" dirty="0">
                <a:effectLst>
                  <a:outerShdw blurRad="38100" dist="38100" dir="2700000" algn="tl">
                    <a:srgbClr val="000000"/>
                  </a:outerShdw>
                </a:effectLst>
              </a:rPr>
              <a:t>(</a:t>
            </a:r>
            <a:r>
              <a:rPr lang="en-US" sz="3200" b="1" dirty="0" err="1">
                <a:effectLst>
                  <a:outerShdw blurRad="38100" dist="38100" dir="2700000" algn="tl">
                    <a:srgbClr val="000000"/>
                  </a:outerShdw>
                </a:effectLst>
              </a:rPr>
              <a:t>LeDoux</a:t>
            </a:r>
            <a:r>
              <a:rPr lang="en-US" sz="3200" b="1" dirty="0">
                <a:effectLst>
                  <a:outerShdw blurRad="38100" dist="38100" dir="2700000" algn="tl">
                    <a:srgbClr val="000000"/>
                  </a:outerShdw>
                </a:effectLst>
              </a:rPr>
              <a:t>, 1994)</a:t>
            </a:r>
            <a:r>
              <a:rPr lang="en-US" sz="3200" dirty="0"/>
              <a:t/>
            </a:r>
            <a:br>
              <a:rPr lang="en-US" sz="3200" dirty="0"/>
            </a:br>
            <a:endParaRPr lang="en-US" sz="3200" dirty="0"/>
          </a:p>
        </p:txBody>
      </p:sp>
      <p:pic>
        <p:nvPicPr>
          <p:cNvPr id="21508"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1430676"/>
            <a:ext cx="6136078" cy="54616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Pladsholder til dato 1"/>
          <p:cNvSpPr>
            <a:spLocks noGrp="1"/>
          </p:cNvSpPr>
          <p:nvPr>
            <p:ph type="dt" sz="half" idx="10"/>
          </p:nvPr>
        </p:nvSpPr>
        <p:spPr/>
        <p:txBody>
          <a:bodyPr/>
          <a:lstStyle/>
          <a:p>
            <a:fld id="{B5E63E17-E2CA-E840-B7EB-B0B99EC4C8AA}" type="datetime1">
              <a:rPr lang="da-DK" smtClean="0">
                <a:latin typeface="Calibri"/>
              </a:rPr>
              <a:t>29/01/2016</a:t>
            </a:fld>
            <a:endParaRPr lang="da-DK" dirty="0">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231298649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p:cNvSpPr>
          <p:nvPr/>
        </p:nvSpPr>
        <p:spPr bwMode="auto">
          <a:xfrm>
            <a:off x="91848" y="6547757"/>
            <a:ext cx="7587343"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35602" bIns="0" anchor="ctr"/>
          <a:lstStyle/>
          <a:p>
            <a:pPr marL="35154" defTabSz="421996" fontAlgn="base">
              <a:spcBef>
                <a:spcPct val="0"/>
              </a:spcBef>
              <a:spcAft>
                <a:spcPct val="0"/>
              </a:spcAft>
            </a:pPr>
            <a:r>
              <a:rPr lang="en-US" sz="800">
                <a:solidFill>
                  <a:srgbClr val="FFFFFF"/>
                </a:solidFill>
                <a:latin typeface="Arial" charset="0"/>
                <a:ea typeface="ＭＳ Ｐゴシック" charset="0"/>
                <a:cs typeface="ＭＳ Ｐゴシック" charset="0"/>
                <a:sym typeface="Arial" charset="0"/>
              </a:rPr>
              <a:t> </a:t>
            </a:r>
          </a:p>
        </p:txBody>
      </p:sp>
      <p:sp>
        <p:nvSpPr>
          <p:cNvPr id="2" name="Rectangle 2"/>
          <p:cNvSpPr>
            <a:spLocks noGrp="1" noChangeArrowheads="1"/>
          </p:cNvSpPr>
          <p:nvPr>
            <p:ph type="title"/>
          </p:nvPr>
        </p:nvSpPr>
        <p:spPr>
          <a:xfrm>
            <a:off x="826634" y="4328705"/>
            <a:ext cx="7772400" cy="1836964"/>
          </a:xfrm>
        </p:spPr>
        <p:txBody>
          <a:bodyPr rIns="94640"/>
          <a:lstStyle/>
          <a:p>
            <a:pPr marL="35154" indent="0" eaLnBrk="1" hangingPunct="1">
              <a:defRPr/>
            </a:pPr>
            <a:r>
              <a:rPr lang="en-US" sz="3500" dirty="0" err="1"/>
              <a:t>Flygt</a:t>
            </a:r>
            <a:r>
              <a:rPr lang="en-US" sz="3500" dirty="0"/>
              <a:t> </a:t>
            </a:r>
            <a:r>
              <a:rPr lang="en-US" sz="3500" dirty="0" err="1"/>
              <a:t>eller</a:t>
            </a:r>
            <a:r>
              <a:rPr lang="en-US" sz="3500" dirty="0"/>
              <a:t> </a:t>
            </a:r>
            <a:r>
              <a:rPr lang="en-US" sz="3500" dirty="0" err="1"/>
              <a:t>Kæmp</a:t>
            </a:r>
            <a:r>
              <a:rPr lang="en-US" sz="3500" dirty="0"/>
              <a:t> </a:t>
            </a:r>
            <a:r>
              <a:rPr lang="en-US" sz="3500" dirty="0" err="1"/>
              <a:t>i</a:t>
            </a:r>
            <a:r>
              <a:rPr lang="en-US" sz="3500" dirty="0"/>
              <a:t> </a:t>
            </a:r>
            <a:r>
              <a:rPr lang="en-US" sz="3500" dirty="0" err="1"/>
              <a:t>hverdagen</a:t>
            </a:r>
            <a:r>
              <a:rPr lang="en-US" sz="3500" dirty="0"/>
              <a:t>-</a:t>
            </a:r>
            <a:br>
              <a:rPr lang="en-US" sz="3500" dirty="0"/>
            </a:br>
            <a:r>
              <a:rPr lang="en-US" sz="3500" dirty="0"/>
              <a:t>  din </a:t>
            </a:r>
            <a:r>
              <a:rPr lang="en-US" sz="3500" dirty="0" err="1"/>
              <a:t>hjerne</a:t>
            </a:r>
            <a:r>
              <a:rPr lang="en-US" sz="3500" dirty="0"/>
              <a:t> </a:t>
            </a:r>
            <a:r>
              <a:rPr lang="en-US" sz="3500" dirty="0" err="1"/>
              <a:t>er</a:t>
            </a:r>
            <a:r>
              <a:rPr lang="en-US" sz="3500" dirty="0"/>
              <a:t> </a:t>
            </a:r>
            <a:r>
              <a:rPr lang="en-US" sz="3500" dirty="0" err="1"/>
              <a:t>designet</a:t>
            </a:r>
            <a:r>
              <a:rPr lang="en-US" sz="3500" dirty="0"/>
              <a:t> </a:t>
            </a:r>
            <a:r>
              <a:rPr lang="en-US" sz="3500" dirty="0" err="1"/>
              <a:t>til</a:t>
            </a:r>
            <a:r>
              <a:rPr lang="en-US" sz="3500" dirty="0"/>
              <a:t> at </a:t>
            </a:r>
            <a:r>
              <a:rPr lang="en-US" sz="3500" dirty="0" err="1"/>
              <a:t>beskytte</a:t>
            </a:r>
            <a:r>
              <a:rPr lang="en-US" sz="3500" dirty="0"/>
              <a:t> dig</a:t>
            </a:r>
          </a:p>
        </p:txBody>
      </p:sp>
      <p:pic>
        <p:nvPicPr>
          <p:cNvPr id="2355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202" y="115117"/>
            <a:ext cx="6411686" cy="3964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ladsholder til dato 2"/>
          <p:cNvSpPr>
            <a:spLocks noGrp="1"/>
          </p:cNvSpPr>
          <p:nvPr>
            <p:ph type="dt" sz="half" idx="10"/>
          </p:nvPr>
        </p:nvSpPr>
        <p:spPr/>
        <p:txBody>
          <a:bodyPr/>
          <a:lstStyle/>
          <a:p>
            <a:fld id="{47AA62E2-91EF-544B-8088-8159C0C6EFF9}" type="datetime1">
              <a:rPr lang="da-DK" smtClean="0">
                <a:latin typeface="Calibri"/>
              </a:rPr>
              <a:t>29/01/2016</a:t>
            </a:fld>
            <a:endParaRPr lang="da-DK" dirty="0">
              <a:latin typeface="Calibri"/>
            </a:endParaRPr>
          </a:p>
        </p:txBody>
      </p:sp>
      <p:sp>
        <p:nvSpPr>
          <p:cNvPr id="4" name="Pladsholder til sidefod 3"/>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80797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Motivation, mål og værdier</a:t>
            </a:r>
            <a:r>
              <a:rPr lang="da-DK" dirty="0"/>
              <a:t/>
            </a:r>
            <a:br>
              <a:rPr lang="da-DK" dirty="0"/>
            </a:br>
            <a:r>
              <a:rPr lang="da-DK" sz="2700" dirty="0"/>
              <a:t>Udredning og støtte af ønsket om ændring</a:t>
            </a:r>
          </a:p>
        </p:txBody>
      </p:sp>
      <p:sp>
        <p:nvSpPr>
          <p:cNvPr id="3" name="Pladsholder til indhold 2"/>
          <p:cNvSpPr>
            <a:spLocks noGrp="1"/>
          </p:cNvSpPr>
          <p:nvPr>
            <p:ph idx="1"/>
          </p:nvPr>
        </p:nvSpPr>
        <p:spPr/>
        <p:txBody>
          <a:bodyPr>
            <a:normAutofit fontScale="70000" lnSpcReduction="20000"/>
          </a:bodyPr>
          <a:lstStyle/>
          <a:p>
            <a:pPr marL="0" indent="0">
              <a:buNone/>
            </a:pPr>
            <a:r>
              <a:rPr lang="da-DK" dirty="0"/>
              <a:t>Dagen vil indeholde temaer omkring:</a:t>
            </a:r>
          </a:p>
          <a:p>
            <a:pPr marL="0" indent="0">
              <a:buNone/>
            </a:pPr>
            <a:r>
              <a:rPr lang="da-DK" dirty="0"/>
              <a:t> </a:t>
            </a:r>
          </a:p>
          <a:p>
            <a:pPr lvl="0"/>
            <a:r>
              <a:rPr lang="da-DK" dirty="0"/>
              <a:t>Introduktion til begrebet medfølelse og det beroligende system i hjernen</a:t>
            </a:r>
          </a:p>
          <a:p>
            <a:pPr lvl="0"/>
            <a:r>
              <a:rPr lang="da-DK" dirty="0"/>
              <a:t>Medfølelse som guide til målsætning</a:t>
            </a:r>
          </a:p>
          <a:p>
            <a:pPr lvl="0"/>
            <a:r>
              <a:rPr lang="da-DK" dirty="0"/>
              <a:t>Hvordan introducere klienten til at </a:t>
            </a:r>
            <a:r>
              <a:rPr lang="da-DK" dirty="0" smtClean="0"/>
              <a:t>arbejde </a:t>
            </a:r>
            <a:r>
              <a:rPr lang="da-DK" dirty="0"/>
              <a:t>med daglig træning</a:t>
            </a:r>
          </a:p>
          <a:p>
            <a:pPr lvl="0"/>
            <a:r>
              <a:rPr lang="da-DK" dirty="0"/>
              <a:t>Udredning af hvilke motivationssystemer der primært er aktive hos klienten</a:t>
            </a:r>
          </a:p>
          <a:p>
            <a:pPr lvl="0"/>
            <a:r>
              <a:rPr lang="da-DK" dirty="0"/>
              <a:t>Brug af mindfulness og medfølelsesøvelser til at fremme motivation for forandring,  øvelse med ”Medfølende selv”</a:t>
            </a:r>
          </a:p>
          <a:p>
            <a:pPr lvl="0"/>
            <a:r>
              <a:rPr lang="da-DK" dirty="0"/>
              <a:t>Hvordan man kan undersøge og arbejde med blokeringer over for at engagere sig i egen lidelse</a:t>
            </a:r>
          </a:p>
          <a:p>
            <a:endParaRPr lang="da-DK" dirty="0"/>
          </a:p>
        </p:txBody>
      </p:sp>
      <p:sp>
        <p:nvSpPr>
          <p:cNvPr id="4" name="Pladsholder til dato 3"/>
          <p:cNvSpPr>
            <a:spLocks noGrp="1"/>
          </p:cNvSpPr>
          <p:nvPr>
            <p:ph type="dt" sz="half" idx="10"/>
          </p:nvPr>
        </p:nvSpPr>
        <p:spPr/>
        <p:txBody>
          <a:bodyPr/>
          <a:lstStyle/>
          <a:p>
            <a:fld id="{5FC9503D-D294-6B46-AA30-160AD6DEE698}"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1826223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a-DK" dirty="0" smtClean="0"/>
              <a:t>”Man kan ikke være for forsigtig”</a:t>
            </a:r>
            <a:endParaRPr lang="da-DK" dirty="0"/>
          </a:p>
        </p:txBody>
      </p:sp>
    </p:spTree>
    <p:extLst>
      <p:ext uri="{BB962C8B-B14F-4D97-AF65-F5344CB8AC3E}">
        <p14:creationId xmlns:p14="http://schemas.microsoft.com/office/powerpoint/2010/main" val="3790648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da-DK" sz="2400" b="1" dirty="0" smtClean="0">
              <a:solidFill>
                <a:schemeClr val="bg1"/>
              </a:solidFill>
              <a:effectLst>
                <a:outerShdw blurRad="38100" dist="38100" dir="2700000" algn="tl">
                  <a:srgbClr val="000000"/>
                </a:outerShdw>
              </a:effectLst>
            </a:endParaRPr>
          </a:p>
          <a:p>
            <a:pPr marL="0" indent="0">
              <a:buFontTx/>
              <a:buNone/>
              <a:defRPr/>
            </a:pPr>
            <a:endParaRPr lang="da-DK" sz="2400" b="1" dirty="0" smtClean="0">
              <a:solidFill>
                <a:schemeClr val="bg1"/>
              </a:solidFill>
              <a:effectLst>
                <a:outerShdw blurRad="38100" dist="38100" dir="2700000" algn="tl">
                  <a:srgbClr val="000000"/>
                </a:outerShdw>
              </a:effectLst>
            </a:endParaRPr>
          </a:p>
          <a:p>
            <a:pPr marL="0" indent="0">
              <a:buFontTx/>
              <a:buNone/>
              <a:defRPr/>
            </a:pPr>
            <a:endParaRPr lang="da-DK" sz="3600" b="1" dirty="0" smtClean="0">
              <a:solidFill>
                <a:schemeClr val="bg1"/>
              </a:solidFill>
              <a:effectLst>
                <a:outerShdw blurRad="38100" dist="38100" dir="2700000" algn="tl">
                  <a:srgbClr val="000000"/>
                </a:outerShdw>
              </a:effectLst>
            </a:endParaRPr>
          </a:p>
        </p:txBody>
      </p:sp>
      <p:graphicFrame>
        <p:nvGraphicFramePr>
          <p:cNvPr id="509955" name="Object 3" descr="Parchment"/>
          <p:cNvGraphicFramePr>
            <a:graphicFrameLocks noChangeAspect="1"/>
          </p:cNvGraphicFramePr>
          <p:nvPr>
            <p:extLst>
              <p:ext uri="{D42A27DB-BD31-4B8C-83A1-F6EECF244321}">
                <p14:modId xmlns:p14="http://schemas.microsoft.com/office/powerpoint/2010/main" val="2197883027"/>
              </p:ext>
            </p:extLst>
          </p:nvPr>
        </p:nvGraphicFramePr>
        <p:xfrm>
          <a:off x="-1666968" y="0"/>
          <a:ext cx="10953843" cy="7996213"/>
        </p:xfrm>
        <a:graphic>
          <a:graphicData uri="http://schemas.openxmlformats.org/presentationml/2006/ole">
            <mc:AlternateContent xmlns:mc="http://schemas.openxmlformats.org/markup-compatibility/2006">
              <mc:Choice xmlns:v="urn:schemas-microsoft-com:vml" Requires="v">
                <p:oleObj spid="_x0000_s49190" name="Bitmap Image" r:id="rId4" imgW="8419048" imgH="5915851" progId="PBrush">
                  <p:embed/>
                </p:oleObj>
              </mc:Choice>
              <mc:Fallback>
                <p:oleObj name="Bitmap Image" r:id="rId4" imgW="8419048" imgH="591585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968" y="0"/>
                        <a:ext cx="10953843" cy="7996213"/>
                      </a:xfrm>
                      <a:prstGeom prst="rect">
                        <a:avLst/>
                      </a:prstGeom>
                      <a:blipFill dpi="0" rotWithShape="0">
                        <a:blip r:embed="rId6"/>
                        <a:srcRect/>
                        <a:tile tx="0" ty="0" sx="100000" sy="100000" flip="none" algn="tl"/>
                      </a:blipFill>
                      <a:ln w="38100">
                        <a:solidFill>
                          <a:schemeClr val="tx1"/>
                        </a:solidFill>
                        <a:miter lim="800000"/>
                        <a:headEnd/>
                        <a:tailEnd/>
                      </a:ln>
                      <a:effectLst/>
                      <a:extLst/>
                    </p:spPr>
                  </p:pic>
                </p:oleObj>
              </mc:Fallback>
            </mc:AlternateContent>
          </a:graphicData>
        </a:graphic>
      </p:graphicFrame>
      <p:sp>
        <p:nvSpPr>
          <p:cNvPr id="327685" name="Text Box 5"/>
          <p:cNvSpPr txBox="1">
            <a:spLocks noChangeArrowheads="1"/>
          </p:cNvSpPr>
          <p:nvPr/>
        </p:nvSpPr>
        <p:spPr bwMode="auto">
          <a:xfrm>
            <a:off x="755650" y="4076700"/>
            <a:ext cx="6480175" cy="774571"/>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da-DK" sz="2800" i="1" dirty="0" smtClean="0">
                <a:solidFill>
                  <a:srgbClr val="996633"/>
                </a:solidFill>
              </a:rPr>
              <a:t>Gammel hjerne</a:t>
            </a:r>
            <a:r>
              <a:rPr lang="da-DK" sz="2800" dirty="0" smtClean="0">
                <a:solidFill>
                  <a:srgbClr val="996633"/>
                </a:solidFill>
              </a:rPr>
              <a:t>: Følelser, Motiver, </a:t>
            </a:r>
          </a:p>
          <a:p>
            <a:pPr algn="ctr">
              <a:lnSpc>
                <a:spcPct val="50000"/>
              </a:lnSpc>
              <a:spcBef>
                <a:spcPct val="50000"/>
              </a:spcBef>
            </a:pPr>
            <a:r>
              <a:rPr lang="da-DK" sz="2800" dirty="0" smtClean="0">
                <a:solidFill>
                  <a:srgbClr val="996633"/>
                </a:solidFill>
              </a:rPr>
              <a:t>Søgning og etablering af relationer</a:t>
            </a:r>
            <a:endParaRPr lang="da-DK" sz="2800" dirty="0">
              <a:solidFill>
                <a:srgbClr val="996633"/>
              </a:solidFill>
            </a:endParaRPr>
          </a:p>
        </p:txBody>
      </p:sp>
      <p:sp>
        <p:nvSpPr>
          <p:cNvPr id="1793032" name="Text Box 6"/>
          <p:cNvSpPr txBox="1">
            <a:spLocks noChangeArrowheads="1"/>
          </p:cNvSpPr>
          <p:nvPr/>
        </p:nvSpPr>
        <p:spPr bwMode="auto">
          <a:xfrm>
            <a:off x="900113" y="2349500"/>
            <a:ext cx="5976937" cy="946150"/>
          </a:xfrm>
          <a:prstGeom prst="rect">
            <a:avLst/>
          </a:prstGeom>
          <a:noFill/>
          <a:ln w="12700">
            <a:noFill/>
            <a:miter lim="800000"/>
            <a:headEnd type="none" w="sm" len="sm"/>
            <a:tailEnd type="none" w="sm" len="sm"/>
          </a:ln>
        </p:spPr>
        <p:txBody>
          <a:bodyPr>
            <a:spAutoFit/>
          </a:bodyPr>
          <a:lstStyle/>
          <a:p>
            <a:pPr algn="ctr"/>
            <a:r>
              <a:rPr lang="da-DK" sz="2800" i="1" dirty="0" smtClean="0">
                <a:solidFill>
                  <a:srgbClr val="0033CC"/>
                </a:solidFill>
              </a:rPr>
              <a:t>Ny hjerne</a:t>
            </a:r>
            <a:r>
              <a:rPr lang="da-DK" sz="2800" dirty="0" smtClean="0">
                <a:solidFill>
                  <a:srgbClr val="0033CC"/>
                </a:solidFill>
              </a:rPr>
              <a:t>: Fantasi, </a:t>
            </a:r>
          </a:p>
          <a:p>
            <a:pPr algn="ctr"/>
            <a:r>
              <a:rPr lang="da-DK" sz="2800" dirty="0" smtClean="0">
                <a:solidFill>
                  <a:srgbClr val="0033CC"/>
                </a:solidFill>
              </a:rPr>
              <a:t>Planlægning, Rumination, Integration</a:t>
            </a:r>
            <a:endParaRPr lang="da-DK" sz="2800" dirty="0">
              <a:solidFill>
                <a:srgbClr val="0033CC"/>
              </a:solidFill>
            </a:endParaRPr>
          </a:p>
        </p:txBody>
      </p:sp>
      <p:sp>
        <p:nvSpPr>
          <p:cNvPr id="509960" name="Text Box 7"/>
          <p:cNvSpPr txBox="1">
            <a:spLocks noChangeArrowheads="1"/>
          </p:cNvSpPr>
          <p:nvPr/>
        </p:nvSpPr>
        <p:spPr bwMode="auto">
          <a:xfrm>
            <a:off x="225082" y="260350"/>
            <a:ext cx="8521003" cy="441146"/>
          </a:xfrm>
          <a:prstGeom prst="rect">
            <a:avLst/>
          </a:prstGeom>
          <a:noFill/>
          <a:ln w="12700">
            <a:noFill/>
            <a:miter lim="800000"/>
            <a:headEnd type="none" w="sm" len="sm"/>
            <a:tailEnd type="none" w="sm" len="sm"/>
          </a:ln>
        </p:spPr>
        <p:txBody>
          <a:bodyPr wrap="square">
            <a:spAutoFit/>
          </a:bodyPr>
          <a:lstStyle/>
          <a:p>
            <a:pPr algn="ctr">
              <a:lnSpc>
                <a:spcPct val="65000"/>
              </a:lnSpc>
              <a:spcBef>
                <a:spcPct val="50000"/>
              </a:spcBef>
            </a:pPr>
            <a:r>
              <a:rPr lang="da-DK" sz="3200" dirty="0" smtClean="0">
                <a:solidFill>
                  <a:srgbClr val="CC6600"/>
                </a:solidFill>
              </a:rPr>
              <a:t>Vi behøver medfølelse for en meget</a:t>
            </a:r>
            <a:r>
              <a:rPr lang="da-DK" sz="3200" i="1" dirty="0" smtClean="0">
                <a:solidFill>
                  <a:srgbClr val="CC6600"/>
                </a:solidFill>
              </a:rPr>
              <a:t> tricky </a:t>
            </a:r>
            <a:r>
              <a:rPr lang="da-DK" sz="3200" dirty="0" smtClean="0">
                <a:solidFill>
                  <a:srgbClr val="CC6600"/>
                </a:solidFill>
              </a:rPr>
              <a:t>hjerne</a:t>
            </a:r>
            <a:endParaRPr lang="da-DK" sz="3200" dirty="0">
              <a:solidFill>
                <a:srgbClr val="CC6600"/>
              </a:solidFill>
            </a:endParaRPr>
          </a:p>
        </p:txBody>
      </p:sp>
      <p:sp>
        <p:nvSpPr>
          <p:cNvPr id="1793034" name="Line 8"/>
          <p:cNvSpPr>
            <a:spLocks noChangeShapeType="1"/>
          </p:cNvSpPr>
          <p:nvPr/>
        </p:nvSpPr>
        <p:spPr bwMode="auto">
          <a:xfrm flipV="1">
            <a:off x="2627313" y="3429000"/>
            <a:ext cx="0" cy="503238"/>
          </a:xfrm>
          <a:prstGeom prst="line">
            <a:avLst/>
          </a:prstGeom>
          <a:noFill/>
          <a:ln w="57150">
            <a:solidFill>
              <a:srgbClr val="FF0000"/>
            </a:solidFill>
            <a:round/>
            <a:headEnd/>
            <a:tailEnd type="triangle" w="med" len="med"/>
          </a:ln>
        </p:spPr>
        <p:txBody>
          <a:bodyPr/>
          <a:lstStyle/>
          <a:p>
            <a:endParaRPr lang="da-DK"/>
          </a:p>
        </p:txBody>
      </p:sp>
      <p:sp>
        <p:nvSpPr>
          <p:cNvPr id="1793035" name="Line 9"/>
          <p:cNvSpPr>
            <a:spLocks noChangeShapeType="1"/>
          </p:cNvSpPr>
          <p:nvPr/>
        </p:nvSpPr>
        <p:spPr bwMode="auto">
          <a:xfrm>
            <a:off x="5292725" y="3429000"/>
            <a:ext cx="0" cy="504825"/>
          </a:xfrm>
          <a:prstGeom prst="line">
            <a:avLst/>
          </a:prstGeom>
          <a:noFill/>
          <a:ln w="57150">
            <a:solidFill>
              <a:srgbClr val="0000CC"/>
            </a:solidFill>
            <a:round/>
            <a:headEnd/>
            <a:tailEnd type="triangle" w="med" len="med"/>
          </a:ln>
        </p:spPr>
        <p:txBody>
          <a:bodyPr/>
          <a:lstStyle/>
          <a:p>
            <a:endParaRPr lang="da-DK"/>
          </a:p>
        </p:txBody>
      </p:sp>
      <p:sp>
        <p:nvSpPr>
          <p:cNvPr id="2" name="Tekstfelt 1"/>
          <p:cNvSpPr txBox="1"/>
          <p:nvPr/>
        </p:nvSpPr>
        <p:spPr>
          <a:xfrm>
            <a:off x="6087703" y="5847979"/>
            <a:ext cx="2540000" cy="369332"/>
          </a:xfrm>
          <a:prstGeom prst="rect">
            <a:avLst/>
          </a:prstGeom>
          <a:noFill/>
        </p:spPr>
        <p:txBody>
          <a:bodyPr wrap="square" rtlCol="0">
            <a:spAutoFit/>
          </a:bodyPr>
          <a:lstStyle/>
          <a:p>
            <a:r>
              <a:rPr lang="da-DK" dirty="0" smtClean="0">
                <a:solidFill>
                  <a:schemeClr val="accent3">
                    <a:lumMod val="75000"/>
                  </a:schemeClr>
                </a:solidFill>
              </a:rPr>
              <a:t>Paul Gilbert 2013/Isager</a:t>
            </a:r>
            <a:endParaRPr lang="da-DK" dirty="0">
              <a:solidFill>
                <a:schemeClr val="accent3">
                  <a:lumMod val="75000"/>
                </a:schemeClr>
              </a:solidFill>
            </a:endParaRPr>
          </a:p>
        </p:txBody>
      </p:sp>
      <p:sp>
        <p:nvSpPr>
          <p:cNvPr id="3" name="Pladsholder til dato 2"/>
          <p:cNvSpPr>
            <a:spLocks noGrp="1"/>
          </p:cNvSpPr>
          <p:nvPr>
            <p:ph type="dt" sz="half" idx="10"/>
          </p:nvPr>
        </p:nvSpPr>
        <p:spPr/>
        <p:txBody>
          <a:bodyPr/>
          <a:lstStyle/>
          <a:p>
            <a:fld id="{BA40191E-533D-E746-B0B5-6BC6DEEA360F}"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16634972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ctrTitle" idx="4294967295"/>
          </p:nvPr>
        </p:nvSpPr>
        <p:spPr>
          <a:xfrm>
            <a:off x="685800" y="457200"/>
            <a:ext cx="7772400" cy="533400"/>
          </a:xfrm>
        </p:spPr>
        <p:txBody>
          <a:bodyPr>
            <a:normAutofit fontScale="90000"/>
          </a:bodyPr>
          <a:lstStyle/>
          <a:p>
            <a:pPr>
              <a:defRPr/>
            </a:pPr>
            <a:r>
              <a:rPr lang="en-GB" sz="4000" b="1" smtClean="0">
                <a:solidFill>
                  <a:srgbClr val="FF6600"/>
                </a:solidFill>
                <a:effectLst>
                  <a:outerShdw blurRad="38100" dist="38100" dir="2700000" algn="tl">
                    <a:srgbClr val="000000"/>
                  </a:outerShdw>
                </a:effectLst>
              </a:rPr>
              <a:t>Sources of behaviour</a:t>
            </a:r>
          </a:p>
        </p:txBody>
      </p:sp>
      <p:sp>
        <p:nvSpPr>
          <p:cNvPr id="327683"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3600" b="1" smtClean="0">
              <a:solidFill>
                <a:schemeClr val="bg1"/>
              </a:solidFill>
              <a:effectLst>
                <a:outerShdw blurRad="38100" dist="38100" dir="2700000" algn="tl">
                  <a:srgbClr val="000000"/>
                </a:outerShdw>
              </a:effectLst>
            </a:endParaRPr>
          </a:p>
        </p:txBody>
      </p:sp>
      <p:graphicFrame>
        <p:nvGraphicFramePr>
          <p:cNvPr id="15" name="Object 3" descr="Parchment"/>
          <p:cNvGraphicFramePr>
            <a:graphicFrameLocks noChangeAspect="1"/>
          </p:cNvGraphicFramePr>
          <p:nvPr>
            <p:extLst>
              <p:ext uri="{D42A27DB-BD31-4B8C-83A1-F6EECF244321}">
                <p14:modId xmlns:p14="http://schemas.microsoft.com/office/powerpoint/2010/main" val="3832019186"/>
              </p:ext>
            </p:extLst>
          </p:nvPr>
        </p:nvGraphicFramePr>
        <p:xfrm>
          <a:off x="-1549382" y="-158750"/>
          <a:ext cx="11523644" cy="8412163"/>
        </p:xfrm>
        <a:graphic>
          <a:graphicData uri="http://schemas.openxmlformats.org/presentationml/2006/ole">
            <mc:AlternateContent xmlns:mc="http://schemas.openxmlformats.org/markup-compatibility/2006">
              <mc:Choice xmlns:v="urn:schemas-microsoft-com:vml" Requires="v">
                <p:oleObj spid="_x0000_s48166" name="Bitmap Image" r:id="rId4" imgW="8419048" imgH="5915851" progId="PBrush">
                  <p:embed/>
                </p:oleObj>
              </mc:Choice>
              <mc:Fallback>
                <p:oleObj name="Bitmap Image" r:id="rId4" imgW="8419048" imgH="591585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382" y="-158750"/>
                        <a:ext cx="11523644" cy="8412163"/>
                      </a:xfrm>
                      <a:prstGeom prst="rect">
                        <a:avLst/>
                      </a:prstGeom>
                      <a:blipFill dpi="0" rotWithShape="0">
                        <a:blip r:embed="rId6"/>
                        <a:srcRect/>
                        <a:tile tx="0" ty="0" sx="100000" sy="100000" flip="none" algn="tl"/>
                      </a:blipFill>
                      <a:ln w="38100">
                        <a:solidFill>
                          <a:schemeClr val="tx1"/>
                        </a:solidFill>
                        <a:miter lim="800000"/>
                        <a:headEnd/>
                        <a:tailEnd/>
                      </a:ln>
                      <a:effectLst/>
                      <a:extLst/>
                    </p:spPr>
                  </p:pic>
                </p:oleObj>
              </mc:Fallback>
            </mc:AlternateContent>
          </a:graphicData>
        </a:graphic>
      </p:graphicFrame>
      <p:sp>
        <p:nvSpPr>
          <p:cNvPr id="327685" name="Text Box 5"/>
          <p:cNvSpPr txBox="1">
            <a:spLocks noChangeArrowheads="1"/>
          </p:cNvSpPr>
          <p:nvPr/>
        </p:nvSpPr>
        <p:spPr bwMode="auto">
          <a:xfrm>
            <a:off x="755650" y="4076700"/>
            <a:ext cx="6480175" cy="1241365"/>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da-DK" sz="2800" i="1" dirty="0">
                <a:solidFill>
                  <a:srgbClr val="996633"/>
                </a:solidFill>
              </a:rPr>
              <a:t>Gammel hjerne</a:t>
            </a:r>
            <a:r>
              <a:rPr lang="da-DK" sz="2800" dirty="0">
                <a:solidFill>
                  <a:srgbClr val="996633"/>
                </a:solidFill>
              </a:rPr>
              <a:t>: Følelser, Motiver, </a:t>
            </a:r>
          </a:p>
          <a:p>
            <a:pPr algn="ctr">
              <a:lnSpc>
                <a:spcPct val="50000"/>
              </a:lnSpc>
              <a:spcBef>
                <a:spcPct val="50000"/>
              </a:spcBef>
            </a:pPr>
            <a:r>
              <a:rPr lang="da-DK" sz="2800" dirty="0">
                <a:solidFill>
                  <a:srgbClr val="996633"/>
                </a:solidFill>
              </a:rPr>
              <a:t>Søgning og etablering af relationer</a:t>
            </a:r>
          </a:p>
          <a:p>
            <a:pPr algn="ctr">
              <a:lnSpc>
                <a:spcPct val="60000"/>
              </a:lnSpc>
              <a:spcBef>
                <a:spcPct val="50000"/>
              </a:spcBef>
            </a:pPr>
            <a:r>
              <a:rPr lang="en-GB" sz="2800" dirty="0" err="1" smtClean="0">
                <a:solidFill>
                  <a:srgbClr val="006600"/>
                </a:solidFill>
              </a:rPr>
              <a:t>Medfølelse</a:t>
            </a:r>
            <a:endParaRPr lang="en-GB" sz="2800" dirty="0">
              <a:solidFill>
                <a:srgbClr val="006600"/>
              </a:solidFill>
            </a:endParaRPr>
          </a:p>
        </p:txBody>
      </p:sp>
      <p:sp>
        <p:nvSpPr>
          <p:cNvPr id="510983" name="Text Box 6"/>
          <p:cNvSpPr txBox="1">
            <a:spLocks noChangeArrowheads="1"/>
          </p:cNvSpPr>
          <p:nvPr/>
        </p:nvSpPr>
        <p:spPr bwMode="auto">
          <a:xfrm>
            <a:off x="900113" y="2708275"/>
            <a:ext cx="5976937" cy="954107"/>
          </a:xfrm>
          <a:prstGeom prst="rect">
            <a:avLst/>
          </a:prstGeom>
          <a:noFill/>
          <a:ln w="12700">
            <a:noFill/>
            <a:miter lim="800000"/>
            <a:headEnd type="none" w="sm" len="sm"/>
            <a:tailEnd type="none" w="sm" len="sm"/>
          </a:ln>
        </p:spPr>
        <p:txBody>
          <a:bodyPr>
            <a:spAutoFit/>
          </a:bodyPr>
          <a:lstStyle/>
          <a:p>
            <a:pPr algn="ctr"/>
            <a:r>
              <a:rPr lang="da-DK" sz="2800" i="1" dirty="0">
                <a:solidFill>
                  <a:srgbClr val="0033CC"/>
                </a:solidFill>
              </a:rPr>
              <a:t>Ny hjerne</a:t>
            </a:r>
            <a:r>
              <a:rPr lang="da-DK" sz="2800" dirty="0">
                <a:solidFill>
                  <a:srgbClr val="0033CC"/>
                </a:solidFill>
              </a:rPr>
              <a:t>: Fantasi, </a:t>
            </a:r>
          </a:p>
          <a:p>
            <a:pPr algn="ctr"/>
            <a:r>
              <a:rPr lang="da-DK" sz="2800" dirty="0">
                <a:solidFill>
                  <a:srgbClr val="0033CC"/>
                </a:solidFill>
              </a:rPr>
              <a:t>Planlægning, Rumination, Integration</a:t>
            </a:r>
          </a:p>
        </p:txBody>
      </p:sp>
      <p:sp>
        <p:nvSpPr>
          <p:cNvPr id="510984" name="Text Box 7"/>
          <p:cNvSpPr txBox="1">
            <a:spLocks noChangeArrowheads="1"/>
          </p:cNvSpPr>
          <p:nvPr/>
        </p:nvSpPr>
        <p:spPr bwMode="auto">
          <a:xfrm>
            <a:off x="-541338" y="260350"/>
            <a:ext cx="10009188" cy="441146"/>
          </a:xfrm>
          <a:prstGeom prst="rect">
            <a:avLst/>
          </a:prstGeom>
          <a:noFill/>
          <a:ln w="12700">
            <a:noFill/>
            <a:miter lim="800000"/>
            <a:headEnd type="none" w="sm" len="sm"/>
            <a:tailEnd type="none" w="sm" len="sm"/>
          </a:ln>
        </p:spPr>
        <p:txBody>
          <a:bodyPr>
            <a:spAutoFit/>
          </a:bodyPr>
          <a:lstStyle/>
          <a:p>
            <a:pPr algn="ctr">
              <a:lnSpc>
                <a:spcPct val="65000"/>
              </a:lnSpc>
              <a:spcBef>
                <a:spcPct val="50000"/>
              </a:spcBef>
            </a:pPr>
            <a:r>
              <a:rPr lang="da-DK" sz="3200" dirty="0">
                <a:solidFill>
                  <a:srgbClr val="CC6600"/>
                </a:solidFill>
              </a:rPr>
              <a:t>Vi behøver medfølelse for en meget</a:t>
            </a:r>
            <a:r>
              <a:rPr lang="da-DK" sz="3200" i="1" dirty="0">
                <a:solidFill>
                  <a:srgbClr val="CC6600"/>
                </a:solidFill>
              </a:rPr>
              <a:t> tricky </a:t>
            </a:r>
            <a:r>
              <a:rPr lang="da-DK" sz="3200" dirty="0">
                <a:solidFill>
                  <a:srgbClr val="CC6600"/>
                </a:solidFill>
              </a:rPr>
              <a:t>hjerne</a:t>
            </a:r>
          </a:p>
        </p:txBody>
      </p:sp>
      <p:sp>
        <p:nvSpPr>
          <p:cNvPr id="510985" name="Line 8"/>
          <p:cNvSpPr>
            <a:spLocks noChangeShapeType="1"/>
          </p:cNvSpPr>
          <p:nvPr/>
        </p:nvSpPr>
        <p:spPr bwMode="auto">
          <a:xfrm flipV="1">
            <a:off x="2555875" y="3573463"/>
            <a:ext cx="0" cy="503237"/>
          </a:xfrm>
          <a:prstGeom prst="line">
            <a:avLst/>
          </a:prstGeom>
          <a:noFill/>
          <a:ln w="57150">
            <a:solidFill>
              <a:srgbClr val="996633"/>
            </a:solidFill>
            <a:round/>
            <a:headEnd/>
            <a:tailEnd type="triangle" w="med" len="med"/>
          </a:ln>
        </p:spPr>
        <p:txBody>
          <a:bodyPr/>
          <a:lstStyle/>
          <a:p>
            <a:endParaRPr lang="en-US"/>
          </a:p>
        </p:txBody>
      </p:sp>
      <p:sp>
        <p:nvSpPr>
          <p:cNvPr id="510986" name="Line 9"/>
          <p:cNvSpPr>
            <a:spLocks noChangeShapeType="1"/>
          </p:cNvSpPr>
          <p:nvPr/>
        </p:nvSpPr>
        <p:spPr bwMode="auto">
          <a:xfrm>
            <a:off x="5292725" y="3573463"/>
            <a:ext cx="0" cy="504825"/>
          </a:xfrm>
          <a:prstGeom prst="line">
            <a:avLst/>
          </a:prstGeom>
          <a:noFill/>
          <a:ln w="57150">
            <a:solidFill>
              <a:srgbClr val="0000CC"/>
            </a:solidFill>
            <a:round/>
            <a:headEnd/>
            <a:tailEnd type="triangle" w="med" len="med"/>
          </a:ln>
        </p:spPr>
        <p:txBody>
          <a:bodyPr/>
          <a:lstStyle/>
          <a:p>
            <a:endParaRPr lang="en-US"/>
          </a:p>
        </p:txBody>
      </p:sp>
      <p:sp>
        <p:nvSpPr>
          <p:cNvPr id="1793036" name="Text Box 10"/>
          <p:cNvSpPr txBox="1">
            <a:spLocks noChangeArrowheads="1"/>
          </p:cNvSpPr>
          <p:nvPr/>
        </p:nvSpPr>
        <p:spPr bwMode="auto">
          <a:xfrm>
            <a:off x="2627313" y="1773238"/>
            <a:ext cx="3168650" cy="487313"/>
          </a:xfrm>
          <a:prstGeom prst="rect">
            <a:avLst/>
          </a:prstGeom>
          <a:noFill/>
          <a:ln w="9525">
            <a:noFill/>
            <a:miter lim="800000"/>
            <a:headEnd/>
            <a:tailEnd/>
          </a:ln>
        </p:spPr>
        <p:txBody>
          <a:bodyPr>
            <a:spAutoFit/>
          </a:bodyPr>
          <a:lstStyle/>
          <a:p>
            <a:pPr marL="342900" indent="-342900">
              <a:lnSpc>
                <a:spcPct val="90000"/>
              </a:lnSpc>
              <a:spcBef>
                <a:spcPct val="50000"/>
              </a:spcBef>
            </a:pPr>
            <a:r>
              <a:rPr lang="en-GB" sz="2800" i="1" dirty="0">
                <a:solidFill>
                  <a:srgbClr val="0066CC"/>
                </a:solidFill>
              </a:rPr>
              <a:t>Mindful </a:t>
            </a:r>
            <a:r>
              <a:rPr lang="en-GB" sz="2800" i="1" dirty="0" err="1" smtClean="0">
                <a:solidFill>
                  <a:srgbClr val="0066CC"/>
                </a:solidFill>
              </a:rPr>
              <a:t>hjerne</a:t>
            </a:r>
            <a:endParaRPr lang="en-GB" sz="2800" i="1" dirty="0">
              <a:solidFill>
                <a:srgbClr val="0066CC"/>
              </a:solidFill>
            </a:endParaRPr>
          </a:p>
        </p:txBody>
      </p:sp>
      <p:sp>
        <p:nvSpPr>
          <p:cNvPr id="1793037" name="Line 11"/>
          <p:cNvSpPr>
            <a:spLocks noChangeShapeType="1"/>
          </p:cNvSpPr>
          <p:nvPr/>
        </p:nvSpPr>
        <p:spPr bwMode="auto">
          <a:xfrm flipV="1">
            <a:off x="2987675" y="2205038"/>
            <a:ext cx="0" cy="576262"/>
          </a:xfrm>
          <a:prstGeom prst="line">
            <a:avLst/>
          </a:prstGeom>
          <a:noFill/>
          <a:ln w="57150">
            <a:solidFill>
              <a:srgbClr val="0000FF"/>
            </a:solidFill>
            <a:round/>
            <a:headEnd/>
            <a:tailEnd type="triangle" w="med" len="med"/>
          </a:ln>
        </p:spPr>
        <p:txBody>
          <a:bodyPr/>
          <a:lstStyle/>
          <a:p>
            <a:endParaRPr lang="en-US"/>
          </a:p>
        </p:txBody>
      </p:sp>
      <p:sp>
        <p:nvSpPr>
          <p:cNvPr id="1793038" name="Line 12"/>
          <p:cNvSpPr>
            <a:spLocks noChangeShapeType="1"/>
          </p:cNvSpPr>
          <p:nvPr/>
        </p:nvSpPr>
        <p:spPr bwMode="auto">
          <a:xfrm>
            <a:off x="4716463" y="2276475"/>
            <a:ext cx="0" cy="576263"/>
          </a:xfrm>
          <a:prstGeom prst="line">
            <a:avLst/>
          </a:prstGeom>
          <a:noFill/>
          <a:ln w="57150">
            <a:solidFill>
              <a:srgbClr val="0099FF"/>
            </a:solidFill>
            <a:round/>
            <a:headEnd/>
            <a:tailEnd type="triangle" w="med" len="med"/>
          </a:ln>
        </p:spPr>
        <p:txBody>
          <a:bodyPr/>
          <a:lstStyle/>
          <a:p>
            <a:endParaRPr lang="en-US"/>
          </a:p>
        </p:txBody>
      </p:sp>
      <p:sp>
        <p:nvSpPr>
          <p:cNvPr id="1877005" name="Line 13"/>
          <p:cNvSpPr>
            <a:spLocks noChangeShapeType="1"/>
          </p:cNvSpPr>
          <p:nvPr/>
        </p:nvSpPr>
        <p:spPr bwMode="auto">
          <a:xfrm flipH="1">
            <a:off x="5364163" y="4797425"/>
            <a:ext cx="431800" cy="360363"/>
          </a:xfrm>
          <a:prstGeom prst="line">
            <a:avLst/>
          </a:prstGeom>
          <a:noFill/>
          <a:ln w="57150">
            <a:solidFill>
              <a:srgbClr val="008000"/>
            </a:solidFill>
            <a:round/>
            <a:headEnd/>
            <a:tailEnd type="triangle" w="med" len="med"/>
          </a:ln>
        </p:spPr>
        <p:txBody>
          <a:bodyPr/>
          <a:lstStyle/>
          <a:p>
            <a:endParaRPr lang="en-US"/>
          </a:p>
        </p:txBody>
      </p:sp>
      <p:sp>
        <p:nvSpPr>
          <p:cNvPr id="1877006" name="Line 14"/>
          <p:cNvSpPr>
            <a:spLocks noChangeShapeType="1"/>
          </p:cNvSpPr>
          <p:nvPr/>
        </p:nvSpPr>
        <p:spPr bwMode="auto">
          <a:xfrm flipH="1" flipV="1">
            <a:off x="2124075" y="4797425"/>
            <a:ext cx="576263" cy="287338"/>
          </a:xfrm>
          <a:prstGeom prst="line">
            <a:avLst/>
          </a:prstGeom>
          <a:noFill/>
          <a:ln w="57150">
            <a:solidFill>
              <a:srgbClr val="008000"/>
            </a:solidFill>
            <a:round/>
            <a:headEnd/>
            <a:tailEnd type="triangle" w="med" len="med"/>
          </a:ln>
        </p:spPr>
        <p:txBody>
          <a:bodyPr/>
          <a:lstStyle/>
          <a:p>
            <a:endParaRPr lang="en-US"/>
          </a:p>
        </p:txBody>
      </p:sp>
      <p:sp>
        <p:nvSpPr>
          <p:cNvPr id="2" name="Rektangel 1"/>
          <p:cNvSpPr/>
          <p:nvPr/>
        </p:nvSpPr>
        <p:spPr>
          <a:xfrm>
            <a:off x="6137491" y="6096000"/>
            <a:ext cx="2510911" cy="369332"/>
          </a:xfrm>
          <a:prstGeom prst="rect">
            <a:avLst/>
          </a:prstGeom>
        </p:spPr>
        <p:txBody>
          <a:bodyPr wrap="none">
            <a:spAutoFit/>
          </a:bodyPr>
          <a:lstStyle/>
          <a:p>
            <a:r>
              <a:rPr lang="da-DK" dirty="0">
                <a:solidFill>
                  <a:schemeClr val="accent3">
                    <a:lumMod val="75000"/>
                  </a:schemeClr>
                </a:solidFill>
              </a:rPr>
              <a:t>Paul Gilbert </a:t>
            </a:r>
            <a:r>
              <a:rPr lang="da-DK" dirty="0" smtClean="0">
                <a:solidFill>
                  <a:schemeClr val="accent3">
                    <a:lumMod val="75000"/>
                  </a:schemeClr>
                </a:solidFill>
              </a:rPr>
              <a:t>2013 /Isager</a:t>
            </a:r>
            <a:endParaRPr lang="da-DK" dirty="0">
              <a:solidFill>
                <a:schemeClr val="accent3">
                  <a:lumMod val="75000"/>
                </a:schemeClr>
              </a:solidFill>
            </a:endParaRPr>
          </a:p>
        </p:txBody>
      </p:sp>
      <p:sp>
        <p:nvSpPr>
          <p:cNvPr id="3" name="Pladsholder til dato 2"/>
          <p:cNvSpPr>
            <a:spLocks noGrp="1"/>
          </p:cNvSpPr>
          <p:nvPr>
            <p:ph type="dt" sz="half" idx="10"/>
          </p:nvPr>
        </p:nvSpPr>
        <p:spPr/>
        <p:txBody>
          <a:bodyPr/>
          <a:lstStyle/>
          <a:p>
            <a:fld id="{F79D9BD1-FC15-B74E-86E1-E7CF309EC7CD}"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28934130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96562862-BB11-3348-A268-470A59E15FF5}"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pic>
        <p:nvPicPr>
          <p:cNvPr id="6" name="Billede 5" descr="Hjernen indre og ydre stimulus med tra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69" y="-321500"/>
            <a:ext cx="10723602" cy="7577842"/>
          </a:xfrm>
          <a:prstGeom prst="rect">
            <a:avLst/>
          </a:prstGeom>
        </p:spPr>
      </p:pic>
    </p:spTree>
    <p:extLst>
      <p:ext uri="{BB962C8B-B14F-4D97-AF65-F5344CB8AC3E}">
        <p14:creationId xmlns:p14="http://schemas.microsoft.com/office/powerpoint/2010/main" val="3116618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22" y="274638"/>
            <a:ext cx="8229600" cy="1143000"/>
          </a:xfrm>
        </p:spPr>
        <p:txBody>
          <a:bodyPr>
            <a:normAutofit/>
          </a:bodyPr>
          <a:lstStyle/>
          <a:p>
            <a:r>
              <a:rPr lang="da-DK" sz="3200" dirty="0" smtClean="0"/>
              <a:t>Udfordring ved misbrug og ophør med misbrug</a:t>
            </a:r>
            <a:endParaRPr lang="da-DK" sz="3200" dirty="0"/>
          </a:p>
        </p:txBody>
      </p:sp>
      <p:sp>
        <p:nvSpPr>
          <p:cNvPr id="3" name="Pladsholder til indhold 2"/>
          <p:cNvSpPr>
            <a:spLocks noGrp="1"/>
          </p:cNvSpPr>
          <p:nvPr>
            <p:ph idx="1"/>
          </p:nvPr>
        </p:nvSpPr>
        <p:spPr/>
        <p:txBody>
          <a:bodyPr>
            <a:normAutofit fontScale="70000" lnSpcReduction="20000"/>
          </a:bodyPr>
          <a:lstStyle/>
          <a:p>
            <a:r>
              <a:rPr lang="da-DK" dirty="0" smtClean="0"/>
              <a:t>At finde en ny version af sig selv</a:t>
            </a:r>
          </a:p>
          <a:p>
            <a:r>
              <a:rPr lang="da-DK" dirty="0" smtClean="0"/>
              <a:t>Omverdenens anderledes reaktioner og mistro</a:t>
            </a:r>
          </a:p>
          <a:p>
            <a:endParaRPr lang="da-DK" dirty="0"/>
          </a:p>
          <a:p>
            <a:r>
              <a:rPr lang="da-DK" dirty="0" smtClean="0"/>
              <a:t>Skyld</a:t>
            </a:r>
          </a:p>
          <a:p>
            <a:pPr lvl="1"/>
            <a:r>
              <a:rPr lang="da-DK" dirty="0" smtClean="0"/>
              <a:t>Selvbebrejdelser</a:t>
            </a:r>
          </a:p>
          <a:p>
            <a:pPr lvl="1"/>
            <a:r>
              <a:rPr lang="da-DK" dirty="0" smtClean="0"/>
              <a:t>Fokus på fejl og mangler</a:t>
            </a:r>
          </a:p>
          <a:p>
            <a:endParaRPr lang="da-DK" dirty="0" smtClean="0"/>
          </a:p>
          <a:p>
            <a:r>
              <a:rPr lang="da-DK" dirty="0" smtClean="0"/>
              <a:t>Skam</a:t>
            </a:r>
          </a:p>
          <a:p>
            <a:pPr lvl="1"/>
            <a:r>
              <a:rPr lang="da-DK" dirty="0" smtClean="0"/>
              <a:t>Fokus på andres opfattelse</a:t>
            </a:r>
          </a:p>
          <a:p>
            <a:pPr lvl="1"/>
            <a:r>
              <a:rPr lang="da-DK" dirty="0" smtClean="0"/>
              <a:t>Fokus på egen opfattelse</a:t>
            </a:r>
          </a:p>
          <a:p>
            <a:endParaRPr lang="da-DK" dirty="0"/>
          </a:p>
          <a:p>
            <a:r>
              <a:rPr lang="da-DK" dirty="0" smtClean="0"/>
              <a:t>Angst </a:t>
            </a:r>
          </a:p>
          <a:p>
            <a:r>
              <a:rPr lang="da-DK" dirty="0" smtClean="0"/>
              <a:t>Depression</a:t>
            </a:r>
            <a:endParaRPr lang="da-DK" dirty="0"/>
          </a:p>
        </p:txBody>
      </p:sp>
      <p:sp>
        <p:nvSpPr>
          <p:cNvPr id="4" name="Pladsholder til dato 3"/>
          <p:cNvSpPr>
            <a:spLocks noGrp="1"/>
          </p:cNvSpPr>
          <p:nvPr>
            <p:ph type="dt" sz="half" idx="10"/>
          </p:nvPr>
        </p:nvSpPr>
        <p:spPr/>
        <p:txBody>
          <a:bodyPr/>
          <a:lstStyle/>
          <a:p>
            <a:fld id="{B691F168-0E18-BF40-8846-278E9F0D03B1}" type="datetime1">
              <a:rPr lang="da-DK" smtClean="0">
                <a:latin typeface="Calibri"/>
              </a:rPr>
              <a:t>29/01/2016</a:t>
            </a:fld>
            <a:endParaRPr lang="da-DK" dirty="0">
              <a:latin typeface="Calibri"/>
            </a:endParaRPr>
          </a:p>
        </p:txBody>
      </p:sp>
      <p:sp>
        <p:nvSpPr>
          <p:cNvPr id="5" name="Pladsholder til sidefod 4"/>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pic>
        <p:nvPicPr>
          <p:cNvPr id="8" name="Billede 7" descr="artworks-000004848248-ctf15w-t200x2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154" y="2845202"/>
            <a:ext cx="2540000" cy="2540000"/>
          </a:xfrm>
          <a:prstGeom prst="rect">
            <a:avLst/>
          </a:prstGeom>
        </p:spPr>
      </p:pic>
      <p:sp>
        <p:nvSpPr>
          <p:cNvPr id="9" name="Højrepil 8"/>
          <p:cNvSpPr/>
          <p:nvPr/>
        </p:nvSpPr>
        <p:spPr>
          <a:xfrm>
            <a:off x="6913154" y="3954451"/>
            <a:ext cx="469504" cy="288000"/>
          </a:xfrm>
          <a:prstGeom prst="rightArrow">
            <a:avLst/>
          </a:prstGeom>
          <a:solidFill>
            <a:schemeClr val="tx2"/>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felt 9"/>
          <p:cNvSpPr txBox="1"/>
          <p:nvPr/>
        </p:nvSpPr>
        <p:spPr>
          <a:xfrm>
            <a:off x="7797521" y="3319450"/>
            <a:ext cx="755135" cy="1569660"/>
          </a:xfrm>
          <a:prstGeom prst="rect">
            <a:avLst/>
          </a:prstGeom>
          <a:noFill/>
        </p:spPr>
        <p:txBody>
          <a:bodyPr wrap="none" rtlCol="0">
            <a:spAutoFit/>
          </a:bodyPr>
          <a:lstStyle/>
          <a:p>
            <a:r>
              <a:rPr lang="da-DK"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da-DK"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11577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35220" y="-163513"/>
            <a:ext cx="7772400" cy="1600201"/>
          </a:xfrm>
        </p:spPr>
        <p:txBody>
          <a:bodyPr rIns="100976"/>
          <a:lstStyle/>
          <a:p>
            <a:pPr marL="36513" eaLnBrk="1" hangingPunct="1"/>
            <a:r>
              <a:rPr lang="en-US" sz="3100" dirty="0" err="1">
                <a:solidFill>
                  <a:srgbClr val="FFFFFF"/>
                </a:solidFill>
                <a:ea typeface="ＭＳ Ｐゴシック" charset="0"/>
                <a:cs typeface="ＭＳ Ｐゴシック" charset="0"/>
              </a:rPr>
              <a:t>Typer</a:t>
            </a:r>
            <a:r>
              <a:rPr lang="en-US" sz="3100" dirty="0">
                <a:solidFill>
                  <a:srgbClr val="FFFFFF"/>
                </a:solidFill>
                <a:ea typeface="ＭＳ Ｐゴシック" charset="0"/>
                <a:cs typeface="ＭＳ Ｐゴシック" charset="0"/>
              </a:rPr>
              <a:t> </a:t>
            </a:r>
            <a:r>
              <a:rPr lang="en-US" sz="3100" dirty="0" err="1">
                <a:solidFill>
                  <a:srgbClr val="FFFFFF"/>
                </a:solidFill>
                <a:ea typeface="ＭＳ Ｐゴシック" charset="0"/>
                <a:cs typeface="ＭＳ Ｐゴシック" charset="0"/>
              </a:rPr>
              <a:t>af</a:t>
            </a:r>
            <a:r>
              <a:rPr lang="en-US" sz="3100" dirty="0">
                <a:solidFill>
                  <a:srgbClr val="FFFFFF"/>
                </a:solidFill>
                <a:ea typeface="ＭＳ Ｐゴシック" charset="0"/>
                <a:cs typeface="ＭＳ Ｐゴシック" charset="0"/>
              </a:rPr>
              <a:t> affektreguleringssystemer</a:t>
            </a:r>
          </a:p>
        </p:txBody>
      </p:sp>
      <p:grpSp>
        <p:nvGrpSpPr>
          <p:cNvPr id="28674" name="Group 2"/>
          <p:cNvGrpSpPr>
            <a:grpSpLocks/>
          </p:cNvGrpSpPr>
          <p:nvPr/>
        </p:nvGrpSpPr>
        <p:grpSpPr bwMode="auto">
          <a:xfrm>
            <a:off x="1143000" y="1600200"/>
            <a:ext cx="2923443" cy="2135188"/>
            <a:chOff x="0" y="0"/>
            <a:chExt cx="4296" cy="2616"/>
          </a:xfrm>
        </p:grpSpPr>
        <p:sp>
          <p:nvSpPr>
            <p:cNvPr id="28691" name="Oval 3"/>
            <p:cNvSpPr>
              <a:spLocks/>
            </p:cNvSpPr>
            <p:nvPr/>
          </p:nvSpPr>
          <p:spPr bwMode="auto">
            <a:xfrm>
              <a:off x="0" y="0"/>
              <a:ext cx="4296" cy="2616"/>
            </a:xfrm>
            <a:prstGeom prst="ellipse">
              <a:avLst/>
            </a:prstGeom>
            <a:solidFill>
              <a:srgbClr val="0033FF"/>
            </a:solidFill>
            <a:ln w="9525">
              <a:solidFill>
                <a:schemeClr val="bg1"/>
              </a:solidFill>
              <a:round/>
              <a:headEnd/>
              <a:tailEnd/>
            </a:ln>
          </p:spPr>
          <p:txBody>
            <a:bodyPr lIns="0" tIns="0" rIns="0" bIns="0"/>
            <a:lstStyle/>
            <a:p>
              <a:endParaRPr lang="da-DK"/>
            </a:p>
          </p:txBody>
        </p:sp>
        <p:sp>
          <p:nvSpPr>
            <p:cNvPr id="28692" name="Rectangle 4"/>
            <p:cNvSpPr>
              <a:spLocks/>
            </p:cNvSpPr>
            <p:nvPr/>
          </p:nvSpPr>
          <p:spPr bwMode="auto">
            <a:xfrm>
              <a:off x="627" y="334"/>
              <a:ext cx="3040" cy="1942"/>
            </a:xfrm>
            <a:prstGeom prst="rect">
              <a:avLst/>
            </a:prstGeom>
            <a:noFill/>
            <a:ln w="12700">
              <a:noFill/>
              <a:miter lim="800000"/>
              <a:headEnd/>
              <a:tailEnd/>
            </a:ln>
            <a:extLst>
              <a:ext uri="{909E8E84-426E-40dd-AFC4-6F175D3DCCD1}">
                <a14:hiddenFill xmlns="" xmlns:a14="http://schemas.microsoft.com/office/drawing/2010/main">
                  <a:solidFill>
                    <a:srgbClr val="FFFFFF"/>
                  </a:solidFill>
                </a14:hiddenFill>
              </a:ext>
            </a:extLst>
          </p:spPr>
          <p:txBody>
            <a:bodyPr wrap="none" lIns="38100" tIns="38100" rIns="115778" bIns="38100" anchor="ctr">
              <a:spAutoFit/>
            </a:bodyPr>
            <a:lstStyle/>
            <a:p>
              <a:pPr marL="17463" algn="ctr"/>
              <a:r>
                <a:rPr lang="da-DK" sz="1400" b="1" dirty="0">
                  <a:solidFill>
                    <a:srgbClr val="C0EDFE"/>
                  </a:solidFill>
                  <a:cs typeface="Comic Sans MS" charset="0"/>
                  <a:sym typeface="Comic Sans MS" charset="0"/>
                </a:rPr>
                <a:t>Tilskyndelses/resurse-</a:t>
              </a:r>
            </a:p>
            <a:p>
              <a:pPr marL="17463" algn="ctr"/>
              <a:r>
                <a:rPr lang="da-DK" sz="1400" b="1" dirty="0">
                  <a:solidFill>
                    <a:srgbClr val="C0EDFE"/>
                  </a:solidFill>
                  <a:cs typeface="Comic Sans MS" charset="0"/>
                  <a:sym typeface="Comic Sans MS" charset="0"/>
                </a:rPr>
                <a:t>fokuseret</a:t>
              </a:r>
            </a:p>
            <a:p>
              <a:pPr marL="17463" algn="ctr"/>
              <a:endParaRPr lang="da-DK" sz="1400" dirty="0">
                <a:solidFill>
                  <a:srgbClr val="C0EDFE"/>
                </a:solidFill>
                <a:cs typeface="Comic Sans MS" charset="0"/>
                <a:sym typeface="Comic Sans MS" charset="0"/>
              </a:endParaRPr>
            </a:p>
            <a:p>
              <a:pPr marL="17463" algn="ctr"/>
              <a:r>
                <a:rPr lang="da-DK" sz="1400" dirty="0">
                  <a:solidFill>
                    <a:srgbClr val="C0EDFE"/>
                  </a:solidFill>
                  <a:cs typeface="Comic Sans MS" charset="0"/>
                  <a:sym typeface="Comic Sans MS" charset="0"/>
                </a:rPr>
                <a:t>At ønske, forfølge, </a:t>
              </a:r>
            </a:p>
            <a:p>
              <a:pPr marL="17463" algn="ctr"/>
              <a:r>
                <a:rPr lang="da-DK" sz="1400" dirty="0">
                  <a:solidFill>
                    <a:srgbClr val="C0EDFE"/>
                  </a:solidFill>
                  <a:cs typeface="Comic Sans MS" charset="0"/>
                  <a:sym typeface="Comic Sans MS" charset="0"/>
                </a:rPr>
                <a:t>opnå og konsumere noget</a:t>
              </a:r>
            </a:p>
            <a:p>
              <a:pPr marL="17463" algn="ctr"/>
              <a:endParaRPr lang="da-DK" sz="1400" dirty="0">
                <a:solidFill>
                  <a:srgbClr val="C0EDFE"/>
                </a:solidFill>
                <a:cs typeface="Comic Sans MS" charset="0"/>
                <a:sym typeface="Comic Sans MS" charset="0"/>
              </a:endParaRPr>
            </a:p>
            <a:p>
              <a:pPr marL="17463" algn="ctr"/>
              <a:r>
                <a:rPr lang="da-DK" sz="1400" dirty="0">
                  <a:solidFill>
                    <a:srgbClr val="C0EDFE"/>
                  </a:solidFill>
                  <a:cs typeface="Comic Sans MS" charset="0"/>
                  <a:sym typeface="Comic Sans MS" charset="0"/>
                </a:rPr>
                <a:t>Aktiverer</a:t>
              </a:r>
            </a:p>
          </p:txBody>
        </p:sp>
      </p:grpSp>
      <p:grpSp>
        <p:nvGrpSpPr>
          <p:cNvPr id="28675" name="Group 5"/>
          <p:cNvGrpSpPr>
            <a:grpSpLocks/>
          </p:cNvGrpSpPr>
          <p:nvPr/>
        </p:nvGrpSpPr>
        <p:grpSpPr bwMode="auto">
          <a:xfrm>
            <a:off x="4762500" y="1600200"/>
            <a:ext cx="3113943" cy="2057400"/>
            <a:chOff x="0" y="0"/>
            <a:chExt cx="4576" cy="2520"/>
          </a:xfrm>
          <a:solidFill>
            <a:srgbClr val="008000"/>
          </a:solidFill>
        </p:grpSpPr>
        <p:sp>
          <p:nvSpPr>
            <p:cNvPr id="28689" name="Oval 6"/>
            <p:cNvSpPr>
              <a:spLocks/>
            </p:cNvSpPr>
            <p:nvPr/>
          </p:nvSpPr>
          <p:spPr bwMode="auto">
            <a:xfrm>
              <a:off x="0" y="0"/>
              <a:ext cx="4576" cy="2520"/>
            </a:xfrm>
            <a:prstGeom prst="ellipse">
              <a:avLst/>
            </a:prstGeom>
            <a:grpFill/>
            <a:ln w="9525">
              <a:solidFill>
                <a:srgbClr val="CCFFCC"/>
              </a:solidFill>
              <a:round/>
              <a:headEnd/>
              <a:tailEnd/>
            </a:ln>
          </p:spPr>
          <p:txBody>
            <a:bodyPr lIns="0" tIns="0" rIns="0" bIns="0"/>
            <a:lstStyle/>
            <a:p>
              <a:endParaRPr lang="da-DK"/>
            </a:p>
          </p:txBody>
        </p:sp>
        <p:sp>
          <p:nvSpPr>
            <p:cNvPr id="28690" name="Rectangle 7"/>
            <p:cNvSpPr>
              <a:spLocks/>
            </p:cNvSpPr>
            <p:nvPr/>
          </p:nvSpPr>
          <p:spPr bwMode="auto">
            <a:xfrm>
              <a:off x="728" y="409"/>
              <a:ext cx="3117" cy="1678"/>
            </a:xfrm>
            <a:prstGeom prst="rect">
              <a:avLst/>
            </a:prstGeom>
            <a:grpFill/>
            <a:ln>
              <a:noFill/>
            </a:ln>
            <a:extLs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en-US" sz="1400" b="1" dirty="0" err="1">
                  <a:solidFill>
                    <a:srgbClr val="C2E5A6"/>
                  </a:solidFill>
                  <a:cs typeface="Comic Sans MS" charset="0"/>
                  <a:sym typeface="Comic Sans MS" charset="0"/>
                </a:rPr>
                <a:t>Uden-ønsker</a:t>
              </a:r>
              <a:r>
                <a:rPr lang="en-US" sz="1400" b="1" dirty="0">
                  <a:solidFill>
                    <a:srgbClr val="C2E5A6"/>
                  </a:solidFill>
                  <a:cs typeface="Comic Sans MS" charset="0"/>
                  <a:sym typeface="Comic Sans MS" charset="0"/>
                </a:rPr>
                <a:t>/</a:t>
              </a:r>
              <a:r>
                <a:rPr lang="en-US" sz="1400" b="1" dirty="0" err="1">
                  <a:solidFill>
                    <a:srgbClr val="C2E5A6"/>
                  </a:solidFill>
                  <a:cs typeface="Comic Sans MS" charset="0"/>
                  <a:sym typeface="Comic Sans MS" charset="0"/>
                </a:rPr>
                <a:t>tilknytnings</a:t>
              </a:r>
              <a:r>
                <a:rPr lang="en-US" sz="1400" b="1" dirty="0">
                  <a:solidFill>
                    <a:srgbClr val="C2E5A6"/>
                  </a:solidFill>
                  <a:cs typeface="Comic Sans MS" charset="0"/>
                  <a:sym typeface="Comic Sans MS" charset="0"/>
                </a:rPr>
                <a:t>-</a:t>
              </a:r>
            </a:p>
            <a:p>
              <a:pPr marL="17463" algn="ctr"/>
              <a:r>
                <a:rPr lang="en-US" sz="1400" b="1" dirty="0" err="1">
                  <a:solidFill>
                    <a:srgbClr val="C2E5A6"/>
                  </a:solidFill>
                  <a:cs typeface="Comic Sans MS" charset="0"/>
                  <a:sym typeface="Comic Sans MS" charset="0"/>
                </a:rPr>
                <a:t>fokuseret</a:t>
              </a:r>
              <a:endParaRPr lang="en-US" sz="1400" b="1" dirty="0">
                <a:solidFill>
                  <a:srgbClr val="C2E5A6"/>
                </a:solidFill>
                <a:cs typeface="Comic Sans MS" charset="0"/>
                <a:sym typeface="Comic Sans MS" charset="0"/>
              </a:endParaRPr>
            </a:p>
            <a:p>
              <a:pPr marL="17463" algn="ctr"/>
              <a:endParaRPr lang="en-US" sz="1400" dirty="0">
                <a:solidFill>
                  <a:srgbClr val="C2E5A6"/>
                </a:solidFill>
                <a:cs typeface="Comic Sans MS" charset="0"/>
                <a:sym typeface="Comic Sans MS" charset="0"/>
              </a:endParaRPr>
            </a:p>
            <a:p>
              <a:pPr marL="17463" algn="ctr"/>
              <a:r>
                <a:rPr lang="en-US" sz="1400" dirty="0" err="1">
                  <a:solidFill>
                    <a:srgbClr val="C2E5A6"/>
                  </a:solidFill>
                  <a:cs typeface="Comic Sans MS" charset="0"/>
                  <a:sym typeface="Comic Sans MS" charset="0"/>
                </a:rPr>
                <a:t>Tryghed</a:t>
              </a:r>
              <a:r>
                <a:rPr lang="en-US" sz="1400" dirty="0">
                  <a:solidFill>
                    <a:srgbClr val="C2E5A6"/>
                  </a:solidFill>
                  <a:cs typeface="Comic Sans MS" charset="0"/>
                  <a:sym typeface="Comic Sans MS" charset="0"/>
                </a:rPr>
                <a:t> - </a:t>
              </a:r>
              <a:r>
                <a:rPr lang="en-US" sz="1400" dirty="0" err="1">
                  <a:solidFill>
                    <a:srgbClr val="C2E5A6"/>
                  </a:solidFill>
                  <a:cs typeface="Comic Sans MS" charset="0"/>
                  <a:sym typeface="Comic Sans MS" charset="0"/>
                </a:rPr>
                <a:t>venlighed</a:t>
              </a:r>
              <a:endParaRPr lang="en-US" sz="1400" dirty="0">
                <a:solidFill>
                  <a:srgbClr val="C2E5A6"/>
                </a:solidFill>
                <a:cs typeface="Comic Sans MS" charset="0"/>
                <a:sym typeface="Comic Sans MS" charset="0"/>
              </a:endParaRPr>
            </a:p>
            <a:p>
              <a:pPr marL="17463" algn="ctr"/>
              <a:endParaRPr lang="da-DK" sz="1400" dirty="0">
                <a:solidFill>
                  <a:srgbClr val="C2E5A6"/>
                </a:solidFill>
                <a:cs typeface="Comic Sans MS" charset="0"/>
                <a:sym typeface="Comic Sans MS" charset="0"/>
              </a:endParaRPr>
            </a:p>
            <a:p>
              <a:pPr marL="17463" algn="ctr"/>
              <a:r>
                <a:rPr lang="en-US" sz="1400" dirty="0" err="1">
                  <a:solidFill>
                    <a:srgbClr val="C2E5A6"/>
                  </a:solidFill>
                  <a:cs typeface="Comic Sans MS" charset="0"/>
                  <a:sym typeface="Comic Sans MS" charset="0"/>
                </a:rPr>
                <a:t>Beroligelse</a:t>
              </a:r>
              <a:endParaRPr lang="en-US" sz="1400" dirty="0">
                <a:solidFill>
                  <a:srgbClr val="C2E5A6"/>
                </a:solidFill>
                <a:cs typeface="Comic Sans MS" charset="0"/>
                <a:sym typeface="Comic Sans MS" charset="0"/>
              </a:endParaRPr>
            </a:p>
          </p:txBody>
        </p:sp>
      </p:grpSp>
      <p:grpSp>
        <p:nvGrpSpPr>
          <p:cNvPr id="28676" name="Group 8"/>
          <p:cNvGrpSpPr>
            <a:grpSpLocks/>
          </p:cNvGrpSpPr>
          <p:nvPr/>
        </p:nvGrpSpPr>
        <p:grpSpPr bwMode="auto">
          <a:xfrm>
            <a:off x="2971799" y="3886201"/>
            <a:ext cx="2857500" cy="1979613"/>
            <a:chOff x="0" y="0"/>
            <a:chExt cx="4200" cy="2424"/>
          </a:xfrm>
        </p:grpSpPr>
        <p:sp>
          <p:nvSpPr>
            <p:cNvPr id="28687" name="Oval 9"/>
            <p:cNvSpPr>
              <a:spLocks/>
            </p:cNvSpPr>
            <p:nvPr/>
          </p:nvSpPr>
          <p:spPr bwMode="auto">
            <a:xfrm>
              <a:off x="0" y="0"/>
              <a:ext cx="4200" cy="2424"/>
            </a:xfrm>
            <a:prstGeom prst="ellipse">
              <a:avLst/>
            </a:prstGeom>
            <a:solidFill>
              <a:srgbClr val="FF3300"/>
            </a:solidFill>
            <a:ln w="9525">
              <a:solidFill>
                <a:srgbClr val="FBC01E"/>
              </a:solidFill>
              <a:round/>
              <a:headEnd/>
              <a:tailEnd/>
            </a:ln>
          </p:spPr>
          <p:txBody>
            <a:bodyPr lIns="0" tIns="0" rIns="0" bIns="0"/>
            <a:lstStyle/>
            <a:p>
              <a:endParaRPr lang="da-DK"/>
            </a:p>
          </p:txBody>
        </p:sp>
        <p:sp>
          <p:nvSpPr>
            <p:cNvPr id="28688" name="Rectangle 10"/>
            <p:cNvSpPr>
              <a:spLocks/>
            </p:cNvSpPr>
            <p:nvPr/>
          </p:nvSpPr>
          <p:spPr bwMode="auto">
            <a:xfrm>
              <a:off x="120" y="373"/>
              <a:ext cx="3958" cy="1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en-US" sz="1400" b="1" dirty="0" err="1">
                  <a:solidFill>
                    <a:srgbClr val="FED1CF"/>
                  </a:solidFill>
                  <a:cs typeface="Comic Sans MS" charset="0"/>
                  <a:sym typeface="Comic Sans MS" charset="0"/>
                </a:rPr>
                <a:t>Trusselsfokuseret</a:t>
              </a:r>
              <a:endParaRPr lang="en-US" sz="1400" b="1" dirty="0">
                <a:solidFill>
                  <a:srgbClr val="FED1CF"/>
                </a:solidFill>
                <a:cs typeface="Comic Sans MS" charset="0"/>
                <a:sym typeface="Comic Sans MS" charset="0"/>
              </a:endParaRPr>
            </a:p>
            <a:p>
              <a:pPr marL="17463" algn="ctr"/>
              <a:endParaRPr lang="en-US" sz="1400" dirty="0">
                <a:solidFill>
                  <a:srgbClr val="FED1CF"/>
                </a:solidFill>
                <a:cs typeface="Comic Sans MS" charset="0"/>
                <a:sym typeface="Comic Sans MS" charset="0"/>
              </a:endParaRPr>
            </a:p>
            <a:p>
              <a:pPr marL="17463" algn="ctr"/>
              <a:r>
                <a:rPr lang="en-US" sz="1400" dirty="0" err="1">
                  <a:solidFill>
                    <a:srgbClr val="FED1CF"/>
                  </a:solidFill>
                  <a:cs typeface="Comic Sans MS" charset="0"/>
                  <a:sym typeface="Comic Sans MS" charset="0"/>
                </a:rPr>
                <a:t>Aktiverer</a:t>
              </a:r>
              <a:r>
                <a:rPr lang="en-US" sz="1400" dirty="0">
                  <a:solidFill>
                    <a:srgbClr val="FED1CF"/>
                  </a:solidFill>
                  <a:cs typeface="Comic Sans MS" charset="0"/>
                  <a:sym typeface="Comic Sans MS" charset="0"/>
                </a:rPr>
                <a:t> </a:t>
              </a:r>
              <a:r>
                <a:rPr lang="en-US" sz="1400" dirty="0" err="1">
                  <a:solidFill>
                    <a:srgbClr val="FED1CF"/>
                  </a:solidFill>
                  <a:cs typeface="Comic Sans MS" charset="0"/>
                  <a:sym typeface="Comic Sans MS" charset="0"/>
                </a:rPr>
                <a:t>søgning</a:t>
              </a:r>
              <a:r>
                <a:rPr lang="en-US" sz="1400" dirty="0">
                  <a:solidFill>
                    <a:srgbClr val="FED1CF"/>
                  </a:solidFill>
                  <a:cs typeface="Comic Sans MS" charset="0"/>
                  <a:sym typeface="Comic Sans MS" charset="0"/>
                </a:rPr>
                <a:t> </a:t>
              </a:r>
              <a:r>
                <a:rPr lang="en-US" sz="1400" dirty="0" err="1">
                  <a:solidFill>
                    <a:srgbClr val="FED1CF"/>
                  </a:solidFill>
                  <a:cs typeface="Comic Sans MS" charset="0"/>
                  <a:sym typeface="Comic Sans MS" charset="0"/>
                </a:rPr>
                <a:t>af</a:t>
              </a:r>
              <a:r>
                <a:rPr lang="en-US" sz="1400" dirty="0">
                  <a:solidFill>
                    <a:srgbClr val="FED1CF"/>
                  </a:solidFill>
                  <a:cs typeface="Comic Sans MS" charset="0"/>
                  <a:sym typeface="Comic Sans MS" charset="0"/>
                </a:rPr>
                <a:t> </a:t>
              </a:r>
              <a:r>
                <a:rPr lang="en-US" sz="1400" dirty="0" err="1">
                  <a:solidFill>
                    <a:srgbClr val="FED1CF"/>
                  </a:solidFill>
                  <a:cs typeface="Comic Sans MS" charset="0"/>
                  <a:sym typeface="Comic Sans MS" charset="0"/>
                </a:rPr>
                <a:t>beskyttelse</a:t>
              </a:r>
              <a:r>
                <a:rPr lang="en-US" sz="1400" dirty="0">
                  <a:solidFill>
                    <a:srgbClr val="FED1CF"/>
                  </a:solidFill>
                  <a:cs typeface="Comic Sans MS" charset="0"/>
                  <a:sym typeface="Comic Sans MS" charset="0"/>
                </a:rPr>
                <a:t> </a:t>
              </a:r>
              <a:r>
                <a:rPr lang="en-US" sz="1400" dirty="0" err="1">
                  <a:solidFill>
                    <a:srgbClr val="FED1CF"/>
                  </a:solidFill>
                  <a:cs typeface="Comic Sans MS" charset="0"/>
                  <a:sym typeface="Comic Sans MS" charset="0"/>
                </a:rPr>
                <a:t>og</a:t>
              </a:r>
              <a:r>
                <a:rPr lang="en-US" sz="1400" dirty="0">
                  <a:solidFill>
                    <a:srgbClr val="FED1CF"/>
                  </a:solidFill>
                  <a:cs typeface="Comic Sans MS" charset="0"/>
                  <a:sym typeface="Comic Sans MS" charset="0"/>
                </a:rPr>
                <a:t> </a:t>
              </a:r>
            </a:p>
            <a:p>
              <a:pPr marL="17463" algn="ctr"/>
              <a:r>
                <a:rPr lang="en-US" sz="1400" dirty="0" err="1">
                  <a:solidFill>
                    <a:srgbClr val="FED1CF"/>
                  </a:solidFill>
                  <a:cs typeface="Comic Sans MS" charset="0"/>
                  <a:sym typeface="Comic Sans MS" charset="0"/>
                </a:rPr>
                <a:t>sikkerhed</a:t>
              </a:r>
              <a:endParaRPr lang="en-US" sz="1400" dirty="0">
                <a:solidFill>
                  <a:srgbClr val="FED1CF"/>
                </a:solidFill>
                <a:cs typeface="Comic Sans MS" charset="0"/>
                <a:sym typeface="Comic Sans MS" charset="0"/>
              </a:endParaRPr>
            </a:p>
            <a:p>
              <a:pPr marL="17463" algn="ctr"/>
              <a:endParaRPr lang="en-US" sz="1400" dirty="0">
                <a:solidFill>
                  <a:srgbClr val="FED1CF"/>
                </a:solidFill>
                <a:cs typeface="Comic Sans MS" charset="0"/>
                <a:sym typeface="Comic Sans MS" charset="0"/>
              </a:endParaRPr>
            </a:p>
            <a:p>
              <a:pPr marL="17463" algn="ctr"/>
              <a:r>
                <a:rPr lang="en-US" sz="1400" dirty="0" err="1">
                  <a:solidFill>
                    <a:srgbClr val="FED1CF"/>
                  </a:solidFill>
                  <a:cs typeface="Comic Sans MS" charset="0"/>
                  <a:sym typeface="Comic Sans MS" charset="0"/>
                </a:rPr>
                <a:t>Aktiverer</a:t>
              </a:r>
              <a:r>
                <a:rPr lang="en-US" sz="1400" dirty="0">
                  <a:solidFill>
                    <a:srgbClr val="FED1CF"/>
                  </a:solidFill>
                  <a:cs typeface="Comic Sans MS" charset="0"/>
                  <a:sym typeface="Comic Sans MS" charset="0"/>
                </a:rPr>
                <a:t> / </a:t>
              </a:r>
              <a:r>
                <a:rPr lang="en-US" sz="1400" dirty="0" err="1">
                  <a:solidFill>
                    <a:srgbClr val="FED1CF"/>
                  </a:solidFill>
                  <a:cs typeface="Comic Sans MS" charset="0"/>
                  <a:sym typeface="Comic Sans MS" charset="0"/>
                </a:rPr>
                <a:t>hæmmer</a:t>
              </a:r>
              <a:endParaRPr lang="en-US" sz="1400" dirty="0">
                <a:solidFill>
                  <a:srgbClr val="FED1CF"/>
                </a:solidFill>
                <a:cs typeface="Comic Sans MS" charset="0"/>
                <a:sym typeface="Comic Sans MS" charset="0"/>
              </a:endParaRPr>
            </a:p>
          </p:txBody>
        </p:sp>
      </p:grpSp>
      <p:sp>
        <p:nvSpPr>
          <p:cNvPr id="28677" name="Line 11"/>
          <p:cNvSpPr>
            <a:spLocks noChangeShapeType="1"/>
          </p:cNvSpPr>
          <p:nvPr/>
        </p:nvSpPr>
        <p:spPr bwMode="auto">
          <a:xfrm>
            <a:off x="4217378" y="2411439"/>
            <a:ext cx="479181" cy="1588"/>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78" name="Line 12"/>
          <p:cNvSpPr>
            <a:spLocks noChangeShapeType="1"/>
          </p:cNvSpPr>
          <p:nvPr/>
        </p:nvSpPr>
        <p:spPr bwMode="auto">
          <a:xfrm rot="10800000">
            <a:off x="4191000" y="2617761"/>
            <a:ext cx="457200" cy="1588"/>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79" name="Line 13"/>
          <p:cNvSpPr>
            <a:spLocks noChangeShapeType="1"/>
          </p:cNvSpPr>
          <p:nvPr/>
        </p:nvSpPr>
        <p:spPr bwMode="auto">
          <a:xfrm flipH="1">
            <a:off x="5732009" y="3886201"/>
            <a:ext cx="381000" cy="457200"/>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0" name="Line 14"/>
          <p:cNvSpPr>
            <a:spLocks noChangeShapeType="1"/>
          </p:cNvSpPr>
          <p:nvPr/>
        </p:nvSpPr>
        <p:spPr bwMode="auto">
          <a:xfrm rot="10800000" flipH="1">
            <a:off x="5600699" y="3808414"/>
            <a:ext cx="228600" cy="306387"/>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1" name="Line 15"/>
          <p:cNvSpPr>
            <a:spLocks noChangeShapeType="1"/>
          </p:cNvSpPr>
          <p:nvPr/>
        </p:nvSpPr>
        <p:spPr bwMode="auto">
          <a:xfrm rot="10800000">
            <a:off x="3143929" y="3696494"/>
            <a:ext cx="321656" cy="379414"/>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2" name="Line 16"/>
          <p:cNvSpPr>
            <a:spLocks noChangeShapeType="1"/>
          </p:cNvSpPr>
          <p:nvPr/>
        </p:nvSpPr>
        <p:spPr bwMode="auto">
          <a:xfrm>
            <a:off x="2865660" y="3808412"/>
            <a:ext cx="381000" cy="428957"/>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3" name="Rectangle 17"/>
          <p:cNvSpPr>
            <a:spLocks/>
          </p:cNvSpPr>
          <p:nvPr/>
        </p:nvSpPr>
        <p:spPr bwMode="auto">
          <a:xfrm>
            <a:off x="5867401" y="5865814"/>
            <a:ext cx="213739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100" dirty="0">
                <a:solidFill>
                  <a:srgbClr val="FFFFFF"/>
                </a:solidFill>
                <a:cs typeface="Comic Sans MS" charset="0"/>
                <a:sym typeface="Comic Sans MS" charset="0"/>
              </a:rPr>
              <a:t>Fra Paul Gilbert 2008 (Isager/</a:t>
            </a:r>
            <a:r>
              <a:rPr lang="en-US" sz="1100" dirty="0" err="1">
                <a:solidFill>
                  <a:srgbClr val="FFFFFF"/>
                </a:solidFill>
                <a:cs typeface="Comic Sans MS" charset="0"/>
                <a:sym typeface="Comic Sans MS" charset="0"/>
              </a:rPr>
              <a:t>Mørch</a:t>
            </a:r>
            <a:r>
              <a:rPr lang="en-US" sz="1100" dirty="0">
                <a:solidFill>
                  <a:srgbClr val="FFFFFF"/>
                </a:solidFill>
                <a:cs typeface="Comic Sans MS" charset="0"/>
                <a:sym typeface="Comic Sans MS" charset="0"/>
              </a:rPr>
              <a:t>)</a:t>
            </a:r>
          </a:p>
        </p:txBody>
      </p:sp>
      <p:sp>
        <p:nvSpPr>
          <p:cNvPr id="28684" name="Rectangle 18"/>
          <p:cNvSpPr>
            <a:spLocks/>
          </p:cNvSpPr>
          <p:nvPr/>
        </p:nvSpPr>
        <p:spPr bwMode="auto">
          <a:xfrm>
            <a:off x="5486400" y="1229017"/>
            <a:ext cx="203269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dirty="0" err="1">
                <a:solidFill>
                  <a:srgbClr val="3F691E"/>
                </a:solidFill>
                <a:cs typeface="Comic Sans MS" charset="0"/>
                <a:sym typeface="Comic Sans MS" charset="0"/>
              </a:rPr>
              <a:t>Tilfredshed</a:t>
            </a:r>
            <a:r>
              <a:rPr lang="en-US" sz="1300" dirty="0">
                <a:solidFill>
                  <a:srgbClr val="3F691E"/>
                </a:solidFill>
                <a:cs typeface="Comic Sans MS" charset="0"/>
                <a:sym typeface="Comic Sans MS" charset="0"/>
              </a:rPr>
              <a:t> / </a:t>
            </a:r>
            <a:r>
              <a:rPr lang="en-US" sz="1300" dirty="0" err="1">
                <a:solidFill>
                  <a:srgbClr val="3F691E"/>
                </a:solidFill>
                <a:cs typeface="Comic Sans MS" charset="0"/>
                <a:sym typeface="Comic Sans MS" charset="0"/>
              </a:rPr>
              <a:t>tryg</a:t>
            </a:r>
            <a:r>
              <a:rPr lang="en-US" sz="1300" dirty="0">
                <a:solidFill>
                  <a:srgbClr val="3F691E"/>
                </a:solidFill>
                <a:cs typeface="Comic Sans MS" charset="0"/>
                <a:sym typeface="Comic Sans MS" charset="0"/>
              </a:rPr>
              <a:t> / </a:t>
            </a:r>
            <a:r>
              <a:rPr lang="en-US" sz="1300" dirty="0" err="1">
                <a:solidFill>
                  <a:srgbClr val="3F691E"/>
                </a:solidFill>
                <a:cs typeface="Comic Sans MS" charset="0"/>
                <a:sym typeface="Comic Sans MS" charset="0"/>
              </a:rPr>
              <a:t>forbundet</a:t>
            </a:r>
            <a:endParaRPr lang="en-US" sz="1300" dirty="0">
              <a:solidFill>
                <a:srgbClr val="3F691E"/>
              </a:solidFill>
              <a:cs typeface="Comic Sans MS" charset="0"/>
              <a:sym typeface="Comic Sans MS" charset="0"/>
            </a:endParaRPr>
          </a:p>
        </p:txBody>
      </p:sp>
      <p:sp>
        <p:nvSpPr>
          <p:cNvPr id="28685" name="Rectangle 19"/>
          <p:cNvSpPr>
            <a:spLocks/>
          </p:cNvSpPr>
          <p:nvPr/>
        </p:nvSpPr>
        <p:spPr bwMode="auto">
          <a:xfrm>
            <a:off x="555381" y="1219201"/>
            <a:ext cx="2310279"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a:solidFill>
                  <a:srgbClr val="003DCC"/>
                </a:solidFill>
                <a:cs typeface="Comic Sans MS" charset="0"/>
                <a:sym typeface="Comic Sans MS" charset="0"/>
              </a:rPr>
              <a:t>Engagement/ spænding / vitalitet</a:t>
            </a:r>
          </a:p>
        </p:txBody>
      </p:sp>
      <p:sp>
        <p:nvSpPr>
          <p:cNvPr id="28686" name="Rectangle 20"/>
          <p:cNvSpPr>
            <a:spLocks/>
          </p:cNvSpPr>
          <p:nvPr/>
        </p:nvSpPr>
        <p:spPr bwMode="auto">
          <a:xfrm>
            <a:off x="3663462" y="6178551"/>
            <a:ext cx="1438459"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a:solidFill>
                  <a:srgbClr val="FF2712"/>
                </a:solidFill>
                <a:cs typeface="Comic Sans MS" charset="0"/>
                <a:sym typeface="Comic Sans MS" charset="0"/>
              </a:rPr>
              <a:t>Vrede / angst / afsky</a:t>
            </a:r>
          </a:p>
        </p:txBody>
      </p:sp>
      <p:sp>
        <p:nvSpPr>
          <p:cNvPr id="2" name="Pladsholder til dato 1"/>
          <p:cNvSpPr>
            <a:spLocks noGrp="1"/>
          </p:cNvSpPr>
          <p:nvPr>
            <p:ph type="dt" sz="half" idx="10"/>
          </p:nvPr>
        </p:nvSpPr>
        <p:spPr/>
        <p:txBody>
          <a:bodyPr/>
          <a:lstStyle/>
          <a:p>
            <a:fld id="{FFD09C8A-B175-5E4A-8932-6AEB14219189}" type="datetime1">
              <a:rPr lang="da-DK" smtClean="0">
                <a:solidFill>
                  <a:srgbClr val="FFFFFF"/>
                </a:solidFill>
                <a:latin typeface="Calibri"/>
              </a:rPr>
              <a:t>29/01/2016</a:t>
            </a:fld>
            <a:endParaRPr lang="da-DK" dirty="0">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Tree>
    <p:extLst>
      <p:ext uri="{BB962C8B-B14F-4D97-AF65-F5344CB8AC3E}">
        <p14:creationId xmlns:p14="http://schemas.microsoft.com/office/powerpoint/2010/main" val="19335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35220" y="-163513"/>
            <a:ext cx="7772400" cy="1600201"/>
          </a:xfrm>
        </p:spPr>
        <p:txBody>
          <a:bodyPr rIns="100976"/>
          <a:lstStyle/>
          <a:p>
            <a:pPr marL="36513"/>
            <a:r>
              <a:rPr lang="en-US" sz="3100" dirty="0" err="1" smtClean="0">
                <a:solidFill>
                  <a:srgbClr val="FFFFFF"/>
                </a:solidFill>
                <a:ea typeface="ＭＳ Ｐゴシック" charset="0"/>
                <a:cs typeface="ＭＳ Ｐゴシック" charset="0"/>
              </a:rPr>
              <a:t>Motivationssystemer</a:t>
            </a:r>
            <a:endParaRPr lang="en-US" sz="3100" dirty="0">
              <a:solidFill>
                <a:srgbClr val="FFFFFF"/>
              </a:solidFill>
              <a:ea typeface="ＭＳ Ｐゴシック" charset="0"/>
              <a:cs typeface="ＭＳ Ｐゴシック" charset="0"/>
            </a:endParaRPr>
          </a:p>
        </p:txBody>
      </p:sp>
      <p:grpSp>
        <p:nvGrpSpPr>
          <p:cNvPr id="28674" name="Group 2"/>
          <p:cNvGrpSpPr>
            <a:grpSpLocks/>
          </p:cNvGrpSpPr>
          <p:nvPr/>
        </p:nvGrpSpPr>
        <p:grpSpPr bwMode="auto">
          <a:xfrm>
            <a:off x="1143000" y="1600200"/>
            <a:ext cx="2923443" cy="2135188"/>
            <a:chOff x="0" y="0"/>
            <a:chExt cx="4296" cy="2616"/>
          </a:xfrm>
        </p:grpSpPr>
        <p:sp>
          <p:nvSpPr>
            <p:cNvPr id="28691" name="Oval 3"/>
            <p:cNvSpPr>
              <a:spLocks/>
            </p:cNvSpPr>
            <p:nvPr/>
          </p:nvSpPr>
          <p:spPr bwMode="auto">
            <a:xfrm>
              <a:off x="0" y="0"/>
              <a:ext cx="4296" cy="2616"/>
            </a:xfrm>
            <a:prstGeom prst="ellipse">
              <a:avLst/>
            </a:prstGeom>
            <a:solidFill>
              <a:srgbClr val="0033FF"/>
            </a:solidFill>
            <a:ln w="9525">
              <a:solidFill>
                <a:srgbClr val="76B6F2"/>
              </a:solidFill>
              <a:round/>
              <a:headEnd/>
              <a:tailEnd/>
            </a:ln>
          </p:spPr>
          <p:txBody>
            <a:bodyPr lIns="0" tIns="0" rIns="0" bIns="0"/>
            <a:lstStyle/>
            <a:p>
              <a:endParaRPr lang="da-DK"/>
            </a:p>
          </p:txBody>
        </p:sp>
        <p:sp>
          <p:nvSpPr>
            <p:cNvPr id="28692" name="Rectangle 4"/>
            <p:cNvSpPr>
              <a:spLocks/>
            </p:cNvSpPr>
            <p:nvPr/>
          </p:nvSpPr>
          <p:spPr bwMode="auto">
            <a:xfrm>
              <a:off x="216" y="993"/>
              <a:ext cx="3865" cy="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da-DK" sz="1400" b="1" dirty="0" smtClean="0">
                  <a:solidFill>
                    <a:srgbClr val="C0EDFE"/>
                  </a:solidFill>
                  <a:cs typeface="Comic Sans MS" charset="0"/>
                  <a:sym typeface="Comic Sans MS" charset="0"/>
                </a:rPr>
                <a:t>At nå et mål</a:t>
              </a:r>
            </a:p>
            <a:p>
              <a:pPr marL="17463" algn="ctr"/>
              <a:r>
                <a:rPr lang="da-DK" sz="1400" b="1" dirty="0" smtClean="0">
                  <a:solidFill>
                    <a:srgbClr val="C0EDFE"/>
                  </a:solidFill>
                  <a:cs typeface="Comic Sans MS" charset="0"/>
                  <a:sym typeface="Comic Sans MS" charset="0"/>
                </a:rPr>
                <a:t>At gå efter det man er optaget af</a:t>
              </a:r>
              <a:endParaRPr lang="da-DK" sz="1400" dirty="0">
                <a:solidFill>
                  <a:srgbClr val="C0EDFE"/>
                </a:solidFill>
                <a:cs typeface="Comic Sans MS" charset="0"/>
                <a:sym typeface="Comic Sans MS" charset="0"/>
              </a:endParaRPr>
            </a:p>
          </p:txBody>
        </p:sp>
      </p:grpSp>
      <p:grpSp>
        <p:nvGrpSpPr>
          <p:cNvPr id="28675" name="Group 5"/>
          <p:cNvGrpSpPr>
            <a:grpSpLocks/>
          </p:cNvGrpSpPr>
          <p:nvPr/>
        </p:nvGrpSpPr>
        <p:grpSpPr bwMode="auto">
          <a:xfrm>
            <a:off x="4762500" y="1600200"/>
            <a:ext cx="3242556" cy="2057400"/>
            <a:chOff x="0" y="0"/>
            <a:chExt cx="4765" cy="2520"/>
          </a:xfrm>
          <a:solidFill>
            <a:srgbClr val="008000"/>
          </a:solidFill>
        </p:grpSpPr>
        <p:sp>
          <p:nvSpPr>
            <p:cNvPr id="28689" name="Oval 6"/>
            <p:cNvSpPr>
              <a:spLocks/>
            </p:cNvSpPr>
            <p:nvPr/>
          </p:nvSpPr>
          <p:spPr bwMode="auto">
            <a:xfrm>
              <a:off x="0" y="0"/>
              <a:ext cx="4576" cy="2520"/>
            </a:xfrm>
            <a:prstGeom prst="ellipse">
              <a:avLst/>
            </a:prstGeom>
            <a:grpFill/>
            <a:ln w="9525">
              <a:solidFill>
                <a:srgbClr val="CCFFCC"/>
              </a:solidFill>
              <a:round/>
              <a:headEnd/>
              <a:tailEnd/>
            </a:ln>
          </p:spPr>
          <p:txBody>
            <a:bodyPr lIns="0" tIns="0" rIns="0" bIns="0"/>
            <a:lstStyle/>
            <a:p>
              <a:endParaRPr lang="da-DK"/>
            </a:p>
          </p:txBody>
        </p:sp>
        <p:sp>
          <p:nvSpPr>
            <p:cNvPr id="28690" name="Rectangle 7"/>
            <p:cNvSpPr>
              <a:spLocks/>
            </p:cNvSpPr>
            <p:nvPr/>
          </p:nvSpPr>
          <p:spPr bwMode="auto">
            <a:xfrm>
              <a:off x="360" y="673"/>
              <a:ext cx="4405" cy="1150"/>
            </a:xfrm>
            <a:prstGeom prst="rect">
              <a:avLst/>
            </a:prstGeom>
            <a:noFill/>
            <a:ln>
              <a:noFill/>
            </a:ln>
            <a:extLst>
              <a:ext uri="{91240B29-F687-4f45-9708-019B960494DF}">
                <a14:hiddenLine xmlns="" xmlns:a14="http://schemas.microsoft.com/office/drawing/2010/main" w="12700">
                  <a:solidFill>
                    <a:schemeClr val="tx1"/>
                  </a:solidFill>
                  <a:miter lim="800000"/>
                  <a:headEnd/>
                  <a:tailEnd/>
                </a14:hiddenLine>
              </a:ext>
            </a:extLst>
          </p:spPr>
          <p:txBody>
            <a:bodyPr wrap="square" lIns="38100" tIns="38100" rIns="115778" bIns="38100" anchor="ctr">
              <a:spAutoFit/>
            </a:bodyPr>
            <a:lstStyle/>
            <a:p>
              <a:pPr marL="17463"/>
              <a:r>
                <a:rPr lang="da-DK" sz="1400" b="1" dirty="0" smtClean="0">
                  <a:solidFill>
                    <a:srgbClr val="C2E5A6"/>
                  </a:solidFill>
                  <a:cs typeface="Comic Sans MS" charset="0"/>
                  <a:sym typeface="Comic Sans MS" charset="0"/>
                </a:rPr>
                <a:t>At være en del af fællesskabet</a:t>
              </a:r>
            </a:p>
            <a:p>
              <a:pPr marL="17463"/>
              <a:r>
                <a:rPr lang="da-DK" sz="1400" b="1" dirty="0" smtClean="0">
                  <a:solidFill>
                    <a:srgbClr val="C2E5A6"/>
                  </a:solidFill>
                  <a:cs typeface="Comic Sans MS" charset="0"/>
                  <a:sym typeface="Comic Sans MS" charset="0"/>
                </a:rPr>
                <a:t>Motivation til at  lindre egen og andres lidelse</a:t>
              </a:r>
            </a:p>
            <a:p>
              <a:pPr marL="17463"/>
              <a:r>
                <a:rPr lang="da-DK" sz="1400" b="1" dirty="0" smtClean="0">
                  <a:solidFill>
                    <a:srgbClr val="C2E5A6"/>
                  </a:solidFill>
                  <a:cs typeface="Comic Sans MS" charset="0"/>
                  <a:sym typeface="Comic Sans MS" charset="0"/>
                </a:rPr>
                <a:t>Imødekomme egne og andres behov</a:t>
              </a:r>
              <a:endParaRPr lang="en-US" sz="1400" dirty="0">
                <a:solidFill>
                  <a:srgbClr val="C2E5A6"/>
                </a:solidFill>
                <a:cs typeface="Comic Sans MS" charset="0"/>
                <a:sym typeface="Comic Sans MS" charset="0"/>
              </a:endParaRPr>
            </a:p>
          </p:txBody>
        </p:sp>
      </p:grpSp>
      <p:grpSp>
        <p:nvGrpSpPr>
          <p:cNvPr id="28676" name="Group 8"/>
          <p:cNvGrpSpPr>
            <a:grpSpLocks/>
          </p:cNvGrpSpPr>
          <p:nvPr/>
        </p:nvGrpSpPr>
        <p:grpSpPr bwMode="auto">
          <a:xfrm>
            <a:off x="2971799" y="3886201"/>
            <a:ext cx="2857500" cy="1979613"/>
            <a:chOff x="0" y="0"/>
            <a:chExt cx="4200" cy="2424"/>
          </a:xfrm>
        </p:grpSpPr>
        <p:sp>
          <p:nvSpPr>
            <p:cNvPr id="28687" name="Oval 9"/>
            <p:cNvSpPr>
              <a:spLocks/>
            </p:cNvSpPr>
            <p:nvPr/>
          </p:nvSpPr>
          <p:spPr bwMode="auto">
            <a:xfrm>
              <a:off x="0" y="0"/>
              <a:ext cx="4200" cy="2424"/>
            </a:xfrm>
            <a:prstGeom prst="ellipse">
              <a:avLst/>
            </a:prstGeom>
            <a:solidFill>
              <a:srgbClr val="FF3300"/>
            </a:solidFill>
            <a:ln w="9525">
              <a:solidFill>
                <a:srgbClr val="FBC01E"/>
              </a:solidFill>
              <a:round/>
              <a:headEnd/>
              <a:tailEnd/>
            </a:ln>
          </p:spPr>
          <p:txBody>
            <a:bodyPr lIns="0" tIns="0" rIns="0" bIns="0"/>
            <a:lstStyle/>
            <a:p>
              <a:endParaRPr lang="da-DK"/>
            </a:p>
          </p:txBody>
        </p:sp>
        <p:sp>
          <p:nvSpPr>
            <p:cNvPr id="28688" name="Rectangle 10"/>
            <p:cNvSpPr>
              <a:spLocks/>
            </p:cNvSpPr>
            <p:nvPr/>
          </p:nvSpPr>
          <p:spPr bwMode="auto">
            <a:xfrm>
              <a:off x="616" y="636"/>
              <a:ext cx="2965" cy="1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en-US" sz="1400" b="1" dirty="0" smtClean="0">
                  <a:solidFill>
                    <a:srgbClr val="FED1CF"/>
                  </a:solidFill>
                  <a:cs typeface="Comic Sans MS" charset="0"/>
                  <a:sym typeface="Comic Sans MS" charset="0"/>
                </a:rPr>
                <a:t>At </a:t>
              </a:r>
              <a:r>
                <a:rPr lang="en-US" sz="1400" b="1" dirty="0" err="1" smtClean="0">
                  <a:solidFill>
                    <a:srgbClr val="FED1CF"/>
                  </a:solidFill>
                  <a:cs typeface="Comic Sans MS" charset="0"/>
                  <a:sym typeface="Comic Sans MS" charset="0"/>
                </a:rPr>
                <a:t>komme</a:t>
              </a:r>
              <a:r>
                <a:rPr lang="en-US" sz="1400" b="1" dirty="0" smtClean="0">
                  <a:solidFill>
                    <a:srgbClr val="FED1CF"/>
                  </a:solidFill>
                  <a:cs typeface="Comic Sans MS" charset="0"/>
                  <a:sym typeface="Comic Sans MS" charset="0"/>
                </a:rPr>
                <a:t> </a:t>
              </a:r>
              <a:r>
                <a:rPr lang="en-US" sz="1400" b="1" dirty="0" err="1" smtClean="0">
                  <a:solidFill>
                    <a:srgbClr val="FED1CF"/>
                  </a:solidFill>
                  <a:cs typeface="Comic Sans MS" charset="0"/>
                  <a:sym typeface="Comic Sans MS" charset="0"/>
                </a:rPr>
                <a:t>i</a:t>
              </a:r>
              <a:r>
                <a:rPr lang="en-US" sz="1400" b="1" dirty="0" smtClean="0">
                  <a:solidFill>
                    <a:srgbClr val="FED1CF"/>
                  </a:solidFill>
                  <a:cs typeface="Comic Sans MS" charset="0"/>
                  <a:sym typeface="Comic Sans MS" charset="0"/>
                </a:rPr>
                <a:t> </a:t>
              </a:r>
              <a:r>
                <a:rPr lang="en-US" sz="1400" b="1" dirty="0" err="1" smtClean="0">
                  <a:solidFill>
                    <a:srgbClr val="FED1CF"/>
                  </a:solidFill>
                  <a:cs typeface="Comic Sans MS" charset="0"/>
                  <a:sym typeface="Comic Sans MS" charset="0"/>
                </a:rPr>
                <a:t>sikkerhed</a:t>
              </a:r>
              <a:endParaRPr lang="en-US" sz="1400" b="1" dirty="0" smtClean="0">
                <a:solidFill>
                  <a:srgbClr val="FED1CF"/>
                </a:solidFill>
                <a:cs typeface="Comic Sans MS" charset="0"/>
                <a:sym typeface="Comic Sans MS" charset="0"/>
              </a:endParaRPr>
            </a:p>
            <a:p>
              <a:pPr marL="17463" algn="ctr"/>
              <a:r>
                <a:rPr lang="en-US" sz="1400" b="1" dirty="0" smtClean="0">
                  <a:solidFill>
                    <a:srgbClr val="FED1CF"/>
                  </a:solidFill>
                  <a:cs typeface="Comic Sans MS" charset="0"/>
                  <a:sym typeface="Comic Sans MS" charset="0"/>
                </a:rPr>
                <a:t>At </a:t>
              </a:r>
              <a:r>
                <a:rPr lang="en-US" sz="1400" b="1" dirty="0" err="1" smtClean="0">
                  <a:solidFill>
                    <a:srgbClr val="FED1CF"/>
                  </a:solidFill>
                  <a:cs typeface="Comic Sans MS" charset="0"/>
                  <a:sym typeface="Comic Sans MS" charset="0"/>
                </a:rPr>
                <a:t>kæmpe</a:t>
              </a:r>
              <a:endParaRPr lang="en-US" sz="1400" b="1" dirty="0" smtClean="0">
                <a:solidFill>
                  <a:srgbClr val="FED1CF"/>
                </a:solidFill>
                <a:cs typeface="Comic Sans MS" charset="0"/>
                <a:sym typeface="Comic Sans MS" charset="0"/>
              </a:endParaRPr>
            </a:p>
            <a:p>
              <a:pPr marL="17463" algn="ctr"/>
              <a:r>
                <a:rPr lang="en-US" sz="1400" b="1" dirty="0" smtClean="0">
                  <a:solidFill>
                    <a:srgbClr val="FED1CF"/>
                  </a:solidFill>
                  <a:cs typeface="Comic Sans MS" charset="0"/>
                  <a:sym typeface="Comic Sans MS" charset="0"/>
                </a:rPr>
                <a:t>At </a:t>
              </a:r>
              <a:r>
                <a:rPr lang="en-US" sz="1400" b="1" dirty="0" err="1" smtClean="0">
                  <a:solidFill>
                    <a:srgbClr val="FED1CF"/>
                  </a:solidFill>
                  <a:cs typeface="Comic Sans MS" charset="0"/>
                  <a:sym typeface="Comic Sans MS" charset="0"/>
                </a:rPr>
                <a:t>komme</a:t>
              </a:r>
              <a:r>
                <a:rPr lang="en-US" sz="1400" b="1" dirty="0" smtClean="0">
                  <a:solidFill>
                    <a:srgbClr val="FED1CF"/>
                  </a:solidFill>
                  <a:cs typeface="Comic Sans MS" charset="0"/>
                  <a:sym typeface="Comic Sans MS" charset="0"/>
                </a:rPr>
                <a:t> </a:t>
              </a:r>
              <a:r>
                <a:rPr lang="en-US" sz="1400" b="1" dirty="0" err="1" smtClean="0">
                  <a:solidFill>
                    <a:srgbClr val="FED1CF"/>
                  </a:solidFill>
                  <a:cs typeface="Comic Sans MS" charset="0"/>
                  <a:sym typeface="Comic Sans MS" charset="0"/>
                </a:rPr>
                <a:t>væk</a:t>
              </a:r>
              <a:endParaRPr lang="en-US" sz="1400" b="1" dirty="0" smtClean="0">
                <a:solidFill>
                  <a:srgbClr val="FED1CF"/>
                </a:solidFill>
                <a:cs typeface="Comic Sans MS" charset="0"/>
                <a:sym typeface="Comic Sans MS" charset="0"/>
              </a:endParaRPr>
            </a:p>
            <a:p>
              <a:pPr marL="17463" algn="ctr"/>
              <a:r>
                <a:rPr lang="en-US" sz="1400" b="1" dirty="0" smtClean="0">
                  <a:solidFill>
                    <a:srgbClr val="FED1CF"/>
                  </a:solidFill>
                  <a:cs typeface="Comic Sans MS" charset="0"/>
                  <a:sym typeface="Comic Sans MS" charset="0"/>
                </a:rPr>
                <a:t>At </a:t>
              </a:r>
              <a:r>
                <a:rPr lang="en-US" sz="1400" b="1" dirty="0" err="1" smtClean="0">
                  <a:solidFill>
                    <a:srgbClr val="FED1CF"/>
                  </a:solidFill>
                  <a:cs typeface="Comic Sans MS" charset="0"/>
                  <a:sym typeface="Comic Sans MS" charset="0"/>
                </a:rPr>
                <a:t>undgå</a:t>
              </a:r>
              <a:r>
                <a:rPr lang="en-US" sz="1400" b="1" dirty="0" smtClean="0">
                  <a:solidFill>
                    <a:srgbClr val="FED1CF"/>
                  </a:solidFill>
                  <a:cs typeface="Comic Sans MS" charset="0"/>
                  <a:sym typeface="Comic Sans MS" charset="0"/>
                </a:rPr>
                <a:t> / </a:t>
              </a:r>
              <a:r>
                <a:rPr lang="en-US" sz="1400" b="1" dirty="0" err="1" smtClean="0">
                  <a:solidFill>
                    <a:srgbClr val="FED1CF"/>
                  </a:solidFill>
                  <a:cs typeface="Comic Sans MS" charset="0"/>
                  <a:sym typeface="Comic Sans MS" charset="0"/>
                </a:rPr>
                <a:t>lægge</a:t>
              </a:r>
              <a:r>
                <a:rPr lang="en-US" sz="1400" b="1" dirty="0" smtClean="0">
                  <a:solidFill>
                    <a:srgbClr val="FED1CF"/>
                  </a:solidFill>
                  <a:cs typeface="Comic Sans MS" charset="0"/>
                  <a:sym typeface="Comic Sans MS" charset="0"/>
                </a:rPr>
                <a:t> sig </a:t>
              </a:r>
              <a:r>
                <a:rPr lang="en-US" sz="1400" b="1" dirty="0" err="1" smtClean="0">
                  <a:solidFill>
                    <a:srgbClr val="FED1CF"/>
                  </a:solidFill>
                  <a:cs typeface="Comic Sans MS" charset="0"/>
                  <a:sym typeface="Comic Sans MS" charset="0"/>
                </a:rPr>
                <a:t>død</a:t>
              </a:r>
              <a:endParaRPr lang="en-US" sz="1400" dirty="0">
                <a:solidFill>
                  <a:srgbClr val="FED1CF"/>
                </a:solidFill>
                <a:cs typeface="Comic Sans MS" charset="0"/>
                <a:sym typeface="Comic Sans MS" charset="0"/>
              </a:endParaRPr>
            </a:p>
          </p:txBody>
        </p:sp>
      </p:grpSp>
      <p:sp>
        <p:nvSpPr>
          <p:cNvPr id="28677" name="Line 11"/>
          <p:cNvSpPr>
            <a:spLocks noChangeShapeType="1"/>
          </p:cNvSpPr>
          <p:nvPr/>
        </p:nvSpPr>
        <p:spPr bwMode="auto">
          <a:xfrm>
            <a:off x="4217378" y="2411439"/>
            <a:ext cx="479181" cy="1588"/>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78" name="Line 12"/>
          <p:cNvSpPr>
            <a:spLocks noChangeShapeType="1"/>
          </p:cNvSpPr>
          <p:nvPr/>
        </p:nvSpPr>
        <p:spPr bwMode="auto">
          <a:xfrm rot="10800000">
            <a:off x="4191000" y="2617761"/>
            <a:ext cx="457200" cy="1588"/>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79" name="Line 13"/>
          <p:cNvSpPr>
            <a:spLocks noChangeShapeType="1"/>
          </p:cNvSpPr>
          <p:nvPr/>
        </p:nvSpPr>
        <p:spPr bwMode="auto">
          <a:xfrm flipH="1">
            <a:off x="5732009" y="3886201"/>
            <a:ext cx="381000" cy="457200"/>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0" name="Line 14"/>
          <p:cNvSpPr>
            <a:spLocks noChangeShapeType="1"/>
          </p:cNvSpPr>
          <p:nvPr/>
        </p:nvSpPr>
        <p:spPr bwMode="auto">
          <a:xfrm rot="10800000" flipH="1">
            <a:off x="5600699" y="3808414"/>
            <a:ext cx="228600" cy="306387"/>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1" name="Line 15"/>
          <p:cNvSpPr>
            <a:spLocks noChangeShapeType="1"/>
          </p:cNvSpPr>
          <p:nvPr/>
        </p:nvSpPr>
        <p:spPr bwMode="auto">
          <a:xfrm rot="10800000">
            <a:off x="3143929" y="3696494"/>
            <a:ext cx="321656" cy="379414"/>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2" name="Line 16"/>
          <p:cNvSpPr>
            <a:spLocks noChangeShapeType="1"/>
          </p:cNvSpPr>
          <p:nvPr/>
        </p:nvSpPr>
        <p:spPr bwMode="auto">
          <a:xfrm>
            <a:off x="2865660" y="3808412"/>
            <a:ext cx="381000" cy="428957"/>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3" name="Rectangle 17"/>
          <p:cNvSpPr>
            <a:spLocks/>
          </p:cNvSpPr>
          <p:nvPr/>
        </p:nvSpPr>
        <p:spPr bwMode="auto">
          <a:xfrm>
            <a:off x="5867401" y="5865814"/>
            <a:ext cx="213739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100" dirty="0">
                <a:solidFill>
                  <a:srgbClr val="FFFFFF"/>
                </a:solidFill>
                <a:cs typeface="Comic Sans MS" charset="0"/>
                <a:sym typeface="Comic Sans MS" charset="0"/>
              </a:rPr>
              <a:t>Fra Paul Gilbert 2008 (Isager/</a:t>
            </a:r>
            <a:r>
              <a:rPr lang="en-US" sz="1100" dirty="0" err="1">
                <a:solidFill>
                  <a:srgbClr val="FFFFFF"/>
                </a:solidFill>
                <a:cs typeface="Comic Sans MS" charset="0"/>
                <a:sym typeface="Comic Sans MS" charset="0"/>
              </a:rPr>
              <a:t>Mørch</a:t>
            </a:r>
            <a:r>
              <a:rPr lang="en-US" sz="1100" dirty="0">
                <a:solidFill>
                  <a:srgbClr val="FFFFFF"/>
                </a:solidFill>
                <a:cs typeface="Comic Sans MS" charset="0"/>
                <a:sym typeface="Comic Sans MS" charset="0"/>
              </a:rPr>
              <a:t>)</a:t>
            </a:r>
          </a:p>
        </p:txBody>
      </p:sp>
      <p:sp>
        <p:nvSpPr>
          <p:cNvPr id="28684" name="Rectangle 18"/>
          <p:cNvSpPr>
            <a:spLocks/>
          </p:cNvSpPr>
          <p:nvPr/>
        </p:nvSpPr>
        <p:spPr bwMode="auto">
          <a:xfrm>
            <a:off x="5548200" y="1208160"/>
            <a:ext cx="208666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2000" dirty="0" err="1" smtClean="0">
                <a:solidFill>
                  <a:srgbClr val="3F691E"/>
                </a:solidFill>
                <a:cs typeface="Comic Sans MS" charset="0"/>
                <a:sym typeface="Comic Sans MS" charset="0"/>
              </a:rPr>
              <a:t>Beroligende</a:t>
            </a:r>
            <a:r>
              <a:rPr lang="en-US" sz="2000" dirty="0" smtClean="0">
                <a:solidFill>
                  <a:srgbClr val="3F691E"/>
                </a:solidFill>
                <a:cs typeface="Comic Sans MS" charset="0"/>
                <a:sym typeface="Comic Sans MS" charset="0"/>
              </a:rPr>
              <a:t> system</a:t>
            </a:r>
            <a:endParaRPr lang="en-US" sz="2000" dirty="0">
              <a:solidFill>
                <a:srgbClr val="3F691E"/>
              </a:solidFill>
              <a:cs typeface="Comic Sans MS" charset="0"/>
              <a:sym typeface="Comic Sans MS" charset="0"/>
            </a:endParaRPr>
          </a:p>
        </p:txBody>
      </p:sp>
      <p:sp>
        <p:nvSpPr>
          <p:cNvPr id="28685" name="Rectangle 19"/>
          <p:cNvSpPr>
            <a:spLocks/>
          </p:cNvSpPr>
          <p:nvPr/>
        </p:nvSpPr>
        <p:spPr bwMode="auto">
          <a:xfrm>
            <a:off x="2277550" y="1208160"/>
            <a:ext cx="58811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2000" dirty="0" smtClean="0">
                <a:solidFill>
                  <a:srgbClr val="003DCC"/>
                </a:solidFill>
                <a:cs typeface="Comic Sans MS" charset="0"/>
                <a:sym typeface="Comic Sans MS" charset="0"/>
              </a:rPr>
              <a:t>Drive</a:t>
            </a:r>
            <a:endParaRPr lang="en-US" sz="1300" dirty="0">
              <a:solidFill>
                <a:srgbClr val="003DCC"/>
              </a:solidFill>
              <a:cs typeface="Comic Sans MS" charset="0"/>
              <a:sym typeface="Comic Sans MS" charset="0"/>
            </a:endParaRPr>
          </a:p>
        </p:txBody>
      </p:sp>
      <p:sp>
        <p:nvSpPr>
          <p:cNvPr id="28686" name="Rectangle 20"/>
          <p:cNvSpPr>
            <a:spLocks/>
          </p:cNvSpPr>
          <p:nvPr/>
        </p:nvSpPr>
        <p:spPr bwMode="auto">
          <a:xfrm>
            <a:off x="3830989" y="6030519"/>
            <a:ext cx="133538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38207" bIns="0">
            <a:spAutoFit/>
          </a:bodyPr>
          <a:lstStyle/>
          <a:p>
            <a:pPr marL="36513"/>
            <a:r>
              <a:rPr lang="en-US" dirty="0" err="1" smtClean="0">
                <a:solidFill>
                  <a:srgbClr val="FF2712"/>
                </a:solidFill>
                <a:cs typeface="Comic Sans MS" charset="0"/>
                <a:sym typeface="Comic Sans MS" charset="0"/>
              </a:rPr>
              <a:t>Trusselsfokus</a:t>
            </a:r>
            <a:endParaRPr lang="en-US" dirty="0">
              <a:solidFill>
                <a:srgbClr val="FF2712"/>
              </a:solidFill>
              <a:cs typeface="Comic Sans MS" charset="0"/>
              <a:sym typeface="Comic Sans MS" charset="0"/>
            </a:endParaRPr>
          </a:p>
        </p:txBody>
      </p:sp>
      <p:sp>
        <p:nvSpPr>
          <p:cNvPr id="2" name="Pladsholder til dato 1"/>
          <p:cNvSpPr>
            <a:spLocks noGrp="1"/>
          </p:cNvSpPr>
          <p:nvPr>
            <p:ph type="dt" sz="half" idx="10"/>
          </p:nvPr>
        </p:nvSpPr>
        <p:spPr/>
        <p:txBody>
          <a:bodyPr/>
          <a:lstStyle/>
          <a:p>
            <a:fld id="{B17700B1-7BBE-BA4B-9FAD-CF71A51DF24B}"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180502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2447925" cy="154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8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170113"/>
            <a:ext cx="2447925" cy="1585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1908175" y="3800475"/>
            <a:ext cx="935038" cy="708025"/>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84888" y="3802063"/>
            <a:ext cx="788987" cy="815975"/>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65538" y="2060575"/>
            <a:ext cx="1357312" cy="0"/>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1688" name="Picture 13" descr="Is Attachment Really Lo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713" y="528638"/>
            <a:ext cx="2582862" cy="157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89" name="Picture 15" descr="http://echwaluphotography.files.wordpress.com/2011/10/noo-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713" y="2093913"/>
            <a:ext cx="2570162" cy="171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9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2188" y="4649788"/>
            <a:ext cx="1919287" cy="1965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691"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9763" y="4616450"/>
            <a:ext cx="1622425" cy="1952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692"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1475" y="4679950"/>
            <a:ext cx="1905000" cy="190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Pladsholder til dato 1"/>
          <p:cNvSpPr>
            <a:spLocks noGrp="1"/>
          </p:cNvSpPr>
          <p:nvPr>
            <p:ph type="dt" sz="half" idx="10"/>
          </p:nvPr>
        </p:nvSpPr>
        <p:spPr/>
        <p:txBody>
          <a:bodyPr/>
          <a:lstStyle/>
          <a:p>
            <a:fld id="{499491DA-6DEE-174A-AD32-DFEA63BD15C7}" type="datetime1">
              <a:rPr lang="da-DK" smtClean="0">
                <a:latin typeface="Calibri"/>
              </a:rPr>
              <a:t>29/01/2016</a:t>
            </a:fld>
            <a:endParaRPr lang="da-DK" dirty="0">
              <a:latin typeface="Calibri"/>
            </a:endParaRPr>
          </a:p>
        </p:txBody>
      </p:sp>
      <p:sp>
        <p:nvSpPr>
          <p:cNvPr id="3" name="Pladsholder til sidefod 2"/>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2388330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
          <p:cNvGrpSpPr>
            <a:grpSpLocks/>
          </p:cNvGrpSpPr>
          <p:nvPr/>
        </p:nvGrpSpPr>
        <p:grpSpPr bwMode="auto">
          <a:xfrm>
            <a:off x="2824843" y="179615"/>
            <a:ext cx="3488191" cy="2415812"/>
            <a:chOff x="0" y="0"/>
            <a:chExt cx="5127" cy="2959"/>
          </a:xfrm>
        </p:grpSpPr>
        <p:sp>
          <p:nvSpPr>
            <p:cNvPr id="43019" name="Oval 2"/>
            <p:cNvSpPr>
              <a:spLocks/>
            </p:cNvSpPr>
            <p:nvPr/>
          </p:nvSpPr>
          <p:spPr bwMode="auto">
            <a:xfrm>
              <a:off x="0" y="0"/>
              <a:ext cx="5127" cy="2959"/>
            </a:xfrm>
            <a:prstGeom prst="ellipse">
              <a:avLst/>
            </a:prstGeom>
            <a:solidFill>
              <a:srgbClr val="FF3300"/>
            </a:solidFill>
            <a:ln w="9525">
              <a:solidFill>
                <a:schemeClr val="accent1"/>
              </a:solidFill>
              <a:round/>
              <a:headEnd/>
              <a:tailEnd/>
            </a:ln>
          </p:spPr>
          <p:txBody>
            <a:bodyPr lIns="0" tIns="0" rIns="0" bIns="0"/>
            <a:lstStyle/>
            <a:p>
              <a:endParaRPr lang="da-DK">
                <a:solidFill>
                  <a:srgbClr val="FFFFFF"/>
                </a:solidFill>
              </a:endParaRPr>
            </a:p>
          </p:txBody>
        </p:sp>
        <p:sp>
          <p:nvSpPr>
            <p:cNvPr id="43020" name="Rectangle 3"/>
            <p:cNvSpPr>
              <a:spLocks/>
            </p:cNvSpPr>
            <p:nvPr/>
          </p:nvSpPr>
          <p:spPr bwMode="auto">
            <a:xfrm>
              <a:off x="245" y="319"/>
              <a:ext cx="4637" cy="2320"/>
            </a:xfrm>
            <a:prstGeom prst="rect">
              <a:avLst/>
            </a:prstGeom>
            <a:noFill/>
            <a:ln w="12700">
              <a:noFill/>
              <a:miter lim="800000"/>
              <a:headEnd/>
              <a:tailEnd/>
            </a:ln>
            <a:extLst>
              <a:ext uri="{909E8E84-426E-40dd-AFC4-6F175D3DCCD1}">
                <a14:hiddenFill xmlns="" xmlns:a14="http://schemas.microsoft.com/office/drawing/2010/main">
                  <a:solidFill>
                    <a:srgbClr val="FFFFFF"/>
                  </a:solidFill>
                </a14:hiddenFill>
              </a:ext>
            </a:extLst>
          </p:spPr>
          <p:txBody>
            <a:bodyPr lIns="38100" tIns="38100" rIns="115778" bIns="38100" anchor="ctr"/>
            <a:lstStyle/>
            <a:p>
              <a:pPr marL="17583" algn="ctr"/>
              <a:r>
                <a:rPr lang="en-US" b="1" dirty="0" err="1">
                  <a:solidFill>
                    <a:srgbClr val="FFFFFF"/>
                  </a:solidFill>
                  <a:ea typeface="ＭＳ Ｐゴシック" charset="0"/>
                  <a:sym typeface="Comic Sans MS" charset="0"/>
                </a:rPr>
                <a:t>Trusselsfokuseret</a:t>
              </a:r>
              <a:endParaRPr lang="en-US" b="1"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Aktiverer</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søgning</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af</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beskyttelse</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og</a:t>
              </a:r>
              <a:r>
                <a:rPr lang="en-US" dirty="0">
                  <a:solidFill>
                    <a:srgbClr val="FFFFFF"/>
                  </a:solidFill>
                  <a:ea typeface="ＭＳ Ｐゴシック" charset="0"/>
                  <a:sym typeface="Comic Sans MS" charset="0"/>
                </a:rPr>
                <a:t> </a:t>
              </a:r>
            </a:p>
            <a:p>
              <a:pPr marL="17583" algn="ctr"/>
              <a:r>
                <a:rPr lang="en-US" dirty="0" err="1">
                  <a:solidFill>
                    <a:srgbClr val="FFFFFF"/>
                  </a:solidFill>
                  <a:ea typeface="ＭＳ Ｐゴシック" charset="0"/>
                  <a:sym typeface="Comic Sans MS" charset="0"/>
                </a:rPr>
                <a:t>sikkerhed</a:t>
              </a:r>
              <a:endParaRPr lang="en-US"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Aktiverer</a:t>
              </a:r>
              <a:r>
                <a:rPr lang="en-US" dirty="0">
                  <a:solidFill>
                    <a:srgbClr val="FFFFFF"/>
                  </a:solidFill>
                  <a:ea typeface="ＭＳ Ｐゴシック" charset="0"/>
                  <a:sym typeface="Comic Sans MS" charset="0"/>
                </a:rPr>
                <a:t> / </a:t>
              </a:r>
              <a:r>
                <a:rPr lang="en-US" dirty="0" err="1">
                  <a:solidFill>
                    <a:srgbClr val="FFFFFF"/>
                  </a:solidFill>
                  <a:ea typeface="ＭＳ Ｐゴシック" charset="0"/>
                  <a:sym typeface="Comic Sans MS" charset="0"/>
                </a:rPr>
                <a:t>hæmmer</a:t>
              </a:r>
              <a:endParaRPr lang="en-US" dirty="0">
                <a:solidFill>
                  <a:srgbClr val="FFFFFF"/>
                </a:solidFill>
                <a:ea typeface="ＭＳ Ｐゴシック" charset="0"/>
                <a:sym typeface="Comic Sans MS" charset="0"/>
              </a:endParaRPr>
            </a:p>
          </p:txBody>
        </p:sp>
      </p:grpSp>
      <p:sp>
        <p:nvSpPr>
          <p:cNvPr id="43011" name="Line 4"/>
          <p:cNvSpPr>
            <a:spLocks noChangeShapeType="1"/>
          </p:cNvSpPr>
          <p:nvPr/>
        </p:nvSpPr>
        <p:spPr bwMode="auto">
          <a:xfrm>
            <a:off x="5105400" y="3579223"/>
            <a:ext cx="1632857" cy="744583"/>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srgbClr val="FFFFFF"/>
              </a:solidFill>
            </a:endParaRPr>
          </a:p>
        </p:txBody>
      </p:sp>
      <p:sp>
        <p:nvSpPr>
          <p:cNvPr id="43012" name="Line 5"/>
          <p:cNvSpPr>
            <a:spLocks noChangeShapeType="1"/>
          </p:cNvSpPr>
          <p:nvPr/>
        </p:nvSpPr>
        <p:spPr bwMode="auto">
          <a:xfrm>
            <a:off x="4572000" y="3526972"/>
            <a:ext cx="0" cy="718457"/>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srgbClr val="FFFFFF"/>
              </a:solidFill>
            </a:endParaRPr>
          </a:p>
        </p:txBody>
      </p:sp>
      <p:sp>
        <p:nvSpPr>
          <p:cNvPr id="43013" name="Line 6"/>
          <p:cNvSpPr>
            <a:spLocks noChangeShapeType="1"/>
          </p:cNvSpPr>
          <p:nvPr/>
        </p:nvSpPr>
        <p:spPr bwMode="auto">
          <a:xfrm flipH="1">
            <a:off x="2231571" y="3566160"/>
            <a:ext cx="1752600" cy="764177"/>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srgbClr val="FFFFFF"/>
              </a:solidFill>
            </a:endParaRPr>
          </a:p>
        </p:txBody>
      </p:sp>
      <p:sp>
        <p:nvSpPr>
          <p:cNvPr id="43014" name="Line 7"/>
          <p:cNvSpPr>
            <a:spLocks noChangeShapeType="1"/>
          </p:cNvSpPr>
          <p:nvPr/>
        </p:nvSpPr>
        <p:spPr bwMode="auto">
          <a:xfrm>
            <a:off x="4572000" y="2693398"/>
            <a:ext cx="0" cy="474345"/>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srgbClr val="FFFFFF"/>
              </a:solidFill>
            </a:endParaRPr>
          </a:p>
        </p:txBody>
      </p:sp>
      <p:sp>
        <p:nvSpPr>
          <p:cNvPr id="43015" name="Rectangle 8"/>
          <p:cNvSpPr>
            <a:spLocks/>
          </p:cNvSpPr>
          <p:nvPr/>
        </p:nvSpPr>
        <p:spPr bwMode="auto">
          <a:xfrm>
            <a:off x="4190056" y="3128554"/>
            <a:ext cx="76388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en-US" sz="2400" b="1" dirty="0">
                <a:solidFill>
                  <a:srgbClr val="FFFFFF"/>
                </a:solidFill>
                <a:ea typeface="ＭＳ Ｐゴシック" charset="0"/>
                <a:sym typeface="Comic Sans MS" charset="0"/>
              </a:rPr>
              <a:t>Angst</a:t>
            </a:r>
          </a:p>
        </p:txBody>
      </p:sp>
      <p:sp>
        <p:nvSpPr>
          <p:cNvPr id="43016" name="Rectangle 9"/>
          <p:cNvSpPr>
            <a:spLocks/>
          </p:cNvSpPr>
          <p:nvPr/>
        </p:nvSpPr>
        <p:spPr bwMode="auto">
          <a:xfrm>
            <a:off x="3410999" y="4434860"/>
            <a:ext cx="3057233"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Opmærksomhed / </a:t>
            </a:r>
            <a:r>
              <a:rPr lang="en-US" sz="2000" b="1" dirty="0" err="1">
                <a:solidFill>
                  <a:srgbClr val="FFFFFF"/>
                </a:solidFill>
                <a:ea typeface="ＭＳ Ｐゴシック" charset="0"/>
                <a:sym typeface="Comic Sans MS" charset="0"/>
              </a:rPr>
              <a:t>tænkning</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smalt</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fokuseret</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a:solidFill>
                  <a:srgbClr val="FFFFFF"/>
                </a:solidFill>
                <a:ea typeface="ＭＳ Ｐゴシック" charset="0"/>
                <a:sym typeface="Comic Sans MS" charset="0"/>
              </a:rPr>
              <a:t>Fare - </a:t>
            </a:r>
            <a:r>
              <a:rPr lang="en-US" sz="2000" dirty="0" err="1">
                <a:solidFill>
                  <a:srgbClr val="FFFFFF"/>
                </a:solidFill>
                <a:ea typeface="ＭＳ Ｐゴシック" charset="0"/>
                <a:sym typeface="Comic Sans MS" charset="0"/>
              </a:rPr>
              <a:t>trussel</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a:solidFill>
                  <a:srgbClr val="FFFFFF"/>
                </a:solidFill>
                <a:ea typeface="ＭＳ Ｐゴシック" charset="0"/>
                <a:sym typeface="Comic Sans MS" charset="0"/>
              </a:rPr>
              <a:t>Scanner - </a:t>
            </a:r>
            <a:r>
              <a:rPr lang="en-US" sz="2000" dirty="0" err="1">
                <a:solidFill>
                  <a:srgbClr val="FFFFFF"/>
                </a:solidFill>
                <a:ea typeface="ＭＳ Ｐゴシック" charset="0"/>
                <a:sym typeface="Comic Sans MS" charset="0"/>
              </a:rPr>
              <a:t>søger</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Internt</a:t>
            </a:r>
            <a:r>
              <a:rPr lang="en-US" sz="2000" dirty="0">
                <a:solidFill>
                  <a:srgbClr val="FFFFFF"/>
                </a:solidFill>
                <a:ea typeface="ＭＳ Ｐゴシック" charset="0"/>
                <a:sym typeface="Comic Sans MS" charset="0"/>
              </a:rPr>
              <a:t> vs. </a:t>
            </a:r>
            <a:r>
              <a:rPr lang="en-US" sz="2000" dirty="0" err="1">
                <a:solidFill>
                  <a:srgbClr val="FFFFFF"/>
                </a:solidFill>
                <a:ea typeface="ＭＳ Ｐゴシック" charset="0"/>
                <a:sym typeface="Comic Sans MS" charset="0"/>
              </a:rPr>
              <a:t>externt</a:t>
            </a:r>
            <a:endParaRPr lang="en-US" sz="2000" dirty="0">
              <a:solidFill>
                <a:srgbClr val="FFFFFF"/>
              </a:solidFill>
              <a:ea typeface="ＭＳ Ｐゴシック" charset="0"/>
              <a:sym typeface="Comic Sans MS" charset="0"/>
            </a:endParaRPr>
          </a:p>
        </p:txBody>
      </p:sp>
      <p:sp>
        <p:nvSpPr>
          <p:cNvPr id="43017" name="Rectangle 10"/>
          <p:cNvSpPr>
            <a:spLocks/>
          </p:cNvSpPr>
          <p:nvPr/>
        </p:nvSpPr>
        <p:spPr bwMode="auto">
          <a:xfrm>
            <a:off x="693953" y="4395652"/>
            <a:ext cx="2717046"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en-US" sz="2000" b="1" dirty="0" err="1">
                <a:solidFill>
                  <a:srgbClr val="FFFFFF"/>
                </a:solidFill>
                <a:ea typeface="ＭＳ Ｐゴシック" charset="0"/>
                <a:sym typeface="Comic Sans MS" charset="0"/>
              </a:rPr>
              <a:t>Krop</a:t>
            </a:r>
            <a:r>
              <a:rPr lang="en-US" sz="2000" b="1" dirty="0">
                <a:solidFill>
                  <a:srgbClr val="FFFFFF"/>
                </a:solidFill>
                <a:ea typeface="ＭＳ Ｐゴシック" charset="0"/>
                <a:sym typeface="Comic Sans MS" charset="0"/>
              </a:rPr>
              <a:t> / </a:t>
            </a:r>
            <a:r>
              <a:rPr lang="en-US" sz="2000" b="1" dirty="0" err="1">
                <a:solidFill>
                  <a:srgbClr val="FFFFFF"/>
                </a:solidFill>
                <a:ea typeface="ＭＳ Ｐゴシック" charset="0"/>
                <a:sym typeface="Comic Sans MS" charset="0"/>
              </a:rPr>
              <a:t>følelser</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Spændt</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Hjertebanken</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Tør</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i</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munden</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ja-JP" altLang="en-US" sz="2000" dirty="0">
                <a:solidFill>
                  <a:srgbClr val="FFFFFF"/>
                </a:solidFill>
                <a:ea typeface="ＭＳ Ｐゴシック" charset="0"/>
                <a:sym typeface="Comic Sans MS" charset="0"/>
              </a:rPr>
              <a:t>“</a:t>
            </a:r>
            <a:r>
              <a:rPr lang="en-US" altLang="ja-JP" sz="2000" dirty="0" err="1">
                <a:solidFill>
                  <a:srgbClr val="FFFFFF"/>
                </a:solidFill>
                <a:ea typeface="Comic Sans MS" charset="0"/>
                <a:cs typeface="Comic Sans MS" charset="0"/>
                <a:sym typeface="Comic Sans MS" charset="0"/>
              </a:rPr>
              <a:t>Sommerfugle</a:t>
            </a:r>
            <a:r>
              <a:rPr lang="en-US" altLang="ja-JP" sz="2000" dirty="0">
                <a:solidFill>
                  <a:srgbClr val="FFFFFF"/>
                </a:solidFill>
                <a:ea typeface="Comic Sans MS" charset="0"/>
                <a:cs typeface="Comic Sans MS" charset="0"/>
                <a:sym typeface="Comic Sans MS" charset="0"/>
              </a:rPr>
              <a:t> </a:t>
            </a:r>
            <a:r>
              <a:rPr lang="en-US" altLang="ja-JP" sz="2000" dirty="0" err="1">
                <a:solidFill>
                  <a:srgbClr val="FFFFFF"/>
                </a:solidFill>
                <a:ea typeface="Comic Sans MS" charset="0"/>
                <a:cs typeface="Comic Sans MS" charset="0"/>
                <a:sym typeface="Comic Sans MS" charset="0"/>
              </a:rPr>
              <a:t>i</a:t>
            </a:r>
            <a:r>
              <a:rPr lang="en-US" altLang="ja-JP" sz="2000" dirty="0">
                <a:solidFill>
                  <a:srgbClr val="FFFFFF"/>
                </a:solidFill>
                <a:ea typeface="Comic Sans MS" charset="0"/>
                <a:cs typeface="Comic Sans MS" charset="0"/>
                <a:sym typeface="Comic Sans MS" charset="0"/>
              </a:rPr>
              <a:t> maven</a:t>
            </a:r>
            <a:r>
              <a:rPr lang="ja-JP" altLang="en-US" sz="2000" dirty="0">
                <a:solidFill>
                  <a:srgbClr val="FFFFFF"/>
                </a:solidFill>
                <a:ea typeface="ＭＳ Ｐゴシック" charset="0"/>
                <a:sym typeface="Comic Sans MS" charset="0"/>
              </a:rPr>
              <a:t>”</a:t>
            </a:r>
            <a:endParaRPr lang="en-US" altLang="ja-JP" sz="2000" dirty="0">
              <a:solidFill>
                <a:srgbClr val="FFFFFF"/>
              </a:solidFill>
              <a:ea typeface="Comic Sans MS" charset="0"/>
              <a:cs typeface="Comic Sans MS" charset="0"/>
              <a:sym typeface="Comic Sans MS" charset="0"/>
            </a:endParaRPr>
          </a:p>
          <a:p>
            <a:pPr marL="35899">
              <a:buSzPct val="125000"/>
              <a:buFont typeface="Lucida Grande" charset="0"/>
              <a:buChar char="‣"/>
            </a:pPr>
            <a:r>
              <a:rPr lang="en-US" sz="2000" dirty="0" err="1">
                <a:solidFill>
                  <a:srgbClr val="FFFFFF"/>
                </a:solidFill>
                <a:ea typeface="Comic Sans MS" charset="0"/>
                <a:cs typeface="Comic Sans MS" charset="0"/>
                <a:sym typeface="Comic Sans MS" charset="0"/>
              </a:rPr>
              <a:t>Bange</a:t>
            </a:r>
            <a:endParaRPr lang="en-US" sz="2000" dirty="0">
              <a:solidFill>
                <a:srgbClr val="FFFFFF"/>
              </a:solidFill>
              <a:ea typeface="Comic Sans MS" charset="0"/>
              <a:cs typeface="Comic Sans MS" charset="0"/>
              <a:sym typeface="Comic Sans MS" charset="0"/>
            </a:endParaRPr>
          </a:p>
        </p:txBody>
      </p:sp>
      <p:sp>
        <p:nvSpPr>
          <p:cNvPr id="43018" name="Rectangle 11"/>
          <p:cNvSpPr>
            <a:spLocks/>
          </p:cNvSpPr>
          <p:nvPr/>
        </p:nvSpPr>
        <p:spPr bwMode="auto">
          <a:xfrm>
            <a:off x="6553200" y="4506686"/>
            <a:ext cx="2229733"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Adfærd</a:t>
            </a:r>
          </a:p>
          <a:p>
            <a:pPr marL="35899">
              <a:buSzPct val="125000"/>
              <a:buFont typeface="Lucida Grande" charset="0"/>
              <a:buChar char="‣"/>
            </a:pPr>
            <a:r>
              <a:rPr lang="en-US" sz="2000" dirty="0" err="1">
                <a:solidFill>
                  <a:srgbClr val="FFFFFF"/>
                </a:solidFill>
                <a:ea typeface="ＭＳ Ｐゴシック" charset="0"/>
                <a:sym typeface="Comic Sans MS" charset="0"/>
              </a:rPr>
              <a:t>Passiv</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undgåelse</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Aktiv</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undgåelse</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Viser</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underkastelse</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Dissocierer</a:t>
            </a:r>
            <a:endParaRPr lang="en-US" sz="2000" dirty="0">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sp>
        <p:nvSpPr>
          <p:cNvPr id="3" name="Pladsholder til dato 2"/>
          <p:cNvSpPr>
            <a:spLocks noGrp="1"/>
          </p:cNvSpPr>
          <p:nvPr>
            <p:ph type="dt" sz="half" idx="10"/>
          </p:nvPr>
        </p:nvSpPr>
        <p:spPr/>
        <p:txBody>
          <a:bodyPr/>
          <a:lstStyle/>
          <a:p>
            <a:fld id="{A0F2CED6-F09E-6F48-BFCC-EC6B90C6B5B8}" type="datetime1">
              <a:rPr lang="da-DK" smtClean="0">
                <a:solidFill>
                  <a:srgbClr val="FFFFFF"/>
                </a:solidFill>
              </a:rPr>
              <a:t>29/01/2016</a:t>
            </a:fld>
            <a:endParaRPr lang="da-DK" dirty="0">
              <a:solidFill>
                <a:srgbClr val="FFFFFF"/>
              </a:solidFill>
            </a:endParaRPr>
          </a:p>
        </p:txBody>
      </p:sp>
    </p:spTree>
    <p:extLst>
      <p:ext uri="{BB962C8B-B14F-4D97-AF65-F5344CB8AC3E}">
        <p14:creationId xmlns:p14="http://schemas.microsoft.com/office/powerpoint/2010/main" val="115180270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09" name="Picture 2" descr="helmet"/>
          <p:cNvPicPr>
            <a:picLocks noChangeAspect="1" noChangeArrowheads="1"/>
          </p:cNvPicPr>
          <p:nvPr/>
        </p:nvPicPr>
        <p:blipFill>
          <a:blip r:embed="rId3"/>
          <a:srcRect/>
          <a:stretch>
            <a:fillRect/>
          </a:stretch>
        </p:blipFill>
        <p:spPr bwMode="auto">
          <a:xfrm>
            <a:off x="755650" y="981075"/>
            <a:ext cx="7834313" cy="4648200"/>
          </a:xfrm>
          <a:prstGeom prst="rect">
            <a:avLst/>
          </a:prstGeom>
          <a:noFill/>
          <a:ln w="9525">
            <a:noFill/>
            <a:miter lim="800000"/>
            <a:headEnd/>
            <a:tailEnd/>
          </a:ln>
        </p:spPr>
      </p:pic>
      <p:sp>
        <p:nvSpPr>
          <p:cNvPr id="2" name="Pladsholder til dato 1"/>
          <p:cNvSpPr>
            <a:spLocks noGrp="1"/>
          </p:cNvSpPr>
          <p:nvPr>
            <p:ph type="dt" sz="half" idx="10"/>
          </p:nvPr>
        </p:nvSpPr>
        <p:spPr/>
        <p:txBody>
          <a:bodyPr/>
          <a:lstStyle/>
          <a:p>
            <a:fld id="{5E928163-937B-4A49-824C-914BE9EDFA6C}" type="datetime1">
              <a:rPr lang="da-DK" smtClean="0">
                <a:solidFill>
                  <a:schemeClr val="bg1"/>
                </a:solidFill>
                <a:latin typeface="Calibri"/>
              </a:rPr>
              <a:t>29/01/2016</a:t>
            </a:fld>
            <a:endParaRPr lang="da-DK" dirty="0">
              <a:solidFill>
                <a:schemeClr val="bg1"/>
              </a:solidFill>
              <a:latin typeface="Calibri"/>
            </a:endParaRPr>
          </a:p>
        </p:txBody>
      </p:sp>
      <p:sp>
        <p:nvSpPr>
          <p:cNvPr id="3" name="Pladsholder til sidefod 2"/>
          <p:cNvSpPr>
            <a:spLocks noGrp="1"/>
          </p:cNvSpPr>
          <p:nvPr>
            <p:ph type="ftr" sz="quarter" idx="11"/>
          </p:nvPr>
        </p:nvSpPr>
        <p:spPr/>
        <p:txBody>
          <a:bodyPr/>
          <a:lstStyle/>
          <a:p>
            <a:r>
              <a:rPr lang="da-DK" smtClean="0">
                <a:solidFill>
                  <a:schemeClr val="bg1"/>
                </a:solidFill>
                <a:latin typeface="Calibri"/>
              </a:rPr>
              <a:t>Lena Højgård Isager www.pkf.name</a:t>
            </a:r>
            <a:endParaRPr lang="da-DK" dirty="0">
              <a:solidFill>
                <a:schemeClr val="bg1"/>
              </a:solidFill>
              <a:latin typeface="Calibri"/>
            </a:endParaRPr>
          </a:p>
        </p:txBody>
      </p:sp>
    </p:spTree>
    <p:extLst>
      <p:ext uri="{BB962C8B-B14F-4D97-AF65-F5344CB8AC3E}">
        <p14:creationId xmlns:p14="http://schemas.microsoft.com/office/powerpoint/2010/main" val="2859228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FFFFFF"/>
                </a:solidFill>
              </a:rPr>
              <a:t>Program</a:t>
            </a:r>
            <a:endParaRPr lang="da-DK" dirty="0">
              <a:solidFill>
                <a:srgbClr val="FFFFFF"/>
              </a:solidFill>
            </a:endParaRPr>
          </a:p>
        </p:txBody>
      </p:sp>
      <p:sp>
        <p:nvSpPr>
          <p:cNvPr id="3" name="Pladsholder til indhold 2"/>
          <p:cNvSpPr>
            <a:spLocks noGrp="1"/>
          </p:cNvSpPr>
          <p:nvPr>
            <p:ph idx="1"/>
          </p:nvPr>
        </p:nvSpPr>
        <p:spPr/>
        <p:txBody>
          <a:bodyPr>
            <a:normAutofit fontScale="85000" lnSpcReduction="10000"/>
          </a:bodyPr>
          <a:lstStyle/>
          <a:p>
            <a:r>
              <a:rPr lang="da-DK" dirty="0" smtClean="0">
                <a:solidFill>
                  <a:srgbClr val="FFFFFF"/>
                </a:solidFill>
              </a:rPr>
              <a:t>Hvad er medfølelse og hvorfor har vi brug for det?</a:t>
            </a:r>
          </a:p>
          <a:p>
            <a:r>
              <a:rPr lang="da-DK" dirty="0" smtClean="0"/>
              <a:t>Hvordan hænger medfølelse og motivation sammen?</a:t>
            </a:r>
            <a:endParaRPr lang="da-DK" dirty="0" smtClean="0">
              <a:solidFill>
                <a:srgbClr val="FFFFFF"/>
              </a:solidFill>
            </a:endParaRPr>
          </a:p>
          <a:p>
            <a:r>
              <a:rPr lang="da-DK" dirty="0" smtClean="0">
                <a:solidFill>
                  <a:srgbClr val="FFFFFF"/>
                </a:solidFill>
              </a:rPr>
              <a:t>Beroligende åndedræt</a:t>
            </a:r>
          </a:p>
          <a:p>
            <a:r>
              <a:rPr lang="da-DK" dirty="0" smtClean="0">
                <a:solidFill>
                  <a:srgbClr val="FFFFFF"/>
                </a:solidFill>
              </a:rPr>
              <a:t>En tricky hjerne – den evolutionære udfordring</a:t>
            </a:r>
          </a:p>
          <a:p>
            <a:r>
              <a:rPr lang="da-DK" dirty="0"/>
              <a:t>Skam og selvkritik ved </a:t>
            </a:r>
            <a:r>
              <a:rPr lang="da-DK" dirty="0" smtClean="0"/>
              <a:t>misbrug</a:t>
            </a:r>
            <a:endParaRPr lang="da-DK" dirty="0"/>
          </a:p>
          <a:p>
            <a:r>
              <a:rPr lang="da-DK" dirty="0" smtClean="0">
                <a:solidFill>
                  <a:srgbClr val="FFFFFF"/>
                </a:solidFill>
              </a:rPr>
              <a:t>Tre cirkler – en model for affektregulering</a:t>
            </a:r>
          </a:p>
          <a:p>
            <a:r>
              <a:rPr lang="da-DK" dirty="0" smtClean="0">
                <a:solidFill>
                  <a:srgbClr val="FFFFFF"/>
                </a:solidFill>
              </a:rPr>
              <a:t>Særlige udfordringer ved misbrug</a:t>
            </a:r>
          </a:p>
          <a:p>
            <a:r>
              <a:rPr lang="da-DK" dirty="0" smtClean="0">
                <a:solidFill>
                  <a:srgbClr val="FFFFFF"/>
                </a:solidFill>
              </a:rPr>
              <a:t>Udvikling af medfølende evner og færdigheder</a:t>
            </a:r>
          </a:p>
          <a:p>
            <a:r>
              <a:rPr lang="da-DK" dirty="0" smtClean="0"/>
              <a:t>Guidning med medfølende selv</a:t>
            </a:r>
            <a:endParaRPr lang="da-DK" dirty="0" smtClean="0">
              <a:solidFill>
                <a:srgbClr val="FFFFFF"/>
              </a:solidFill>
            </a:endParaRPr>
          </a:p>
          <a:p>
            <a:endParaRPr lang="da-DK" dirty="0">
              <a:solidFill>
                <a:srgbClr val="FFFFFF"/>
              </a:solidFill>
            </a:endParaRPr>
          </a:p>
        </p:txBody>
      </p:sp>
      <p:sp>
        <p:nvSpPr>
          <p:cNvPr id="4" name="Pladsholder til dato 3"/>
          <p:cNvSpPr>
            <a:spLocks noGrp="1"/>
          </p:cNvSpPr>
          <p:nvPr>
            <p:ph type="dt" sz="half" idx="10"/>
          </p:nvPr>
        </p:nvSpPr>
        <p:spPr/>
        <p:txBody>
          <a:bodyPr/>
          <a:lstStyle/>
          <a:p>
            <a:fld id="{8ED8A63A-ED58-7348-8882-9067F0CD5C4D}" type="datetime1">
              <a:rPr lang="da-DK" smtClean="0">
                <a:solidFill>
                  <a:srgbClr val="FFFFFF"/>
                </a:solidFill>
                <a:latin typeface="Calibri"/>
              </a:rPr>
              <a:t>29/01/2016</a:t>
            </a:fld>
            <a:endParaRPr lang="da-DK" dirty="0">
              <a:solidFill>
                <a:srgbClr val="FFFFFF"/>
              </a:solidFill>
              <a:latin typeface="Calibri"/>
            </a:endParaRPr>
          </a:p>
        </p:txBody>
      </p:sp>
      <p:sp>
        <p:nvSpPr>
          <p:cNvPr id="5" name="Pladsholder til sidefod 4"/>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Tree>
    <p:extLst>
      <p:ext uri="{BB962C8B-B14F-4D97-AF65-F5344CB8AC3E}">
        <p14:creationId xmlns:p14="http://schemas.microsoft.com/office/powerpoint/2010/main" val="4165998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
          <p:cNvGrpSpPr>
            <a:grpSpLocks/>
          </p:cNvGrpSpPr>
          <p:nvPr/>
        </p:nvGrpSpPr>
        <p:grpSpPr bwMode="auto">
          <a:xfrm>
            <a:off x="2824843" y="179615"/>
            <a:ext cx="3488191" cy="2415812"/>
            <a:chOff x="0" y="0"/>
            <a:chExt cx="5127" cy="2959"/>
          </a:xfrm>
        </p:grpSpPr>
        <p:sp>
          <p:nvSpPr>
            <p:cNvPr id="44043" name="Oval 2"/>
            <p:cNvSpPr>
              <a:spLocks/>
            </p:cNvSpPr>
            <p:nvPr/>
          </p:nvSpPr>
          <p:spPr bwMode="auto">
            <a:xfrm>
              <a:off x="0" y="0"/>
              <a:ext cx="5127" cy="2959"/>
            </a:xfrm>
            <a:prstGeom prst="ellipse">
              <a:avLst/>
            </a:prstGeom>
            <a:solidFill>
              <a:srgbClr val="FF3300"/>
            </a:solidFill>
            <a:ln w="9525">
              <a:solidFill>
                <a:schemeClr val="accent1"/>
              </a:solidFill>
              <a:round/>
              <a:headEnd/>
              <a:tailEnd/>
            </a:ln>
          </p:spPr>
          <p:txBody>
            <a:bodyPr lIns="0" tIns="0" rIns="0" bIns="0"/>
            <a:lstStyle/>
            <a:p>
              <a:endParaRPr lang="da-DK">
                <a:solidFill>
                  <a:srgbClr val="FFFFFF"/>
                </a:solidFill>
              </a:endParaRPr>
            </a:p>
          </p:txBody>
        </p:sp>
        <p:sp>
          <p:nvSpPr>
            <p:cNvPr id="44044" name="Rectangle 3"/>
            <p:cNvSpPr>
              <a:spLocks/>
            </p:cNvSpPr>
            <p:nvPr/>
          </p:nvSpPr>
          <p:spPr bwMode="auto">
            <a:xfrm>
              <a:off x="245" y="319"/>
              <a:ext cx="4637" cy="2320"/>
            </a:xfrm>
            <a:prstGeom prst="rect">
              <a:avLst/>
            </a:prstGeom>
            <a:noFill/>
            <a:ln w="12700">
              <a:noFill/>
              <a:miter lim="800000"/>
              <a:headEnd/>
              <a:tailEnd/>
            </a:ln>
            <a:extLst>
              <a:ext uri="{909E8E84-426E-40dd-AFC4-6F175D3DCCD1}">
                <a14:hiddenFill xmlns="" xmlns:a14="http://schemas.microsoft.com/office/drawing/2010/main">
                  <a:solidFill>
                    <a:srgbClr val="FFFFFF"/>
                  </a:solidFill>
                </a14:hiddenFill>
              </a:ext>
            </a:extLst>
          </p:spPr>
          <p:txBody>
            <a:bodyPr lIns="38100" tIns="38100" rIns="115778" bIns="38100" anchor="ctr"/>
            <a:lstStyle/>
            <a:p>
              <a:pPr marL="17583" algn="ctr"/>
              <a:r>
                <a:rPr lang="en-US" b="1" dirty="0" err="1">
                  <a:solidFill>
                    <a:srgbClr val="FFFFFF"/>
                  </a:solidFill>
                  <a:ea typeface="ＭＳ Ｐゴシック" charset="0"/>
                  <a:sym typeface="Comic Sans MS" charset="0"/>
                </a:rPr>
                <a:t>Trusselsfokuseret</a:t>
              </a:r>
              <a:endParaRPr lang="en-US" b="1"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Aktiverer</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søgning</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af</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beskyttelse</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og</a:t>
              </a:r>
              <a:r>
                <a:rPr lang="en-US" dirty="0">
                  <a:solidFill>
                    <a:srgbClr val="FFFFFF"/>
                  </a:solidFill>
                  <a:ea typeface="ＭＳ Ｐゴシック" charset="0"/>
                  <a:sym typeface="Comic Sans MS" charset="0"/>
                </a:rPr>
                <a:t> </a:t>
              </a:r>
            </a:p>
            <a:p>
              <a:pPr marL="17583" algn="ctr"/>
              <a:r>
                <a:rPr lang="en-US" dirty="0" err="1">
                  <a:solidFill>
                    <a:srgbClr val="FFFFFF"/>
                  </a:solidFill>
                  <a:ea typeface="ＭＳ Ｐゴシック" charset="0"/>
                  <a:sym typeface="Comic Sans MS" charset="0"/>
                </a:rPr>
                <a:t>sikkerhed</a:t>
              </a:r>
              <a:endParaRPr lang="en-US"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Aktiverer</a:t>
              </a:r>
              <a:r>
                <a:rPr lang="en-US" dirty="0">
                  <a:solidFill>
                    <a:srgbClr val="FFFFFF"/>
                  </a:solidFill>
                  <a:ea typeface="ＭＳ Ｐゴシック" charset="0"/>
                  <a:sym typeface="Comic Sans MS" charset="0"/>
                </a:rPr>
                <a:t> / </a:t>
              </a:r>
              <a:r>
                <a:rPr lang="en-US" dirty="0" err="1">
                  <a:solidFill>
                    <a:srgbClr val="FFFFFF"/>
                  </a:solidFill>
                  <a:ea typeface="ＭＳ Ｐゴシック" charset="0"/>
                  <a:sym typeface="Comic Sans MS" charset="0"/>
                </a:rPr>
                <a:t>hæmmer</a:t>
              </a:r>
              <a:endParaRPr lang="en-US" dirty="0">
                <a:solidFill>
                  <a:srgbClr val="FFFFFF"/>
                </a:solidFill>
                <a:ea typeface="ＭＳ Ｐゴシック" charset="0"/>
                <a:sym typeface="Comic Sans MS" charset="0"/>
              </a:endParaRPr>
            </a:p>
          </p:txBody>
        </p:sp>
      </p:grpSp>
      <p:sp>
        <p:nvSpPr>
          <p:cNvPr id="44035" name="Line 4"/>
          <p:cNvSpPr>
            <a:spLocks noChangeShapeType="1"/>
          </p:cNvSpPr>
          <p:nvPr/>
        </p:nvSpPr>
        <p:spPr bwMode="auto">
          <a:xfrm>
            <a:off x="5105400" y="3579223"/>
            <a:ext cx="1632857" cy="744583"/>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srgbClr val="FFFFFF"/>
              </a:solidFill>
            </a:endParaRPr>
          </a:p>
        </p:txBody>
      </p:sp>
      <p:sp>
        <p:nvSpPr>
          <p:cNvPr id="44036" name="Line 5"/>
          <p:cNvSpPr>
            <a:spLocks noChangeShapeType="1"/>
          </p:cNvSpPr>
          <p:nvPr/>
        </p:nvSpPr>
        <p:spPr bwMode="auto">
          <a:xfrm>
            <a:off x="4572000" y="3526972"/>
            <a:ext cx="0" cy="718457"/>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srgbClr val="FFFFFF"/>
              </a:solidFill>
            </a:endParaRPr>
          </a:p>
        </p:txBody>
      </p:sp>
      <p:sp>
        <p:nvSpPr>
          <p:cNvPr id="44037" name="Line 6"/>
          <p:cNvSpPr>
            <a:spLocks noChangeShapeType="1"/>
          </p:cNvSpPr>
          <p:nvPr/>
        </p:nvSpPr>
        <p:spPr bwMode="auto">
          <a:xfrm flipH="1">
            <a:off x="2231571" y="3566160"/>
            <a:ext cx="1752600" cy="764177"/>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srgbClr val="FFFFFF"/>
              </a:solidFill>
            </a:endParaRPr>
          </a:p>
        </p:txBody>
      </p:sp>
      <p:sp>
        <p:nvSpPr>
          <p:cNvPr id="44038" name="Line 7"/>
          <p:cNvSpPr>
            <a:spLocks noChangeShapeType="1"/>
          </p:cNvSpPr>
          <p:nvPr/>
        </p:nvSpPr>
        <p:spPr bwMode="auto">
          <a:xfrm>
            <a:off x="4572000" y="2693398"/>
            <a:ext cx="0" cy="474345"/>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srgbClr val="FFFFFF"/>
              </a:solidFill>
            </a:endParaRPr>
          </a:p>
        </p:txBody>
      </p:sp>
      <p:sp>
        <p:nvSpPr>
          <p:cNvPr id="44039" name="Rectangle 8"/>
          <p:cNvSpPr>
            <a:spLocks/>
          </p:cNvSpPr>
          <p:nvPr/>
        </p:nvSpPr>
        <p:spPr bwMode="auto">
          <a:xfrm>
            <a:off x="4170369" y="3128554"/>
            <a:ext cx="8032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en-US" sz="2400" b="1" dirty="0" err="1">
                <a:solidFill>
                  <a:srgbClr val="FFFFFF"/>
                </a:solidFill>
                <a:ea typeface="ＭＳ Ｐゴシック" charset="0"/>
                <a:sym typeface="Comic Sans MS" charset="0"/>
              </a:rPr>
              <a:t>Vrede</a:t>
            </a:r>
            <a:endParaRPr lang="en-US" sz="2400" b="1" dirty="0">
              <a:solidFill>
                <a:srgbClr val="FFFFFF"/>
              </a:solidFill>
              <a:ea typeface="ＭＳ Ｐゴシック" charset="0"/>
              <a:sym typeface="Comic Sans MS" charset="0"/>
            </a:endParaRPr>
          </a:p>
        </p:txBody>
      </p:sp>
      <p:sp>
        <p:nvSpPr>
          <p:cNvPr id="44040" name="Rectangle 9"/>
          <p:cNvSpPr>
            <a:spLocks/>
          </p:cNvSpPr>
          <p:nvPr/>
        </p:nvSpPr>
        <p:spPr bwMode="auto">
          <a:xfrm>
            <a:off x="3124200" y="4434840"/>
            <a:ext cx="3057233"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Opmærksomhed / </a:t>
            </a:r>
            <a:r>
              <a:rPr lang="en-US" sz="2000" b="1" dirty="0" err="1">
                <a:solidFill>
                  <a:srgbClr val="FFFFFF"/>
                </a:solidFill>
                <a:ea typeface="ＭＳ Ｐゴシック" charset="0"/>
                <a:sym typeface="Comic Sans MS" charset="0"/>
              </a:rPr>
              <a:t>tænkning</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smalt</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fokuseret</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Overskridende</a:t>
            </a:r>
            <a:r>
              <a:rPr lang="en-US" sz="2000" dirty="0">
                <a:solidFill>
                  <a:srgbClr val="FFFFFF"/>
                </a:solidFill>
                <a:ea typeface="ＭＳ Ｐゴシック" charset="0"/>
                <a:sym typeface="Comic Sans MS" charset="0"/>
              </a:rPr>
              <a:t>/</a:t>
            </a:r>
            <a:r>
              <a:rPr lang="en-US" sz="2000" dirty="0" err="1">
                <a:solidFill>
                  <a:srgbClr val="FFFFFF"/>
                </a:solidFill>
                <a:ea typeface="ＭＳ Ｐゴシック" charset="0"/>
                <a:sym typeface="Comic Sans MS" charset="0"/>
              </a:rPr>
              <a:t>blokerer</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a:solidFill>
                  <a:srgbClr val="FFFFFF"/>
                </a:solidFill>
                <a:ea typeface="ＭＳ Ｐゴシック" charset="0"/>
                <a:sym typeface="Comic Sans MS" charset="0"/>
              </a:rPr>
              <a:t>Scanner - </a:t>
            </a:r>
            <a:r>
              <a:rPr lang="en-US" sz="2000" dirty="0" err="1">
                <a:solidFill>
                  <a:srgbClr val="FFFFFF"/>
                </a:solidFill>
                <a:ea typeface="ＭＳ Ｐゴシック" charset="0"/>
                <a:sym typeface="Comic Sans MS" charset="0"/>
              </a:rPr>
              <a:t>søger</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Internt</a:t>
            </a:r>
            <a:r>
              <a:rPr lang="en-US" sz="2000" dirty="0">
                <a:solidFill>
                  <a:srgbClr val="FFFFFF"/>
                </a:solidFill>
                <a:ea typeface="ＭＳ Ｐゴシック" charset="0"/>
                <a:sym typeface="Comic Sans MS" charset="0"/>
              </a:rPr>
              <a:t> vs. </a:t>
            </a:r>
            <a:r>
              <a:rPr lang="en-US" sz="2000" dirty="0" err="1">
                <a:solidFill>
                  <a:srgbClr val="FFFFFF"/>
                </a:solidFill>
                <a:ea typeface="ＭＳ Ｐゴシック" charset="0"/>
                <a:sym typeface="Comic Sans MS" charset="0"/>
              </a:rPr>
              <a:t>externt</a:t>
            </a:r>
            <a:endParaRPr lang="en-US" sz="2000" dirty="0">
              <a:solidFill>
                <a:srgbClr val="FFFFFF"/>
              </a:solidFill>
              <a:ea typeface="ＭＳ Ｐゴシック" charset="0"/>
              <a:sym typeface="Comic Sans MS" charset="0"/>
            </a:endParaRPr>
          </a:p>
        </p:txBody>
      </p:sp>
      <p:sp>
        <p:nvSpPr>
          <p:cNvPr id="44041" name="Rectangle 10"/>
          <p:cNvSpPr>
            <a:spLocks/>
          </p:cNvSpPr>
          <p:nvPr/>
        </p:nvSpPr>
        <p:spPr bwMode="auto">
          <a:xfrm>
            <a:off x="900113" y="4395651"/>
            <a:ext cx="1924730"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36469" bIns="0"/>
          <a:lstStyle/>
          <a:p>
            <a:pPr marL="35899"/>
            <a:r>
              <a:rPr lang="en-US" sz="2000" b="1" dirty="0" err="1">
                <a:solidFill>
                  <a:srgbClr val="FFFFFF"/>
                </a:solidFill>
                <a:ea typeface="ＭＳ Ｐゴシック" charset="0"/>
                <a:sym typeface="Comic Sans MS" charset="0"/>
              </a:rPr>
              <a:t>Krop</a:t>
            </a:r>
            <a:r>
              <a:rPr lang="en-US" sz="2000" b="1" dirty="0">
                <a:solidFill>
                  <a:srgbClr val="FFFFFF"/>
                </a:solidFill>
                <a:ea typeface="ＭＳ Ｐゴシック" charset="0"/>
                <a:sym typeface="Comic Sans MS" charset="0"/>
              </a:rPr>
              <a:t> / </a:t>
            </a:r>
            <a:r>
              <a:rPr lang="en-US" sz="2000" b="1" dirty="0" err="1">
                <a:solidFill>
                  <a:srgbClr val="FFFFFF"/>
                </a:solidFill>
                <a:ea typeface="ＭＳ Ｐゴシック" charset="0"/>
                <a:sym typeface="Comic Sans MS" charset="0"/>
              </a:rPr>
              <a:t>følelser</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Spændt</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Hjertebanken</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Trang</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til</a:t>
            </a:r>
            <a:r>
              <a:rPr lang="en-US" sz="2000" dirty="0">
                <a:solidFill>
                  <a:srgbClr val="FFFFFF"/>
                </a:solidFill>
                <a:ea typeface="ＭＳ Ｐゴシック" charset="0"/>
                <a:sym typeface="Comic Sans MS" charset="0"/>
              </a:rPr>
              <a:t> at handle</a:t>
            </a:r>
          </a:p>
          <a:p>
            <a:pPr marL="35899">
              <a:buSzPct val="125000"/>
              <a:buFont typeface="Lucida Grande" charset="0"/>
              <a:buChar char="‣"/>
            </a:pPr>
            <a:r>
              <a:rPr lang="en-US" sz="2000" dirty="0" err="1">
                <a:solidFill>
                  <a:srgbClr val="FFFFFF"/>
                </a:solidFill>
                <a:ea typeface="ＭＳ Ｐゴシック" charset="0"/>
                <a:sym typeface="Comic Sans MS" charset="0"/>
              </a:rPr>
              <a:t>Vrede</a:t>
            </a:r>
            <a:endParaRPr lang="en-US" sz="2000" dirty="0">
              <a:solidFill>
                <a:srgbClr val="FFFFFF"/>
              </a:solidFill>
              <a:ea typeface="ＭＳ Ｐゴシック" charset="0"/>
              <a:sym typeface="Comic Sans MS" charset="0"/>
            </a:endParaRPr>
          </a:p>
        </p:txBody>
      </p:sp>
      <p:sp>
        <p:nvSpPr>
          <p:cNvPr id="44042" name="Rectangle 11"/>
          <p:cNvSpPr>
            <a:spLocks/>
          </p:cNvSpPr>
          <p:nvPr/>
        </p:nvSpPr>
        <p:spPr bwMode="auto">
          <a:xfrm>
            <a:off x="6553200" y="4448213"/>
            <a:ext cx="2409270"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Adfærd</a:t>
            </a:r>
          </a:p>
          <a:p>
            <a:pPr marL="35899">
              <a:buSzPct val="125000"/>
              <a:buFont typeface="Lucida Grande" charset="0"/>
              <a:buChar char="‣"/>
            </a:pPr>
            <a:r>
              <a:rPr lang="en-US" sz="2000" dirty="0" err="1">
                <a:solidFill>
                  <a:srgbClr val="FFFFFF"/>
                </a:solidFill>
                <a:ea typeface="ＭＳ Ｐゴシック" charset="0"/>
                <a:sym typeface="Comic Sans MS" charset="0"/>
              </a:rPr>
              <a:t>Intensiverer</a:t>
            </a:r>
            <a:r>
              <a:rPr lang="en-US" sz="2000" dirty="0">
                <a:solidFill>
                  <a:srgbClr val="FFFFFF"/>
                </a:solidFill>
                <a:ea typeface="ＭＳ Ｐゴシック" charset="0"/>
                <a:sym typeface="Comic Sans MS" charset="0"/>
              </a:rPr>
              <a:t> handling</a:t>
            </a:r>
          </a:p>
          <a:p>
            <a:pPr marL="35899">
              <a:buSzPct val="125000"/>
              <a:buFont typeface="Lucida Grande" charset="0"/>
              <a:buChar char="‣"/>
            </a:pPr>
            <a:r>
              <a:rPr lang="en-US" sz="2000" dirty="0" err="1">
                <a:solidFill>
                  <a:srgbClr val="FFFFFF"/>
                </a:solidFill>
                <a:ea typeface="ＭＳ Ｐゴシック" charset="0"/>
                <a:sym typeface="Comic Sans MS" charset="0"/>
              </a:rPr>
              <a:t>Viser</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agression</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Angriber</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Dissocierer</a:t>
            </a:r>
            <a:endParaRPr lang="en-US" sz="2000" dirty="0">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sp>
        <p:nvSpPr>
          <p:cNvPr id="3" name="Pladsholder til dato 2"/>
          <p:cNvSpPr>
            <a:spLocks noGrp="1"/>
          </p:cNvSpPr>
          <p:nvPr>
            <p:ph type="dt" sz="half" idx="10"/>
          </p:nvPr>
        </p:nvSpPr>
        <p:spPr/>
        <p:txBody>
          <a:bodyPr/>
          <a:lstStyle/>
          <a:p>
            <a:fld id="{BD79D96C-C484-A640-BC9F-297EBE7E5E5A}" type="datetime1">
              <a:rPr lang="da-DK" smtClean="0">
                <a:solidFill>
                  <a:srgbClr val="FFFFFF"/>
                </a:solidFill>
              </a:rPr>
              <a:t>29/01/2016</a:t>
            </a:fld>
            <a:endParaRPr lang="da-DK" dirty="0">
              <a:solidFill>
                <a:srgbClr val="FFFFFF"/>
              </a:solidFill>
            </a:endParaRPr>
          </a:p>
        </p:txBody>
      </p:sp>
    </p:spTree>
    <p:extLst>
      <p:ext uri="{BB962C8B-B14F-4D97-AF65-F5344CB8AC3E}">
        <p14:creationId xmlns:p14="http://schemas.microsoft.com/office/powerpoint/2010/main" val="336057404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p:cNvSpPr>
          <p:nvPr/>
        </p:nvSpPr>
        <p:spPr bwMode="auto">
          <a:xfrm rot="-192303">
            <a:off x="91848" y="6531429"/>
            <a:ext cx="7587343" cy="215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35614" bIns="0" anchor="ctr"/>
          <a:lstStyle/>
          <a:p>
            <a:pPr marL="35166"/>
            <a:r>
              <a:rPr lang="en-US" sz="800">
                <a:solidFill>
                  <a:srgbClr val="FFFFFF"/>
                </a:solidFill>
                <a:latin typeface="Comic Sans MS" charset="0"/>
                <a:ea typeface="ＭＳ Ｐゴシック" charset="0"/>
                <a:sym typeface="Comic Sans MS" charset="0"/>
              </a:rPr>
              <a:t> </a:t>
            </a:r>
          </a:p>
        </p:txBody>
      </p:sp>
      <p:sp>
        <p:nvSpPr>
          <p:cNvPr id="2" name="Rectangle 2"/>
          <p:cNvSpPr>
            <a:spLocks noGrp="1" noChangeArrowheads="1"/>
          </p:cNvSpPr>
          <p:nvPr>
            <p:ph type="title"/>
          </p:nvPr>
        </p:nvSpPr>
        <p:spPr>
          <a:xfrm>
            <a:off x="631371" y="339634"/>
            <a:ext cx="7772400" cy="1371600"/>
          </a:xfrm>
        </p:spPr>
        <p:txBody>
          <a:bodyPr rIns="94673"/>
          <a:lstStyle/>
          <a:p>
            <a:pPr marL="35166">
              <a:defRPr/>
            </a:pPr>
            <a:r>
              <a:rPr lang="en-US" dirty="0" err="1" smtClean="0">
                <a:solidFill>
                  <a:srgbClr val="FFFFFF"/>
                </a:solidFill>
              </a:rPr>
              <a:t>Lotterigevinst</a:t>
            </a:r>
            <a:endParaRPr lang="en-US" dirty="0" smtClean="0">
              <a:solidFill>
                <a:srgbClr val="FFFFFF"/>
              </a:solidFill>
            </a:endParaRPr>
          </a:p>
        </p:txBody>
      </p:sp>
      <p:sp>
        <p:nvSpPr>
          <p:cNvPr id="46083" name="Rectangle 3"/>
          <p:cNvSpPr>
            <a:spLocks noGrp="1" noChangeArrowheads="1"/>
          </p:cNvSpPr>
          <p:nvPr>
            <p:ph idx="1"/>
          </p:nvPr>
        </p:nvSpPr>
        <p:spPr/>
        <p:txBody>
          <a:bodyPr rIns="94673"/>
          <a:lstStyle/>
          <a:p>
            <a:pPr marL="0" indent="0" algn="ctr">
              <a:buNone/>
              <a:defRPr/>
            </a:pPr>
            <a:endParaRPr lang="en-US" dirty="0" smtClean="0">
              <a:solidFill>
                <a:srgbClr val="FFFFFF"/>
              </a:solidFill>
            </a:endParaRPr>
          </a:p>
          <a:p>
            <a:pPr marL="0" indent="0" algn="ctr">
              <a:buNone/>
              <a:defRPr/>
            </a:pPr>
            <a:endParaRPr lang="en-US" dirty="0" smtClean="0">
              <a:solidFill>
                <a:srgbClr val="FFFFFF"/>
              </a:solidFill>
            </a:endParaRPr>
          </a:p>
          <a:p>
            <a:pPr marL="0" indent="0" algn="ctr">
              <a:buNone/>
              <a:defRPr/>
            </a:pPr>
            <a:r>
              <a:rPr lang="en-US" dirty="0" smtClean="0">
                <a:solidFill>
                  <a:srgbClr val="FFFFFF"/>
                </a:solidFill>
              </a:rPr>
              <a:t>                             </a:t>
            </a:r>
          </a:p>
          <a:p>
            <a:pPr marL="0" indent="0" algn="ctr">
              <a:buNone/>
              <a:defRPr/>
            </a:pPr>
            <a:r>
              <a:rPr lang="en-US" dirty="0" smtClean="0">
                <a:solidFill>
                  <a:srgbClr val="FFFFFF"/>
                </a:solidFill>
              </a:rPr>
              <a:t>                                    </a:t>
            </a:r>
            <a:r>
              <a:rPr lang="en-US" sz="4400" dirty="0" smtClean="0">
                <a:solidFill>
                  <a:srgbClr val="FFFFFF"/>
                </a:solidFill>
              </a:rPr>
              <a:t>10 </a:t>
            </a:r>
            <a:r>
              <a:rPr lang="en-US" sz="4400" dirty="0" err="1">
                <a:solidFill>
                  <a:srgbClr val="FFFFFF"/>
                </a:solidFill>
              </a:rPr>
              <a:t>millioner</a:t>
            </a:r>
            <a:r>
              <a:rPr lang="en-US" sz="4400" dirty="0">
                <a:solidFill>
                  <a:srgbClr val="FFFFFF"/>
                </a:solidFill>
              </a:rPr>
              <a:t> kr.!!!!</a:t>
            </a:r>
          </a:p>
        </p:txBody>
      </p:sp>
      <p:sp>
        <p:nvSpPr>
          <p:cNvPr id="3" name="Pladsholder til sidefod 2"/>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pic>
        <p:nvPicPr>
          <p:cNvPr id="460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389">
            <a:off x="891949" y="2305594"/>
            <a:ext cx="3135766" cy="3461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round/>
                <a:headEnd/>
                <a:tailEnd/>
              </a14:hiddenLine>
            </a:ext>
          </a:extLst>
        </p:spPr>
      </p:pic>
      <p:sp>
        <p:nvSpPr>
          <p:cNvPr id="4" name="Pladsholder til dato 3"/>
          <p:cNvSpPr>
            <a:spLocks noGrp="1"/>
          </p:cNvSpPr>
          <p:nvPr>
            <p:ph type="dt" sz="half" idx="10"/>
          </p:nvPr>
        </p:nvSpPr>
        <p:spPr/>
        <p:txBody>
          <a:bodyPr/>
          <a:lstStyle/>
          <a:p>
            <a:fld id="{AFBF88F3-BABE-4D40-BE78-8D9F03FE9E2D}" type="datetime1">
              <a:rPr lang="da-DK" smtClean="0">
                <a:solidFill>
                  <a:srgbClr val="FFFFFF"/>
                </a:solidFill>
                <a:latin typeface="Calibri"/>
              </a:rPr>
              <a:t>29/01/2016</a:t>
            </a:fld>
            <a:endParaRPr lang="da-DK" dirty="0">
              <a:solidFill>
                <a:srgbClr val="FFFFFF"/>
              </a:solidFill>
              <a:latin typeface="Calibri"/>
            </a:endParaRPr>
          </a:p>
        </p:txBody>
      </p:sp>
    </p:spTree>
    <p:extLst>
      <p:ext uri="{BB962C8B-B14F-4D97-AF65-F5344CB8AC3E}">
        <p14:creationId xmlns:p14="http://schemas.microsoft.com/office/powerpoint/2010/main" val="119017752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Rectangle 2"/>
          <p:cNvSpPr>
            <a:spLocks noGrp="1" noChangeArrowheads="1"/>
          </p:cNvSpPr>
          <p:nvPr>
            <p:ph type="title" idx="4294967295"/>
          </p:nvPr>
        </p:nvSpPr>
        <p:spPr/>
        <p:txBody>
          <a:bodyPr/>
          <a:lstStyle/>
          <a:p>
            <a:pPr eaLnBrk="1" hangingPunct="1"/>
            <a:endParaRPr lang="en-US" smtClean="0"/>
          </a:p>
        </p:txBody>
      </p:sp>
      <p:pic>
        <p:nvPicPr>
          <p:cNvPr id="534530" name="Picture 3" descr="mom-and-baby-conversation2"/>
          <p:cNvPicPr>
            <a:picLocks noGrp="1" noChangeAspect="1" noChangeArrowheads="1"/>
          </p:cNvPicPr>
          <p:nvPr>
            <p:ph type="body" idx="4294967295"/>
          </p:nvPr>
        </p:nvPicPr>
        <p:blipFill>
          <a:blip r:embed="rId2"/>
          <a:srcRect/>
          <a:stretch>
            <a:fillRect/>
          </a:stretch>
        </p:blipFill>
        <p:spPr>
          <a:xfrm>
            <a:off x="611188" y="549275"/>
            <a:ext cx="7921625" cy="5903913"/>
          </a:xfrm>
        </p:spPr>
      </p:pic>
      <p:sp>
        <p:nvSpPr>
          <p:cNvPr id="2" name="Pladsholder til dato 1"/>
          <p:cNvSpPr>
            <a:spLocks noGrp="1"/>
          </p:cNvSpPr>
          <p:nvPr>
            <p:ph type="dt" sz="half" idx="10"/>
          </p:nvPr>
        </p:nvSpPr>
        <p:spPr/>
        <p:txBody>
          <a:bodyPr/>
          <a:lstStyle/>
          <a:p>
            <a:fld id="{56A891B1-1429-EF4B-A190-ECF44E2FF774}"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3785391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1"/>
          <p:cNvSpPr>
            <a:spLocks/>
          </p:cNvSpPr>
          <p:nvPr/>
        </p:nvSpPr>
        <p:spPr bwMode="auto">
          <a:xfrm>
            <a:off x="2824843" y="179615"/>
            <a:ext cx="3488191" cy="2415812"/>
          </a:xfrm>
          <a:prstGeom prst="ellipse">
            <a:avLst/>
          </a:prstGeom>
          <a:solidFill>
            <a:srgbClr val="0033FF"/>
          </a:solidFill>
          <a:ln w="9525">
            <a:solidFill>
              <a:schemeClr val="tx1"/>
            </a:solidFill>
            <a:round/>
            <a:headEnd/>
            <a:tailEnd/>
          </a:ln>
        </p:spPr>
        <p:txBody>
          <a:bodyPr lIns="0" tIns="0" rIns="0" bIns="0"/>
          <a:lstStyle/>
          <a:p>
            <a:endParaRPr lang="da-DK" sz="1400">
              <a:solidFill>
                <a:srgbClr val="FFFFFF"/>
              </a:solidFill>
            </a:endParaRPr>
          </a:p>
        </p:txBody>
      </p:sp>
      <p:sp>
        <p:nvSpPr>
          <p:cNvPr id="47107" name="Line 2"/>
          <p:cNvSpPr>
            <a:spLocks noChangeShapeType="1"/>
          </p:cNvSpPr>
          <p:nvPr/>
        </p:nvSpPr>
        <p:spPr bwMode="auto">
          <a:xfrm>
            <a:off x="5105400" y="3579223"/>
            <a:ext cx="1632857" cy="744583"/>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sz="1400">
              <a:solidFill>
                <a:srgbClr val="FFFFFF"/>
              </a:solidFill>
            </a:endParaRPr>
          </a:p>
        </p:txBody>
      </p:sp>
      <p:sp>
        <p:nvSpPr>
          <p:cNvPr id="47108" name="Line 3"/>
          <p:cNvSpPr>
            <a:spLocks noChangeShapeType="1"/>
          </p:cNvSpPr>
          <p:nvPr/>
        </p:nvSpPr>
        <p:spPr bwMode="auto">
          <a:xfrm>
            <a:off x="4572000" y="3526972"/>
            <a:ext cx="0" cy="718457"/>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sz="1400">
              <a:solidFill>
                <a:srgbClr val="FFFFFF"/>
              </a:solidFill>
            </a:endParaRPr>
          </a:p>
        </p:txBody>
      </p:sp>
      <p:sp>
        <p:nvSpPr>
          <p:cNvPr id="47109" name="Line 4"/>
          <p:cNvSpPr>
            <a:spLocks noChangeShapeType="1"/>
          </p:cNvSpPr>
          <p:nvPr/>
        </p:nvSpPr>
        <p:spPr bwMode="auto">
          <a:xfrm flipH="1">
            <a:off x="2231571" y="3566160"/>
            <a:ext cx="1752600" cy="764177"/>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sz="1400">
              <a:solidFill>
                <a:srgbClr val="FFFFFF"/>
              </a:solidFill>
            </a:endParaRPr>
          </a:p>
        </p:txBody>
      </p:sp>
      <p:sp>
        <p:nvSpPr>
          <p:cNvPr id="47110" name="Line 5"/>
          <p:cNvSpPr>
            <a:spLocks noChangeShapeType="1"/>
          </p:cNvSpPr>
          <p:nvPr/>
        </p:nvSpPr>
        <p:spPr bwMode="auto">
          <a:xfrm>
            <a:off x="4572000" y="2693398"/>
            <a:ext cx="0" cy="474345"/>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sz="1400">
              <a:solidFill>
                <a:srgbClr val="FFFFFF"/>
              </a:solidFill>
            </a:endParaRPr>
          </a:p>
        </p:txBody>
      </p:sp>
      <p:sp>
        <p:nvSpPr>
          <p:cNvPr id="47111" name="Rectangle 6"/>
          <p:cNvSpPr>
            <a:spLocks/>
          </p:cNvSpPr>
          <p:nvPr/>
        </p:nvSpPr>
        <p:spPr bwMode="auto">
          <a:xfrm>
            <a:off x="3652157" y="3157640"/>
            <a:ext cx="1643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da-DK" sz="2400" b="1" smtClean="0">
                <a:solidFill>
                  <a:srgbClr val="FFFFFF"/>
                </a:solidFill>
                <a:ea typeface="ＭＳ Ｐゴシック" charset="0"/>
                <a:sym typeface="Comic Sans MS" charset="0"/>
              </a:rPr>
              <a:t>Glæde / Lyst</a:t>
            </a:r>
            <a:endParaRPr lang="da-DK" sz="2400" b="1">
              <a:solidFill>
                <a:srgbClr val="FFFFFF"/>
              </a:solidFill>
              <a:ea typeface="ＭＳ Ｐゴシック" charset="0"/>
              <a:sym typeface="Comic Sans MS" charset="0"/>
            </a:endParaRPr>
          </a:p>
        </p:txBody>
      </p:sp>
      <p:sp>
        <p:nvSpPr>
          <p:cNvPr id="47112" name="Rectangle 7"/>
          <p:cNvSpPr>
            <a:spLocks/>
          </p:cNvSpPr>
          <p:nvPr/>
        </p:nvSpPr>
        <p:spPr bwMode="auto">
          <a:xfrm>
            <a:off x="3652157" y="4434840"/>
            <a:ext cx="2378630"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36469" bIns="0">
            <a:spAutoFit/>
          </a:bodyPr>
          <a:lstStyle/>
          <a:p>
            <a:pPr marL="35899"/>
            <a:r>
              <a:rPr lang="da-DK" sz="2000" b="1" smtClean="0">
                <a:solidFill>
                  <a:srgbClr val="FFFFFF"/>
                </a:solidFill>
                <a:ea typeface="ＭＳ Ｐゴシック" charset="0"/>
                <a:sym typeface="Comic Sans MS" charset="0"/>
              </a:rPr>
              <a:t>Opmærksomhed / tænkning</a:t>
            </a:r>
          </a:p>
          <a:p>
            <a:pPr marL="35899">
              <a:buSzPct val="125000"/>
              <a:buFont typeface="Lucida Grande" charset="0"/>
              <a:buChar char="‣"/>
            </a:pPr>
            <a:r>
              <a:rPr lang="da-DK" sz="2000" smtClean="0">
                <a:solidFill>
                  <a:srgbClr val="FFFFFF"/>
                </a:solidFill>
                <a:ea typeface="ＭＳ Ｐゴシック" charset="0"/>
                <a:sym typeface="Comic Sans MS" charset="0"/>
              </a:rPr>
              <a:t>smalt fokuseret</a:t>
            </a:r>
          </a:p>
          <a:p>
            <a:pPr marL="35899">
              <a:buSzPct val="125000"/>
              <a:buFont typeface="Lucida Grande" charset="0"/>
              <a:buChar char="‣"/>
            </a:pPr>
            <a:r>
              <a:rPr lang="da-DK" sz="2000" smtClean="0">
                <a:solidFill>
                  <a:srgbClr val="FFFFFF"/>
                </a:solidFill>
                <a:ea typeface="ＭＳ Ｐゴシック" charset="0"/>
                <a:sym typeface="Comic Sans MS" charset="0"/>
              </a:rPr>
              <a:t>Undersøgende</a:t>
            </a:r>
          </a:p>
          <a:p>
            <a:pPr marL="35899">
              <a:buSzPct val="125000"/>
              <a:buFont typeface="Lucida Grande" charset="0"/>
              <a:buChar char="‣"/>
            </a:pPr>
            <a:r>
              <a:rPr lang="da-DK" sz="2000" smtClean="0">
                <a:solidFill>
                  <a:srgbClr val="FFFFFF"/>
                </a:solidFill>
                <a:ea typeface="ＭＳ Ｐゴシック" charset="0"/>
                <a:sym typeface="Comic Sans MS" charset="0"/>
              </a:rPr>
              <a:t>Køber</a:t>
            </a:r>
          </a:p>
          <a:p>
            <a:pPr marL="35899">
              <a:buSzPct val="125000"/>
              <a:buFont typeface="Lucida Grande" charset="0"/>
              <a:buChar char="‣"/>
            </a:pPr>
            <a:r>
              <a:rPr lang="da-DK" sz="2000" smtClean="0">
                <a:solidFill>
                  <a:srgbClr val="FFFFFF"/>
                </a:solidFill>
                <a:ea typeface="ＭＳ Ｐゴシック" charset="0"/>
                <a:sym typeface="Comic Sans MS" charset="0"/>
              </a:rPr>
              <a:t>Internt vs. externt</a:t>
            </a:r>
            <a:endParaRPr lang="da-DK" sz="2000">
              <a:solidFill>
                <a:srgbClr val="FFFFFF"/>
              </a:solidFill>
              <a:ea typeface="ＭＳ Ｐゴシック" charset="0"/>
              <a:sym typeface="Comic Sans MS" charset="0"/>
            </a:endParaRPr>
          </a:p>
        </p:txBody>
      </p:sp>
      <p:sp>
        <p:nvSpPr>
          <p:cNvPr id="47113" name="Rectangle 8"/>
          <p:cNvSpPr>
            <a:spLocks/>
          </p:cNvSpPr>
          <p:nvPr/>
        </p:nvSpPr>
        <p:spPr bwMode="auto">
          <a:xfrm>
            <a:off x="1199469" y="4395651"/>
            <a:ext cx="2101829"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36469" bIns="0"/>
          <a:lstStyle/>
          <a:p>
            <a:pPr marL="35899"/>
            <a:r>
              <a:rPr lang="da-DK" sz="2000" b="1" smtClean="0">
                <a:solidFill>
                  <a:srgbClr val="FFFFFF"/>
                </a:solidFill>
                <a:ea typeface="ＭＳ Ｐゴシック" charset="0"/>
                <a:sym typeface="Comic Sans MS" charset="0"/>
              </a:rPr>
              <a:t>Krop / følelser</a:t>
            </a:r>
          </a:p>
          <a:p>
            <a:pPr marL="35899">
              <a:buSzPct val="125000"/>
              <a:buFont typeface="Lucida Grande" charset="0"/>
              <a:buChar char="‣"/>
            </a:pPr>
            <a:r>
              <a:rPr lang="da-DK" sz="2000" smtClean="0">
                <a:solidFill>
                  <a:srgbClr val="FFFFFF"/>
                </a:solidFill>
                <a:ea typeface="ＭＳ Ｐゴシック" charset="0"/>
                <a:sym typeface="Comic Sans MS" charset="0"/>
              </a:rPr>
              <a:t>Aktivitet</a:t>
            </a:r>
          </a:p>
          <a:p>
            <a:pPr marL="35899">
              <a:buSzPct val="125000"/>
              <a:buFont typeface="Lucida Grande" charset="0"/>
              <a:buChar char="‣"/>
            </a:pPr>
            <a:r>
              <a:rPr lang="da-DK" sz="2000" smtClean="0">
                <a:solidFill>
                  <a:srgbClr val="FFFFFF"/>
                </a:solidFill>
                <a:ea typeface="ＭＳ Ｐゴシック" charset="0"/>
                <a:sym typeface="Comic Sans MS" charset="0"/>
              </a:rPr>
              <a:t>Hjertebanken</a:t>
            </a:r>
          </a:p>
          <a:p>
            <a:pPr marL="35899">
              <a:buSzPct val="125000"/>
              <a:buFont typeface="Lucida Grande" charset="0"/>
              <a:buChar char="‣"/>
            </a:pPr>
            <a:r>
              <a:rPr lang="da-DK" sz="2000" smtClean="0">
                <a:solidFill>
                  <a:srgbClr val="FFFFFF"/>
                </a:solidFill>
                <a:ea typeface="ＭＳ Ｐゴシック" charset="0"/>
                <a:sym typeface="Comic Sans MS" charset="0"/>
              </a:rPr>
              <a:t>Trang til at handle</a:t>
            </a:r>
          </a:p>
          <a:p>
            <a:pPr marL="35899">
              <a:buSzPct val="125000"/>
              <a:buFont typeface="Lucida Grande" charset="0"/>
              <a:buChar char="‣"/>
            </a:pPr>
            <a:r>
              <a:rPr lang="da-DK" sz="2000" smtClean="0">
                <a:solidFill>
                  <a:srgbClr val="FFFFFF"/>
                </a:solidFill>
                <a:ea typeface="ＭＳ Ｐゴシック" charset="0"/>
                <a:sym typeface="Comic Sans MS" charset="0"/>
              </a:rPr>
              <a:t>Forstyrret søvn</a:t>
            </a:r>
            <a:endParaRPr lang="da-DK" sz="2000">
              <a:solidFill>
                <a:srgbClr val="FFFFFF"/>
              </a:solidFill>
              <a:ea typeface="ＭＳ Ｐゴシック" charset="0"/>
              <a:sym typeface="Comic Sans MS" charset="0"/>
            </a:endParaRPr>
          </a:p>
        </p:txBody>
      </p:sp>
      <p:sp>
        <p:nvSpPr>
          <p:cNvPr id="47114" name="Rectangle 9"/>
          <p:cNvSpPr>
            <a:spLocks/>
          </p:cNvSpPr>
          <p:nvPr/>
        </p:nvSpPr>
        <p:spPr bwMode="auto">
          <a:xfrm>
            <a:off x="6689271" y="4506686"/>
            <a:ext cx="1997529"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36469" bIns="0">
            <a:spAutoFit/>
          </a:bodyPr>
          <a:lstStyle/>
          <a:p>
            <a:pPr marL="35899"/>
            <a:r>
              <a:rPr lang="da-DK" sz="2000" b="1" smtClean="0">
                <a:solidFill>
                  <a:srgbClr val="FFFFFF"/>
                </a:solidFill>
                <a:ea typeface="ＭＳ Ｐゴシック" charset="0"/>
                <a:sym typeface="Comic Sans MS" charset="0"/>
              </a:rPr>
              <a:t>Adfærd</a:t>
            </a:r>
          </a:p>
          <a:p>
            <a:pPr marL="35899">
              <a:buSzPct val="125000"/>
              <a:buFont typeface="Lucida Grande" charset="0"/>
              <a:buChar char="‣"/>
            </a:pPr>
            <a:r>
              <a:rPr lang="da-DK" sz="2000" smtClean="0">
                <a:solidFill>
                  <a:srgbClr val="FFFFFF"/>
                </a:solidFill>
                <a:ea typeface="ＭＳ Ｐゴシック" charset="0"/>
                <a:sym typeface="Comic Sans MS" charset="0"/>
              </a:rPr>
              <a:t>Engagerer sig</a:t>
            </a:r>
          </a:p>
          <a:p>
            <a:pPr marL="35899">
              <a:buSzPct val="125000"/>
              <a:buFont typeface="Lucida Grande" charset="0"/>
              <a:buChar char="‣"/>
            </a:pPr>
            <a:r>
              <a:rPr lang="da-DK" sz="2000" smtClean="0">
                <a:solidFill>
                  <a:srgbClr val="FFFFFF"/>
                </a:solidFill>
                <a:ea typeface="ＭＳ Ｐゴシック" charset="0"/>
                <a:sym typeface="Comic Sans MS" charset="0"/>
              </a:rPr>
              <a:t>Er social</a:t>
            </a:r>
          </a:p>
          <a:p>
            <a:pPr marL="35899">
              <a:buSzPct val="125000"/>
              <a:buFont typeface="Lucida Grande" charset="0"/>
              <a:buChar char="‣"/>
            </a:pPr>
            <a:r>
              <a:rPr lang="da-DK" sz="2000" smtClean="0">
                <a:solidFill>
                  <a:srgbClr val="FFFFFF"/>
                </a:solidFill>
                <a:ea typeface="ＭＳ Ｐゴシック" charset="0"/>
                <a:sym typeface="Comic Sans MS" charset="0"/>
              </a:rPr>
              <a:t>Går igang</a:t>
            </a:r>
          </a:p>
          <a:p>
            <a:pPr marL="35899">
              <a:buSzPct val="125000"/>
              <a:buFont typeface="Lucida Grande" charset="0"/>
              <a:buChar char="‣"/>
            </a:pPr>
            <a:r>
              <a:rPr lang="da-DK" sz="2000" smtClean="0">
                <a:solidFill>
                  <a:srgbClr val="FFFFFF"/>
                </a:solidFill>
                <a:ea typeface="ＭＳ Ｐゴシック" charset="0"/>
                <a:sym typeface="Comic Sans MS" charset="0"/>
              </a:rPr>
              <a:t>Rastløs</a:t>
            </a:r>
          </a:p>
          <a:p>
            <a:pPr marL="35899">
              <a:buSzPct val="125000"/>
              <a:buFont typeface="Lucida Grande" charset="0"/>
              <a:buChar char="‣"/>
            </a:pPr>
            <a:r>
              <a:rPr lang="da-DK" sz="2000" smtClean="0">
                <a:solidFill>
                  <a:srgbClr val="FFFFFF"/>
                </a:solidFill>
                <a:ea typeface="ＭＳ Ｐゴシック" charset="0"/>
                <a:sym typeface="Comic Sans MS" charset="0"/>
              </a:rPr>
              <a:t>Fester</a:t>
            </a:r>
            <a:endParaRPr lang="da-DK" sz="2000">
              <a:solidFill>
                <a:srgbClr val="FFFFFF"/>
              </a:solidFill>
              <a:ea typeface="ＭＳ Ｐゴシック" charset="0"/>
              <a:sym typeface="Comic Sans MS" charset="0"/>
            </a:endParaRPr>
          </a:p>
        </p:txBody>
      </p:sp>
      <p:sp>
        <p:nvSpPr>
          <p:cNvPr id="47115" name="Rectangle 10"/>
          <p:cNvSpPr>
            <a:spLocks/>
          </p:cNvSpPr>
          <p:nvPr/>
        </p:nvSpPr>
        <p:spPr bwMode="auto">
          <a:xfrm>
            <a:off x="3301299" y="437418"/>
            <a:ext cx="2533921" cy="19745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17583" tIns="17583" rIns="53432" bIns="17583" anchor="ctr">
            <a:spAutoFit/>
          </a:bodyPr>
          <a:lstStyle/>
          <a:p>
            <a:pPr marL="17583" algn="ctr"/>
            <a:r>
              <a:rPr lang="da-DK" b="1" smtClean="0">
                <a:solidFill>
                  <a:srgbClr val="FFFFFF"/>
                </a:solidFill>
                <a:ea typeface="ＭＳ Ｐゴシック" charset="0"/>
                <a:sym typeface="Comic Sans MS" charset="0"/>
              </a:rPr>
              <a:t>Tilskyndelses/resurse-</a:t>
            </a:r>
          </a:p>
          <a:p>
            <a:pPr marL="17583" algn="ctr"/>
            <a:r>
              <a:rPr lang="da-DK" b="1" smtClean="0">
                <a:solidFill>
                  <a:srgbClr val="FFFFFF"/>
                </a:solidFill>
                <a:ea typeface="ＭＳ Ｐゴシック" charset="0"/>
                <a:sym typeface="Comic Sans MS" charset="0"/>
              </a:rPr>
              <a:t>fokuseret</a:t>
            </a:r>
          </a:p>
          <a:p>
            <a:pPr marL="17583" algn="ctr"/>
            <a:endParaRPr lang="da-DK" smtClean="0">
              <a:solidFill>
                <a:srgbClr val="FFFFFF"/>
              </a:solidFill>
              <a:ea typeface="ＭＳ Ｐゴシック" charset="0"/>
              <a:sym typeface="Comic Sans MS" charset="0"/>
            </a:endParaRPr>
          </a:p>
          <a:p>
            <a:pPr marL="17583" algn="ctr"/>
            <a:r>
              <a:rPr lang="da-DK" smtClean="0">
                <a:solidFill>
                  <a:srgbClr val="FFFFFF"/>
                </a:solidFill>
                <a:ea typeface="ＭＳ Ｐゴシック" charset="0"/>
                <a:sym typeface="Comic Sans MS" charset="0"/>
              </a:rPr>
              <a:t>At ønske, forfølge, </a:t>
            </a:r>
          </a:p>
          <a:p>
            <a:pPr marL="17583" algn="ctr"/>
            <a:r>
              <a:rPr lang="da-DK" smtClean="0">
                <a:solidFill>
                  <a:srgbClr val="FFFFFF"/>
                </a:solidFill>
                <a:ea typeface="ＭＳ Ｐゴシック" charset="0"/>
                <a:sym typeface="Comic Sans MS" charset="0"/>
              </a:rPr>
              <a:t>opnå og konsumere noget</a:t>
            </a:r>
          </a:p>
          <a:p>
            <a:pPr marL="17583" algn="ctr"/>
            <a:endParaRPr lang="da-DK" smtClean="0">
              <a:solidFill>
                <a:srgbClr val="FFFFFF"/>
              </a:solidFill>
              <a:ea typeface="ＭＳ Ｐゴシック" charset="0"/>
              <a:sym typeface="Comic Sans MS" charset="0"/>
            </a:endParaRPr>
          </a:p>
          <a:p>
            <a:pPr marL="17583" algn="ctr"/>
            <a:r>
              <a:rPr lang="da-DK" smtClean="0">
                <a:solidFill>
                  <a:srgbClr val="FFFFFF"/>
                </a:solidFill>
                <a:ea typeface="ＭＳ Ｐゴシック" charset="0"/>
                <a:sym typeface="Comic Sans MS" charset="0"/>
              </a:rPr>
              <a:t>Aktiverer</a:t>
            </a:r>
            <a:endParaRPr lang="da-DK">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p:txBody>
          <a:bodyPr/>
          <a:lstStyle/>
          <a:p>
            <a:r>
              <a:rPr lang="da-DK" sz="1400" smtClean="0">
                <a:solidFill>
                  <a:srgbClr val="FFFFFF"/>
                </a:solidFill>
              </a:rPr>
              <a:t>Lena Højgård Isager www.pkf.name</a:t>
            </a:r>
            <a:endParaRPr lang="da-DK" sz="1400">
              <a:solidFill>
                <a:srgbClr val="FFFFFF"/>
              </a:solidFill>
            </a:endParaRPr>
          </a:p>
        </p:txBody>
      </p:sp>
      <p:sp>
        <p:nvSpPr>
          <p:cNvPr id="3" name="Pladsholder til dato 2"/>
          <p:cNvSpPr>
            <a:spLocks noGrp="1"/>
          </p:cNvSpPr>
          <p:nvPr>
            <p:ph type="dt" sz="half" idx="10"/>
          </p:nvPr>
        </p:nvSpPr>
        <p:spPr/>
        <p:txBody>
          <a:bodyPr/>
          <a:lstStyle/>
          <a:p>
            <a:fld id="{2187CC1F-7064-714A-A999-D33E9E5C254D}" type="datetime1">
              <a:rPr lang="da-DK" sz="1400" smtClean="0">
                <a:solidFill>
                  <a:srgbClr val="FFFFFF"/>
                </a:solidFill>
              </a:rPr>
              <a:t>29/01/2016</a:t>
            </a:fld>
            <a:endParaRPr lang="da-DK" sz="1400">
              <a:solidFill>
                <a:srgbClr val="FFFFFF"/>
              </a:solidFill>
            </a:endParaRPr>
          </a:p>
        </p:txBody>
      </p:sp>
    </p:spTree>
    <p:extLst>
      <p:ext uri="{BB962C8B-B14F-4D97-AF65-F5344CB8AC3E}">
        <p14:creationId xmlns:p14="http://schemas.microsoft.com/office/powerpoint/2010/main" val="278511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69" name="Picture 3" descr="turtle"/>
          <p:cNvPicPr>
            <a:picLocks noGrp="1" noChangeAspect="1" noChangeArrowheads="1"/>
          </p:cNvPicPr>
          <p:nvPr>
            <p:ph type="body" idx="4294967295"/>
          </p:nvPr>
        </p:nvPicPr>
        <p:blipFill>
          <a:blip r:embed="rId2"/>
          <a:srcRect/>
          <a:stretch>
            <a:fillRect/>
          </a:stretch>
        </p:blipFill>
        <p:spPr>
          <a:xfrm>
            <a:off x="594643" y="450163"/>
            <a:ext cx="2879725" cy="3024188"/>
          </a:xfrm>
        </p:spPr>
      </p:pic>
      <p:pic>
        <p:nvPicPr>
          <p:cNvPr id="544770" name="Picture 8" descr="530876321_fe7d2acf04"/>
          <p:cNvPicPr>
            <a:picLocks noChangeAspect="1" noChangeArrowheads="1"/>
          </p:cNvPicPr>
          <p:nvPr/>
        </p:nvPicPr>
        <p:blipFill>
          <a:blip r:embed="rId3"/>
          <a:srcRect/>
          <a:stretch>
            <a:fillRect/>
          </a:stretch>
        </p:blipFill>
        <p:spPr bwMode="auto">
          <a:xfrm>
            <a:off x="4933156" y="450163"/>
            <a:ext cx="2951163" cy="3024188"/>
          </a:xfrm>
          <a:prstGeom prst="rect">
            <a:avLst/>
          </a:prstGeom>
          <a:noFill/>
          <a:ln w="9525">
            <a:noFill/>
            <a:miter lim="800000"/>
            <a:headEnd/>
            <a:tailEnd/>
          </a:ln>
        </p:spPr>
      </p:pic>
      <p:pic>
        <p:nvPicPr>
          <p:cNvPr id="544771" name="Picture 4" descr="mother-holding-baby"/>
          <p:cNvPicPr>
            <a:picLocks noChangeAspect="1" noChangeArrowheads="1"/>
          </p:cNvPicPr>
          <p:nvPr/>
        </p:nvPicPr>
        <p:blipFill>
          <a:blip r:embed="rId4"/>
          <a:srcRect/>
          <a:stretch>
            <a:fillRect/>
          </a:stretch>
        </p:blipFill>
        <p:spPr bwMode="auto">
          <a:xfrm>
            <a:off x="2826434" y="3548062"/>
            <a:ext cx="2663825" cy="2808288"/>
          </a:xfrm>
          <a:prstGeom prst="rect">
            <a:avLst/>
          </a:prstGeom>
          <a:noFill/>
          <a:ln w="9525">
            <a:noFill/>
            <a:miter lim="800000"/>
            <a:headEnd/>
            <a:tailEnd/>
          </a:ln>
        </p:spPr>
      </p:pic>
      <p:sp>
        <p:nvSpPr>
          <p:cNvPr id="840710" name="Line 6"/>
          <p:cNvSpPr>
            <a:spLocks noChangeShapeType="1"/>
          </p:cNvSpPr>
          <p:nvPr/>
        </p:nvSpPr>
        <p:spPr bwMode="auto">
          <a:xfrm>
            <a:off x="3724561" y="1956775"/>
            <a:ext cx="863600" cy="0"/>
          </a:xfrm>
          <a:prstGeom prst="line">
            <a:avLst/>
          </a:prstGeom>
          <a:noFill/>
          <a:ln w="57150">
            <a:solidFill>
              <a:srgbClr val="FFFF99"/>
            </a:solidFill>
            <a:round/>
            <a:headEnd/>
            <a:tailEnd type="triangle" w="med" len="med"/>
          </a:ln>
          <a:effectLst/>
          <a:extLst/>
        </p:spPr>
        <p:txBody>
          <a:bodyP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840711" name="Line 7"/>
          <p:cNvSpPr>
            <a:spLocks noChangeShapeType="1"/>
          </p:cNvSpPr>
          <p:nvPr/>
        </p:nvSpPr>
        <p:spPr bwMode="auto">
          <a:xfrm flipH="1">
            <a:off x="6049169" y="4021113"/>
            <a:ext cx="719137" cy="1008062"/>
          </a:xfrm>
          <a:prstGeom prst="line">
            <a:avLst/>
          </a:prstGeom>
          <a:noFill/>
          <a:ln w="57150">
            <a:solidFill>
              <a:srgbClr val="FFFF99"/>
            </a:solidFill>
            <a:round/>
            <a:headEnd/>
            <a:tailEnd type="triangle" w="med" len="med"/>
          </a:ln>
          <a:effectLst/>
          <a:extLst/>
        </p:spPr>
        <p:txBody>
          <a:bodyP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2" name="Pladsholder til dato 1"/>
          <p:cNvSpPr>
            <a:spLocks noGrp="1"/>
          </p:cNvSpPr>
          <p:nvPr>
            <p:ph type="dt" sz="half" idx="10"/>
          </p:nvPr>
        </p:nvSpPr>
        <p:spPr/>
        <p:txBody>
          <a:bodyPr/>
          <a:lstStyle/>
          <a:p>
            <a:fld id="{7CBA65C6-E36B-0749-9456-6DE084205C0E}" type="datetime1">
              <a:rPr lang="da-DK" smtClean="0">
                <a:latin typeface="Calibri"/>
              </a:rPr>
              <a:t>29/01/2016</a:t>
            </a:fld>
            <a:endParaRPr lang="da-DK" dirty="0">
              <a:latin typeface="Calibri"/>
            </a:endParaRPr>
          </a:p>
        </p:txBody>
      </p:sp>
      <p:sp>
        <p:nvSpPr>
          <p:cNvPr id="3" name="Pladsholder til sidefod 2"/>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584777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89" name="Picture 10" descr="mother-_-baby-1_1"/>
          <p:cNvPicPr>
            <a:picLocks noGrp="1" noChangeAspect="1" noChangeArrowheads="1"/>
          </p:cNvPicPr>
          <p:nvPr>
            <p:ph type="body" idx="4294967295"/>
          </p:nvPr>
        </p:nvPicPr>
        <p:blipFill>
          <a:blip r:embed="rId2"/>
          <a:srcRect/>
          <a:stretch>
            <a:fillRect/>
          </a:stretch>
        </p:blipFill>
        <p:spPr>
          <a:xfrm>
            <a:off x="971550" y="476250"/>
            <a:ext cx="7561263" cy="5976938"/>
          </a:xfrm>
        </p:spPr>
      </p:pic>
      <p:sp>
        <p:nvSpPr>
          <p:cNvPr id="2" name="Pladsholder til dato 1"/>
          <p:cNvSpPr>
            <a:spLocks noGrp="1"/>
          </p:cNvSpPr>
          <p:nvPr>
            <p:ph type="dt" sz="half" idx="10"/>
          </p:nvPr>
        </p:nvSpPr>
        <p:spPr/>
        <p:txBody>
          <a:bodyPr/>
          <a:lstStyle/>
          <a:p>
            <a:fld id="{CEE2D7FB-32D1-5E48-A80F-8764C162C055}" type="datetime1">
              <a:rPr lang="da-DK" smtClean="0">
                <a:latin typeface="Calibri"/>
              </a:rPr>
              <a:t>29/01/2016</a:t>
            </a:fld>
            <a:endParaRPr lang="da-DK" dirty="0">
              <a:latin typeface="Calibri"/>
            </a:endParaRPr>
          </a:p>
        </p:txBody>
      </p:sp>
      <p:sp>
        <p:nvSpPr>
          <p:cNvPr id="3" name="Pladsholder til sidefod 2"/>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3601138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1"/>
          <p:cNvSpPr>
            <a:spLocks/>
          </p:cNvSpPr>
          <p:nvPr/>
        </p:nvSpPr>
        <p:spPr bwMode="auto">
          <a:xfrm>
            <a:off x="2824843" y="179615"/>
            <a:ext cx="3488191" cy="2415812"/>
          </a:xfrm>
          <a:prstGeom prst="ellipse">
            <a:avLst/>
          </a:prstGeom>
          <a:solidFill>
            <a:srgbClr val="009900"/>
          </a:solidFill>
          <a:ln w="9525">
            <a:solidFill>
              <a:srgbClr val="CCFFCC"/>
            </a:solidFill>
            <a:round/>
            <a:headEnd/>
            <a:tailEnd/>
          </a:ln>
        </p:spPr>
        <p:txBody>
          <a:bodyPr lIns="0" tIns="0" rIns="0" bIns="0"/>
          <a:lstStyle/>
          <a:p>
            <a:endParaRPr lang="da-DK" sz="1600">
              <a:solidFill>
                <a:srgbClr val="FFFFFF"/>
              </a:solidFill>
            </a:endParaRPr>
          </a:p>
        </p:txBody>
      </p:sp>
      <p:sp>
        <p:nvSpPr>
          <p:cNvPr id="49155" name="Line 2"/>
          <p:cNvSpPr>
            <a:spLocks noChangeShapeType="1"/>
          </p:cNvSpPr>
          <p:nvPr/>
        </p:nvSpPr>
        <p:spPr bwMode="auto">
          <a:xfrm>
            <a:off x="5105400" y="3579223"/>
            <a:ext cx="1632857" cy="744583"/>
          </a:xfrm>
          <a:prstGeom prst="line">
            <a:avLst/>
          </a:prstGeom>
          <a:noFill/>
          <a:ln w="38100">
            <a:solidFill>
              <a:srgbClr val="008000"/>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sz="1600">
              <a:solidFill>
                <a:srgbClr val="FFFFFF"/>
              </a:solidFill>
            </a:endParaRPr>
          </a:p>
        </p:txBody>
      </p:sp>
      <p:sp>
        <p:nvSpPr>
          <p:cNvPr id="49156" name="Line 3"/>
          <p:cNvSpPr>
            <a:spLocks noChangeShapeType="1"/>
          </p:cNvSpPr>
          <p:nvPr/>
        </p:nvSpPr>
        <p:spPr bwMode="auto">
          <a:xfrm>
            <a:off x="4572000" y="3526972"/>
            <a:ext cx="0" cy="718457"/>
          </a:xfrm>
          <a:prstGeom prst="line">
            <a:avLst/>
          </a:prstGeom>
          <a:noFill/>
          <a:ln w="38100">
            <a:solidFill>
              <a:srgbClr val="008000"/>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sz="1600">
              <a:solidFill>
                <a:srgbClr val="FFFFFF"/>
              </a:solidFill>
            </a:endParaRPr>
          </a:p>
        </p:txBody>
      </p:sp>
      <p:sp>
        <p:nvSpPr>
          <p:cNvPr id="49157" name="Line 4"/>
          <p:cNvSpPr>
            <a:spLocks noChangeShapeType="1"/>
          </p:cNvSpPr>
          <p:nvPr/>
        </p:nvSpPr>
        <p:spPr bwMode="auto">
          <a:xfrm flipH="1">
            <a:off x="2231571" y="3566160"/>
            <a:ext cx="1752600" cy="764177"/>
          </a:xfrm>
          <a:prstGeom prst="line">
            <a:avLst/>
          </a:prstGeom>
          <a:noFill/>
          <a:ln w="38100">
            <a:solidFill>
              <a:srgbClr val="008000"/>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sz="1600">
              <a:solidFill>
                <a:srgbClr val="FFFFFF"/>
              </a:solidFill>
            </a:endParaRPr>
          </a:p>
        </p:txBody>
      </p:sp>
      <p:sp>
        <p:nvSpPr>
          <p:cNvPr id="49158" name="Line 5"/>
          <p:cNvSpPr>
            <a:spLocks noChangeShapeType="1"/>
          </p:cNvSpPr>
          <p:nvPr/>
        </p:nvSpPr>
        <p:spPr bwMode="auto">
          <a:xfrm>
            <a:off x="4572000" y="2693398"/>
            <a:ext cx="0" cy="474345"/>
          </a:xfrm>
          <a:prstGeom prst="line">
            <a:avLst/>
          </a:prstGeom>
          <a:noFill/>
          <a:ln w="38100">
            <a:solidFill>
              <a:srgbClr val="008000"/>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sz="1600">
              <a:solidFill>
                <a:srgbClr val="FFFFFF"/>
              </a:solidFill>
            </a:endParaRPr>
          </a:p>
        </p:txBody>
      </p:sp>
      <p:sp>
        <p:nvSpPr>
          <p:cNvPr id="49159" name="Rectangle 6"/>
          <p:cNvSpPr>
            <a:spLocks/>
          </p:cNvSpPr>
          <p:nvPr/>
        </p:nvSpPr>
        <p:spPr bwMode="auto">
          <a:xfrm>
            <a:off x="4023093" y="3128554"/>
            <a:ext cx="10978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en-US" sz="2400" b="1" dirty="0" err="1">
                <a:solidFill>
                  <a:srgbClr val="FFFFFF"/>
                </a:solidFill>
                <a:ea typeface="ＭＳ Ｐゴシック" charset="0"/>
                <a:sym typeface="Comic Sans MS" charset="0"/>
              </a:rPr>
              <a:t>Velvære</a:t>
            </a:r>
            <a:endParaRPr lang="en-US" sz="2400" b="1" dirty="0">
              <a:solidFill>
                <a:srgbClr val="FFFFFF"/>
              </a:solidFill>
              <a:ea typeface="ＭＳ Ｐゴシック" charset="0"/>
              <a:sym typeface="Comic Sans MS" charset="0"/>
            </a:endParaRPr>
          </a:p>
        </p:txBody>
      </p:sp>
      <p:sp>
        <p:nvSpPr>
          <p:cNvPr id="49160" name="Rectangle 7"/>
          <p:cNvSpPr>
            <a:spLocks/>
          </p:cNvSpPr>
          <p:nvPr/>
        </p:nvSpPr>
        <p:spPr bwMode="auto">
          <a:xfrm>
            <a:off x="3652157" y="4434840"/>
            <a:ext cx="3057233"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Opmærksomhed / </a:t>
            </a:r>
            <a:r>
              <a:rPr lang="en-US" sz="2000" b="1" dirty="0" err="1">
                <a:solidFill>
                  <a:srgbClr val="FFFFFF"/>
                </a:solidFill>
                <a:ea typeface="ＭＳ Ｐゴシック" charset="0"/>
                <a:sym typeface="Comic Sans MS" charset="0"/>
              </a:rPr>
              <a:t>tænkning</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Åbent</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fokus</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Reflekterende</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Socialt</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indstillet</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Internt</a:t>
            </a:r>
            <a:r>
              <a:rPr lang="en-US" sz="2000" dirty="0">
                <a:solidFill>
                  <a:srgbClr val="FFFFFF"/>
                </a:solidFill>
                <a:ea typeface="ＭＳ Ｐゴシック" charset="0"/>
                <a:sym typeface="Comic Sans MS" charset="0"/>
              </a:rPr>
              <a:t> vs. </a:t>
            </a:r>
            <a:r>
              <a:rPr lang="en-US" sz="2000" dirty="0" err="1">
                <a:solidFill>
                  <a:srgbClr val="FFFFFF"/>
                </a:solidFill>
                <a:ea typeface="ＭＳ Ｐゴシック" charset="0"/>
                <a:sym typeface="Comic Sans MS" charset="0"/>
              </a:rPr>
              <a:t>externt</a:t>
            </a:r>
            <a:endParaRPr lang="en-US" sz="2000" dirty="0">
              <a:solidFill>
                <a:srgbClr val="FFFFFF"/>
              </a:solidFill>
              <a:ea typeface="ＭＳ Ｐゴシック" charset="0"/>
              <a:sym typeface="Comic Sans MS" charset="0"/>
            </a:endParaRPr>
          </a:p>
        </p:txBody>
      </p:sp>
      <p:sp>
        <p:nvSpPr>
          <p:cNvPr id="49161" name="Rectangle 8"/>
          <p:cNvSpPr>
            <a:spLocks/>
          </p:cNvSpPr>
          <p:nvPr/>
        </p:nvSpPr>
        <p:spPr bwMode="auto">
          <a:xfrm>
            <a:off x="1186543" y="4395651"/>
            <a:ext cx="1638300"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36469" bIns="0"/>
          <a:lstStyle/>
          <a:p>
            <a:pPr marL="35899"/>
            <a:r>
              <a:rPr lang="en-US" sz="2000" b="1" dirty="0" err="1">
                <a:solidFill>
                  <a:srgbClr val="FFFFFF"/>
                </a:solidFill>
                <a:ea typeface="ＭＳ Ｐゴシック" charset="0"/>
                <a:sym typeface="Comic Sans MS" charset="0"/>
              </a:rPr>
              <a:t>Krop</a:t>
            </a:r>
            <a:r>
              <a:rPr lang="en-US" sz="2000" b="1" dirty="0">
                <a:solidFill>
                  <a:srgbClr val="FFFFFF"/>
                </a:solidFill>
                <a:ea typeface="ＭＳ Ｐゴシック" charset="0"/>
                <a:sym typeface="Comic Sans MS" charset="0"/>
              </a:rPr>
              <a:t> / </a:t>
            </a:r>
            <a:r>
              <a:rPr lang="en-US" sz="2000" b="1" dirty="0" err="1">
                <a:solidFill>
                  <a:srgbClr val="FFFFFF"/>
                </a:solidFill>
                <a:ea typeface="ＭＳ Ｐゴシック" charset="0"/>
                <a:sym typeface="Comic Sans MS" charset="0"/>
              </a:rPr>
              <a:t>følelser</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Rolig</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Langsom</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Velvære</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Tilfreds</a:t>
            </a:r>
            <a:endParaRPr lang="en-US" sz="2000" dirty="0">
              <a:solidFill>
                <a:srgbClr val="FFFFFF"/>
              </a:solidFill>
              <a:ea typeface="ＭＳ Ｐゴシック" charset="0"/>
              <a:sym typeface="Comic Sans MS" charset="0"/>
            </a:endParaRPr>
          </a:p>
        </p:txBody>
      </p:sp>
      <p:sp>
        <p:nvSpPr>
          <p:cNvPr id="49162" name="Rectangle 9"/>
          <p:cNvSpPr>
            <a:spLocks/>
          </p:cNvSpPr>
          <p:nvPr/>
        </p:nvSpPr>
        <p:spPr bwMode="auto">
          <a:xfrm>
            <a:off x="6933492" y="4513334"/>
            <a:ext cx="1024275"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Adfærd</a:t>
            </a:r>
          </a:p>
          <a:p>
            <a:pPr marL="35899">
              <a:buSzPct val="125000"/>
              <a:buFont typeface="Lucida Grande" charset="0"/>
              <a:buChar char="‣"/>
            </a:pPr>
            <a:r>
              <a:rPr lang="en-US" sz="2000" dirty="0" err="1">
                <a:solidFill>
                  <a:srgbClr val="FFFFFF"/>
                </a:solidFill>
                <a:ea typeface="ＭＳ Ｐゴシック" charset="0"/>
                <a:sym typeface="Comic Sans MS" charset="0"/>
              </a:rPr>
              <a:t>Fredelig</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Blid</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a:solidFill>
                  <a:srgbClr val="FFFFFF"/>
                </a:solidFill>
                <a:ea typeface="ＭＳ Ｐゴシック" charset="0"/>
                <a:sym typeface="Comic Sans MS" charset="0"/>
              </a:rPr>
              <a:t>Social</a:t>
            </a:r>
          </a:p>
          <a:p>
            <a:pPr marL="35899"/>
            <a:endParaRPr lang="en-US" sz="2000" dirty="0">
              <a:solidFill>
                <a:srgbClr val="FFFFFF"/>
              </a:solidFill>
              <a:ea typeface="ＭＳ Ｐゴシック" charset="0"/>
              <a:sym typeface="Comic Sans MS" charset="0"/>
            </a:endParaRPr>
          </a:p>
        </p:txBody>
      </p:sp>
      <p:sp>
        <p:nvSpPr>
          <p:cNvPr id="49163" name="Rectangle 10"/>
          <p:cNvSpPr>
            <a:spLocks/>
          </p:cNvSpPr>
          <p:nvPr/>
        </p:nvSpPr>
        <p:spPr bwMode="auto">
          <a:xfrm>
            <a:off x="3271011" y="604491"/>
            <a:ext cx="2599256" cy="1697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17583" tIns="17583" rIns="53432" bIns="17583" anchor="ctr">
            <a:spAutoFit/>
          </a:bodyPr>
          <a:lstStyle/>
          <a:p>
            <a:pPr marL="17583" algn="ctr"/>
            <a:r>
              <a:rPr lang="en-US" b="1" dirty="0" err="1">
                <a:solidFill>
                  <a:srgbClr val="FFFFFF"/>
                </a:solidFill>
                <a:ea typeface="ＭＳ Ｐゴシック" charset="0"/>
                <a:sym typeface="Comic Sans MS" charset="0"/>
              </a:rPr>
              <a:t>Uden-ønsker</a:t>
            </a:r>
            <a:r>
              <a:rPr lang="en-US" b="1" dirty="0">
                <a:solidFill>
                  <a:srgbClr val="FFFFFF"/>
                </a:solidFill>
                <a:ea typeface="ＭＳ Ｐゴシック" charset="0"/>
                <a:sym typeface="Comic Sans MS" charset="0"/>
              </a:rPr>
              <a:t>/</a:t>
            </a:r>
            <a:r>
              <a:rPr lang="en-US" b="1" dirty="0" err="1">
                <a:solidFill>
                  <a:srgbClr val="FFFFFF"/>
                </a:solidFill>
                <a:ea typeface="ＭＳ Ｐゴシック" charset="0"/>
                <a:sym typeface="Comic Sans MS" charset="0"/>
              </a:rPr>
              <a:t>tilknytnings</a:t>
            </a:r>
            <a:r>
              <a:rPr lang="en-US" b="1" dirty="0">
                <a:solidFill>
                  <a:srgbClr val="FFFFFF"/>
                </a:solidFill>
                <a:ea typeface="ＭＳ Ｐゴシック" charset="0"/>
                <a:sym typeface="Comic Sans MS" charset="0"/>
              </a:rPr>
              <a:t>-</a:t>
            </a:r>
          </a:p>
          <a:p>
            <a:pPr marL="17583" algn="ctr"/>
            <a:r>
              <a:rPr lang="en-US" b="1" dirty="0" err="1">
                <a:solidFill>
                  <a:srgbClr val="FFFFFF"/>
                </a:solidFill>
                <a:ea typeface="ＭＳ Ｐゴシック" charset="0"/>
                <a:sym typeface="Comic Sans MS" charset="0"/>
              </a:rPr>
              <a:t>fokuseret</a:t>
            </a:r>
            <a:endParaRPr lang="en-US" b="1"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Tryghed</a:t>
            </a:r>
            <a:r>
              <a:rPr lang="en-US" dirty="0">
                <a:solidFill>
                  <a:srgbClr val="FFFFFF"/>
                </a:solidFill>
                <a:ea typeface="ＭＳ Ｐゴシック" charset="0"/>
                <a:sym typeface="Comic Sans MS" charset="0"/>
              </a:rPr>
              <a:t> - </a:t>
            </a:r>
            <a:r>
              <a:rPr lang="en-US" dirty="0" err="1">
                <a:solidFill>
                  <a:srgbClr val="FFFFFF"/>
                </a:solidFill>
                <a:ea typeface="ＭＳ Ｐゴシック" charset="0"/>
                <a:sym typeface="Comic Sans MS" charset="0"/>
              </a:rPr>
              <a:t>venlighed</a:t>
            </a:r>
            <a:endParaRPr lang="en-US"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Beroligelse</a:t>
            </a:r>
            <a:endParaRPr lang="en-US" dirty="0">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a:xfrm>
            <a:off x="2974312" y="6356350"/>
            <a:ext cx="3480917" cy="365125"/>
          </a:xfrm>
        </p:spPr>
        <p:txBody>
          <a:bodyPr/>
          <a:lstStyle/>
          <a:p>
            <a:r>
              <a:rPr lang="da-DK" sz="1600" dirty="0" smtClean="0">
                <a:solidFill>
                  <a:srgbClr val="FFFFFF"/>
                </a:solidFill>
              </a:rPr>
              <a:t>Lena Højgård Isager</a:t>
            </a:r>
          </a:p>
          <a:p>
            <a:r>
              <a:rPr lang="da-DK" sz="1600" dirty="0" smtClean="0">
                <a:solidFill>
                  <a:srgbClr val="FFFFFF"/>
                </a:solidFill>
              </a:rPr>
              <a:t>www.pkf.name</a:t>
            </a:r>
            <a:endParaRPr lang="da-DK" sz="1600" dirty="0">
              <a:solidFill>
                <a:srgbClr val="FFFFFF"/>
              </a:solidFill>
            </a:endParaRPr>
          </a:p>
        </p:txBody>
      </p:sp>
      <p:sp>
        <p:nvSpPr>
          <p:cNvPr id="3" name="Pladsholder til dato 2"/>
          <p:cNvSpPr>
            <a:spLocks noGrp="1"/>
          </p:cNvSpPr>
          <p:nvPr>
            <p:ph type="dt" sz="half" idx="10"/>
          </p:nvPr>
        </p:nvSpPr>
        <p:spPr/>
        <p:txBody>
          <a:bodyPr/>
          <a:lstStyle/>
          <a:p>
            <a:fld id="{62FE3216-83D9-7345-BE61-08AFE3CDCC52}" type="datetime1">
              <a:rPr lang="da-DK" sz="1600" smtClean="0">
                <a:solidFill>
                  <a:srgbClr val="FFFFFF"/>
                </a:solidFill>
              </a:rPr>
              <a:t>29/01/2016</a:t>
            </a:fld>
            <a:endParaRPr lang="da-DK" sz="1600" dirty="0">
              <a:solidFill>
                <a:srgbClr val="FFFFFF"/>
              </a:solidFill>
            </a:endParaRPr>
          </a:p>
        </p:txBody>
      </p:sp>
    </p:spTree>
    <p:extLst>
      <p:ext uri="{BB962C8B-B14F-4D97-AF65-F5344CB8AC3E}">
        <p14:creationId xmlns:p14="http://schemas.microsoft.com/office/powerpoint/2010/main" val="77381978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85800" y="262498"/>
            <a:ext cx="7772400" cy="1143000"/>
          </a:xfrm>
        </p:spPr>
        <p:txBody>
          <a:bodyPr rIns="96382">
            <a:normAutofit/>
          </a:bodyPr>
          <a:lstStyle/>
          <a:p>
            <a:pPr marL="35899">
              <a:defRPr/>
            </a:pPr>
            <a:r>
              <a:rPr lang="da-DK" sz="2800" dirty="0" smtClean="0">
                <a:solidFill>
                  <a:srgbClr val="FFFFFF"/>
                </a:solidFill>
              </a:rPr>
              <a:t>Øvelse: Undersøgelse af ønsket om at have fred</a:t>
            </a:r>
            <a:endParaRPr lang="da-DK" sz="2800" dirty="0">
              <a:solidFill>
                <a:srgbClr val="FFFFFF"/>
              </a:solidFill>
            </a:endParaRPr>
          </a:p>
        </p:txBody>
      </p:sp>
      <p:sp>
        <p:nvSpPr>
          <p:cNvPr id="36866" name="Rectangle 2"/>
          <p:cNvSpPr>
            <a:spLocks noGrp="1" noChangeArrowheads="1"/>
          </p:cNvSpPr>
          <p:nvPr>
            <p:ph type="body" idx="1"/>
          </p:nvPr>
        </p:nvSpPr>
        <p:spPr>
          <a:xfrm>
            <a:off x="309537" y="1389003"/>
            <a:ext cx="7968271" cy="5715000"/>
          </a:xfrm>
        </p:spPr>
        <p:txBody>
          <a:bodyPr rIns="96382"/>
          <a:lstStyle/>
          <a:p>
            <a:pPr eaLnBrk="1" hangingPunct="1">
              <a:lnSpc>
                <a:spcPct val="90000"/>
              </a:lnSpc>
              <a:spcBef>
                <a:spcPct val="0"/>
              </a:spcBef>
              <a:buClrTx/>
              <a:defRPr/>
            </a:pPr>
            <a:r>
              <a:rPr lang="da-DK" sz="1500" dirty="0" smtClean="0">
                <a:solidFill>
                  <a:srgbClr val="FFFFFF"/>
                </a:solidFill>
              </a:rPr>
              <a:t>Sæt dig tilrette så kroppen slapper af </a:t>
            </a:r>
          </a:p>
          <a:p>
            <a:pPr>
              <a:lnSpc>
                <a:spcPct val="90000"/>
              </a:lnSpc>
              <a:spcBef>
                <a:spcPts val="450"/>
              </a:spcBef>
              <a:defRPr/>
            </a:pPr>
            <a:r>
              <a:rPr lang="da-DK" sz="1500" dirty="0" smtClean="0">
                <a:solidFill>
                  <a:srgbClr val="FFFFFF"/>
                </a:solidFill>
              </a:rPr>
              <a:t>Find dit beroligende åndedræt og ret opmærksomheden mod det i ca. 1 min.</a:t>
            </a:r>
          </a:p>
          <a:p>
            <a:pPr>
              <a:lnSpc>
                <a:spcPct val="90000"/>
              </a:lnSpc>
              <a:spcBef>
                <a:spcPts val="450"/>
              </a:spcBef>
              <a:defRPr/>
            </a:pPr>
            <a:r>
              <a:rPr lang="da-DK" sz="1500" dirty="0" smtClean="0">
                <a:solidFill>
                  <a:srgbClr val="FFFFFF"/>
                </a:solidFill>
              </a:rPr>
              <a:t>Vend opmærksomheden mod dig selv. </a:t>
            </a:r>
          </a:p>
          <a:p>
            <a:pPr>
              <a:lnSpc>
                <a:spcPct val="90000"/>
              </a:lnSpc>
              <a:spcBef>
                <a:spcPts val="450"/>
              </a:spcBef>
              <a:defRPr/>
            </a:pPr>
            <a:r>
              <a:rPr lang="da-DK" sz="1500" dirty="0" smtClean="0">
                <a:solidFill>
                  <a:srgbClr val="FFFFFF"/>
                </a:solidFill>
              </a:rPr>
              <a:t>Lav et lille smil- læg mærke til at dit ansigts muskler skaber et mildt, medfølende udtryk. Brug ca. 1 min.</a:t>
            </a:r>
          </a:p>
          <a:p>
            <a:pPr>
              <a:lnSpc>
                <a:spcPct val="90000"/>
              </a:lnSpc>
              <a:spcBef>
                <a:spcPts val="450"/>
              </a:spcBef>
              <a:defRPr/>
            </a:pPr>
            <a:r>
              <a:rPr lang="da-DK" sz="1500" dirty="0" smtClean="0">
                <a:solidFill>
                  <a:srgbClr val="FFFFFF"/>
                </a:solidFill>
              </a:rPr>
              <a:t>Forestil dig området omkring hjertet åbner sig, og at du på en venlig måde gentager: </a:t>
            </a:r>
            <a:r>
              <a:rPr lang="da-DK" altLang="ja-JP" sz="1500" dirty="0" smtClean="0">
                <a:solidFill>
                  <a:srgbClr val="FFFFFF"/>
                </a:solidFill>
                <a:latin typeface="Arial"/>
              </a:rPr>
              <a:t>”</a:t>
            </a:r>
            <a:r>
              <a:rPr lang="da-DK" sz="1500" dirty="0">
                <a:solidFill>
                  <a:srgbClr val="FFFFFF"/>
                </a:solidFill>
              </a:rPr>
              <a:t> Gid jeg må være fri for lidelse. </a:t>
            </a:r>
            <a:r>
              <a:rPr lang="da-DK" sz="1500" dirty="0" smtClean="0">
                <a:solidFill>
                  <a:srgbClr val="FFFFFF"/>
                </a:solidFill>
              </a:rPr>
              <a:t>Gid jeg må være lykkelig. Gid jeg må trives. Gid jeg må finde fred med mig selv</a:t>
            </a:r>
            <a:r>
              <a:rPr lang="da-DK" altLang="ja-JP" sz="1500" dirty="0" smtClean="0">
                <a:solidFill>
                  <a:srgbClr val="FFFFFF"/>
                </a:solidFill>
                <a:latin typeface="Arial"/>
              </a:rPr>
              <a:t>”</a:t>
            </a:r>
            <a:r>
              <a:rPr lang="da-DK" sz="1500" dirty="0" smtClean="0">
                <a:solidFill>
                  <a:srgbClr val="FFFFFF"/>
                </a:solidFill>
              </a:rPr>
              <a:t> Forestil dig at disse sætninger gennemstrømmer hjerteområdet gentagne gange</a:t>
            </a:r>
          </a:p>
          <a:p>
            <a:pPr>
              <a:lnSpc>
                <a:spcPct val="90000"/>
              </a:lnSpc>
              <a:spcBef>
                <a:spcPts val="450"/>
              </a:spcBef>
              <a:defRPr/>
            </a:pPr>
            <a:r>
              <a:rPr lang="da-DK" sz="1500" dirty="0" smtClean="0">
                <a:solidFill>
                  <a:srgbClr val="FFFFFF"/>
                </a:solidFill>
              </a:rPr>
              <a:t>Anerkend at du er skabt i livets strøm, ligesom alle andre er du bare dukket op her på jorden</a:t>
            </a:r>
          </a:p>
          <a:p>
            <a:pPr>
              <a:lnSpc>
                <a:spcPct val="90000"/>
              </a:lnSpc>
              <a:spcBef>
                <a:spcPts val="450"/>
              </a:spcBef>
              <a:defRPr/>
            </a:pPr>
            <a:r>
              <a:rPr lang="da-DK" sz="1500" dirty="0" smtClean="0">
                <a:solidFill>
                  <a:srgbClr val="FFFFFF"/>
                </a:solidFill>
              </a:rPr>
              <a:t>Tænk nu over dit virkelig dybe og ægte ønske om at have fred med dig selv og have et venligt og tilfredst sind</a:t>
            </a:r>
          </a:p>
          <a:p>
            <a:pPr>
              <a:lnSpc>
                <a:spcPct val="90000"/>
              </a:lnSpc>
              <a:spcBef>
                <a:spcPts val="450"/>
              </a:spcBef>
              <a:defRPr/>
            </a:pPr>
            <a:r>
              <a:rPr lang="da-DK" sz="1500" dirty="0" smtClean="0">
                <a:solidFill>
                  <a:srgbClr val="FFFFFF"/>
                </a:solidFill>
              </a:rPr>
              <a:t>Fokuser på dit ønske om at være fri for lidelse og om at være i en tilstand, hvor du oplever fuldt velvære</a:t>
            </a:r>
          </a:p>
          <a:p>
            <a:pPr>
              <a:lnSpc>
                <a:spcPct val="90000"/>
              </a:lnSpc>
              <a:spcBef>
                <a:spcPts val="450"/>
              </a:spcBef>
              <a:defRPr/>
            </a:pPr>
            <a:r>
              <a:rPr lang="da-DK" sz="1500" dirty="0" smtClean="0">
                <a:solidFill>
                  <a:srgbClr val="FFFFFF"/>
                </a:solidFill>
              </a:rPr>
              <a:t>Prøv at blive fortrolig med, hvordan det ønske føles</a:t>
            </a:r>
          </a:p>
          <a:p>
            <a:pPr>
              <a:lnSpc>
                <a:spcPct val="90000"/>
              </a:lnSpc>
              <a:spcBef>
                <a:spcPts val="450"/>
              </a:spcBef>
              <a:defRPr/>
            </a:pPr>
            <a:r>
              <a:rPr lang="da-DK" sz="1500" dirty="0" smtClean="0">
                <a:solidFill>
                  <a:srgbClr val="FFFFFF"/>
                </a:solidFill>
              </a:rPr>
              <a:t>Fokuser på hvordan det føles at vide med dig selv, at der inden i dig er en del af dig, der forstår, de vanskeligheder livet byder på, og som virkelig ønsker at have fred og have et tilfredst sind</a:t>
            </a:r>
          </a:p>
          <a:p>
            <a:pPr>
              <a:lnSpc>
                <a:spcPct val="90000"/>
              </a:lnSpc>
              <a:spcBef>
                <a:spcPts val="450"/>
              </a:spcBef>
              <a:defRPr/>
            </a:pPr>
            <a:r>
              <a:rPr lang="da-DK" sz="1500" dirty="0" smtClean="0">
                <a:solidFill>
                  <a:srgbClr val="FFFFFF"/>
                </a:solidFill>
              </a:rPr>
              <a:t>Gør dig det klart, at den del af dig er </a:t>
            </a:r>
            <a:r>
              <a:rPr lang="da-DK" sz="1500" b="1" dirty="0" smtClean="0">
                <a:solidFill>
                  <a:srgbClr val="FFFFFF"/>
                </a:solidFill>
              </a:rPr>
              <a:t>vis</a:t>
            </a:r>
            <a:r>
              <a:rPr lang="da-DK" sz="1500" dirty="0" smtClean="0">
                <a:solidFill>
                  <a:srgbClr val="FFFFFF"/>
                </a:solidFill>
              </a:rPr>
              <a:t> og </a:t>
            </a:r>
            <a:r>
              <a:rPr lang="da-DK" sz="1500" b="1" dirty="0" smtClean="0">
                <a:solidFill>
                  <a:srgbClr val="FFFFFF"/>
                </a:solidFill>
              </a:rPr>
              <a:t>omsorgsfuld</a:t>
            </a:r>
            <a:r>
              <a:rPr lang="da-DK" sz="1500" dirty="0" smtClean="0">
                <a:solidFill>
                  <a:srgbClr val="FFFFFF"/>
                </a:solidFill>
              </a:rPr>
              <a:t>.</a:t>
            </a:r>
            <a:endParaRPr lang="da-DK" sz="1500" dirty="0">
              <a:solidFill>
                <a:srgbClr val="FFFFFF"/>
              </a:solidFill>
            </a:endParaRPr>
          </a:p>
        </p:txBody>
      </p:sp>
      <p:pic>
        <p:nvPicPr>
          <p:cNvPr id="4" name="Picture 4" descr="Water Lilly logo blue"/>
          <p:cNvPicPr>
            <a:picLocks noChangeAspect="1" noChangeArrowheads="1"/>
          </p:cNvPicPr>
          <p:nvPr/>
        </p:nvPicPr>
        <p:blipFill>
          <a:blip r:embed="rId2">
            <a:clrChange>
              <a:clrFrom>
                <a:srgbClr val="014590"/>
              </a:clrFrom>
              <a:clrTo>
                <a:srgbClr val="014590">
                  <a:alpha val="0"/>
                </a:srgbClr>
              </a:clrTo>
            </a:clrChange>
          </a:blip>
          <a:srcRect/>
          <a:stretch>
            <a:fillRect/>
          </a:stretch>
        </p:blipFill>
        <p:spPr bwMode="auto">
          <a:xfrm rot="20511548">
            <a:off x="8045160" y="140748"/>
            <a:ext cx="1109712" cy="1287965"/>
          </a:xfrm>
          <a:prstGeom prst="rect">
            <a:avLst/>
          </a:prstGeom>
          <a:noFill/>
          <a:ln w="9525">
            <a:noFill/>
            <a:miter lim="800000"/>
            <a:headEnd/>
            <a:tailEnd/>
          </a:ln>
        </p:spPr>
      </p:pic>
      <p:sp>
        <p:nvSpPr>
          <p:cNvPr id="2" name="Pladsholder til dato 1"/>
          <p:cNvSpPr>
            <a:spLocks noGrp="1"/>
          </p:cNvSpPr>
          <p:nvPr>
            <p:ph type="dt" sz="half" idx="10"/>
          </p:nvPr>
        </p:nvSpPr>
        <p:spPr/>
        <p:txBody>
          <a:bodyPr/>
          <a:lstStyle/>
          <a:p>
            <a:fld id="{7A13DB24-94D4-C44A-ADE0-36F79ABC083B}" type="datetime1">
              <a:rPr lang="da-DK" smtClean="0">
                <a:solidFill>
                  <a:srgbClr val="FFFFFF"/>
                </a:solidFill>
                <a:latin typeface="Calibri"/>
              </a:rPr>
              <a:t>29/01/2016</a:t>
            </a:fld>
            <a:endParaRPr lang="da-DK" dirty="0">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Tree>
    <p:extLst>
      <p:ext uri="{BB962C8B-B14F-4D97-AF65-F5344CB8AC3E}">
        <p14:creationId xmlns:p14="http://schemas.microsoft.com/office/powerpoint/2010/main" val="415794966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142388" y="-163513"/>
            <a:ext cx="7772400" cy="1600201"/>
          </a:xfrm>
        </p:spPr>
        <p:txBody>
          <a:bodyPr rIns="100976">
            <a:normAutofit/>
          </a:bodyPr>
          <a:lstStyle/>
          <a:p>
            <a:pPr marL="36513" eaLnBrk="1" hangingPunct="1"/>
            <a:r>
              <a:rPr lang="da-DK" sz="4000" dirty="0" smtClean="0">
                <a:ea typeface="ＭＳ Ｐゴシック" charset="0"/>
                <a:cs typeface="ＭＳ Ｐゴシック" charset="0"/>
              </a:rPr>
              <a:t>Typisk balance ved misbrug</a:t>
            </a:r>
            <a:endParaRPr lang="da-DK" sz="4000" dirty="0">
              <a:solidFill>
                <a:srgbClr val="FFFFFF"/>
              </a:solidFill>
              <a:ea typeface="ＭＳ Ｐゴシック" charset="0"/>
              <a:cs typeface="ＭＳ Ｐゴシック" charset="0"/>
            </a:endParaRPr>
          </a:p>
        </p:txBody>
      </p:sp>
      <p:grpSp>
        <p:nvGrpSpPr>
          <p:cNvPr id="28674" name="Group 2"/>
          <p:cNvGrpSpPr>
            <a:grpSpLocks/>
          </p:cNvGrpSpPr>
          <p:nvPr/>
        </p:nvGrpSpPr>
        <p:grpSpPr bwMode="auto">
          <a:xfrm>
            <a:off x="1143000" y="1600200"/>
            <a:ext cx="2923443" cy="2135188"/>
            <a:chOff x="0" y="0"/>
            <a:chExt cx="4296" cy="2616"/>
          </a:xfrm>
        </p:grpSpPr>
        <p:sp>
          <p:nvSpPr>
            <p:cNvPr id="28691" name="Oval 3"/>
            <p:cNvSpPr>
              <a:spLocks/>
            </p:cNvSpPr>
            <p:nvPr/>
          </p:nvSpPr>
          <p:spPr bwMode="auto">
            <a:xfrm>
              <a:off x="0" y="0"/>
              <a:ext cx="4296" cy="2616"/>
            </a:xfrm>
            <a:prstGeom prst="ellipse">
              <a:avLst/>
            </a:prstGeom>
            <a:solidFill>
              <a:srgbClr val="0033FF"/>
            </a:solidFill>
            <a:ln w="9525">
              <a:solidFill>
                <a:schemeClr val="bg1"/>
              </a:solidFill>
              <a:round/>
              <a:headEnd/>
              <a:tailEnd/>
            </a:ln>
          </p:spPr>
          <p:txBody>
            <a:bodyPr lIns="0" tIns="0" rIns="0" bIns="0"/>
            <a:lstStyle/>
            <a:p>
              <a:endParaRPr lang="da-DK"/>
            </a:p>
          </p:txBody>
        </p:sp>
        <p:sp>
          <p:nvSpPr>
            <p:cNvPr id="28692" name="Rectangle 4"/>
            <p:cNvSpPr>
              <a:spLocks/>
            </p:cNvSpPr>
            <p:nvPr/>
          </p:nvSpPr>
          <p:spPr bwMode="auto">
            <a:xfrm>
              <a:off x="627" y="334"/>
              <a:ext cx="3040" cy="1942"/>
            </a:xfrm>
            <a:prstGeom prst="rect">
              <a:avLst/>
            </a:prstGeom>
            <a:noFill/>
            <a:ln w="12700">
              <a:noFill/>
              <a:miter lim="800000"/>
              <a:headEnd/>
              <a:tailEnd/>
            </a:ln>
            <a:extLst>
              <a:ext uri="{909E8E84-426E-40dd-AFC4-6F175D3DCCD1}">
                <a14:hiddenFill xmlns="" xmlns:a14="http://schemas.microsoft.com/office/drawing/2010/main">
                  <a:solidFill>
                    <a:srgbClr val="FFFFFF"/>
                  </a:solidFill>
                </a14:hiddenFill>
              </a:ext>
            </a:extLst>
          </p:spPr>
          <p:txBody>
            <a:bodyPr wrap="none" lIns="38100" tIns="38100" rIns="115778" bIns="38100" anchor="ctr">
              <a:spAutoFit/>
            </a:bodyPr>
            <a:lstStyle/>
            <a:p>
              <a:pPr marL="17463" algn="ctr"/>
              <a:r>
                <a:rPr lang="da-DK" sz="1400" b="1" dirty="0">
                  <a:solidFill>
                    <a:srgbClr val="C0EDFE"/>
                  </a:solidFill>
                  <a:cs typeface="Comic Sans MS" charset="0"/>
                  <a:sym typeface="Comic Sans MS" charset="0"/>
                </a:rPr>
                <a:t>Tilskyndelses/resurse-</a:t>
              </a:r>
            </a:p>
            <a:p>
              <a:pPr marL="17463" algn="ctr"/>
              <a:r>
                <a:rPr lang="da-DK" sz="1400" b="1" dirty="0">
                  <a:solidFill>
                    <a:srgbClr val="C0EDFE"/>
                  </a:solidFill>
                  <a:cs typeface="Comic Sans MS" charset="0"/>
                  <a:sym typeface="Comic Sans MS" charset="0"/>
                </a:rPr>
                <a:t>fokuseret</a:t>
              </a:r>
            </a:p>
            <a:p>
              <a:pPr marL="17463" algn="ctr"/>
              <a:endParaRPr lang="da-DK" sz="1400" dirty="0">
                <a:solidFill>
                  <a:srgbClr val="C0EDFE"/>
                </a:solidFill>
                <a:cs typeface="Comic Sans MS" charset="0"/>
                <a:sym typeface="Comic Sans MS" charset="0"/>
              </a:endParaRPr>
            </a:p>
            <a:p>
              <a:pPr marL="17463" algn="ctr"/>
              <a:r>
                <a:rPr lang="da-DK" sz="1400" dirty="0">
                  <a:solidFill>
                    <a:srgbClr val="C0EDFE"/>
                  </a:solidFill>
                  <a:cs typeface="Comic Sans MS" charset="0"/>
                  <a:sym typeface="Comic Sans MS" charset="0"/>
                </a:rPr>
                <a:t>At ønske, forfølge, </a:t>
              </a:r>
            </a:p>
            <a:p>
              <a:pPr marL="17463" algn="ctr"/>
              <a:r>
                <a:rPr lang="da-DK" sz="1400" dirty="0">
                  <a:solidFill>
                    <a:srgbClr val="C0EDFE"/>
                  </a:solidFill>
                  <a:cs typeface="Comic Sans MS" charset="0"/>
                  <a:sym typeface="Comic Sans MS" charset="0"/>
                </a:rPr>
                <a:t>opnå og konsumere noget</a:t>
              </a:r>
            </a:p>
            <a:p>
              <a:pPr marL="17463" algn="ctr"/>
              <a:endParaRPr lang="da-DK" sz="1400" dirty="0">
                <a:solidFill>
                  <a:srgbClr val="C0EDFE"/>
                </a:solidFill>
                <a:cs typeface="Comic Sans MS" charset="0"/>
                <a:sym typeface="Comic Sans MS" charset="0"/>
              </a:endParaRPr>
            </a:p>
            <a:p>
              <a:pPr marL="17463" algn="ctr"/>
              <a:r>
                <a:rPr lang="da-DK" sz="1400" dirty="0">
                  <a:solidFill>
                    <a:srgbClr val="C0EDFE"/>
                  </a:solidFill>
                  <a:cs typeface="Comic Sans MS" charset="0"/>
                  <a:sym typeface="Comic Sans MS" charset="0"/>
                </a:rPr>
                <a:t>Aktiverer</a:t>
              </a:r>
            </a:p>
          </p:txBody>
        </p:sp>
      </p:grpSp>
      <p:grpSp>
        <p:nvGrpSpPr>
          <p:cNvPr id="28675" name="Group 5"/>
          <p:cNvGrpSpPr>
            <a:grpSpLocks/>
          </p:cNvGrpSpPr>
          <p:nvPr/>
        </p:nvGrpSpPr>
        <p:grpSpPr bwMode="auto">
          <a:xfrm>
            <a:off x="4762500" y="1600200"/>
            <a:ext cx="3113943" cy="2057400"/>
            <a:chOff x="0" y="0"/>
            <a:chExt cx="4576" cy="2520"/>
          </a:xfrm>
          <a:solidFill>
            <a:srgbClr val="008000"/>
          </a:solidFill>
        </p:grpSpPr>
        <p:sp>
          <p:nvSpPr>
            <p:cNvPr id="28689" name="Oval 6"/>
            <p:cNvSpPr>
              <a:spLocks/>
            </p:cNvSpPr>
            <p:nvPr/>
          </p:nvSpPr>
          <p:spPr bwMode="auto">
            <a:xfrm>
              <a:off x="0" y="0"/>
              <a:ext cx="4576" cy="2520"/>
            </a:xfrm>
            <a:prstGeom prst="ellipse">
              <a:avLst/>
            </a:prstGeom>
            <a:grpFill/>
            <a:ln w="9525">
              <a:solidFill>
                <a:srgbClr val="CCFFCC"/>
              </a:solidFill>
              <a:round/>
              <a:headEnd/>
              <a:tailEnd/>
            </a:ln>
          </p:spPr>
          <p:txBody>
            <a:bodyPr lIns="0" tIns="0" rIns="0" bIns="0"/>
            <a:lstStyle/>
            <a:p>
              <a:endParaRPr lang="da-DK"/>
            </a:p>
          </p:txBody>
        </p:sp>
        <p:sp>
          <p:nvSpPr>
            <p:cNvPr id="28690" name="Rectangle 7"/>
            <p:cNvSpPr>
              <a:spLocks/>
            </p:cNvSpPr>
            <p:nvPr/>
          </p:nvSpPr>
          <p:spPr bwMode="auto">
            <a:xfrm>
              <a:off x="728" y="409"/>
              <a:ext cx="3117" cy="1678"/>
            </a:xfrm>
            <a:prstGeom prst="rect">
              <a:avLst/>
            </a:prstGeom>
            <a:grpFill/>
            <a:ln>
              <a:noFill/>
            </a:ln>
            <a:extLs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da-DK" sz="1400" b="1" smtClean="0">
                  <a:solidFill>
                    <a:srgbClr val="C2E5A6"/>
                  </a:solidFill>
                  <a:cs typeface="Comic Sans MS" charset="0"/>
                  <a:sym typeface="Comic Sans MS" charset="0"/>
                </a:rPr>
                <a:t>Uden-ønsker/tilknytnings-</a:t>
              </a:r>
            </a:p>
            <a:p>
              <a:pPr marL="17463" algn="ctr"/>
              <a:r>
                <a:rPr lang="da-DK" sz="1400" b="1" smtClean="0">
                  <a:solidFill>
                    <a:srgbClr val="C2E5A6"/>
                  </a:solidFill>
                  <a:cs typeface="Comic Sans MS" charset="0"/>
                  <a:sym typeface="Comic Sans MS" charset="0"/>
                </a:rPr>
                <a:t>fokuseret</a:t>
              </a:r>
            </a:p>
            <a:p>
              <a:pPr marL="17463" algn="ctr"/>
              <a:endParaRPr lang="da-DK" sz="1400" smtClean="0">
                <a:solidFill>
                  <a:srgbClr val="C2E5A6"/>
                </a:solidFill>
                <a:cs typeface="Comic Sans MS" charset="0"/>
                <a:sym typeface="Comic Sans MS" charset="0"/>
              </a:endParaRPr>
            </a:p>
            <a:p>
              <a:pPr marL="17463" algn="ctr"/>
              <a:r>
                <a:rPr lang="da-DK" sz="1400" smtClean="0">
                  <a:solidFill>
                    <a:srgbClr val="C2E5A6"/>
                  </a:solidFill>
                  <a:cs typeface="Comic Sans MS" charset="0"/>
                  <a:sym typeface="Comic Sans MS" charset="0"/>
                </a:rPr>
                <a:t>Tryghed - venlighed</a:t>
              </a:r>
            </a:p>
            <a:p>
              <a:pPr marL="17463" algn="ctr"/>
              <a:endParaRPr lang="da-DK" sz="1400" smtClean="0">
                <a:solidFill>
                  <a:srgbClr val="C2E5A6"/>
                </a:solidFill>
                <a:cs typeface="Comic Sans MS" charset="0"/>
                <a:sym typeface="Comic Sans MS" charset="0"/>
              </a:endParaRPr>
            </a:p>
            <a:p>
              <a:pPr marL="17463" algn="ctr"/>
              <a:r>
                <a:rPr lang="da-DK" sz="1400" smtClean="0">
                  <a:solidFill>
                    <a:srgbClr val="C2E5A6"/>
                  </a:solidFill>
                  <a:cs typeface="Comic Sans MS" charset="0"/>
                  <a:sym typeface="Comic Sans MS" charset="0"/>
                </a:rPr>
                <a:t>Beroligelse</a:t>
              </a:r>
              <a:endParaRPr lang="da-DK" sz="1400">
                <a:solidFill>
                  <a:srgbClr val="C2E5A6"/>
                </a:solidFill>
                <a:cs typeface="Comic Sans MS" charset="0"/>
                <a:sym typeface="Comic Sans MS" charset="0"/>
              </a:endParaRPr>
            </a:p>
          </p:txBody>
        </p:sp>
      </p:grpSp>
      <p:grpSp>
        <p:nvGrpSpPr>
          <p:cNvPr id="28676" name="Group 8"/>
          <p:cNvGrpSpPr>
            <a:grpSpLocks/>
          </p:cNvGrpSpPr>
          <p:nvPr/>
        </p:nvGrpSpPr>
        <p:grpSpPr bwMode="auto">
          <a:xfrm>
            <a:off x="2971799" y="3886201"/>
            <a:ext cx="2857500" cy="1979613"/>
            <a:chOff x="0" y="0"/>
            <a:chExt cx="4200" cy="2424"/>
          </a:xfrm>
        </p:grpSpPr>
        <p:sp>
          <p:nvSpPr>
            <p:cNvPr id="28687" name="Oval 9"/>
            <p:cNvSpPr>
              <a:spLocks/>
            </p:cNvSpPr>
            <p:nvPr/>
          </p:nvSpPr>
          <p:spPr bwMode="auto">
            <a:xfrm>
              <a:off x="0" y="0"/>
              <a:ext cx="4200" cy="2424"/>
            </a:xfrm>
            <a:prstGeom prst="ellipse">
              <a:avLst/>
            </a:prstGeom>
            <a:solidFill>
              <a:srgbClr val="FF3300"/>
            </a:solidFill>
            <a:ln w="9525">
              <a:solidFill>
                <a:srgbClr val="FBC01E"/>
              </a:solidFill>
              <a:round/>
              <a:headEnd/>
              <a:tailEnd/>
            </a:ln>
          </p:spPr>
          <p:txBody>
            <a:bodyPr lIns="0" tIns="0" rIns="0" bIns="0"/>
            <a:lstStyle/>
            <a:p>
              <a:endParaRPr lang="da-DK"/>
            </a:p>
          </p:txBody>
        </p:sp>
        <p:sp>
          <p:nvSpPr>
            <p:cNvPr id="28688" name="Rectangle 10"/>
            <p:cNvSpPr>
              <a:spLocks/>
            </p:cNvSpPr>
            <p:nvPr/>
          </p:nvSpPr>
          <p:spPr bwMode="auto">
            <a:xfrm>
              <a:off x="120" y="373"/>
              <a:ext cx="3958" cy="1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da-DK" sz="1400" b="1" smtClean="0">
                  <a:solidFill>
                    <a:srgbClr val="FED1CF"/>
                  </a:solidFill>
                  <a:cs typeface="Comic Sans MS" charset="0"/>
                  <a:sym typeface="Comic Sans MS" charset="0"/>
                </a:rPr>
                <a:t>Trusselsfokuseret</a:t>
              </a:r>
            </a:p>
            <a:p>
              <a:pPr marL="17463" algn="ctr"/>
              <a:endParaRPr lang="da-DK" sz="1400" smtClean="0">
                <a:solidFill>
                  <a:srgbClr val="FED1CF"/>
                </a:solidFill>
                <a:cs typeface="Comic Sans MS" charset="0"/>
                <a:sym typeface="Comic Sans MS" charset="0"/>
              </a:endParaRPr>
            </a:p>
            <a:p>
              <a:pPr marL="17463" algn="ctr"/>
              <a:r>
                <a:rPr lang="da-DK" sz="1400" smtClean="0">
                  <a:solidFill>
                    <a:srgbClr val="FED1CF"/>
                  </a:solidFill>
                  <a:cs typeface="Comic Sans MS" charset="0"/>
                  <a:sym typeface="Comic Sans MS" charset="0"/>
                </a:rPr>
                <a:t>Aktiverer søgning af beskyttelse og </a:t>
              </a:r>
            </a:p>
            <a:p>
              <a:pPr marL="17463" algn="ctr"/>
              <a:r>
                <a:rPr lang="da-DK" sz="1400" smtClean="0">
                  <a:solidFill>
                    <a:srgbClr val="FED1CF"/>
                  </a:solidFill>
                  <a:cs typeface="Comic Sans MS" charset="0"/>
                  <a:sym typeface="Comic Sans MS" charset="0"/>
                </a:rPr>
                <a:t>sikkerhed</a:t>
              </a:r>
            </a:p>
            <a:p>
              <a:pPr marL="17463" algn="ctr"/>
              <a:endParaRPr lang="da-DK" sz="1400" smtClean="0">
                <a:solidFill>
                  <a:srgbClr val="FED1CF"/>
                </a:solidFill>
                <a:cs typeface="Comic Sans MS" charset="0"/>
                <a:sym typeface="Comic Sans MS" charset="0"/>
              </a:endParaRPr>
            </a:p>
            <a:p>
              <a:pPr marL="17463" algn="ctr"/>
              <a:r>
                <a:rPr lang="da-DK" sz="1400" smtClean="0">
                  <a:solidFill>
                    <a:srgbClr val="FED1CF"/>
                  </a:solidFill>
                  <a:cs typeface="Comic Sans MS" charset="0"/>
                  <a:sym typeface="Comic Sans MS" charset="0"/>
                </a:rPr>
                <a:t>Aktiverer / hæmmer</a:t>
              </a:r>
              <a:endParaRPr lang="da-DK" sz="1400">
                <a:solidFill>
                  <a:srgbClr val="FED1CF"/>
                </a:solidFill>
                <a:cs typeface="Comic Sans MS" charset="0"/>
                <a:sym typeface="Comic Sans MS" charset="0"/>
              </a:endParaRPr>
            </a:p>
          </p:txBody>
        </p:sp>
      </p:grpSp>
      <p:sp>
        <p:nvSpPr>
          <p:cNvPr id="28677" name="Line 11"/>
          <p:cNvSpPr>
            <a:spLocks noChangeShapeType="1"/>
          </p:cNvSpPr>
          <p:nvPr/>
        </p:nvSpPr>
        <p:spPr bwMode="auto">
          <a:xfrm>
            <a:off x="4217378" y="2411439"/>
            <a:ext cx="479181" cy="1588"/>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78" name="Line 12"/>
          <p:cNvSpPr>
            <a:spLocks noChangeShapeType="1"/>
          </p:cNvSpPr>
          <p:nvPr/>
        </p:nvSpPr>
        <p:spPr bwMode="auto">
          <a:xfrm rot="10800000">
            <a:off x="4191000" y="2617761"/>
            <a:ext cx="457200" cy="1588"/>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79" name="Line 13"/>
          <p:cNvSpPr>
            <a:spLocks noChangeShapeType="1"/>
          </p:cNvSpPr>
          <p:nvPr/>
        </p:nvSpPr>
        <p:spPr bwMode="auto">
          <a:xfrm flipH="1">
            <a:off x="5732009" y="3886201"/>
            <a:ext cx="381000" cy="457200"/>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0" name="Line 14"/>
          <p:cNvSpPr>
            <a:spLocks noChangeShapeType="1"/>
          </p:cNvSpPr>
          <p:nvPr/>
        </p:nvSpPr>
        <p:spPr bwMode="auto">
          <a:xfrm rot="10800000" flipH="1">
            <a:off x="5600699" y="3808414"/>
            <a:ext cx="228600" cy="306387"/>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1" name="Line 15"/>
          <p:cNvSpPr>
            <a:spLocks noChangeShapeType="1"/>
          </p:cNvSpPr>
          <p:nvPr/>
        </p:nvSpPr>
        <p:spPr bwMode="auto">
          <a:xfrm rot="10800000">
            <a:off x="3143929" y="3696494"/>
            <a:ext cx="321656" cy="379414"/>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2" name="Line 16"/>
          <p:cNvSpPr>
            <a:spLocks noChangeShapeType="1"/>
          </p:cNvSpPr>
          <p:nvPr/>
        </p:nvSpPr>
        <p:spPr bwMode="auto">
          <a:xfrm>
            <a:off x="2865660" y="3808412"/>
            <a:ext cx="381000" cy="428957"/>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4" name="Rectangle 18"/>
          <p:cNvSpPr>
            <a:spLocks/>
          </p:cNvSpPr>
          <p:nvPr/>
        </p:nvSpPr>
        <p:spPr bwMode="auto">
          <a:xfrm>
            <a:off x="5486400" y="1229017"/>
            <a:ext cx="203269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da-DK" sz="1300" smtClean="0">
                <a:solidFill>
                  <a:srgbClr val="3F691E"/>
                </a:solidFill>
                <a:cs typeface="Comic Sans MS" charset="0"/>
                <a:sym typeface="Comic Sans MS" charset="0"/>
              </a:rPr>
              <a:t>Tilfredshed / tryg / forbundet</a:t>
            </a:r>
            <a:endParaRPr lang="da-DK" sz="1300">
              <a:solidFill>
                <a:srgbClr val="3F691E"/>
              </a:solidFill>
              <a:cs typeface="Comic Sans MS" charset="0"/>
              <a:sym typeface="Comic Sans MS" charset="0"/>
            </a:endParaRPr>
          </a:p>
        </p:txBody>
      </p:sp>
      <p:sp>
        <p:nvSpPr>
          <p:cNvPr id="28685" name="Rectangle 19"/>
          <p:cNvSpPr>
            <a:spLocks/>
          </p:cNvSpPr>
          <p:nvPr/>
        </p:nvSpPr>
        <p:spPr bwMode="auto">
          <a:xfrm>
            <a:off x="555381" y="1219201"/>
            <a:ext cx="2310279"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da-DK" sz="1300" smtClean="0">
                <a:solidFill>
                  <a:srgbClr val="003DCC"/>
                </a:solidFill>
                <a:cs typeface="Comic Sans MS" charset="0"/>
                <a:sym typeface="Comic Sans MS" charset="0"/>
              </a:rPr>
              <a:t>Engagement/ spænding / vitalitet</a:t>
            </a:r>
            <a:endParaRPr lang="da-DK" sz="1300">
              <a:solidFill>
                <a:srgbClr val="003DCC"/>
              </a:solidFill>
              <a:cs typeface="Comic Sans MS" charset="0"/>
              <a:sym typeface="Comic Sans MS" charset="0"/>
            </a:endParaRPr>
          </a:p>
        </p:txBody>
      </p:sp>
      <p:sp>
        <p:nvSpPr>
          <p:cNvPr id="28686" name="Rectangle 20"/>
          <p:cNvSpPr>
            <a:spLocks/>
          </p:cNvSpPr>
          <p:nvPr/>
        </p:nvSpPr>
        <p:spPr bwMode="auto">
          <a:xfrm>
            <a:off x="3663462" y="6178551"/>
            <a:ext cx="1438459"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da-DK" sz="1300" smtClean="0">
                <a:solidFill>
                  <a:srgbClr val="FF2712"/>
                </a:solidFill>
                <a:cs typeface="Comic Sans MS" charset="0"/>
                <a:sym typeface="Comic Sans MS" charset="0"/>
              </a:rPr>
              <a:t>Vrede / angst / afsky</a:t>
            </a:r>
            <a:endParaRPr lang="da-DK" sz="1300">
              <a:solidFill>
                <a:srgbClr val="FF2712"/>
              </a:solidFill>
              <a:cs typeface="Comic Sans MS" charset="0"/>
              <a:sym typeface="Comic Sans MS" charset="0"/>
            </a:endParaRPr>
          </a:p>
        </p:txBody>
      </p:sp>
      <p:sp>
        <p:nvSpPr>
          <p:cNvPr id="2" name="Pladsholder til dato 1"/>
          <p:cNvSpPr>
            <a:spLocks noGrp="1"/>
          </p:cNvSpPr>
          <p:nvPr>
            <p:ph type="dt" sz="half" idx="10"/>
          </p:nvPr>
        </p:nvSpPr>
        <p:spPr/>
        <p:txBody>
          <a:bodyPr/>
          <a:lstStyle/>
          <a:p>
            <a:fld id="{69200837-DE51-B04E-AB5F-6BE32A3AA960}" type="datetime1">
              <a:rPr lang="da-DK" smtClean="0">
                <a:solidFill>
                  <a:srgbClr val="FFFFFF"/>
                </a:solidFill>
                <a:latin typeface="Calibri"/>
              </a:rPr>
              <a:t>29/01/2016</a:t>
            </a:fld>
            <a:endParaRPr lang="da-DK">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175628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867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8674"/>
                                        </p:tgtEl>
                                      </p:cBhvr>
                                      <p:by x="50000" y="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8675"/>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562321" y="-594972"/>
            <a:ext cx="7772400" cy="1600201"/>
          </a:xfrm>
        </p:spPr>
        <p:txBody>
          <a:bodyPr rIns="100976">
            <a:normAutofit/>
          </a:bodyPr>
          <a:lstStyle/>
          <a:p>
            <a:pPr marL="36513" eaLnBrk="1" hangingPunct="1"/>
            <a:r>
              <a:rPr lang="en-US" sz="1400" dirty="0" err="1" smtClean="0">
                <a:ea typeface="ＭＳ Ｐゴシック" charset="0"/>
                <a:cs typeface="ＭＳ Ｐゴシック" charset="0"/>
              </a:rPr>
              <a:t>Tre</a:t>
            </a:r>
            <a:r>
              <a:rPr lang="en-US" sz="1400" dirty="0" smtClean="0">
                <a:ea typeface="ＭＳ Ｐゴシック" charset="0"/>
                <a:cs typeface="ＭＳ Ｐゴシック" charset="0"/>
              </a:rPr>
              <a:t> </a:t>
            </a:r>
            <a:r>
              <a:rPr lang="en-US" sz="1400" dirty="0" err="1" smtClean="0">
                <a:ea typeface="ＭＳ Ｐゴシック" charset="0"/>
                <a:cs typeface="ＭＳ Ｐゴシック" charset="0"/>
              </a:rPr>
              <a:t>cirkler</a:t>
            </a:r>
            <a:r>
              <a:rPr lang="en-US" sz="1400" dirty="0" smtClean="0">
                <a:ea typeface="ＭＳ Ｐゴシック" charset="0"/>
                <a:cs typeface="ＭＳ Ｐゴシック" charset="0"/>
              </a:rPr>
              <a:t> </a:t>
            </a:r>
            <a:r>
              <a:rPr lang="en-US" sz="1400" dirty="0" err="1" smtClean="0">
                <a:ea typeface="ＭＳ Ｐゴシック" charset="0"/>
                <a:cs typeface="ＭＳ Ｐゴシック" charset="0"/>
              </a:rPr>
              <a:t>arbejdsskema</a:t>
            </a:r>
            <a:endParaRPr lang="en-US" sz="1400" dirty="0">
              <a:ea typeface="ＭＳ Ｐゴシック" charset="0"/>
              <a:cs typeface="ＭＳ Ｐゴシック" charset="0"/>
            </a:endParaRPr>
          </a:p>
        </p:txBody>
      </p:sp>
      <p:grpSp>
        <p:nvGrpSpPr>
          <p:cNvPr id="28674" name="Group 2"/>
          <p:cNvGrpSpPr>
            <a:grpSpLocks/>
          </p:cNvGrpSpPr>
          <p:nvPr/>
        </p:nvGrpSpPr>
        <p:grpSpPr bwMode="auto">
          <a:xfrm>
            <a:off x="334555" y="437593"/>
            <a:ext cx="3958047" cy="2869729"/>
            <a:chOff x="0" y="0"/>
            <a:chExt cx="4296" cy="2616"/>
          </a:xfrm>
        </p:grpSpPr>
        <p:sp>
          <p:nvSpPr>
            <p:cNvPr id="28691" name="Oval 3"/>
            <p:cNvSpPr>
              <a:spLocks/>
            </p:cNvSpPr>
            <p:nvPr/>
          </p:nvSpPr>
          <p:spPr bwMode="auto">
            <a:xfrm>
              <a:off x="0" y="0"/>
              <a:ext cx="4296" cy="2616"/>
            </a:xfrm>
            <a:prstGeom prst="ellipse">
              <a:avLst/>
            </a:prstGeom>
            <a:solidFill>
              <a:srgbClr val="FFFFFF"/>
            </a:solidFill>
            <a:ln w="57150" cmpd="sng">
              <a:solidFill>
                <a:srgbClr val="0000FF"/>
              </a:solidFill>
              <a:round/>
              <a:headEnd/>
              <a:tailEnd/>
            </a:ln>
          </p:spPr>
          <p:txBody>
            <a:bodyPr lIns="0" tIns="0" rIns="0" bIns="0"/>
            <a:lstStyle/>
            <a:p>
              <a:endParaRPr lang="da-DK">
                <a:solidFill>
                  <a:prstClr val="black"/>
                </a:solidFill>
                <a:latin typeface="Calibri"/>
              </a:endParaRPr>
            </a:p>
          </p:txBody>
        </p:sp>
        <p:sp>
          <p:nvSpPr>
            <p:cNvPr id="28692" name="Rectangle 4"/>
            <p:cNvSpPr>
              <a:spLocks/>
            </p:cNvSpPr>
            <p:nvPr/>
          </p:nvSpPr>
          <p:spPr bwMode="auto">
            <a:xfrm>
              <a:off x="1504" y="102"/>
              <a:ext cx="1283" cy="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da-DK" sz="1300" b="1" dirty="0" smtClean="0">
                  <a:solidFill>
                    <a:srgbClr val="0000FF"/>
                  </a:solidFill>
                  <a:latin typeface="Calibri"/>
                  <a:cs typeface="Comic Sans MS" charset="0"/>
                  <a:sym typeface="Comic Sans MS" charset="0"/>
                </a:rPr>
                <a:t>Drive systemet</a:t>
              </a:r>
              <a:endParaRPr lang="da-DK" sz="1300" b="1" dirty="0">
                <a:solidFill>
                  <a:srgbClr val="0000FF"/>
                </a:solidFill>
                <a:latin typeface="Calibri"/>
                <a:cs typeface="Comic Sans MS" charset="0"/>
                <a:sym typeface="Comic Sans MS" charset="0"/>
              </a:endParaRPr>
            </a:p>
            <a:p>
              <a:pPr marL="17463" algn="ctr"/>
              <a:r>
                <a:rPr lang="da-DK" sz="1300" b="1" dirty="0" smtClean="0">
                  <a:solidFill>
                    <a:srgbClr val="0000FF"/>
                  </a:solidFill>
                  <a:latin typeface="Calibri"/>
                  <a:cs typeface="Comic Sans MS" charset="0"/>
                  <a:sym typeface="Comic Sans MS" charset="0"/>
                </a:rPr>
                <a:t>Aktivitet</a:t>
              </a:r>
              <a:endParaRPr lang="da-DK" sz="1300" b="1" dirty="0">
                <a:solidFill>
                  <a:srgbClr val="0000FF"/>
                </a:solidFill>
                <a:latin typeface="Calibri"/>
                <a:cs typeface="Comic Sans MS" charset="0"/>
                <a:sym typeface="Comic Sans MS" charset="0"/>
              </a:endParaRPr>
            </a:p>
          </p:txBody>
        </p:sp>
      </p:grpSp>
      <p:grpSp>
        <p:nvGrpSpPr>
          <p:cNvPr id="28675" name="Group 5"/>
          <p:cNvGrpSpPr>
            <a:grpSpLocks/>
          </p:cNvGrpSpPr>
          <p:nvPr/>
        </p:nvGrpSpPr>
        <p:grpSpPr bwMode="auto">
          <a:xfrm>
            <a:off x="4689707" y="390188"/>
            <a:ext cx="3960488" cy="2880398"/>
            <a:chOff x="0" y="0"/>
            <a:chExt cx="4292" cy="2625"/>
          </a:xfrm>
          <a:solidFill>
            <a:srgbClr val="008000"/>
          </a:solidFill>
        </p:grpSpPr>
        <p:sp>
          <p:nvSpPr>
            <p:cNvPr id="28689" name="Oval 6"/>
            <p:cNvSpPr>
              <a:spLocks/>
            </p:cNvSpPr>
            <p:nvPr/>
          </p:nvSpPr>
          <p:spPr bwMode="auto">
            <a:xfrm>
              <a:off x="0" y="0"/>
              <a:ext cx="4292" cy="2625"/>
            </a:xfrm>
            <a:prstGeom prst="ellipse">
              <a:avLst/>
            </a:prstGeom>
            <a:solidFill>
              <a:schemeClr val="bg1"/>
            </a:solidFill>
            <a:ln w="57150" cmpd="sng">
              <a:solidFill>
                <a:srgbClr val="008000"/>
              </a:solidFill>
              <a:round/>
              <a:headEnd/>
              <a:tailEnd/>
            </a:ln>
          </p:spPr>
          <p:txBody>
            <a:bodyPr lIns="0" tIns="0" rIns="0" bIns="0"/>
            <a:lstStyle/>
            <a:p>
              <a:endParaRPr lang="da-DK">
                <a:solidFill>
                  <a:prstClr val="black"/>
                </a:solidFill>
                <a:latin typeface="Calibri"/>
              </a:endParaRPr>
            </a:p>
          </p:txBody>
        </p:sp>
        <p:sp>
          <p:nvSpPr>
            <p:cNvPr id="28690" name="Rectangle 7"/>
            <p:cNvSpPr>
              <a:spLocks/>
            </p:cNvSpPr>
            <p:nvPr/>
          </p:nvSpPr>
          <p:spPr bwMode="auto">
            <a:xfrm>
              <a:off x="1244" y="282"/>
              <a:ext cx="1934" cy="435"/>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da-DK" sz="1300" b="1" dirty="0" smtClean="0">
                  <a:solidFill>
                    <a:srgbClr val="008000"/>
                  </a:solidFill>
                  <a:latin typeface="Calibri"/>
                  <a:cs typeface="Comic Sans MS" charset="0"/>
                  <a:sym typeface="Comic Sans MS" charset="0"/>
                </a:rPr>
                <a:t>Det beroligende system</a:t>
              </a:r>
            </a:p>
            <a:p>
              <a:pPr marL="17463" algn="ctr"/>
              <a:r>
                <a:rPr lang="da-DK" sz="1300" b="1" dirty="0" smtClean="0">
                  <a:solidFill>
                    <a:srgbClr val="008000"/>
                  </a:solidFill>
                  <a:latin typeface="Calibri"/>
                  <a:cs typeface="Comic Sans MS" charset="0"/>
                  <a:sym typeface="Comic Sans MS" charset="0"/>
                </a:rPr>
                <a:t>Ro</a:t>
              </a:r>
              <a:endParaRPr lang="en-US" sz="1300" dirty="0">
                <a:solidFill>
                  <a:srgbClr val="008000"/>
                </a:solidFill>
                <a:latin typeface="Calibri"/>
                <a:cs typeface="Comic Sans MS" charset="0"/>
                <a:sym typeface="Comic Sans MS" charset="0"/>
              </a:endParaRPr>
            </a:p>
          </p:txBody>
        </p:sp>
      </p:grpSp>
      <p:grpSp>
        <p:nvGrpSpPr>
          <p:cNvPr id="28676" name="Group 8"/>
          <p:cNvGrpSpPr>
            <a:grpSpLocks/>
          </p:cNvGrpSpPr>
          <p:nvPr/>
        </p:nvGrpSpPr>
        <p:grpSpPr bwMode="auto">
          <a:xfrm>
            <a:off x="2592174" y="3565618"/>
            <a:ext cx="3959989" cy="2876633"/>
            <a:chOff x="-110" y="-904"/>
            <a:chExt cx="4200" cy="2424"/>
          </a:xfrm>
        </p:grpSpPr>
        <p:sp>
          <p:nvSpPr>
            <p:cNvPr id="28687" name="Oval 9"/>
            <p:cNvSpPr>
              <a:spLocks/>
            </p:cNvSpPr>
            <p:nvPr/>
          </p:nvSpPr>
          <p:spPr bwMode="auto">
            <a:xfrm>
              <a:off x="-110" y="-904"/>
              <a:ext cx="4200" cy="2424"/>
            </a:xfrm>
            <a:prstGeom prst="ellipse">
              <a:avLst/>
            </a:prstGeom>
            <a:solidFill>
              <a:srgbClr val="FFFFFF"/>
            </a:solidFill>
            <a:ln w="57150" cmpd="sng">
              <a:solidFill>
                <a:srgbClr val="FF0000"/>
              </a:solidFill>
              <a:round/>
              <a:headEnd/>
              <a:tailEnd/>
            </a:ln>
          </p:spPr>
          <p:txBody>
            <a:bodyPr lIns="0" tIns="0" rIns="0" bIns="0"/>
            <a:lstStyle/>
            <a:p>
              <a:endParaRPr lang="da-DK">
                <a:solidFill>
                  <a:prstClr val="black"/>
                </a:solidFill>
                <a:latin typeface="Calibri"/>
              </a:endParaRPr>
            </a:p>
          </p:txBody>
        </p:sp>
        <p:sp>
          <p:nvSpPr>
            <p:cNvPr id="28688" name="Rectangle 10"/>
            <p:cNvSpPr>
              <a:spLocks/>
            </p:cNvSpPr>
            <p:nvPr/>
          </p:nvSpPr>
          <p:spPr bwMode="auto">
            <a:xfrm>
              <a:off x="1301" y="-839"/>
              <a:ext cx="1362" cy="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en-US" sz="1300" b="1" dirty="0" err="1" smtClean="0">
                  <a:solidFill>
                    <a:srgbClr val="FF0000"/>
                  </a:solidFill>
                  <a:latin typeface="Calibri"/>
                  <a:cs typeface="Comic Sans MS" charset="0"/>
                  <a:sym typeface="Comic Sans MS" charset="0"/>
                </a:rPr>
                <a:t>Trusselsfokus</a:t>
              </a:r>
              <a:endParaRPr lang="en-US" sz="1300" b="1" dirty="0" smtClean="0">
                <a:solidFill>
                  <a:srgbClr val="FF0000"/>
                </a:solidFill>
                <a:latin typeface="Calibri"/>
                <a:cs typeface="Comic Sans MS" charset="0"/>
                <a:sym typeface="Comic Sans MS" charset="0"/>
              </a:endParaRPr>
            </a:p>
            <a:p>
              <a:pPr marL="17463" algn="ctr"/>
              <a:r>
                <a:rPr lang="en-US" sz="1300" b="1" dirty="0" err="1" smtClean="0">
                  <a:solidFill>
                    <a:srgbClr val="FF0000"/>
                  </a:solidFill>
                  <a:latin typeface="Calibri"/>
                  <a:cs typeface="Comic Sans MS" charset="0"/>
                  <a:sym typeface="Comic Sans MS" charset="0"/>
                </a:rPr>
                <a:t>Flugt</a:t>
              </a:r>
              <a:r>
                <a:rPr lang="en-US" sz="1300" b="1" dirty="0" smtClean="0">
                  <a:solidFill>
                    <a:srgbClr val="FF0000"/>
                  </a:solidFill>
                  <a:latin typeface="Calibri"/>
                  <a:cs typeface="Comic Sans MS" charset="0"/>
                  <a:sym typeface="Comic Sans MS" charset="0"/>
                </a:rPr>
                <a:t>/</a:t>
              </a:r>
              <a:r>
                <a:rPr lang="en-US" sz="1300" b="1" dirty="0" err="1" smtClean="0">
                  <a:solidFill>
                    <a:srgbClr val="FF0000"/>
                  </a:solidFill>
                  <a:latin typeface="Calibri"/>
                  <a:cs typeface="Comic Sans MS" charset="0"/>
                  <a:sym typeface="Comic Sans MS" charset="0"/>
                </a:rPr>
                <a:t>kamp</a:t>
              </a:r>
              <a:r>
                <a:rPr lang="en-US" sz="1300" b="1" dirty="0" smtClean="0">
                  <a:solidFill>
                    <a:srgbClr val="FF0000"/>
                  </a:solidFill>
                  <a:latin typeface="Calibri"/>
                  <a:cs typeface="Comic Sans MS" charset="0"/>
                  <a:sym typeface="Comic Sans MS" charset="0"/>
                </a:rPr>
                <a:t>/</a:t>
              </a:r>
              <a:r>
                <a:rPr lang="en-US" sz="1300" b="1" dirty="0" err="1" smtClean="0">
                  <a:solidFill>
                    <a:srgbClr val="FF0000"/>
                  </a:solidFill>
                  <a:latin typeface="Calibri"/>
                  <a:cs typeface="Comic Sans MS" charset="0"/>
                  <a:sym typeface="Comic Sans MS" charset="0"/>
                </a:rPr>
                <a:t>frys</a:t>
              </a:r>
              <a:endParaRPr lang="en-US" sz="1300" dirty="0">
                <a:solidFill>
                  <a:srgbClr val="FF0000"/>
                </a:solidFill>
                <a:latin typeface="Calibri"/>
                <a:cs typeface="Comic Sans MS" charset="0"/>
                <a:sym typeface="Comic Sans MS" charset="0"/>
              </a:endParaRPr>
            </a:p>
          </p:txBody>
        </p:sp>
      </p:grpSp>
      <p:sp>
        <p:nvSpPr>
          <p:cNvPr id="28677" name="Line 11"/>
          <p:cNvSpPr>
            <a:spLocks noChangeShapeType="1"/>
          </p:cNvSpPr>
          <p:nvPr/>
        </p:nvSpPr>
        <p:spPr bwMode="auto">
          <a:xfrm>
            <a:off x="4210526" y="2438576"/>
            <a:ext cx="479181" cy="1588"/>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78" name="Line 12"/>
          <p:cNvSpPr>
            <a:spLocks noChangeShapeType="1"/>
          </p:cNvSpPr>
          <p:nvPr/>
        </p:nvSpPr>
        <p:spPr bwMode="auto">
          <a:xfrm rot="10800000">
            <a:off x="4184148" y="2644898"/>
            <a:ext cx="457200" cy="1588"/>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79" name="Line 13"/>
          <p:cNvSpPr>
            <a:spLocks noChangeShapeType="1"/>
          </p:cNvSpPr>
          <p:nvPr/>
        </p:nvSpPr>
        <p:spPr bwMode="auto">
          <a:xfrm flipH="1">
            <a:off x="5206710" y="3270586"/>
            <a:ext cx="283298" cy="31847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80" name="Line 14"/>
          <p:cNvSpPr>
            <a:spLocks noChangeShapeType="1"/>
          </p:cNvSpPr>
          <p:nvPr/>
        </p:nvSpPr>
        <p:spPr bwMode="auto">
          <a:xfrm rot="10800000" flipH="1">
            <a:off x="4870824" y="3102131"/>
            <a:ext cx="335886" cy="379416"/>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81" name="Line 15"/>
          <p:cNvSpPr>
            <a:spLocks noChangeShapeType="1"/>
          </p:cNvSpPr>
          <p:nvPr/>
        </p:nvSpPr>
        <p:spPr bwMode="auto">
          <a:xfrm rot="10800000">
            <a:off x="3510418" y="3102132"/>
            <a:ext cx="321656" cy="379414"/>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82" name="Line 16"/>
          <p:cNvSpPr>
            <a:spLocks noChangeShapeType="1"/>
          </p:cNvSpPr>
          <p:nvPr/>
        </p:nvSpPr>
        <p:spPr bwMode="auto">
          <a:xfrm>
            <a:off x="3291249" y="3270586"/>
            <a:ext cx="321900" cy="372421"/>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83" name="Rectangle 17"/>
          <p:cNvSpPr>
            <a:spLocks/>
          </p:cNvSpPr>
          <p:nvPr/>
        </p:nvSpPr>
        <p:spPr bwMode="auto">
          <a:xfrm>
            <a:off x="179295" y="6272974"/>
            <a:ext cx="202085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100" dirty="0" smtClean="0">
                <a:solidFill>
                  <a:prstClr val="black"/>
                </a:solidFill>
                <a:latin typeface="Calibri"/>
                <a:cs typeface="Comic Sans MS" charset="0"/>
                <a:sym typeface="Comic Sans MS" charset="0"/>
              </a:rPr>
              <a:t>Frit </a:t>
            </a:r>
            <a:r>
              <a:rPr lang="en-US" sz="1100" dirty="0" err="1" smtClean="0">
                <a:solidFill>
                  <a:prstClr val="black"/>
                </a:solidFill>
                <a:latin typeface="Calibri"/>
                <a:cs typeface="Comic Sans MS" charset="0"/>
                <a:sym typeface="Comic Sans MS" charset="0"/>
              </a:rPr>
              <a:t>efter</a:t>
            </a:r>
            <a:r>
              <a:rPr lang="en-US" sz="1100" dirty="0" smtClean="0">
                <a:solidFill>
                  <a:prstClr val="black"/>
                </a:solidFill>
                <a:latin typeface="Calibri"/>
                <a:cs typeface="Comic Sans MS" charset="0"/>
                <a:sym typeface="Comic Sans MS" charset="0"/>
              </a:rPr>
              <a:t> </a:t>
            </a:r>
            <a:r>
              <a:rPr lang="en-US" sz="1100" dirty="0">
                <a:solidFill>
                  <a:prstClr val="black"/>
                </a:solidFill>
                <a:latin typeface="Calibri"/>
                <a:cs typeface="Comic Sans MS" charset="0"/>
                <a:sym typeface="Comic Sans MS" charset="0"/>
              </a:rPr>
              <a:t>Paul Gilbert 2008 (</a:t>
            </a:r>
            <a:r>
              <a:rPr lang="en-US" sz="1100" dirty="0" smtClean="0">
                <a:solidFill>
                  <a:prstClr val="black"/>
                </a:solidFill>
                <a:latin typeface="Calibri"/>
                <a:cs typeface="Comic Sans MS" charset="0"/>
                <a:sym typeface="Comic Sans MS" charset="0"/>
              </a:rPr>
              <a:t>Isager)</a:t>
            </a:r>
            <a:endParaRPr lang="en-US" sz="1100" dirty="0">
              <a:solidFill>
                <a:prstClr val="black"/>
              </a:solidFill>
              <a:latin typeface="Calibri"/>
              <a:cs typeface="Comic Sans MS" charset="0"/>
              <a:sym typeface="Comic Sans MS" charset="0"/>
            </a:endParaRPr>
          </a:p>
        </p:txBody>
      </p:sp>
      <p:sp>
        <p:nvSpPr>
          <p:cNvPr id="28684" name="Rectangle 18"/>
          <p:cNvSpPr>
            <a:spLocks/>
          </p:cNvSpPr>
          <p:nvPr/>
        </p:nvSpPr>
        <p:spPr bwMode="auto">
          <a:xfrm>
            <a:off x="5665346" y="3307322"/>
            <a:ext cx="203269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dirty="0" err="1">
                <a:solidFill>
                  <a:srgbClr val="3F691E"/>
                </a:solidFill>
                <a:latin typeface="Calibri"/>
                <a:cs typeface="Comic Sans MS" charset="0"/>
                <a:sym typeface="Comic Sans MS" charset="0"/>
              </a:rPr>
              <a:t>Tilfredshed</a:t>
            </a:r>
            <a:r>
              <a:rPr lang="en-US" sz="1300" dirty="0">
                <a:solidFill>
                  <a:srgbClr val="3F691E"/>
                </a:solidFill>
                <a:latin typeface="Calibri"/>
                <a:cs typeface="Comic Sans MS" charset="0"/>
                <a:sym typeface="Comic Sans MS" charset="0"/>
              </a:rPr>
              <a:t> / </a:t>
            </a:r>
            <a:r>
              <a:rPr lang="en-US" sz="1300" dirty="0" err="1">
                <a:solidFill>
                  <a:srgbClr val="3F691E"/>
                </a:solidFill>
                <a:latin typeface="Calibri"/>
                <a:cs typeface="Comic Sans MS" charset="0"/>
                <a:sym typeface="Comic Sans MS" charset="0"/>
              </a:rPr>
              <a:t>tryg</a:t>
            </a:r>
            <a:r>
              <a:rPr lang="en-US" sz="1300" dirty="0">
                <a:solidFill>
                  <a:srgbClr val="3F691E"/>
                </a:solidFill>
                <a:latin typeface="Calibri"/>
                <a:cs typeface="Comic Sans MS" charset="0"/>
                <a:sym typeface="Comic Sans MS" charset="0"/>
              </a:rPr>
              <a:t> / </a:t>
            </a:r>
            <a:r>
              <a:rPr lang="en-US" sz="1300" dirty="0" err="1">
                <a:solidFill>
                  <a:srgbClr val="3F691E"/>
                </a:solidFill>
                <a:latin typeface="Calibri"/>
                <a:cs typeface="Comic Sans MS" charset="0"/>
                <a:sym typeface="Comic Sans MS" charset="0"/>
              </a:rPr>
              <a:t>forbundet</a:t>
            </a:r>
            <a:endParaRPr lang="en-US" sz="1300" dirty="0">
              <a:solidFill>
                <a:srgbClr val="3F691E"/>
              </a:solidFill>
              <a:latin typeface="Calibri"/>
              <a:cs typeface="Comic Sans MS" charset="0"/>
              <a:sym typeface="Comic Sans MS" charset="0"/>
            </a:endParaRPr>
          </a:p>
        </p:txBody>
      </p:sp>
      <p:sp>
        <p:nvSpPr>
          <p:cNvPr id="28685" name="Rectangle 19"/>
          <p:cNvSpPr>
            <a:spLocks/>
          </p:cNvSpPr>
          <p:nvPr/>
        </p:nvSpPr>
        <p:spPr bwMode="auto">
          <a:xfrm>
            <a:off x="997373" y="3388616"/>
            <a:ext cx="2310279"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dirty="0">
                <a:solidFill>
                  <a:srgbClr val="003DCC"/>
                </a:solidFill>
                <a:latin typeface="Calibri"/>
                <a:cs typeface="Comic Sans MS" charset="0"/>
                <a:sym typeface="Comic Sans MS" charset="0"/>
              </a:rPr>
              <a:t>Engagement/ </a:t>
            </a:r>
            <a:r>
              <a:rPr lang="en-US" sz="1300" dirty="0" err="1">
                <a:solidFill>
                  <a:srgbClr val="003DCC"/>
                </a:solidFill>
                <a:latin typeface="Calibri"/>
                <a:cs typeface="Comic Sans MS" charset="0"/>
                <a:sym typeface="Comic Sans MS" charset="0"/>
              </a:rPr>
              <a:t>spænding</a:t>
            </a:r>
            <a:r>
              <a:rPr lang="en-US" sz="1300" dirty="0">
                <a:solidFill>
                  <a:srgbClr val="003DCC"/>
                </a:solidFill>
                <a:latin typeface="Calibri"/>
                <a:cs typeface="Comic Sans MS" charset="0"/>
                <a:sym typeface="Comic Sans MS" charset="0"/>
              </a:rPr>
              <a:t> / </a:t>
            </a:r>
            <a:r>
              <a:rPr lang="en-US" sz="1300" dirty="0" err="1">
                <a:solidFill>
                  <a:srgbClr val="003DCC"/>
                </a:solidFill>
                <a:latin typeface="Calibri"/>
                <a:cs typeface="Comic Sans MS" charset="0"/>
                <a:sym typeface="Comic Sans MS" charset="0"/>
              </a:rPr>
              <a:t>vitalitet</a:t>
            </a:r>
            <a:endParaRPr lang="en-US" sz="1300" dirty="0">
              <a:solidFill>
                <a:srgbClr val="003DCC"/>
              </a:solidFill>
              <a:latin typeface="Calibri"/>
              <a:cs typeface="Comic Sans MS" charset="0"/>
              <a:sym typeface="Comic Sans MS" charset="0"/>
            </a:endParaRPr>
          </a:p>
        </p:txBody>
      </p:sp>
      <p:sp>
        <p:nvSpPr>
          <p:cNvPr id="28686" name="Rectangle 20"/>
          <p:cNvSpPr>
            <a:spLocks/>
          </p:cNvSpPr>
          <p:nvPr/>
        </p:nvSpPr>
        <p:spPr bwMode="auto">
          <a:xfrm>
            <a:off x="6012679" y="6172946"/>
            <a:ext cx="1438459"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dirty="0" err="1">
                <a:solidFill>
                  <a:srgbClr val="FF2712"/>
                </a:solidFill>
                <a:latin typeface="Calibri"/>
                <a:cs typeface="Comic Sans MS" charset="0"/>
                <a:sym typeface="Comic Sans MS" charset="0"/>
              </a:rPr>
              <a:t>Vrede</a:t>
            </a:r>
            <a:r>
              <a:rPr lang="en-US" sz="1300" dirty="0">
                <a:solidFill>
                  <a:srgbClr val="FF2712"/>
                </a:solidFill>
                <a:latin typeface="Calibri"/>
                <a:cs typeface="Comic Sans MS" charset="0"/>
                <a:sym typeface="Comic Sans MS" charset="0"/>
              </a:rPr>
              <a:t> / angst / </a:t>
            </a:r>
            <a:r>
              <a:rPr lang="en-US" sz="1300" dirty="0" err="1">
                <a:solidFill>
                  <a:srgbClr val="FF2712"/>
                </a:solidFill>
                <a:latin typeface="Calibri"/>
                <a:cs typeface="Comic Sans MS" charset="0"/>
                <a:sym typeface="Comic Sans MS" charset="0"/>
              </a:rPr>
              <a:t>afsky</a:t>
            </a:r>
            <a:endParaRPr lang="en-US" sz="1300" dirty="0">
              <a:solidFill>
                <a:srgbClr val="FF2712"/>
              </a:solidFill>
              <a:latin typeface="Calibri"/>
              <a:cs typeface="Comic Sans MS" charset="0"/>
              <a:sym typeface="Comic Sans MS" charset="0"/>
            </a:endParaRPr>
          </a:p>
        </p:txBody>
      </p:sp>
      <p:sp>
        <p:nvSpPr>
          <p:cNvPr id="2" name="Tekstfelt 1"/>
          <p:cNvSpPr txBox="1"/>
          <p:nvPr/>
        </p:nvSpPr>
        <p:spPr>
          <a:xfrm>
            <a:off x="1603166" y="1026619"/>
            <a:ext cx="1193957" cy="276999"/>
          </a:xfrm>
          <a:prstGeom prst="rect">
            <a:avLst/>
          </a:prstGeom>
          <a:noFill/>
        </p:spPr>
        <p:txBody>
          <a:bodyPr wrap="none" rtlCol="0">
            <a:spAutoFit/>
          </a:bodyPr>
          <a:lstStyle/>
          <a:p>
            <a:r>
              <a:rPr lang="da-DK" sz="1200" dirty="0" smtClean="0">
                <a:solidFill>
                  <a:prstClr val="black"/>
                </a:solidFill>
                <a:latin typeface="Calibri"/>
              </a:rPr>
              <a:t>Typisk situation:</a:t>
            </a:r>
            <a:endParaRPr lang="da-DK" sz="1200" dirty="0">
              <a:solidFill>
                <a:prstClr val="black"/>
              </a:solidFill>
              <a:latin typeface="Calibri"/>
            </a:endParaRPr>
          </a:p>
        </p:txBody>
      </p:sp>
      <p:sp>
        <p:nvSpPr>
          <p:cNvPr id="23" name="Tekstfelt 22"/>
          <p:cNvSpPr txBox="1"/>
          <p:nvPr/>
        </p:nvSpPr>
        <p:spPr>
          <a:xfrm>
            <a:off x="3977102" y="4130564"/>
            <a:ext cx="1193957" cy="276999"/>
          </a:xfrm>
          <a:prstGeom prst="rect">
            <a:avLst/>
          </a:prstGeom>
          <a:noFill/>
        </p:spPr>
        <p:txBody>
          <a:bodyPr wrap="none" rtlCol="0">
            <a:spAutoFit/>
          </a:bodyPr>
          <a:lstStyle/>
          <a:p>
            <a:r>
              <a:rPr lang="da-DK" sz="1200" dirty="0" smtClean="0">
                <a:solidFill>
                  <a:prstClr val="black"/>
                </a:solidFill>
                <a:latin typeface="Calibri"/>
              </a:rPr>
              <a:t>Typisk situation:</a:t>
            </a:r>
            <a:endParaRPr lang="da-DK" sz="1200" dirty="0">
              <a:solidFill>
                <a:prstClr val="black"/>
              </a:solidFill>
              <a:latin typeface="Calibri"/>
            </a:endParaRPr>
          </a:p>
        </p:txBody>
      </p:sp>
      <p:sp>
        <p:nvSpPr>
          <p:cNvPr id="24" name="Tekstfelt 23"/>
          <p:cNvSpPr txBox="1"/>
          <p:nvPr/>
        </p:nvSpPr>
        <p:spPr>
          <a:xfrm>
            <a:off x="6089754" y="1162991"/>
            <a:ext cx="1193957" cy="276999"/>
          </a:xfrm>
          <a:prstGeom prst="rect">
            <a:avLst/>
          </a:prstGeom>
          <a:noFill/>
        </p:spPr>
        <p:txBody>
          <a:bodyPr wrap="none" rtlCol="0">
            <a:spAutoFit/>
          </a:bodyPr>
          <a:lstStyle/>
          <a:p>
            <a:r>
              <a:rPr lang="da-DK" sz="1200" dirty="0" smtClean="0">
                <a:solidFill>
                  <a:prstClr val="black"/>
                </a:solidFill>
                <a:latin typeface="Calibri"/>
              </a:rPr>
              <a:t>Typisk situation:</a:t>
            </a:r>
            <a:endParaRPr lang="da-DK" sz="1200" dirty="0">
              <a:solidFill>
                <a:prstClr val="black"/>
              </a:solidFill>
              <a:latin typeface="Calibri"/>
            </a:endParaRPr>
          </a:p>
        </p:txBody>
      </p:sp>
      <p:sp>
        <p:nvSpPr>
          <p:cNvPr id="3" name="Tekstfelt 2"/>
          <p:cNvSpPr txBox="1"/>
          <p:nvPr/>
        </p:nvSpPr>
        <p:spPr>
          <a:xfrm>
            <a:off x="1109041" y="1637342"/>
            <a:ext cx="2182208" cy="276999"/>
          </a:xfrm>
          <a:prstGeom prst="rect">
            <a:avLst/>
          </a:prstGeom>
          <a:noFill/>
        </p:spPr>
        <p:txBody>
          <a:bodyPr wrap="none" rtlCol="0">
            <a:spAutoFit/>
          </a:bodyPr>
          <a:lstStyle/>
          <a:p>
            <a:r>
              <a:rPr lang="da-DK" sz="1200" dirty="0" smtClean="0">
                <a:solidFill>
                  <a:prstClr val="black"/>
                </a:solidFill>
                <a:latin typeface="Calibri"/>
              </a:rPr>
              <a:t>Følelser og kropslige reaktioner:</a:t>
            </a:r>
            <a:endParaRPr lang="da-DK" sz="1200" dirty="0">
              <a:solidFill>
                <a:prstClr val="black"/>
              </a:solidFill>
              <a:latin typeface="Calibri"/>
            </a:endParaRPr>
          </a:p>
        </p:txBody>
      </p:sp>
      <p:sp>
        <p:nvSpPr>
          <p:cNvPr id="26" name="Tekstfelt 25"/>
          <p:cNvSpPr txBox="1"/>
          <p:nvPr/>
        </p:nvSpPr>
        <p:spPr>
          <a:xfrm>
            <a:off x="5689652" y="1637342"/>
            <a:ext cx="2182208" cy="276999"/>
          </a:xfrm>
          <a:prstGeom prst="rect">
            <a:avLst/>
          </a:prstGeom>
          <a:noFill/>
        </p:spPr>
        <p:txBody>
          <a:bodyPr wrap="none" rtlCol="0">
            <a:spAutoFit/>
          </a:bodyPr>
          <a:lstStyle/>
          <a:p>
            <a:r>
              <a:rPr lang="da-DK" sz="1200" dirty="0" smtClean="0">
                <a:solidFill>
                  <a:prstClr val="black"/>
                </a:solidFill>
                <a:latin typeface="Calibri"/>
              </a:rPr>
              <a:t>Følelser og kropslige reaktioner:</a:t>
            </a:r>
            <a:endParaRPr lang="da-DK" sz="1200" dirty="0">
              <a:solidFill>
                <a:prstClr val="black"/>
              </a:solidFill>
              <a:latin typeface="Calibri"/>
            </a:endParaRPr>
          </a:p>
        </p:txBody>
      </p:sp>
      <p:sp>
        <p:nvSpPr>
          <p:cNvPr id="27" name="Tekstfelt 26"/>
          <p:cNvSpPr txBox="1"/>
          <p:nvPr/>
        </p:nvSpPr>
        <p:spPr>
          <a:xfrm>
            <a:off x="3483138" y="4908810"/>
            <a:ext cx="2182208" cy="276999"/>
          </a:xfrm>
          <a:prstGeom prst="rect">
            <a:avLst/>
          </a:prstGeom>
          <a:noFill/>
        </p:spPr>
        <p:txBody>
          <a:bodyPr wrap="none" rtlCol="0">
            <a:spAutoFit/>
          </a:bodyPr>
          <a:lstStyle/>
          <a:p>
            <a:r>
              <a:rPr lang="da-DK" sz="1200" dirty="0" smtClean="0">
                <a:solidFill>
                  <a:prstClr val="black"/>
                </a:solidFill>
                <a:latin typeface="Calibri"/>
              </a:rPr>
              <a:t>Følelser og kropslige reaktioner:</a:t>
            </a:r>
            <a:endParaRPr lang="da-DK" sz="1200" dirty="0">
              <a:solidFill>
                <a:prstClr val="black"/>
              </a:solidFill>
              <a:latin typeface="Calibri"/>
            </a:endParaRPr>
          </a:p>
        </p:txBody>
      </p:sp>
      <p:sp>
        <p:nvSpPr>
          <p:cNvPr id="4" name="Tekstfelt 3"/>
          <p:cNvSpPr txBox="1"/>
          <p:nvPr/>
        </p:nvSpPr>
        <p:spPr>
          <a:xfrm>
            <a:off x="6366219" y="3981320"/>
            <a:ext cx="1505641" cy="276999"/>
          </a:xfrm>
          <a:prstGeom prst="rect">
            <a:avLst/>
          </a:prstGeom>
          <a:noFill/>
        </p:spPr>
        <p:txBody>
          <a:bodyPr wrap="none" rtlCol="0">
            <a:spAutoFit/>
          </a:bodyPr>
          <a:lstStyle/>
          <a:p>
            <a:r>
              <a:rPr lang="da-DK" sz="1200" dirty="0" smtClean="0"/>
              <a:t>Sikkerhedsstrategier:</a:t>
            </a:r>
            <a:endParaRPr lang="da-DK" sz="1200" dirty="0"/>
          </a:p>
        </p:txBody>
      </p:sp>
      <p:sp>
        <p:nvSpPr>
          <p:cNvPr id="5" name="Pladsholder til dato 4"/>
          <p:cNvSpPr>
            <a:spLocks noGrp="1"/>
          </p:cNvSpPr>
          <p:nvPr>
            <p:ph type="dt" sz="half" idx="10"/>
          </p:nvPr>
        </p:nvSpPr>
        <p:spPr/>
        <p:txBody>
          <a:bodyPr/>
          <a:lstStyle/>
          <a:p>
            <a:fld id="{70DE3006-4623-2643-8D71-3458A32DD4B2}" type="datetime1">
              <a:rPr lang="da-DK" smtClean="0">
                <a:solidFill>
                  <a:prstClr val="black">
                    <a:tint val="75000"/>
                  </a:prstClr>
                </a:solidFill>
                <a:latin typeface="Calibri"/>
              </a:rPr>
              <a:t>29/01/2016</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Tree>
    <p:extLst>
      <p:ext uri="{BB962C8B-B14F-4D97-AF65-F5344CB8AC3E}">
        <p14:creationId xmlns:p14="http://schemas.microsoft.com/office/powerpoint/2010/main" val="286718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397375" y="1222338"/>
            <a:ext cx="4193948" cy="1444662"/>
          </a:xfrm>
        </p:spPr>
        <p:txBody>
          <a:bodyPr rIns="96305">
            <a:normAutofit fontScale="90000"/>
          </a:bodyPr>
          <a:lstStyle/>
          <a:p>
            <a:pPr marL="35871">
              <a:defRPr/>
            </a:pPr>
            <a:r>
              <a:rPr lang="da-DK" dirty="0" smtClean="0">
                <a:solidFill>
                  <a:srgbClr val="FFFFFF"/>
                </a:solidFill>
              </a:rPr>
              <a:t>Definition af medfølelse</a:t>
            </a:r>
            <a:br>
              <a:rPr lang="da-DK" dirty="0" smtClean="0">
                <a:solidFill>
                  <a:srgbClr val="FFFFFF"/>
                </a:solidFill>
              </a:rPr>
            </a:br>
            <a:r>
              <a:rPr lang="da-DK" dirty="0" smtClean="0">
                <a:solidFill>
                  <a:srgbClr val="FFFFFF"/>
                </a:solidFill>
              </a:rPr>
              <a:t> i </a:t>
            </a:r>
            <a:br>
              <a:rPr lang="da-DK" dirty="0" smtClean="0">
                <a:solidFill>
                  <a:srgbClr val="FFFFFF"/>
                </a:solidFill>
              </a:rPr>
            </a:br>
            <a:r>
              <a:rPr lang="da-DK" dirty="0" smtClean="0">
                <a:solidFill>
                  <a:srgbClr val="FFFFFF"/>
                </a:solidFill>
              </a:rPr>
              <a:t>Compassion Focused Therapy</a:t>
            </a:r>
            <a:endParaRPr lang="da-DK" dirty="0">
              <a:solidFill>
                <a:srgbClr val="FFFFFF"/>
              </a:solidFill>
            </a:endParaRPr>
          </a:p>
        </p:txBody>
      </p:sp>
      <p:sp>
        <p:nvSpPr>
          <p:cNvPr id="3" name="Pladsholder til sidefod 2"/>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sp>
        <p:nvSpPr>
          <p:cNvPr id="4" name="Pladsholder til dato 3"/>
          <p:cNvSpPr>
            <a:spLocks noGrp="1"/>
          </p:cNvSpPr>
          <p:nvPr>
            <p:ph type="dt" sz="half" idx="10"/>
          </p:nvPr>
        </p:nvSpPr>
        <p:spPr/>
        <p:txBody>
          <a:bodyPr/>
          <a:lstStyle/>
          <a:p>
            <a:fld id="{457CC2D5-3D27-6343-8B9B-2EFC0B540BD0}" type="datetime1">
              <a:rPr lang="da-DK" smtClean="0">
                <a:solidFill>
                  <a:srgbClr val="FFFFFF"/>
                </a:solidFill>
                <a:latin typeface="Calibri"/>
              </a:rPr>
              <a:t>29/01/2016</a:t>
            </a:fld>
            <a:endParaRPr lang="da-DK">
              <a:solidFill>
                <a:srgbClr val="FFFFFF"/>
              </a:solidFill>
              <a:latin typeface="Calibri"/>
            </a:endParaRPr>
          </a:p>
        </p:txBody>
      </p:sp>
      <p:sp>
        <p:nvSpPr>
          <p:cNvPr id="6" name="Pladsholder til indhold 5"/>
          <p:cNvSpPr>
            <a:spLocks noGrp="1"/>
          </p:cNvSpPr>
          <p:nvPr>
            <p:ph idx="1"/>
          </p:nvPr>
        </p:nvSpPr>
        <p:spPr>
          <a:xfrm>
            <a:off x="457200" y="4000499"/>
            <a:ext cx="8175171" cy="2239279"/>
          </a:xfrm>
        </p:spPr>
        <p:txBody>
          <a:bodyPr>
            <a:normAutofit/>
          </a:bodyPr>
          <a:lstStyle/>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r>
              <a:rPr lang="da-DK" sz="2600" dirty="0" smtClean="0">
                <a:solidFill>
                  <a:srgbClr val="FFFFFF"/>
                </a:solidFill>
              </a:rPr>
              <a:t>”En sensitivitet overfor egen og andres lidelse og årsagerne til den, sammen med et dybt engagement i at forsøge at lindre lidelsen og at forebygge den”</a:t>
            </a:r>
          </a:p>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r>
              <a:rPr lang="da-DK" sz="2600" dirty="0" smtClean="0">
                <a:solidFill>
                  <a:srgbClr val="FFFFFF"/>
                </a:solidFill>
              </a:rPr>
              <a:t> 		</a:t>
            </a:r>
            <a:r>
              <a:rPr lang="da-DK" sz="1800" dirty="0" smtClean="0">
                <a:solidFill>
                  <a:srgbClr val="FFFFFF"/>
                </a:solidFill>
              </a:rPr>
              <a:t>Paul Gilbert og </a:t>
            </a:r>
            <a:r>
              <a:rPr lang="da-DK" sz="1800" dirty="0" err="1" smtClean="0">
                <a:solidFill>
                  <a:srgbClr val="FFFFFF"/>
                </a:solidFill>
              </a:rPr>
              <a:t>Choden</a:t>
            </a:r>
            <a:r>
              <a:rPr lang="da-DK" sz="1800" dirty="0" smtClean="0">
                <a:solidFill>
                  <a:srgbClr val="FFFFFF"/>
                </a:solidFill>
              </a:rPr>
              <a:t> 2013</a:t>
            </a:r>
          </a:p>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endParaRPr lang="da-DK" sz="2600" dirty="0" smtClean="0">
              <a:solidFill>
                <a:srgbClr val="FFFFFF"/>
              </a:solidFill>
            </a:endParaRPr>
          </a:p>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endParaRPr lang="da-DK" sz="2600" dirty="0" smtClean="0">
              <a:solidFill>
                <a:srgbClr val="FFFFFF"/>
              </a:solidFill>
            </a:endParaRPr>
          </a:p>
          <a:p>
            <a:pPr marL="400050" lvl="1" indent="0">
              <a:buNone/>
            </a:pPr>
            <a:endParaRPr lang="da-DK" sz="2600" dirty="0">
              <a:solidFill>
                <a:srgbClr val="FFFFFF"/>
              </a:solidFill>
            </a:endParaRPr>
          </a:p>
        </p:txBody>
      </p:sp>
      <p:pic>
        <p:nvPicPr>
          <p:cNvPr id="8" name="Billede 7"/>
          <p:cNvPicPr>
            <a:picLocks noChangeAspect="1"/>
          </p:cNvPicPr>
          <p:nvPr/>
        </p:nvPicPr>
        <p:blipFill>
          <a:blip r:embed="rId3"/>
          <a:stretch>
            <a:fillRect/>
          </a:stretch>
        </p:blipFill>
        <p:spPr>
          <a:xfrm>
            <a:off x="457200" y="684479"/>
            <a:ext cx="3733641" cy="2792763"/>
          </a:xfrm>
          <a:prstGeom prst="rect">
            <a:avLst/>
          </a:prstGeom>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3879" y="243535"/>
            <a:ext cx="938212"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17016418"/>
      </p:ext>
    </p:extLst>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Demonstration i plenum</a:t>
            </a:r>
            <a:endParaRPr lang="da-DK" dirty="0"/>
          </a:p>
        </p:txBody>
      </p:sp>
      <p:sp>
        <p:nvSpPr>
          <p:cNvPr id="3" name="Pladsholder til indhold 2"/>
          <p:cNvSpPr>
            <a:spLocks noGrp="1"/>
          </p:cNvSpPr>
          <p:nvPr>
            <p:ph idx="1"/>
          </p:nvPr>
        </p:nvSpPr>
        <p:spPr/>
        <p:txBody>
          <a:bodyPr/>
          <a:lstStyle/>
          <a:p>
            <a:r>
              <a:rPr lang="da-DK" dirty="0" smtClean="0"/>
              <a:t>Derefter øvelse i par  30 min.</a:t>
            </a:r>
            <a:endParaRPr lang="da-DK" dirty="0"/>
          </a:p>
        </p:txBody>
      </p:sp>
      <p:sp>
        <p:nvSpPr>
          <p:cNvPr id="4" name="Pladsholder til dato 3"/>
          <p:cNvSpPr>
            <a:spLocks noGrp="1"/>
          </p:cNvSpPr>
          <p:nvPr>
            <p:ph type="dt" sz="half" idx="10"/>
          </p:nvPr>
        </p:nvSpPr>
        <p:spPr/>
        <p:txBody>
          <a:bodyPr/>
          <a:lstStyle/>
          <a:p>
            <a:fld id="{784D3BD9-C535-2542-835B-2EC6B491BD33}"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2531875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dirty="0" smtClean="0"/>
              <a:t>Hvilken version af dig selv, vil du gerne være?</a:t>
            </a:r>
            <a:endParaRPr lang="da-DK" sz="3200" dirty="0"/>
          </a:p>
        </p:txBody>
      </p:sp>
      <p:sp>
        <p:nvSpPr>
          <p:cNvPr id="3" name="Pladsholder til indhold 2"/>
          <p:cNvSpPr>
            <a:spLocks noGrp="1"/>
          </p:cNvSpPr>
          <p:nvPr>
            <p:ph idx="1"/>
          </p:nvPr>
        </p:nvSpPr>
        <p:spPr/>
        <p:txBody>
          <a:bodyPr>
            <a:normAutofit fontScale="70000" lnSpcReduction="20000"/>
          </a:bodyPr>
          <a:lstStyle/>
          <a:p>
            <a:pPr marL="0" indent="0">
              <a:buNone/>
            </a:pPr>
            <a:r>
              <a:rPr lang="da-DK" dirty="0" smtClean="0"/>
              <a:t>Undersøg hvad klienten prøver at opnå ved at drikke. ( Reference til misbrugsmodellens leveregler)</a:t>
            </a:r>
          </a:p>
          <a:p>
            <a:pPr marL="0" indent="0">
              <a:buNone/>
            </a:pPr>
            <a:endParaRPr lang="da-DK" dirty="0" smtClean="0"/>
          </a:p>
          <a:p>
            <a:pPr marL="0" indent="0">
              <a:buNone/>
            </a:pPr>
            <a:r>
              <a:rPr lang="da-DK" dirty="0" smtClean="0"/>
              <a:t>Drøft hvordan brug af sikkerheds- / undgåelsesstrategier vedligeholder </a:t>
            </a:r>
            <a:r>
              <a:rPr lang="da-DK" dirty="0" err="1" smtClean="0"/>
              <a:t>trusselsfokus</a:t>
            </a:r>
            <a:endParaRPr lang="da-DK" dirty="0" smtClean="0"/>
          </a:p>
          <a:p>
            <a:pPr marL="0" indent="0">
              <a:buNone/>
            </a:pPr>
            <a:endParaRPr lang="da-DK" dirty="0"/>
          </a:p>
          <a:p>
            <a:pPr marL="0" indent="0">
              <a:buNone/>
            </a:pPr>
            <a:r>
              <a:rPr lang="da-DK" dirty="0" smtClean="0"/>
              <a:t>Find den onde cirkel</a:t>
            </a:r>
          </a:p>
          <a:p>
            <a:pPr marL="0" indent="0">
              <a:buNone/>
            </a:pPr>
            <a:endParaRPr lang="da-DK" dirty="0"/>
          </a:p>
          <a:p>
            <a:pPr marL="0" indent="0">
              <a:buNone/>
            </a:pPr>
            <a:r>
              <a:rPr lang="da-DK" dirty="0" smtClean="0"/>
              <a:t>Undersøg hvad klienten ønsker at kunne</a:t>
            </a:r>
          </a:p>
          <a:p>
            <a:pPr marL="0" indent="0">
              <a:buNone/>
            </a:pPr>
            <a:r>
              <a:rPr lang="da-DK" dirty="0" smtClean="0"/>
              <a:t>Spørg til hvad der vil være bedre for ham / hende</a:t>
            </a:r>
          </a:p>
          <a:p>
            <a:pPr marL="0" indent="0">
              <a:buNone/>
            </a:pPr>
            <a:endParaRPr lang="da-DK" dirty="0"/>
          </a:p>
          <a:p>
            <a:pPr marL="0" indent="0">
              <a:buNone/>
            </a:pPr>
            <a:r>
              <a:rPr lang="da-DK" dirty="0" smtClean="0"/>
              <a:t>Drøft hvilke kompetencer der skal til for at bryde den onde cirkel</a:t>
            </a:r>
            <a:endParaRPr lang="da-DK" dirty="0"/>
          </a:p>
        </p:txBody>
      </p:sp>
      <p:sp>
        <p:nvSpPr>
          <p:cNvPr id="4" name="Pladsholder til dato 3"/>
          <p:cNvSpPr>
            <a:spLocks noGrp="1"/>
          </p:cNvSpPr>
          <p:nvPr>
            <p:ph type="dt" sz="half" idx="10"/>
          </p:nvPr>
        </p:nvSpPr>
        <p:spPr/>
        <p:txBody>
          <a:bodyPr/>
          <a:lstStyle/>
          <a:p>
            <a:fld id="{F587ABFA-7D6F-024C-8386-C17AF3364B0C}"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1328856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685800" y="150223"/>
            <a:ext cx="7772400" cy="1097280"/>
          </a:xfrm>
        </p:spPr>
        <p:txBody>
          <a:bodyPr rIns="96371">
            <a:normAutofit/>
          </a:bodyPr>
          <a:lstStyle/>
          <a:p>
            <a:pPr marL="35895">
              <a:defRPr/>
            </a:pPr>
            <a:r>
              <a:rPr lang="da-DK" sz="4000" dirty="0" smtClean="0"/>
              <a:t>Compassion cirklen</a:t>
            </a:r>
          </a:p>
        </p:txBody>
      </p:sp>
      <p:sp>
        <p:nvSpPr>
          <p:cNvPr id="28675" name="Rectangle 2"/>
          <p:cNvSpPr>
            <a:spLocks/>
          </p:cNvSpPr>
          <p:nvPr/>
        </p:nvSpPr>
        <p:spPr bwMode="auto">
          <a:xfrm>
            <a:off x="4343400" y="2893423"/>
            <a:ext cx="89603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200" smtClean="0">
                <a:solidFill>
                  <a:schemeClr val="tx2">
                    <a:lumMod val="75000"/>
                  </a:schemeClr>
                </a:solidFill>
                <a:latin typeface="+mj-lt"/>
                <a:ea typeface="ＭＳ Ｐゴシック" charset="0"/>
                <a:sym typeface="Comic Sans MS" charset="0"/>
              </a:rPr>
              <a:t>Karakteristika</a:t>
            </a:r>
            <a:endParaRPr lang="da-DK" sz="1200">
              <a:solidFill>
                <a:schemeClr val="tx2">
                  <a:lumMod val="75000"/>
                </a:schemeClr>
              </a:solidFill>
              <a:latin typeface="+mj-lt"/>
              <a:ea typeface="ＭＳ Ｐゴシック" charset="0"/>
              <a:sym typeface="Comic Sans MS" charset="0"/>
            </a:endParaRPr>
          </a:p>
        </p:txBody>
      </p:sp>
      <p:sp>
        <p:nvSpPr>
          <p:cNvPr id="28676" name="Rectangle 3"/>
          <p:cNvSpPr>
            <a:spLocks/>
          </p:cNvSpPr>
          <p:nvPr/>
        </p:nvSpPr>
        <p:spPr bwMode="auto">
          <a:xfrm>
            <a:off x="3505200" y="3050177"/>
            <a:ext cx="499388"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800" smtClean="0">
                <a:solidFill>
                  <a:schemeClr val="tx2">
                    <a:lumMod val="75000"/>
                  </a:schemeClr>
                </a:solidFill>
                <a:latin typeface="+mj-lt"/>
                <a:ea typeface="ＭＳ Ｐゴシック" charset="0"/>
                <a:sym typeface="Comic Sans MS" charset="0"/>
              </a:rPr>
              <a:t>Sensitivitet</a:t>
            </a:r>
            <a:endParaRPr lang="da-DK" sz="800">
              <a:solidFill>
                <a:schemeClr val="tx2">
                  <a:lumMod val="75000"/>
                </a:schemeClr>
              </a:solidFill>
              <a:latin typeface="+mj-lt"/>
              <a:ea typeface="ＭＳ Ｐゴシック" charset="0"/>
              <a:sym typeface="Comic Sans MS" charset="0"/>
            </a:endParaRPr>
          </a:p>
        </p:txBody>
      </p:sp>
      <p:sp>
        <p:nvSpPr>
          <p:cNvPr id="28677" name="Oval 4"/>
          <p:cNvSpPr>
            <a:spLocks/>
          </p:cNvSpPr>
          <p:nvPr/>
        </p:nvSpPr>
        <p:spPr bwMode="auto">
          <a:xfrm>
            <a:off x="774001" y="1267097"/>
            <a:ext cx="7595999" cy="4317274"/>
          </a:xfrm>
          <a:prstGeom prst="ellipse">
            <a:avLst/>
          </a:prstGeom>
          <a:solidFill>
            <a:schemeClr val="bg2">
              <a:lumMod val="40000"/>
              <a:lumOff val="60000"/>
            </a:schemeClr>
          </a:solidFill>
          <a:ln w="9525">
            <a:solidFill>
              <a:srgbClr val="3366FF"/>
            </a:solidFill>
            <a:round/>
            <a:headEnd/>
            <a:tailEnd/>
          </a:ln>
        </p:spPr>
        <p:txBody>
          <a:bodyPr lIns="0" tIns="0" rIns="0" bIns="0"/>
          <a:lstStyle/>
          <a:p>
            <a:endParaRPr lang="da-DK">
              <a:solidFill>
                <a:schemeClr val="tx2">
                  <a:lumMod val="75000"/>
                </a:schemeClr>
              </a:solidFill>
              <a:latin typeface="+mj-lt"/>
            </a:endParaRPr>
          </a:p>
        </p:txBody>
      </p:sp>
      <p:grpSp>
        <p:nvGrpSpPr>
          <p:cNvPr id="28678" name="Group 5"/>
          <p:cNvGrpSpPr>
            <a:grpSpLocks/>
          </p:cNvGrpSpPr>
          <p:nvPr/>
        </p:nvGrpSpPr>
        <p:grpSpPr bwMode="auto">
          <a:xfrm>
            <a:off x="2141375" y="2286001"/>
            <a:ext cx="4861251" cy="2279469"/>
            <a:chOff x="0" y="0"/>
            <a:chExt cx="7144" cy="2791"/>
          </a:xfrm>
          <a:solidFill>
            <a:schemeClr val="accent2"/>
          </a:solidFill>
        </p:grpSpPr>
        <p:sp>
          <p:nvSpPr>
            <p:cNvPr id="28701" name="Oval 6"/>
            <p:cNvSpPr>
              <a:spLocks/>
            </p:cNvSpPr>
            <p:nvPr/>
          </p:nvSpPr>
          <p:spPr bwMode="auto">
            <a:xfrm>
              <a:off x="0" y="0"/>
              <a:ext cx="7144" cy="2791"/>
            </a:xfrm>
            <a:prstGeom prst="ellipse">
              <a:avLst/>
            </a:prstGeom>
            <a:grpFill/>
            <a:ln w="9525">
              <a:solidFill>
                <a:srgbClr val="3366FF"/>
              </a:solidFill>
              <a:round/>
              <a:headEnd/>
              <a:tailEnd/>
            </a:ln>
          </p:spPr>
          <p:txBody>
            <a:bodyPr lIns="0" tIns="0" rIns="0" bIns="0"/>
            <a:lstStyle/>
            <a:p>
              <a:endParaRPr lang="da-DK">
                <a:solidFill>
                  <a:schemeClr val="tx2">
                    <a:lumMod val="75000"/>
                  </a:schemeClr>
                </a:solidFill>
                <a:latin typeface="+mj-lt"/>
              </a:endParaRPr>
            </a:p>
          </p:txBody>
        </p:sp>
        <p:sp>
          <p:nvSpPr>
            <p:cNvPr id="28702" name="Rectangle 7"/>
            <p:cNvSpPr>
              <a:spLocks/>
            </p:cNvSpPr>
            <p:nvPr/>
          </p:nvSpPr>
          <p:spPr bwMode="auto">
            <a:xfrm>
              <a:off x="2441" y="1242"/>
              <a:ext cx="1397" cy="307"/>
            </a:xfrm>
            <a:prstGeom prst="rect">
              <a:avLst/>
            </a:prstGeom>
            <a:grpFill/>
            <a:ln w="12700">
              <a:solidFill>
                <a:srgbClr val="3366FF"/>
              </a:solidFill>
              <a:miter lim="800000"/>
              <a:headEnd/>
              <a:tailEnd/>
            </a:ln>
            <a:extLst/>
          </p:spPr>
          <p:txBody>
            <a:bodyPr lIns="38100" tIns="38100" rIns="115778" bIns="38100" anchor="ctr"/>
            <a:lstStyle/>
            <a:p>
              <a:pPr marL="17581" algn="ctr"/>
              <a:r>
                <a:rPr lang="da-DK" sz="1000" smtClean="0">
                  <a:solidFill>
                    <a:schemeClr val="tx2">
                      <a:lumMod val="75000"/>
                    </a:schemeClr>
                  </a:solidFill>
                  <a:latin typeface="+mj-lt"/>
                  <a:ea typeface="ＭＳ Ｐゴシック" charset="0"/>
                  <a:sym typeface="Comic Sans MS" charset="0"/>
                </a:rPr>
                <a:t>Karakteristika</a:t>
              </a:r>
              <a:endParaRPr lang="da-DK" sz="1000">
                <a:solidFill>
                  <a:schemeClr val="tx2">
                    <a:lumMod val="75000"/>
                  </a:schemeClr>
                </a:solidFill>
                <a:latin typeface="+mj-lt"/>
                <a:ea typeface="ＭＳ Ｐゴシック" charset="0"/>
                <a:sym typeface="Comic Sans MS" charset="0"/>
              </a:endParaRPr>
            </a:p>
          </p:txBody>
        </p:sp>
      </p:grpSp>
      <p:grpSp>
        <p:nvGrpSpPr>
          <p:cNvPr id="28679" name="Group 8"/>
          <p:cNvGrpSpPr>
            <a:grpSpLocks/>
          </p:cNvGrpSpPr>
          <p:nvPr/>
        </p:nvGrpSpPr>
        <p:grpSpPr bwMode="auto">
          <a:xfrm>
            <a:off x="3616778" y="3004458"/>
            <a:ext cx="1905000" cy="836023"/>
            <a:chOff x="0" y="0"/>
            <a:chExt cx="2800" cy="1024"/>
          </a:xfrm>
        </p:grpSpPr>
        <p:sp>
          <p:nvSpPr>
            <p:cNvPr id="28699" name="Oval 9"/>
            <p:cNvSpPr>
              <a:spLocks/>
            </p:cNvSpPr>
            <p:nvPr/>
          </p:nvSpPr>
          <p:spPr bwMode="auto">
            <a:xfrm>
              <a:off x="0" y="0"/>
              <a:ext cx="2800" cy="1024"/>
            </a:xfrm>
            <a:prstGeom prst="ellipse">
              <a:avLst/>
            </a:prstGeom>
            <a:solidFill>
              <a:schemeClr val="bg1"/>
            </a:solidFill>
            <a:ln w="9525">
              <a:solidFill>
                <a:srgbClr val="3366FF"/>
              </a:solidFill>
              <a:round/>
              <a:headEnd/>
              <a:tailEnd/>
            </a:ln>
          </p:spPr>
          <p:txBody>
            <a:bodyPr lIns="0" tIns="0" rIns="0" bIns="0"/>
            <a:lstStyle/>
            <a:p>
              <a:endParaRPr lang="da-DK">
                <a:solidFill>
                  <a:schemeClr val="tx2">
                    <a:lumMod val="75000"/>
                  </a:schemeClr>
                </a:solidFill>
                <a:latin typeface="+mj-lt"/>
              </a:endParaRPr>
            </a:p>
          </p:txBody>
        </p:sp>
        <p:sp>
          <p:nvSpPr>
            <p:cNvPr id="28700" name="Rectangle 10"/>
            <p:cNvSpPr>
              <a:spLocks/>
            </p:cNvSpPr>
            <p:nvPr/>
          </p:nvSpPr>
          <p:spPr bwMode="auto">
            <a:xfrm>
              <a:off x="673" y="308"/>
              <a:ext cx="1642" cy="396"/>
            </a:xfrm>
            <a:prstGeom prst="rect">
              <a:avLst/>
            </a:prstGeom>
            <a:noFill/>
            <a:ln w="12700">
              <a:noFill/>
              <a:miter lim="800000"/>
              <a:headEnd/>
              <a:tailEnd/>
            </a:ln>
            <a:extLst>
              <a:ext uri="{909E8E84-426E-40dd-AFC4-6F175D3DCCD1}">
                <a14:hiddenFill xmlns="" xmlns:a14="http://schemas.microsoft.com/office/drawing/2010/main">
                  <a:solidFill>
                    <a:srgbClr val="FFFFFF"/>
                  </a:solidFill>
                </a14:hiddenFill>
              </a:ext>
            </a:extLst>
          </p:spPr>
          <p:txBody>
            <a:bodyPr wrap="none" lIns="38100" tIns="38100" rIns="115778" bIns="38100" anchor="ctr">
              <a:spAutoFit/>
            </a:bodyPr>
            <a:lstStyle/>
            <a:p>
              <a:pPr marL="17581" algn="ctr"/>
              <a:r>
                <a:rPr lang="da-DK" sz="1600" b="1" dirty="0" smtClean="0">
                  <a:solidFill>
                    <a:srgbClr val="006F00"/>
                  </a:solidFill>
                  <a:latin typeface="+mj-lt"/>
                  <a:ea typeface="ＭＳ Ｐゴシック" charset="0"/>
                  <a:sym typeface="Comic Sans MS" charset="0"/>
                </a:rPr>
                <a:t>Medfølelse</a:t>
              </a:r>
              <a:endParaRPr lang="da-DK" sz="1600" b="1" dirty="0">
                <a:solidFill>
                  <a:srgbClr val="006F00"/>
                </a:solidFill>
                <a:latin typeface="+mj-lt"/>
                <a:ea typeface="ＭＳ Ｐゴシック" charset="0"/>
                <a:sym typeface="Comic Sans MS" charset="0"/>
              </a:endParaRPr>
            </a:p>
          </p:txBody>
        </p:sp>
      </p:grpSp>
      <p:sp>
        <p:nvSpPr>
          <p:cNvPr id="28680" name="Rectangle 11"/>
          <p:cNvSpPr>
            <a:spLocks/>
          </p:cNvSpPr>
          <p:nvPr/>
        </p:nvSpPr>
        <p:spPr bwMode="auto">
          <a:xfrm>
            <a:off x="4032115" y="2524213"/>
            <a:ext cx="122254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chemeClr val="tx2">
                    <a:lumMod val="75000"/>
                  </a:schemeClr>
                </a:solidFill>
                <a:latin typeface="+mj-lt"/>
                <a:ea typeface="ＭＳ Ｐゴシック" charset="0"/>
                <a:sym typeface="Comic Sans MS" charset="0"/>
              </a:rPr>
              <a:t>Karakteristika</a:t>
            </a:r>
            <a:endParaRPr lang="da-DK" sz="1600" b="1" dirty="0">
              <a:solidFill>
                <a:schemeClr val="tx2">
                  <a:lumMod val="75000"/>
                </a:schemeClr>
              </a:solidFill>
              <a:latin typeface="+mj-lt"/>
              <a:ea typeface="ＭＳ Ｐゴシック" charset="0"/>
              <a:sym typeface="Comic Sans MS" charset="0"/>
            </a:endParaRPr>
          </a:p>
        </p:txBody>
      </p:sp>
      <p:sp>
        <p:nvSpPr>
          <p:cNvPr id="28681" name="Rectangle 12"/>
          <p:cNvSpPr>
            <a:spLocks/>
          </p:cNvSpPr>
          <p:nvPr/>
        </p:nvSpPr>
        <p:spPr bwMode="auto">
          <a:xfrm>
            <a:off x="2953304" y="2795452"/>
            <a:ext cx="84184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chemeClr val="tx2">
                    <a:lumMod val="75000"/>
                  </a:schemeClr>
                </a:solidFill>
                <a:latin typeface="+mj-lt"/>
                <a:ea typeface="ＭＳ Ｐゴシック" charset="0"/>
                <a:sym typeface="Comic Sans MS" charset="0"/>
              </a:rPr>
              <a:t>Følsomhed</a:t>
            </a:r>
            <a:endParaRPr lang="da-DK" sz="1400" dirty="0">
              <a:solidFill>
                <a:schemeClr val="tx2">
                  <a:lumMod val="75000"/>
                </a:schemeClr>
              </a:solidFill>
              <a:latin typeface="+mj-lt"/>
              <a:ea typeface="ＭＳ Ｐゴシック" charset="0"/>
              <a:sym typeface="Comic Sans MS" charset="0"/>
            </a:endParaRPr>
          </a:p>
        </p:txBody>
      </p:sp>
      <p:sp>
        <p:nvSpPr>
          <p:cNvPr id="28682" name="Rectangle 13"/>
          <p:cNvSpPr>
            <a:spLocks/>
          </p:cNvSpPr>
          <p:nvPr/>
        </p:nvSpPr>
        <p:spPr bwMode="auto">
          <a:xfrm>
            <a:off x="2816329" y="3944983"/>
            <a:ext cx="111579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smtClean="0">
                <a:solidFill>
                  <a:schemeClr val="tx2">
                    <a:lumMod val="75000"/>
                  </a:schemeClr>
                </a:solidFill>
                <a:latin typeface="+mj-lt"/>
                <a:ea typeface="ＭＳ Ｐゴシック" charset="0"/>
                <a:sym typeface="Comic Sans MS" charset="0"/>
              </a:rPr>
              <a:t>Fordomsfrihed</a:t>
            </a:r>
            <a:endParaRPr lang="da-DK" sz="1400">
              <a:solidFill>
                <a:schemeClr val="tx2">
                  <a:lumMod val="75000"/>
                </a:schemeClr>
              </a:solidFill>
              <a:latin typeface="+mj-lt"/>
              <a:ea typeface="ＭＳ Ｐゴシック" charset="0"/>
              <a:sym typeface="Comic Sans MS" charset="0"/>
            </a:endParaRPr>
          </a:p>
        </p:txBody>
      </p:sp>
      <p:sp>
        <p:nvSpPr>
          <p:cNvPr id="28683" name="Rectangle 14"/>
          <p:cNvSpPr>
            <a:spLocks/>
          </p:cNvSpPr>
          <p:nvPr/>
        </p:nvSpPr>
        <p:spPr bwMode="auto">
          <a:xfrm>
            <a:off x="2261243" y="3344092"/>
            <a:ext cx="124395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chemeClr val="tx2">
                    <a:lumMod val="75000"/>
                  </a:schemeClr>
                </a:solidFill>
                <a:latin typeface="+mj-lt"/>
                <a:ea typeface="ＭＳ Ｐゴシック" charset="0"/>
                <a:sym typeface="Comic Sans MS" charset="0"/>
              </a:rPr>
              <a:t>Omsorgsfuldhed</a:t>
            </a:r>
            <a:endParaRPr lang="da-DK" sz="1400" dirty="0">
              <a:solidFill>
                <a:schemeClr val="tx2">
                  <a:lumMod val="75000"/>
                </a:schemeClr>
              </a:solidFill>
              <a:latin typeface="+mj-lt"/>
              <a:ea typeface="ＭＳ Ｐゴシック" charset="0"/>
              <a:sym typeface="Comic Sans MS" charset="0"/>
            </a:endParaRPr>
          </a:p>
        </p:txBody>
      </p:sp>
      <p:sp>
        <p:nvSpPr>
          <p:cNvPr id="28684" name="Rectangle 15"/>
          <p:cNvSpPr>
            <a:spLocks/>
          </p:cNvSpPr>
          <p:nvPr/>
        </p:nvSpPr>
        <p:spPr bwMode="auto">
          <a:xfrm>
            <a:off x="5407425" y="3997234"/>
            <a:ext cx="54825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chemeClr val="tx2">
                    <a:lumMod val="75000"/>
                  </a:schemeClr>
                </a:solidFill>
                <a:latin typeface="+mj-lt"/>
                <a:ea typeface="ＭＳ Ｐゴシック" charset="0"/>
                <a:sym typeface="Comic Sans MS" charset="0"/>
              </a:rPr>
              <a:t>Empati</a:t>
            </a:r>
            <a:endParaRPr lang="da-DK" sz="1400" dirty="0">
              <a:solidFill>
                <a:schemeClr val="tx2">
                  <a:lumMod val="75000"/>
                </a:schemeClr>
              </a:solidFill>
              <a:latin typeface="+mj-lt"/>
              <a:ea typeface="ＭＳ Ｐゴシック" charset="0"/>
              <a:sym typeface="Comic Sans MS" charset="0"/>
            </a:endParaRPr>
          </a:p>
        </p:txBody>
      </p:sp>
      <p:sp>
        <p:nvSpPr>
          <p:cNvPr id="28685" name="Rectangle 16"/>
          <p:cNvSpPr>
            <a:spLocks/>
          </p:cNvSpPr>
          <p:nvPr/>
        </p:nvSpPr>
        <p:spPr bwMode="auto">
          <a:xfrm>
            <a:off x="5648615" y="3316429"/>
            <a:ext cx="1231156" cy="248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36465" bIns="0"/>
          <a:lstStyle/>
          <a:p>
            <a:pPr marL="35895"/>
            <a:r>
              <a:rPr lang="da-DK" sz="1400" dirty="0" smtClean="0">
                <a:solidFill>
                  <a:schemeClr val="tx2">
                    <a:lumMod val="75000"/>
                  </a:schemeClr>
                </a:solidFill>
                <a:latin typeface="+mj-lt"/>
                <a:ea typeface="ＭＳ Ｐゴシック" charset="0"/>
                <a:sym typeface="Comic Sans MS" charset="0"/>
              </a:rPr>
              <a:t>Rummelighed</a:t>
            </a:r>
            <a:endParaRPr lang="da-DK" sz="1400" dirty="0">
              <a:solidFill>
                <a:schemeClr val="tx2">
                  <a:lumMod val="75000"/>
                </a:schemeClr>
              </a:solidFill>
              <a:latin typeface="+mj-lt"/>
              <a:ea typeface="ＭＳ Ｐゴシック" charset="0"/>
              <a:sym typeface="Comic Sans MS" charset="0"/>
            </a:endParaRPr>
          </a:p>
        </p:txBody>
      </p:sp>
      <p:sp>
        <p:nvSpPr>
          <p:cNvPr id="28686" name="Rectangle 17"/>
          <p:cNvSpPr>
            <a:spLocks/>
          </p:cNvSpPr>
          <p:nvPr/>
        </p:nvSpPr>
        <p:spPr bwMode="auto">
          <a:xfrm>
            <a:off x="5369379" y="2795452"/>
            <a:ext cx="62434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chemeClr val="tx2">
                    <a:lumMod val="75000"/>
                  </a:schemeClr>
                </a:solidFill>
                <a:latin typeface="+mj-lt"/>
                <a:ea typeface="ＭＳ Ｐゴシック" charset="0"/>
                <a:sym typeface="Comic Sans MS" charset="0"/>
              </a:rPr>
              <a:t>Sympati</a:t>
            </a:r>
            <a:endParaRPr lang="da-DK" sz="1400" dirty="0">
              <a:solidFill>
                <a:schemeClr val="tx2">
                  <a:lumMod val="75000"/>
                </a:schemeClr>
              </a:solidFill>
              <a:latin typeface="+mj-lt"/>
              <a:ea typeface="ＭＳ Ｐゴシック" charset="0"/>
              <a:sym typeface="Comic Sans MS" charset="0"/>
            </a:endParaRPr>
          </a:p>
        </p:txBody>
      </p:sp>
      <p:sp>
        <p:nvSpPr>
          <p:cNvPr id="28687" name="Rectangle 18"/>
          <p:cNvSpPr>
            <a:spLocks/>
          </p:cNvSpPr>
          <p:nvPr/>
        </p:nvSpPr>
        <p:spPr bwMode="auto">
          <a:xfrm>
            <a:off x="3669404" y="1515292"/>
            <a:ext cx="205159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chemeClr val="tx2">
                    <a:lumMod val="75000"/>
                  </a:schemeClr>
                </a:solidFill>
                <a:latin typeface="+mj-lt"/>
                <a:ea typeface="ＭＳ Ｐゴシック" charset="0"/>
                <a:sym typeface="Comic Sans MS" charset="0"/>
              </a:rPr>
              <a:t>Træning af færdigheder</a:t>
            </a:r>
            <a:endParaRPr lang="da-DK" sz="1600" b="1" dirty="0">
              <a:solidFill>
                <a:schemeClr val="tx2">
                  <a:lumMod val="75000"/>
                </a:schemeClr>
              </a:solidFill>
              <a:latin typeface="+mj-lt"/>
              <a:ea typeface="ＭＳ Ｐゴシック" charset="0"/>
              <a:sym typeface="Comic Sans MS" charset="0"/>
            </a:endParaRPr>
          </a:p>
        </p:txBody>
      </p:sp>
      <p:sp>
        <p:nvSpPr>
          <p:cNvPr id="28688" name="Rectangle 19"/>
          <p:cNvSpPr>
            <a:spLocks/>
          </p:cNvSpPr>
          <p:nvPr/>
        </p:nvSpPr>
        <p:spPr bwMode="auto">
          <a:xfrm>
            <a:off x="1199345" y="2501444"/>
            <a:ext cx="126271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chemeClr val="tx2">
                    <a:lumMod val="75000"/>
                  </a:schemeClr>
                </a:solidFill>
                <a:latin typeface="+mj-lt"/>
                <a:ea typeface="ＭＳ Ｐゴシック" charset="0"/>
                <a:sym typeface="Comic Sans MS" charset="0"/>
              </a:rPr>
              <a:t>Opmærksomhed</a:t>
            </a:r>
            <a:endParaRPr lang="da-DK" sz="1400" dirty="0">
              <a:solidFill>
                <a:schemeClr val="tx2">
                  <a:lumMod val="75000"/>
                </a:schemeClr>
              </a:solidFill>
              <a:latin typeface="+mj-lt"/>
              <a:ea typeface="ＭＳ Ｐゴシック" charset="0"/>
              <a:sym typeface="Comic Sans MS" charset="0"/>
            </a:endParaRPr>
          </a:p>
        </p:txBody>
      </p:sp>
      <p:sp>
        <p:nvSpPr>
          <p:cNvPr id="28689" name="Rectangle 20"/>
          <p:cNvSpPr>
            <a:spLocks/>
          </p:cNvSpPr>
          <p:nvPr/>
        </p:nvSpPr>
        <p:spPr bwMode="auto">
          <a:xfrm>
            <a:off x="1344749" y="4178388"/>
            <a:ext cx="117815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chemeClr val="tx2">
                    <a:lumMod val="75000"/>
                  </a:schemeClr>
                </a:solidFill>
                <a:latin typeface="+mj-lt"/>
                <a:ea typeface="ＭＳ Ｐゴシック" charset="0"/>
                <a:sym typeface="Comic Sans MS" charset="0"/>
              </a:rPr>
              <a:t>Evnen til at føle</a:t>
            </a:r>
            <a:endParaRPr lang="da-DK" sz="1400" dirty="0">
              <a:solidFill>
                <a:schemeClr val="tx2">
                  <a:lumMod val="75000"/>
                </a:schemeClr>
              </a:solidFill>
              <a:latin typeface="+mj-lt"/>
              <a:ea typeface="ＭＳ Ｐゴシック" charset="0"/>
              <a:sym typeface="Comic Sans MS" charset="0"/>
            </a:endParaRPr>
          </a:p>
        </p:txBody>
      </p:sp>
      <p:sp>
        <p:nvSpPr>
          <p:cNvPr id="28690" name="Rectangle 21"/>
          <p:cNvSpPr>
            <a:spLocks/>
          </p:cNvSpPr>
          <p:nvPr/>
        </p:nvSpPr>
        <p:spPr bwMode="auto">
          <a:xfrm>
            <a:off x="3916079" y="4963886"/>
            <a:ext cx="13063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smtClean="0">
                <a:solidFill>
                  <a:schemeClr val="tx2">
                    <a:lumMod val="75000"/>
                  </a:schemeClr>
                </a:solidFill>
                <a:latin typeface="+mj-lt"/>
                <a:ea typeface="ＭＳ Ｐゴシック" charset="0"/>
                <a:sym typeface="Comic Sans MS" charset="0"/>
              </a:rPr>
              <a:t>Evnen til at sanse</a:t>
            </a:r>
            <a:endParaRPr lang="da-DK" sz="1400">
              <a:solidFill>
                <a:schemeClr val="tx2">
                  <a:lumMod val="75000"/>
                </a:schemeClr>
              </a:solidFill>
              <a:latin typeface="+mj-lt"/>
              <a:ea typeface="ＭＳ Ｐゴシック" charset="0"/>
              <a:sym typeface="Comic Sans MS" charset="0"/>
            </a:endParaRPr>
          </a:p>
        </p:txBody>
      </p:sp>
      <p:sp>
        <p:nvSpPr>
          <p:cNvPr id="28691" name="Rectangle 22"/>
          <p:cNvSpPr>
            <a:spLocks/>
          </p:cNvSpPr>
          <p:nvPr/>
        </p:nvSpPr>
        <p:spPr bwMode="auto">
          <a:xfrm>
            <a:off x="6879771" y="3964577"/>
            <a:ext cx="58551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smtClean="0">
                <a:solidFill>
                  <a:schemeClr val="tx2">
                    <a:lumMod val="75000"/>
                  </a:schemeClr>
                </a:solidFill>
                <a:latin typeface="+mj-lt"/>
                <a:ea typeface="ＭＳ Ｐゴシック" charset="0"/>
                <a:sym typeface="Comic Sans MS" charset="0"/>
              </a:rPr>
              <a:t>Adfærd</a:t>
            </a:r>
            <a:endParaRPr lang="da-DK" sz="1400">
              <a:solidFill>
                <a:schemeClr val="tx2">
                  <a:lumMod val="75000"/>
                </a:schemeClr>
              </a:solidFill>
              <a:latin typeface="+mj-lt"/>
              <a:ea typeface="ＭＳ Ｐゴシック" charset="0"/>
              <a:sym typeface="Comic Sans MS" charset="0"/>
            </a:endParaRPr>
          </a:p>
        </p:txBody>
      </p:sp>
      <p:sp>
        <p:nvSpPr>
          <p:cNvPr id="28692" name="Rectangle 23"/>
          <p:cNvSpPr>
            <a:spLocks/>
          </p:cNvSpPr>
          <p:nvPr/>
        </p:nvSpPr>
        <p:spPr bwMode="auto">
          <a:xfrm>
            <a:off x="6428015" y="2286000"/>
            <a:ext cx="9622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err="1" smtClean="0">
                <a:solidFill>
                  <a:schemeClr val="tx2">
                    <a:lumMod val="75000"/>
                  </a:schemeClr>
                </a:solidFill>
                <a:latin typeface="+mj-lt"/>
                <a:ea typeface="ＭＳ Ｐゴシック" charset="0"/>
                <a:sym typeface="Comic Sans MS" charset="0"/>
              </a:rPr>
              <a:t>Ræsonneren</a:t>
            </a:r>
            <a:endParaRPr lang="da-DK" sz="1400" dirty="0">
              <a:solidFill>
                <a:schemeClr val="tx2">
                  <a:lumMod val="75000"/>
                </a:schemeClr>
              </a:solidFill>
              <a:latin typeface="+mj-lt"/>
              <a:ea typeface="ＭＳ Ｐゴシック" charset="0"/>
              <a:sym typeface="Comic Sans MS" charset="0"/>
            </a:endParaRPr>
          </a:p>
        </p:txBody>
      </p:sp>
      <p:sp>
        <p:nvSpPr>
          <p:cNvPr id="28693" name="Rectangle 24"/>
          <p:cNvSpPr>
            <a:spLocks/>
          </p:cNvSpPr>
          <p:nvPr/>
        </p:nvSpPr>
        <p:spPr bwMode="auto">
          <a:xfrm rot="47734">
            <a:off x="3446430" y="1930084"/>
            <a:ext cx="224569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smtClean="0">
                <a:solidFill>
                  <a:schemeClr val="tx2">
                    <a:lumMod val="75000"/>
                  </a:schemeClr>
                </a:solidFill>
                <a:latin typeface="+mj-lt"/>
                <a:ea typeface="ＭＳ Ｐゴシック" charset="0"/>
                <a:sym typeface="Comic Sans MS" charset="0"/>
              </a:rPr>
              <a:t>Forestillingsevne, visualisering</a:t>
            </a:r>
            <a:endParaRPr lang="da-DK" sz="1400">
              <a:solidFill>
                <a:schemeClr val="tx2">
                  <a:lumMod val="75000"/>
                </a:schemeClr>
              </a:solidFill>
              <a:latin typeface="+mj-lt"/>
              <a:ea typeface="ＭＳ Ｐゴシック" charset="0"/>
              <a:sym typeface="Comic Sans MS" charset="0"/>
            </a:endParaRPr>
          </a:p>
        </p:txBody>
      </p:sp>
      <p:sp>
        <p:nvSpPr>
          <p:cNvPr id="28694" name="Rectangle 25"/>
          <p:cNvSpPr>
            <a:spLocks/>
          </p:cNvSpPr>
          <p:nvPr/>
        </p:nvSpPr>
        <p:spPr bwMode="auto">
          <a:xfrm>
            <a:off x="729344" y="1854926"/>
            <a:ext cx="61540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rgbClr val="FFFFFF"/>
                </a:solidFill>
                <a:latin typeface="+mj-lt"/>
                <a:ea typeface="ＭＳ Ｐゴシック" charset="0"/>
                <a:sym typeface="Comic Sans MS" charset="0"/>
              </a:rPr>
              <a:t>Varme</a:t>
            </a:r>
            <a:endParaRPr lang="da-DK" sz="1600" b="1" dirty="0">
              <a:solidFill>
                <a:srgbClr val="FFFFFF"/>
              </a:solidFill>
              <a:latin typeface="+mj-lt"/>
              <a:ea typeface="ＭＳ Ｐゴシック" charset="0"/>
              <a:sym typeface="Comic Sans MS" charset="0"/>
            </a:endParaRPr>
          </a:p>
        </p:txBody>
      </p:sp>
      <p:sp>
        <p:nvSpPr>
          <p:cNvPr id="28695" name="Rectangle 26"/>
          <p:cNvSpPr>
            <a:spLocks/>
          </p:cNvSpPr>
          <p:nvPr/>
        </p:nvSpPr>
        <p:spPr bwMode="auto">
          <a:xfrm>
            <a:off x="7620000" y="5257800"/>
            <a:ext cx="61540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rgbClr val="FFFFFF"/>
                </a:solidFill>
                <a:latin typeface="+mj-lt"/>
                <a:ea typeface="ＭＳ Ｐゴシック" charset="0"/>
                <a:sym typeface="Comic Sans MS" charset="0"/>
              </a:rPr>
              <a:t>Varme</a:t>
            </a:r>
            <a:endParaRPr lang="da-DK" sz="1600" b="1" dirty="0">
              <a:solidFill>
                <a:srgbClr val="FFFFFF"/>
              </a:solidFill>
              <a:latin typeface="+mj-lt"/>
              <a:ea typeface="ＭＳ Ｐゴシック" charset="0"/>
              <a:sym typeface="Comic Sans MS" charset="0"/>
            </a:endParaRPr>
          </a:p>
        </p:txBody>
      </p:sp>
      <p:sp>
        <p:nvSpPr>
          <p:cNvPr id="28696" name="Rectangle 27"/>
          <p:cNvSpPr>
            <a:spLocks/>
          </p:cNvSpPr>
          <p:nvPr/>
        </p:nvSpPr>
        <p:spPr bwMode="auto">
          <a:xfrm>
            <a:off x="821872" y="5375366"/>
            <a:ext cx="90594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smtClean="0">
                <a:solidFill>
                  <a:srgbClr val="FFFFFF"/>
                </a:solidFill>
                <a:latin typeface="+mj-lt"/>
                <a:ea typeface="ＭＳ Ｐゴシック" charset="0"/>
                <a:sym typeface="Comic Sans MS" charset="0"/>
              </a:rPr>
              <a:t>Venlighed</a:t>
            </a:r>
            <a:endParaRPr lang="da-DK" sz="1600" b="1">
              <a:solidFill>
                <a:srgbClr val="FFFFFF"/>
              </a:solidFill>
              <a:latin typeface="+mj-lt"/>
              <a:ea typeface="ＭＳ Ｐゴシック" charset="0"/>
              <a:sym typeface="Comic Sans MS" charset="0"/>
            </a:endParaRPr>
          </a:p>
        </p:txBody>
      </p:sp>
      <p:sp>
        <p:nvSpPr>
          <p:cNvPr id="28697" name="Rectangle 28"/>
          <p:cNvSpPr>
            <a:spLocks/>
          </p:cNvSpPr>
          <p:nvPr/>
        </p:nvSpPr>
        <p:spPr bwMode="auto">
          <a:xfrm>
            <a:off x="7712528" y="1730829"/>
            <a:ext cx="90594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smtClean="0">
                <a:solidFill>
                  <a:srgbClr val="FFFFFF"/>
                </a:solidFill>
                <a:latin typeface="+mj-lt"/>
                <a:ea typeface="ＭＳ Ｐゴシック" charset="0"/>
                <a:sym typeface="Comic Sans MS" charset="0"/>
              </a:rPr>
              <a:t>Venlighed</a:t>
            </a:r>
            <a:endParaRPr lang="da-DK" sz="1600" b="1">
              <a:solidFill>
                <a:srgbClr val="FFFFFF"/>
              </a:solidFill>
              <a:latin typeface="+mj-lt"/>
              <a:ea typeface="ＭＳ Ｐゴシック" charset="0"/>
              <a:sym typeface="Comic Sans MS" charset="0"/>
            </a:endParaRPr>
          </a:p>
        </p:txBody>
      </p:sp>
      <p:sp>
        <p:nvSpPr>
          <p:cNvPr id="28698" name="Rectangle 29"/>
          <p:cNvSpPr>
            <a:spLocks/>
          </p:cNvSpPr>
          <p:nvPr/>
        </p:nvSpPr>
        <p:spPr bwMode="auto">
          <a:xfrm>
            <a:off x="6689271" y="5928904"/>
            <a:ext cx="15768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rgbClr val="FFFFFF"/>
                </a:solidFill>
                <a:latin typeface="+mj-lt"/>
                <a:ea typeface="ＭＳ Ｐゴシック" charset="0"/>
                <a:sym typeface="Comic Sans MS" charset="0"/>
              </a:rPr>
              <a:t>(Gilbert 2008/ Isager</a:t>
            </a:r>
            <a:r>
              <a:rPr lang="da-DK" sz="800" dirty="0" smtClean="0">
                <a:solidFill>
                  <a:srgbClr val="FFFFFF"/>
                </a:solidFill>
                <a:latin typeface="+mj-lt"/>
                <a:ea typeface="ＭＳ Ｐゴシック" charset="0"/>
                <a:sym typeface="Comic Sans MS" charset="0"/>
              </a:rPr>
              <a:t>)</a:t>
            </a:r>
            <a:endParaRPr lang="da-DK" sz="800" dirty="0">
              <a:solidFill>
                <a:srgbClr val="FFFFFF"/>
              </a:solidFill>
              <a:latin typeface="+mj-lt"/>
              <a:ea typeface="ＭＳ Ｐゴシック" charset="0"/>
              <a:sym typeface="Comic Sans MS" charset="0"/>
            </a:endParaRPr>
          </a:p>
        </p:txBody>
      </p:sp>
      <p:sp>
        <p:nvSpPr>
          <p:cNvPr id="2" name="Pladsholder til dato 1"/>
          <p:cNvSpPr>
            <a:spLocks noGrp="1"/>
          </p:cNvSpPr>
          <p:nvPr>
            <p:ph type="dt" sz="half" idx="10"/>
          </p:nvPr>
        </p:nvSpPr>
        <p:spPr/>
        <p:txBody>
          <a:bodyPr/>
          <a:lstStyle/>
          <a:p>
            <a:fld id="{09DC1175-09EA-C841-BFF6-79B0F3489461}" type="datetime1">
              <a:rPr lang="da-DK" smtClean="0">
                <a:solidFill>
                  <a:schemeClr val="bg1"/>
                </a:solidFill>
                <a:latin typeface="Calibri"/>
              </a:rPr>
              <a:t>29/01/2016</a:t>
            </a:fld>
            <a:endParaRPr lang="da-DK" dirty="0">
              <a:solidFill>
                <a:schemeClr val="bg1"/>
              </a:solidFill>
              <a:latin typeface="Calibri"/>
            </a:endParaRPr>
          </a:p>
        </p:txBody>
      </p:sp>
      <p:sp>
        <p:nvSpPr>
          <p:cNvPr id="3" name="Pladsholder til sidefod 2"/>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Tree>
    <p:extLst>
      <p:ext uri="{BB962C8B-B14F-4D97-AF65-F5344CB8AC3E}">
        <p14:creationId xmlns:p14="http://schemas.microsoft.com/office/powerpoint/2010/main" val="3421401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At være og handle medfølende</a:t>
            </a:r>
            <a:endParaRPr lang="da-DK" dirty="0"/>
          </a:p>
        </p:txBody>
      </p:sp>
      <p:sp>
        <p:nvSpPr>
          <p:cNvPr id="3" name="Pladsholder til indhold 2"/>
          <p:cNvSpPr>
            <a:spLocks noGrp="1"/>
          </p:cNvSpPr>
          <p:nvPr>
            <p:ph idx="1"/>
          </p:nvPr>
        </p:nvSpPr>
        <p:spPr/>
        <p:txBody>
          <a:bodyPr>
            <a:normAutofit lnSpcReduction="10000"/>
          </a:bodyPr>
          <a:lstStyle/>
          <a:p>
            <a:pPr marL="0" indent="0">
              <a:buNone/>
            </a:pPr>
            <a:r>
              <a:rPr lang="da-DK" dirty="0" smtClean="0"/>
              <a:t>Medfølelsens to former for psykologi</a:t>
            </a:r>
          </a:p>
          <a:p>
            <a:pPr marL="514350" indent="-514350">
              <a:buFont typeface="+mj-lt"/>
              <a:buAutoNum type="arabicPeriod"/>
            </a:pPr>
            <a:r>
              <a:rPr lang="da-DK" dirty="0" smtClean="0"/>
              <a:t> Engagement</a:t>
            </a:r>
          </a:p>
          <a:p>
            <a:pPr lvl="1"/>
            <a:r>
              <a:rPr lang="da-DK" dirty="0" smtClean="0"/>
              <a:t>(Den indre cirkel af egenskaber)</a:t>
            </a:r>
          </a:p>
          <a:p>
            <a:pPr lvl="1"/>
            <a:r>
              <a:rPr lang="da-DK" b="1" dirty="0" smtClean="0"/>
              <a:t>Evnen</a:t>
            </a:r>
            <a:r>
              <a:rPr lang="da-DK" dirty="0" smtClean="0"/>
              <a:t> til at åbne sig overfor, forstå og tolerere lidelse</a:t>
            </a:r>
          </a:p>
          <a:p>
            <a:pPr marL="514350" indent="-514350">
              <a:buFont typeface="+mj-lt"/>
              <a:buAutoNum type="arabicPeriod"/>
            </a:pPr>
            <a:r>
              <a:rPr lang="da-DK" dirty="0" smtClean="0"/>
              <a:t> Lindring og forebyggelse af lidelse</a:t>
            </a:r>
          </a:p>
          <a:p>
            <a:pPr marL="914400" lvl="1" indent="-514350"/>
            <a:r>
              <a:rPr lang="da-DK" dirty="0" smtClean="0"/>
              <a:t>(Den ydre cirkel af færdigheder)</a:t>
            </a:r>
          </a:p>
          <a:p>
            <a:pPr marL="914400" lvl="1" indent="-514350"/>
            <a:r>
              <a:rPr lang="da-DK" b="1" dirty="0" smtClean="0"/>
              <a:t>Færdigheder </a:t>
            </a:r>
            <a:r>
              <a:rPr lang="da-DK" dirty="0" smtClean="0"/>
              <a:t>i at vide hvordan man lindrer lidelse og fjerner årsagerne</a:t>
            </a:r>
          </a:p>
          <a:p>
            <a:pPr marL="57150" indent="0">
              <a:buNone/>
            </a:pPr>
            <a:endParaRPr lang="da-DK" dirty="0"/>
          </a:p>
        </p:txBody>
      </p:sp>
      <p:sp>
        <p:nvSpPr>
          <p:cNvPr id="4" name="Pladsholder til dato 3"/>
          <p:cNvSpPr>
            <a:spLocks noGrp="1"/>
          </p:cNvSpPr>
          <p:nvPr>
            <p:ph type="dt" sz="half" idx="10"/>
          </p:nvPr>
        </p:nvSpPr>
        <p:spPr/>
        <p:txBody>
          <a:bodyPr/>
          <a:lstStyle/>
          <a:p>
            <a:fld id="{4EB7C91B-2207-7148-9956-102B236ACDD3}" type="datetime1">
              <a:rPr lang="da-DK" smtClean="0">
                <a:latin typeface="Calibri"/>
              </a:rPr>
              <a:t>29/01/2016</a:t>
            </a:fld>
            <a:endParaRPr lang="da-DK" dirty="0">
              <a:latin typeface="Calibri"/>
            </a:endParaRPr>
          </a:p>
        </p:txBody>
      </p:sp>
      <p:sp>
        <p:nvSpPr>
          <p:cNvPr id="5" name="Pladsholder til sidefod 4"/>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2960152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Karakteristika ved medfølelse</a:t>
            </a:r>
            <a:endParaRPr lang="da-DK" dirty="0"/>
          </a:p>
        </p:txBody>
      </p:sp>
      <p:sp>
        <p:nvSpPr>
          <p:cNvPr id="3" name="Pladsholder til indhold 2"/>
          <p:cNvSpPr>
            <a:spLocks noGrp="1"/>
          </p:cNvSpPr>
          <p:nvPr>
            <p:ph idx="1"/>
          </p:nvPr>
        </p:nvSpPr>
        <p:spPr/>
        <p:txBody>
          <a:bodyPr>
            <a:normAutofit fontScale="92500" lnSpcReduction="20000"/>
          </a:bodyPr>
          <a:lstStyle/>
          <a:p>
            <a:r>
              <a:rPr lang="da-DK" sz="2800" dirty="0" smtClean="0"/>
              <a:t>Sympati: </a:t>
            </a:r>
          </a:p>
          <a:p>
            <a:pPr lvl="1"/>
            <a:r>
              <a:rPr lang="da-DK" sz="1700" dirty="0" smtClean="0"/>
              <a:t>At </a:t>
            </a:r>
            <a:r>
              <a:rPr lang="da-DK" sz="1700" dirty="0"/>
              <a:t>være åben, i stand til at blive berørt af og i harmoni med egne og andres følelser, lidelser og </a:t>
            </a:r>
            <a:r>
              <a:rPr lang="da-DK" sz="1700" dirty="0" smtClean="0"/>
              <a:t>behov, spejlneuroner</a:t>
            </a:r>
          </a:p>
          <a:p>
            <a:r>
              <a:rPr lang="da-DK" sz="2800" dirty="0" smtClean="0"/>
              <a:t>Rummelighed:</a:t>
            </a:r>
          </a:p>
          <a:p>
            <a:pPr lvl="1"/>
            <a:r>
              <a:rPr lang="da-DK" sz="1700" dirty="0"/>
              <a:t>Evne til at tolerere snarere end </a:t>
            </a:r>
            <a:r>
              <a:rPr lang="da-DK" sz="1700" dirty="0" smtClean="0"/>
              <a:t>at undgå </a:t>
            </a:r>
            <a:r>
              <a:rPr lang="da-DK" sz="1700" dirty="0"/>
              <a:t>svære følelser, erindringer og situationer</a:t>
            </a:r>
            <a:endParaRPr lang="da-DK" sz="1700" dirty="0" smtClean="0"/>
          </a:p>
          <a:p>
            <a:r>
              <a:rPr lang="da-DK" sz="2600" dirty="0" smtClean="0"/>
              <a:t>Empati:</a:t>
            </a:r>
          </a:p>
          <a:p>
            <a:pPr lvl="1"/>
            <a:r>
              <a:rPr lang="da-DK" sz="1700" dirty="0" smtClean="0"/>
              <a:t>En </a:t>
            </a:r>
            <a:r>
              <a:rPr lang="da-DK" sz="1700" dirty="0"/>
              <a:t>empatisk forståelse af, hvordan sindet fungerer, hvordan vi føler, hvad vi føler, hvorfor vores tanker er, som de er - og en tilsvarende forståelse for, hvordan andre har </a:t>
            </a:r>
            <a:r>
              <a:rPr lang="da-DK" sz="1700" dirty="0" smtClean="0"/>
              <a:t>det</a:t>
            </a:r>
            <a:endParaRPr lang="da-DK" sz="1700" dirty="0"/>
          </a:p>
          <a:p>
            <a:r>
              <a:rPr lang="da-DK" sz="2600" dirty="0" smtClean="0"/>
              <a:t>Fordomsfrihed:</a:t>
            </a:r>
          </a:p>
          <a:p>
            <a:pPr lvl="1"/>
            <a:r>
              <a:rPr lang="da-DK" sz="1700" dirty="0" smtClean="0"/>
              <a:t>En accepterende og </a:t>
            </a:r>
            <a:r>
              <a:rPr lang="da-DK" sz="1700" dirty="0"/>
              <a:t>forstående, men ikke eftergivende indstilling til sig selv og andre</a:t>
            </a:r>
            <a:endParaRPr lang="da-DK" sz="1700" dirty="0" smtClean="0"/>
          </a:p>
          <a:p>
            <a:r>
              <a:rPr lang="da-DK" sz="2600" dirty="0" smtClean="0"/>
              <a:t>Omsorgsfuldhed:</a:t>
            </a:r>
          </a:p>
          <a:p>
            <a:pPr lvl="1"/>
            <a:r>
              <a:rPr lang="da-DK" sz="1700" dirty="0"/>
              <a:t>Motivation til at give mere omsorg til sig selv og </a:t>
            </a:r>
            <a:r>
              <a:rPr lang="da-DK" sz="1700" dirty="0" smtClean="0"/>
              <a:t>andre</a:t>
            </a:r>
          </a:p>
          <a:p>
            <a:r>
              <a:rPr lang="da-DK" sz="2600" dirty="0" smtClean="0"/>
              <a:t>Følsomhed:</a:t>
            </a:r>
          </a:p>
          <a:p>
            <a:pPr lvl="1"/>
            <a:r>
              <a:rPr lang="da-DK" sz="1700" dirty="0"/>
              <a:t>Følsomhed over for egne og andres behov</a:t>
            </a:r>
          </a:p>
          <a:p>
            <a:pPr lvl="1"/>
            <a:endParaRPr lang="da-DK" dirty="0" smtClean="0"/>
          </a:p>
          <a:p>
            <a:pPr lvl="1"/>
            <a:endParaRPr lang="da-DK" dirty="0" smtClean="0"/>
          </a:p>
          <a:p>
            <a:endParaRPr lang="da-DK" dirty="0" smtClean="0"/>
          </a:p>
          <a:p>
            <a:endParaRPr lang="da-DK" dirty="0" smtClean="0"/>
          </a:p>
          <a:p>
            <a:endParaRPr lang="da-DK" dirty="0"/>
          </a:p>
        </p:txBody>
      </p:sp>
      <p:sp>
        <p:nvSpPr>
          <p:cNvPr id="4" name="Pladsholder til dato 3"/>
          <p:cNvSpPr>
            <a:spLocks noGrp="1"/>
          </p:cNvSpPr>
          <p:nvPr>
            <p:ph type="dt" sz="half" idx="10"/>
          </p:nvPr>
        </p:nvSpPr>
        <p:spPr/>
        <p:txBody>
          <a:bodyPr/>
          <a:lstStyle/>
          <a:p>
            <a:fld id="{E589A611-4477-044C-9825-8C1F235E6A10}" type="datetime1">
              <a:rPr lang="da-DK" smtClean="0">
                <a:latin typeface="Calibri"/>
              </a:rPr>
              <a:t>29/01/2016</a:t>
            </a:fld>
            <a:endParaRPr lang="da-DK" dirty="0">
              <a:latin typeface="Calibri"/>
            </a:endParaRPr>
          </a:p>
        </p:txBody>
      </p:sp>
      <p:sp>
        <p:nvSpPr>
          <p:cNvPr id="5" name="Pladsholder til sidefod 4"/>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668280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idx="4294967295"/>
          </p:nvPr>
        </p:nvSpPr>
        <p:spPr>
          <a:xfrm>
            <a:off x="0" y="274638"/>
            <a:ext cx="8229600" cy="728662"/>
          </a:xfrm>
        </p:spPr>
        <p:txBody>
          <a:bodyPr anchor="b">
            <a:normAutofit fontScale="90000"/>
          </a:bodyPr>
          <a:lstStyle/>
          <a:p>
            <a:pPr eaLnBrk="1" hangingPunct="1"/>
            <a:r>
              <a:rPr lang="da-DK" dirty="0" smtClean="0">
                <a:latin typeface="+mn-lt"/>
              </a:rPr>
              <a:t>Medfølende </a:t>
            </a:r>
            <a:r>
              <a:rPr lang="da-DK" sz="4900" dirty="0" smtClean="0">
                <a:latin typeface="+mn-lt"/>
              </a:rPr>
              <a:t>færdigheder</a:t>
            </a:r>
            <a:endParaRPr lang="da-DK" sz="4900" dirty="0">
              <a:latin typeface="+mn-lt"/>
            </a:endParaRPr>
          </a:p>
        </p:txBody>
      </p:sp>
      <p:sp>
        <p:nvSpPr>
          <p:cNvPr id="3075" name="Pladsholder til indhold 2"/>
          <p:cNvSpPr>
            <a:spLocks noGrp="1"/>
          </p:cNvSpPr>
          <p:nvPr>
            <p:ph sz="quarter" idx="4294967295"/>
          </p:nvPr>
        </p:nvSpPr>
        <p:spPr>
          <a:xfrm>
            <a:off x="457200" y="947737"/>
            <a:ext cx="8229600" cy="5408613"/>
          </a:xfrm>
        </p:spPr>
        <p:txBody>
          <a:bodyPr>
            <a:noAutofit/>
          </a:bodyPr>
          <a:lstStyle/>
          <a:p>
            <a:pPr marL="273050" indent="-273050" eaLnBrk="1" hangingPunct="1">
              <a:lnSpc>
                <a:spcPct val="90000"/>
              </a:lnSpc>
            </a:pPr>
            <a:r>
              <a:rPr lang="da-DK" sz="2400" dirty="0" smtClean="0"/>
              <a:t>Ræsonnere:</a:t>
            </a:r>
          </a:p>
          <a:p>
            <a:pPr marL="673100" lvl="1" indent="-273050">
              <a:lnSpc>
                <a:spcPct val="120000"/>
              </a:lnSpc>
            </a:pPr>
            <a:r>
              <a:rPr lang="da-DK" sz="1400" dirty="0" smtClean="0"/>
              <a:t>Tænke </a:t>
            </a:r>
            <a:r>
              <a:rPr lang="da-DK" sz="1400" dirty="0"/>
              <a:t>og ræsonnere sig </a:t>
            </a:r>
            <a:r>
              <a:rPr lang="da-DK" sz="1400" dirty="0" smtClean="0"/>
              <a:t>frem ved </a:t>
            </a:r>
            <a:r>
              <a:rPr lang="da-DK" sz="1400" dirty="0"/>
              <a:t>at bruge sin </a:t>
            </a:r>
            <a:r>
              <a:rPr lang="da-DK" sz="1400" dirty="0" smtClean="0"/>
              <a:t>fornuft, bruge sin egen visdom i form af livserfaringer</a:t>
            </a:r>
          </a:p>
          <a:p>
            <a:pPr marL="273050" indent="-273050">
              <a:lnSpc>
                <a:spcPct val="120000"/>
              </a:lnSpc>
            </a:pPr>
            <a:r>
              <a:rPr lang="da-DK" sz="2400" dirty="0" smtClean="0"/>
              <a:t>Vælge </a:t>
            </a:r>
            <a:r>
              <a:rPr lang="da-DK" sz="2400" dirty="0"/>
              <a:t>den rette </a:t>
            </a:r>
            <a:r>
              <a:rPr lang="da-DK" sz="2400" dirty="0" smtClean="0"/>
              <a:t>adfærd:</a:t>
            </a:r>
          </a:p>
          <a:p>
            <a:pPr marL="673100" lvl="1" indent="-273050">
              <a:lnSpc>
                <a:spcPct val="120000"/>
              </a:lnSpc>
            </a:pPr>
            <a:r>
              <a:rPr lang="da-DK" sz="1400" dirty="0"/>
              <a:t>Planlægge og udvise en adfærd, som aktivt får mig ( og andre) til at rykke frem mod mine (deres) </a:t>
            </a:r>
            <a:r>
              <a:rPr lang="da-DK" sz="1400" dirty="0" smtClean="0"/>
              <a:t>livsmål, til </a:t>
            </a:r>
            <a:r>
              <a:rPr lang="da-DK" sz="1400" dirty="0"/>
              <a:t>at </a:t>
            </a:r>
            <a:r>
              <a:rPr lang="da-DK" sz="1400" dirty="0" smtClean="0"/>
              <a:t>trives</a:t>
            </a:r>
            <a:endParaRPr lang="da-DK" sz="1400" dirty="0"/>
          </a:p>
          <a:p>
            <a:pPr marL="273050" indent="-273050" eaLnBrk="1" hangingPunct="1">
              <a:lnSpc>
                <a:spcPct val="90000"/>
              </a:lnSpc>
            </a:pPr>
            <a:r>
              <a:rPr lang="da-DK" sz="2400" dirty="0"/>
              <a:t>Sætte sanserne i </a:t>
            </a:r>
            <a:r>
              <a:rPr lang="da-DK" sz="2400" dirty="0" smtClean="0"/>
              <a:t>fokus:</a:t>
            </a:r>
          </a:p>
          <a:p>
            <a:pPr marL="673100" lvl="1" indent="-273050">
              <a:lnSpc>
                <a:spcPct val="90000"/>
              </a:lnSpc>
            </a:pPr>
            <a:r>
              <a:rPr lang="da-DK" sz="1400" dirty="0" smtClean="0"/>
              <a:t>Vælge at bruge sine sanser, bruge naturen, finde beroligende dufte, bløde bolde / sten, musik / naturlyde, varme bade / massage, lækker mad, smukke ting</a:t>
            </a:r>
          </a:p>
          <a:p>
            <a:pPr marL="273050" indent="-273050" eaLnBrk="1" hangingPunct="1">
              <a:lnSpc>
                <a:spcPct val="90000"/>
              </a:lnSpc>
            </a:pPr>
            <a:r>
              <a:rPr lang="da-DK" sz="2400" dirty="0" smtClean="0"/>
              <a:t>Mærke </a:t>
            </a:r>
            <a:r>
              <a:rPr lang="da-DK" sz="2400" dirty="0"/>
              <a:t>sine </a:t>
            </a:r>
            <a:r>
              <a:rPr lang="da-DK" sz="2400" dirty="0" smtClean="0"/>
              <a:t>følelser:</a:t>
            </a:r>
          </a:p>
          <a:p>
            <a:pPr marL="673100" lvl="1" indent="-273050">
              <a:lnSpc>
                <a:spcPct val="90000"/>
              </a:lnSpc>
            </a:pPr>
            <a:r>
              <a:rPr lang="da-DK" sz="1400" dirty="0" smtClean="0"/>
              <a:t>Øve sig i at mærke efter hvordan man har det og tolerere følelsen, udholde den og forholde sig medfølende til den</a:t>
            </a:r>
            <a:endParaRPr lang="da-DK" sz="1400" dirty="0"/>
          </a:p>
          <a:p>
            <a:pPr marL="273050" indent="-273050">
              <a:lnSpc>
                <a:spcPct val="90000"/>
              </a:lnSpc>
            </a:pPr>
            <a:r>
              <a:rPr lang="da-DK" sz="2400" dirty="0"/>
              <a:t>Bruge sin </a:t>
            </a:r>
            <a:r>
              <a:rPr lang="da-DK" sz="2400" dirty="0" smtClean="0"/>
              <a:t>forestillingsevne:</a:t>
            </a:r>
          </a:p>
          <a:p>
            <a:pPr marL="673100" lvl="1" indent="-273050">
              <a:lnSpc>
                <a:spcPct val="90000"/>
              </a:lnSpc>
            </a:pPr>
            <a:r>
              <a:rPr lang="da-DK" sz="1400" dirty="0" smtClean="0"/>
              <a:t>Genkaldelse </a:t>
            </a:r>
            <a:r>
              <a:rPr lang="da-DK" sz="1400" dirty="0"/>
              <a:t>af støttende erindringer, billeder </a:t>
            </a:r>
            <a:r>
              <a:rPr lang="da-DK" sz="1400" dirty="0" smtClean="0"/>
              <a:t>og / eller gode følelser af sig selv. Brug af medfølende forestillinger</a:t>
            </a:r>
            <a:endParaRPr lang="da-DK" sz="1400" dirty="0"/>
          </a:p>
          <a:p>
            <a:pPr marL="273050" indent="-273050">
              <a:lnSpc>
                <a:spcPct val="90000"/>
              </a:lnSpc>
            </a:pPr>
            <a:r>
              <a:rPr lang="da-DK" sz="2400" dirty="0" smtClean="0"/>
              <a:t>At </a:t>
            </a:r>
            <a:r>
              <a:rPr lang="da-DK" sz="2400" dirty="0"/>
              <a:t>bruge sin opmærksomhed </a:t>
            </a:r>
            <a:r>
              <a:rPr lang="da-DK" sz="2400" dirty="0" smtClean="0"/>
              <a:t>bevidst:</a:t>
            </a:r>
          </a:p>
          <a:p>
            <a:pPr marL="673100" lvl="1" indent="-273050">
              <a:lnSpc>
                <a:spcPct val="90000"/>
              </a:lnSpc>
            </a:pPr>
            <a:r>
              <a:rPr lang="da-DK" sz="1400" dirty="0" smtClean="0"/>
              <a:t>Fuldt </a:t>
            </a:r>
            <a:r>
              <a:rPr lang="da-DK" sz="1400" dirty="0"/>
              <a:t>nærvær og </a:t>
            </a:r>
            <a:r>
              <a:rPr lang="da-DK" sz="1400" dirty="0" smtClean="0"/>
              <a:t>opmærksomhed. </a:t>
            </a:r>
            <a:r>
              <a:rPr lang="da-DK" sz="1400" dirty="0"/>
              <a:t>Bevidst rette opmærksomhed mod ting, som hjælper med at skabe harmoni</a:t>
            </a:r>
          </a:p>
          <a:p>
            <a:pPr marL="273050" indent="-273050">
              <a:lnSpc>
                <a:spcPct val="90000"/>
              </a:lnSpc>
              <a:buNone/>
            </a:pPr>
            <a:r>
              <a:rPr lang="da-DK" sz="1200" dirty="0" smtClean="0"/>
              <a:t>													(</a:t>
            </a:r>
            <a:r>
              <a:rPr lang="da-DK" sz="1200" dirty="0"/>
              <a:t>Paul Gilbert 2010/ </a:t>
            </a:r>
            <a:r>
              <a:rPr lang="da-DK" sz="1200" dirty="0" smtClean="0"/>
              <a:t>Isager) </a:t>
            </a:r>
            <a:endParaRPr lang="da-DK" sz="1200" dirty="0"/>
          </a:p>
          <a:p>
            <a:pPr marL="273050" indent="-273050" eaLnBrk="1" hangingPunct="1">
              <a:lnSpc>
                <a:spcPct val="90000"/>
              </a:lnSpc>
              <a:buFontTx/>
              <a:buNone/>
            </a:pPr>
            <a:endParaRPr lang="da-DK" sz="1200" dirty="0"/>
          </a:p>
        </p:txBody>
      </p:sp>
      <p:sp>
        <p:nvSpPr>
          <p:cNvPr id="2" name="Pladsholder til dato 1"/>
          <p:cNvSpPr>
            <a:spLocks noGrp="1"/>
          </p:cNvSpPr>
          <p:nvPr>
            <p:ph type="dt" sz="half" idx="10"/>
          </p:nvPr>
        </p:nvSpPr>
        <p:spPr/>
        <p:txBody>
          <a:bodyPr/>
          <a:lstStyle/>
          <a:p>
            <a:fld id="{67F283BE-179E-634D-9CE0-46CD17B87093}" type="datetime1">
              <a:rPr lang="da-DK" smtClean="0">
                <a:latin typeface="Calibri"/>
              </a:rPr>
              <a:t>29/01/2016</a:t>
            </a:fld>
            <a:endParaRPr lang="da-DK" dirty="0">
              <a:latin typeface="Calibri"/>
            </a:endParaRPr>
          </a:p>
        </p:txBody>
      </p:sp>
      <p:sp>
        <p:nvSpPr>
          <p:cNvPr id="3" name="Pladsholder til sidefod 2"/>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2276655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539"/>
            <a:ext cx="8229600" cy="630747"/>
          </a:xfrm>
        </p:spPr>
        <p:txBody>
          <a:bodyPr>
            <a:normAutofit/>
          </a:bodyPr>
          <a:lstStyle/>
          <a:p>
            <a:r>
              <a:rPr lang="da-DK" sz="2000" dirty="0" smtClean="0">
                <a:solidFill>
                  <a:schemeClr val="bg1"/>
                </a:solidFill>
              </a:rPr>
              <a:t>Guide til ”Medfølende selv”</a:t>
            </a:r>
            <a:endParaRPr lang="da-DK" sz="2000" dirty="0">
              <a:solidFill>
                <a:schemeClr val="bg1"/>
              </a:solidFill>
            </a:endParaRPr>
          </a:p>
        </p:txBody>
      </p:sp>
      <p:sp>
        <p:nvSpPr>
          <p:cNvPr id="3" name="Pladsholder til indhold 2"/>
          <p:cNvSpPr>
            <a:spLocks noGrp="1"/>
          </p:cNvSpPr>
          <p:nvPr>
            <p:ph idx="1"/>
          </p:nvPr>
        </p:nvSpPr>
        <p:spPr>
          <a:xfrm>
            <a:off x="457200" y="764286"/>
            <a:ext cx="8229600" cy="5361877"/>
          </a:xfrm>
        </p:spPr>
        <p:txBody>
          <a:bodyPr>
            <a:noAutofit/>
          </a:bodyPr>
          <a:lstStyle/>
          <a:p>
            <a:pPr>
              <a:lnSpc>
                <a:spcPct val="120000"/>
              </a:lnSpc>
            </a:pPr>
            <a:r>
              <a:rPr lang="da-DK" sz="900" dirty="0" smtClean="0">
                <a:solidFill>
                  <a:schemeClr val="bg1"/>
                </a:solidFill>
              </a:rPr>
              <a:t>Start med at sætte dig behageligt, så du sidder afslappet og oprejst, med hovedet let løftet og ryggen fri.</a:t>
            </a:r>
          </a:p>
          <a:p>
            <a:pPr>
              <a:lnSpc>
                <a:spcPct val="120000"/>
              </a:lnSpc>
            </a:pPr>
            <a:r>
              <a:rPr lang="da-DK" sz="900" dirty="0" smtClean="0">
                <a:solidFill>
                  <a:schemeClr val="bg1"/>
                </a:solidFill>
              </a:rPr>
              <a:t>Du kan have lukkede øjne eller lade blikket hvile </a:t>
            </a:r>
            <a:r>
              <a:rPr lang="da-DK" sz="900" dirty="0" err="1" smtClean="0">
                <a:solidFill>
                  <a:schemeClr val="bg1"/>
                </a:solidFill>
              </a:rPr>
              <a:t>ufokuseret</a:t>
            </a:r>
            <a:r>
              <a:rPr lang="da-DK" sz="900" dirty="0" smtClean="0">
                <a:solidFill>
                  <a:schemeClr val="bg1"/>
                </a:solidFill>
              </a:rPr>
              <a:t> foran dig.</a:t>
            </a:r>
          </a:p>
          <a:p>
            <a:pPr>
              <a:lnSpc>
                <a:spcPct val="120000"/>
              </a:lnSpc>
            </a:pPr>
            <a:r>
              <a:rPr lang="da-DK" sz="900" dirty="0" smtClean="0">
                <a:solidFill>
                  <a:schemeClr val="bg1"/>
                </a:solidFill>
              </a:rPr>
              <a:t>Læg mærke til dit eget beroligende åndedræt. Prøv at trække vejret lidt dybere og lidt roligere end du plejer.</a:t>
            </a:r>
          </a:p>
          <a:p>
            <a:pPr>
              <a:lnSpc>
                <a:spcPct val="120000"/>
              </a:lnSpc>
            </a:pPr>
            <a:r>
              <a:rPr lang="da-DK" sz="900" dirty="0" smtClean="0">
                <a:solidFill>
                  <a:schemeClr val="bg1"/>
                </a:solidFill>
              </a:rPr>
              <a:t>Prøv især at have fokus på udåndingen, og prøv om du kan få fornemmelsen af at give lidt slip og at sætte tempoet lidt ned på udåndingen.</a:t>
            </a:r>
          </a:p>
          <a:p>
            <a:pPr>
              <a:lnSpc>
                <a:spcPct val="120000"/>
              </a:lnSpc>
            </a:pPr>
            <a:r>
              <a:rPr lang="da-DK" sz="900" dirty="0" smtClean="0">
                <a:solidFill>
                  <a:schemeClr val="bg1"/>
                </a:solidFill>
              </a:rPr>
              <a:t>Igennem hele øvelsen kan du, når opmærksomheden begynder at vandre, sådan som den naturligt vil gøre, prøve bare blidt at  vende opmærksomheden tilbage til åndedrættet og det du ønsker at have fokus på. </a:t>
            </a:r>
          </a:p>
          <a:p>
            <a:r>
              <a:rPr lang="da-DK" sz="900" dirty="0">
                <a:solidFill>
                  <a:srgbClr val="FFFFFF"/>
                </a:solidFill>
              </a:rPr>
              <a:t>Læg mærke til dit ansigtsudtryk og se om du kan få et mildt udtryk. Prøv om du kan slappe af i panden, kinderne og kæben, og lav et lille smil, bare så det er behageligt.</a:t>
            </a:r>
          </a:p>
          <a:p>
            <a:r>
              <a:rPr lang="da-DK" sz="900" dirty="0">
                <a:solidFill>
                  <a:srgbClr val="FFFFFF"/>
                </a:solidFill>
              </a:rPr>
              <a:t>Ret nu opmærksomheden mod kroppen. Læg mærke til om der er noget, der strammer eller </a:t>
            </a:r>
            <a:r>
              <a:rPr lang="da-DK" sz="900" dirty="0" smtClean="0">
                <a:solidFill>
                  <a:srgbClr val="FFFFFF"/>
                </a:solidFill>
              </a:rPr>
              <a:t>gør ondt, så prøv at give </a:t>
            </a:r>
            <a:r>
              <a:rPr lang="da-DK" sz="900" dirty="0">
                <a:solidFill>
                  <a:srgbClr val="FFFFFF"/>
                </a:solidFill>
              </a:rPr>
              <a:t>det lidt venlig opmærksomhed, se om du kan blødgøre lidt omkring det og så </a:t>
            </a:r>
            <a:r>
              <a:rPr lang="da-DK" sz="900" dirty="0" smtClean="0">
                <a:solidFill>
                  <a:srgbClr val="FFFFFF"/>
                </a:solidFill>
              </a:rPr>
              <a:t>prøv bare </a:t>
            </a:r>
            <a:r>
              <a:rPr lang="da-DK" sz="900" dirty="0">
                <a:solidFill>
                  <a:srgbClr val="FFFFFF"/>
                </a:solidFill>
              </a:rPr>
              <a:t>lad det være. </a:t>
            </a:r>
          </a:p>
          <a:p>
            <a:r>
              <a:rPr lang="da-DK" sz="900" dirty="0">
                <a:solidFill>
                  <a:srgbClr val="FFFFFF"/>
                </a:solidFill>
              </a:rPr>
              <a:t>Ret nu opmærksomheden mod underlaget, gulvet og stolen, og prøv </a:t>
            </a:r>
            <a:r>
              <a:rPr lang="da-DK" sz="900" dirty="0" smtClean="0"/>
              <a:t>om du kan </a:t>
            </a:r>
            <a:r>
              <a:rPr lang="da-DK" sz="900" dirty="0" smtClean="0">
                <a:solidFill>
                  <a:srgbClr val="FFFFFF"/>
                </a:solidFill>
              </a:rPr>
              <a:t> </a:t>
            </a:r>
            <a:r>
              <a:rPr lang="da-DK" sz="900" dirty="0">
                <a:solidFill>
                  <a:srgbClr val="FFFFFF"/>
                </a:solidFill>
              </a:rPr>
              <a:t>få fornemmelsen af at underlaget udgør en solid base for kroppen. </a:t>
            </a:r>
          </a:p>
          <a:p>
            <a:r>
              <a:rPr lang="da-DK" sz="900" dirty="0">
                <a:solidFill>
                  <a:srgbClr val="FFFFFF"/>
                </a:solidFill>
              </a:rPr>
              <a:t>Prøv på samme måde at få fornemmelsen af at kroppen udgør en solid base for sindet.</a:t>
            </a:r>
          </a:p>
          <a:p>
            <a:pPr>
              <a:lnSpc>
                <a:spcPct val="120000"/>
              </a:lnSpc>
            </a:pPr>
            <a:r>
              <a:rPr lang="da-DK" sz="900" dirty="0" smtClean="0">
                <a:solidFill>
                  <a:schemeClr val="bg1"/>
                </a:solidFill>
              </a:rPr>
              <a:t>Tænk nu på en situation hvor du virkelig oplevede at være medfølende over for en anden. Hold fokus på din erindring om at være medfølende, uden at blive grebet af den andens lidelse. Bare læg mærke til din egen oplevelse af at være medfølende, af hvordan det var at være dig i den situation. Prøv at lægge mærke til hvordan det føles i kroppen. Giv så slip på erindringen.</a:t>
            </a:r>
          </a:p>
          <a:p>
            <a:pPr>
              <a:lnSpc>
                <a:spcPct val="120000"/>
              </a:lnSpc>
            </a:pPr>
            <a:r>
              <a:rPr lang="da-DK" sz="900" dirty="0" smtClean="0">
                <a:solidFill>
                  <a:schemeClr val="bg1"/>
                </a:solidFill>
              </a:rPr>
              <a:t>Forestil dig nu den mest medfølende udgave af dig, du kan forestille dig, den bedst tænkelige udgave af dig. Prøv at se dig selv for dig og forestil dig , hvordan du vil gå og stå, hvis du var denne bedst tænkelige udgave af dig. Tænk over hvilke egenskaber ved medfølelse, det er vigtig for dig at have som medfølende selv.</a:t>
            </a:r>
          </a:p>
          <a:p>
            <a:pPr>
              <a:lnSpc>
                <a:spcPct val="120000"/>
              </a:lnSpc>
            </a:pPr>
            <a:r>
              <a:rPr lang="da-DK" sz="900" dirty="0" smtClean="0">
                <a:solidFill>
                  <a:schemeClr val="bg1"/>
                </a:solidFill>
              </a:rPr>
              <a:t> Og prøv så lige som en skuespiller, at forestille dig, at du er denne bedst tænkelige udgave af dig.</a:t>
            </a:r>
          </a:p>
          <a:p>
            <a:pPr>
              <a:lnSpc>
                <a:spcPct val="120000"/>
              </a:lnSpc>
            </a:pPr>
            <a:r>
              <a:rPr lang="da-DK" sz="900" dirty="0" smtClean="0">
                <a:solidFill>
                  <a:schemeClr val="bg1"/>
                </a:solidFill>
              </a:rPr>
              <a:t>Forestil dig at have stor varme, engagement og omsorg, og bare læg mærke til hvordan det er, hvordan det føles i kroppen.</a:t>
            </a:r>
          </a:p>
          <a:p>
            <a:pPr>
              <a:lnSpc>
                <a:spcPct val="120000"/>
              </a:lnSpc>
            </a:pPr>
            <a:r>
              <a:rPr lang="da-DK" sz="900" dirty="0" smtClean="0">
                <a:solidFill>
                  <a:schemeClr val="bg1"/>
                </a:solidFill>
              </a:rPr>
              <a:t>Forestil dig hvordan det er at have stor styrke, at have mod og autoritet, og bare læg </a:t>
            </a:r>
            <a:r>
              <a:rPr lang="da-DK" sz="900" dirty="0">
                <a:solidFill>
                  <a:schemeClr val="bg1"/>
                </a:solidFill>
              </a:rPr>
              <a:t>mærke til hvordan det er, hvordan </a:t>
            </a:r>
            <a:r>
              <a:rPr lang="da-DK" sz="900" dirty="0" smtClean="0">
                <a:solidFill>
                  <a:schemeClr val="bg1"/>
                </a:solidFill>
              </a:rPr>
              <a:t>det føles i  kroppen.</a:t>
            </a:r>
            <a:r>
              <a:rPr lang="da-DK" sz="900" dirty="0">
                <a:solidFill>
                  <a:schemeClr val="bg1"/>
                </a:solidFill>
              </a:rPr>
              <a:t> </a:t>
            </a:r>
          </a:p>
          <a:p>
            <a:pPr>
              <a:lnSpc>
                <a:spcPct val="120000"/>
              </a:lnSpc>
            </a:pPr>
            <a:r>
              <a:rPr lang="da-DK" sz="900" dirty="0" smtClean="0">
                <a:solidFill>
                  <a:schemeClr val="bg1"/>
                </a:solidFill>
              </a:rPr>
              <a:t>Forestil dig hvordan det er, </a:t>
            </a:r>
            <a:r>
              <a:rPr lang="da-DK" sz="900" dirty="0">
                <a:solidFill>
                  <a:schemeClr val="bg1"/>
                </a:solidFill>
              </a:rPr>
              <a:t>at have en ikke dømmende holdning, at du virkelig har stor tolerance og </a:t>
            </a:r>
            <a:r>
              <a:rPr lang="da-DK" sz="900" dirty="0" smtClean="0">
                <a:solidFill>
                  <a:schemeClr val="bg1"/>
                </a:solidFill>
              </a:rPr>
              <a:t>rummelighed både over for dig selv om andre, og læg mærke til hvordan det er. Hvordan det føles i kroppen at have en ikke dømmende holdning.</a:t>
            </a:r>
          </a:p>
          <a:p>
            <a:pPr>
              <a:lnSpc>
                <a:spcPct val="120000"/>
              </a:lnSpc>
            </a:pPr>
            <a:r>
              <a:rPr lang="da-DK" sz="900" dirty="0" smtClean="0">
                <a:solidFill>
                  <a:schemeClr val="bg1"/>
                </a:solidFill>
              </a:rPr>
              <a:t>Forestil dig at have stor visdom, og at du virkelig kan bruge al din viden og indsigt i de udfordringer, vi har som mennesker.</a:t>
            </a:r>
          </a:p>
          <a:p>
            <a:pPr>
              <a:lnSpc>
                <a:spcPct val="120000"/>
              </a:lnSpc>
            </a:pPr>
            <a:r>
              <a:rPr lang="da-DK" sz="900" dirty="0" smtClean="0">
                <a:solidFill>
                  <a:schemeClr val="bg1"/>
                </a:solidFill>
              </a:rPr>
              <a:t>Tillad dig selv at gå helt ind i rollen og virkelig lægge mærke til, hvordan det er at have varme, engagement, mod, styrke, en  ikke-dømmende holdning og visdom. </a:t>
            </a:r>
          </a:p>
          <a:p>
            <a:pPr>
              <a:lnSpc>
                <a:spcPct val="120000"/>
              </a:lnSpc>
            </a:pPr>
            <a:r>
              <a:rPr lang="da-DK" sz="900" dirty="0" smtClean="0">
                <a:solidFill>
                  <a:schemeClr val="bg1"/>
                </a:solidFill>
              </a:rPr>
              <a:t>Tænk over, hvordan det er at være en person, der kan tilgive og ikke bærer nag</a:t>
            </a:r>
          </a:p>
          <a:p>
            <a:pPr>
              <a:lnSpc>
                <a:spcPct val="120000"/>
              </a:lnSpc>
            </a:pPr>
            <a:r>
              <a:rPr lang="da-DK" sz="900" dirty="0" smtClean="0">
                <a:solidFill>
                  <a:schemeClr val="bg1"/>
                </a:solidFill>
              </a:rPr>
              <a:t>Tænk på de egenskaber ved medfølelse, som du virkelig værdsætter, og forestil dig, at du har dem, og læg mærke til hvordan det er.</a:t>
            </a:r>
          </a:p>
          <a:p>
            <a:pPr>
              <a:lnSpc>
                <a:spcPct val="120000"/>
              </a:lnSpc>
            </a:pPr>
            <a:r>
              <a:rPr lang="da-DK" sz="900" dirty="0" smtClean="0">
                <a:solidFill>
                  <a:schemeClr val="bg1"/>
                </a:solidFill>
              </a:rPr>
              <a:t>Giv dig  selv lov til at blive denne bedst tænkelige, mest medfølende udgave af dig.</a:t>
            </a:r>
          </a:p>
          <a:p>
            <a:pPr>
              <a:lnSpc>
                <a:spcPct val="120000"/>
              </a:lnSpc>
            </a:pPr>
            <a:r>
              <a:rPr lang="da-DK" sz="900" dirty="0" smtClean="0">
                <a:solidFill>
                  <a:schemeClr val="bg1"/>
                </a:solidFill>
              </a:rPr>
              <a:t>Vid at du kan vende tilbage til denne position, når du ønsker det, og prøv at holde fast i fornemmelsen, når du om lidt  går ud af øvelsen.</a:t>
            </a:r>
          </a:p>
          <a:p>
            <a:pPr>
              <a:lnSpc>
                <a:spcPct val="120000"/>
              </a:lnSpc>
            </a:pPr>
            <a:r>
              <a:rPr lang="da-DK" sz="900" dirty="0" smtClean="0">
                <a:solidFill>
                  <a:schemeClr val="bg1"/>
                </a:solidFill>
              </a:rPr>
              <a:t>Vend opmærksomheden tilbage til åndedrættet og det lille smil.</a:t>
            </a:r>
          </a:p>
          <a:p>
            <a:pPr>
              <a:lnSpc>
                <a:spcPct val="120000"/>
              </a:lnSpc>
            </a:pPr>
            <a:r>
              <a:rPr lang="da-DK" sz="900" dirty="0" smtClean="0">
                <a:solidFill>
                  <a:schemeClr val="bg1"/>
                </a:solidFill>
              </a:rPr>
              <a:t>Gør dig klar til at komme ud igen.</a:t>
            </a:r>
            <a:endParaRPr lang="da-DK" sz="900" dirty="0">
              <a:solidFill>
                <a:schemeClr val="bg1"/>
              </a:solidFill>
            </a:endParaRPr>
          </a:p>
        </p:txBody>
      </p:sp>
      <p:sp>
        <p:nvSpPr>
          <p:cNvPr id="4" name="Pladsholder til dato 3"/>
          <p:cNvSpPr>
            <a:spLocks noGrp="1"/>
          </p:cNvSpPr>
          <p:nvPr>
            <p:ph type="dt" sz="half" idx="10"/>
          </p:nvPr>
        </p:nvSpPr>
        <p:spPr/>
        <p:txBody>
          <a:bodyPr/>
          <a:lstStyle/>
          <a:p>
            <a:fld id="{8290FC06-F786-6C4C-B670-594CC1346154}" type="datetime1">
              <a:rPr lang="da-DK" smtClean="0">
                <a:solidFill>
                  <a:schemeClr val="bg1"/>
                </a:solidFill>
              </a:rPr>
              <a:t>29/01/2016</a:t>
            </a:fld>
            <a:endParaRPr lang="da-DK">
              <a:solidFill>
                <a:schemeClr val="bg1"/>
              </a:solidFill>
            </a:endParaRPr>
          </a:p>
        </p:txBody>
      </p:sp>
      <p:sp>
        <p:nvSpPr>
          <p:cNvPr id="5" name="Pladsholder til sidefod 4"/>
          <p:cNvSpPr>
            <a:spLocks noGrp="1"/>
          </p:cNvSpPr>
          <p:nvPr>
            <p:ph type="ftr" sz="quarter" idx="11"/>
          </p:nvPr>
        </p:nvSpPr>
        <p:spPr/>
        <p:txBody>
          <a:bodyPr/>
          <a:lstStyle/>
          <a:p>
            <a:r>
              <a:rPr lang="da-DK" smtClean="0">
                <a:solidFill>
                  <a:schemeClr val="bg1"/>
                </a:solidFill>
              </a:rPr>
              <a:t>Lena Højgård Isager www.pkf.name</a:t>
            </a:r>
            <a:endParaRPr lang="da-DK">
              <a:solidFill>
                <a:schemeClr val="bg1"/>
              </a:solidFill>
            </a:endParaRPr>
          </a:p>
        </p:txBody>
      </p:sp>
    </p:spTree>
    <p:extLst>
      <p:ext uri="{BB962C8B-B14F-4D97-AF65-F5344CB8AC3E}">
        <p14:creationId xmlns:p14="http://schemas.microsoft.com/office/powerpoint/2010/main" val="2414885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Guidning i medfølende selv</a:t>
            </a:r>
            <a:endParaRPr lang="da-DK" dirty="0"/>
          </a:p>
        </p:txBody>
      </p:sp>
      <p:sp>
        <p:nvSpPr>
          <p:cNvPr id="3" name="Pladsholder til indhold 2"/>
          <p:cNvSpPr>
            <a:spLocks noGrp="1"/>
          </p:cNvSpPr>
          <p:nvPr>
            <p:ph idx="1"/>
          </p:nvPr>
        </p:nvSpPr>
        <p:spPr/>
        <p:txBody>
          <a:bodyPr/>
          <a:lstStyle/>
          <a:p>
            <a:pPr marL="0" indent="0">
              <a:buNone/>
            </a:pPr>
            <a:r>
              <a:rPr lang="da-DK" dirty="0" smtClean="0"/>
              <a:t>					</a:t>
            </a:r>
            <a:r>
              <a:rPr lang="da-DK" dirty="0"/>
              <a:t>Øvelse parvis </a:t>
            </a:r>
            <a:r>
              <a:rPr lang="da-DK" dirty="0" smtClean="0"/>
              <a:t>	30 min.</a:t>
            </a:r>
          </a:p>
          <a:p>
            <a:pPr marL="0" indent="0">
              <a:buNone/>
            </a:pPr>
            <a:endParaRPr lang="da-DK" dirty="0"/>
          </a:p>
        </p:txBody>
      </p:sp>
      <p:sp>
        <p:nvSpPr>
          <p:cNvPr id="4" name="Pladsholder til dato 3"/>
          <p:cNvSpPr>
            <a:spLocks noGrp="1"/>
          </p:cNvSpPr>
          <p:nvPr>
            <p:ph type="dt" sz="half" idx="10"/>
          </p:nvPr>
        </p:nvSpPr>
        <p:spPr/>
        <p:txBody>
          <a:bodyPr/>
          <a:lstStyle/>
          <a:p>
            <a:fld id="{E9A325F4-3C1E-2742-999C-BB4C92B538D6}"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3766163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IMG_11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685800" y="1040871"/>
            <a:ext cx="7772400" cy="2206280"/>
          </a:xfrm>
        </p:spPr>
        <p:txBody>
          <a:bodyPr>
            <a:normAutofit fontScale="90000"/>
          </a:bodyPr>
          <a:lstStyle/>
          <a:p>
            <a:r>
              <a:rPr lang="da-DK" sz="2000" dirty="0" smtClean="0">
                <a:solidFill>
                  <a:schemeClr val="bg1"/>
                </a:solidFill>
              </a:rPr>
              <a:t/>
            </a:r>
            <a:br>
              <a:rPr lang="da-DK" sz="2000" dirty="0" smtClean="0">
                <a:solidFill>
                  <a:schemeClr val="bg1"/>
                </a:solidFill>
              </a:rPr>
            </a:br>
            <a:r>
              <a:rPr lang="da-DK" sz="2000" dirty="0">
                <a:solidFill>
                  <a:schemeClr val="bg1"/>
                </a:solidFill>
              </a:rPr>
              <a:t/>
            </a:r>
            <a:br>
              <a:rPr lang="da-DK" sz="2000" dirty="0">
                <a:solidFill>
                  <a:schemeClr val="bg1"/>
                </a:solidFill>
              </a:rPr>
            </a:br>
            <a:r>
              <a:rPr lang="da-DK" b="1" dirty="0"/>
              <a:t>Caseformulering i lyset af </a:t>
            </a:r>
            <a:br>
              <a:rPr lang="da-DK" b="1" dirty="0"/>
            </a:br>
            <a:r>
              <a:rPr lang="da-DK" b="1" dirty="0"/>
              <a:t>Compassion Focused Therapy</a:t>
            </a:r>
            <a:r>
              <a:rPr lang="da-DK" dirty="0"/>
              <a:t/>
            </a:r>
            <a:br>
              <a:rPr lang="da-DK" dirty="0"/>
            </a:br>
            <a:r>
              <a:rPr lang="da-DK" dirty="0"/>
              <a:t/>
            </a:r>
            <a:br>
              <a:rPr lang="da-DK" dirty="0"/>
            </a:br>
            <a:r>
              <a:rPr lang="da-DK" sz="2700" dirty="0" smtClean="0">
                <a:solidFill>
                  <a:schemeClr val="bg1"/>
                </a:solidFill>
              </a:rPr>
              <a:t>Kognitiv adfærdsterapi ved misbrug</a:t>
            </a:r>
            <a:br>
              <a:rPr lang="da-DK" sz="2700" dirty="0" smtClean="0">
                <a:solidFill>
                  <a:schemeClr val="bg1"/>
                </a:solidFill>
              </a:rPr>
            </a:br>
            <a:r>
              <a:rPr lang="da-DK" sz="3100" dirty="0" smtClean="0">
                <a:solidFill>
                  <a:schemeClr val="bg1"/>
                </a:solidFill>
              </a:rPr>
              <a:t/>
            </a:r>
            <a:br>
              <a:rPr lang="da-DK" sz="3100" dirty="0" smtClean="0">
                <a:solidFill>
                  <a:schemeClr val="bg1"/>
                </a:solidFill>
              </a:rPr>
            </a:br>
            <a:r>
              <a:rPr lang="da-DK" sz="3100" dirty="0" smtClean="0">
                <a:solidFill>
                  <a:schemeClr val="bg1"/>
                </a:solidFill>
              </a:rPr>
              <a:t>2. modul dag 2</a:t>
            </a:r>
            <a:br>
              <a:rPr lang="da-DK" sz="3100" dirty="0" smtClean="0">
                <a:solidFill>
                  <a:schemeClr val="bg1"/>
                </a:solidFill>
              </a:rPr>
            </a:br>
            <a:r>
              <a:rPr lang="da-DK" sz="3100" dirty="0" smtClean="0">
                <a:solidFill>
                  <a:schemeClr val="bg1"/>
                </a:solidFill>
              </a:rPr>
              <a:t>11 februar 2016</a:t>
            </a:r>
            <a:endParaRPr lang="da-DK" sz="3100" dirty="0">
              <a:solidFill>
                <a:schemeClr val="bg1"/>
              </a:solidFill>
            </a:endParaRPr>
          </a:p>
        </p:txBody>
      </p:sp>
      <p:sp>
        <p:nvSpPr>
          <p:cNvPr id="3" name="Undertitel 2"/>
          <p:cNvSpPr>
            <a:spLocks noGrp="1"/>
          </p:cNvSpPr>
          <p:nvPr>
            <p:ph type="subTitle" idx="1"/>
          </p:nvPr>
        </p:nvSpPr>
        <p:spPr>
          <a:xfrm>
            <a:off x="1371600" y="4566281"/>
            <a:ext cx="6400800" cy="1752600"/>
          </a:xfrm>
        </p:spPr>
        <p:txBody>
          <a:bodyPr/>
          <a:lstStyle/>
          <a:p>
            <a:r>
              <a:rPr lang="da-DK" dirty="0" smtClean="0">
                <a:solidFill>
                  <a:srgbClr val="FFFFFF"/>
                </a:solidFill>
              </a:rPr>
              <a:t>Ved psykolog Lena Højgård Isager</a:t>
            </a:r>
          </a:p>
          <a:p>
            <a:r>
              <a:rPr lang="da-DK" dirty="0" smtClean="0">
                <a:solidFill>
                  <a:srgbClr val="FFFFFF"/>
                </a:solidFill>
              </a:rPr>
              <a:t>Psykologhuset Kognitivt Fokus</a:t>
            </a:r>
          </a:p>
          <a:p>
            <a:r>
              <a:rPr lang="da-DK" dirty="0" smtClean="0">
                <a:solidFill>
                  <a:srgbClr val="FFFFFF"/>
                </a:solidFill>
              </a:rPr>
              <a:t>www.pkf.name</a:t>
            </a:r>
          </a:p>
          <a:p>
            <a:endParaRPr lang="da-DK" dirty="0">
              <a:solidFill>
                <a:srgbClr val="FFFFFF"/>
              </a:solidFill>
            </a:endParaRPr>
          </a:p>
        </p:txBody>
      </p:sp>
    </p:spTree>
    <p:extLst>
      <p:ext uri="{BB962C8B-B14F-4D97-AF65-F5344CB8AC3E}">
        <p14:creationId xmlns:p14="http://schemas.microsoft.com/office/powerpoint/2010/main" val="25532292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28700"/>
            <a:ext cx="8229600" cy="1143000"/>
          </a:xfrm>
        </p:spPr>
        <p:txBody>
          <a:bodyPr>
            <a:normAutofit fontScale="90000"/>
          </a:bodyPr>
          <a:lstStyle/>
          <a:p>
            <a:pPr fontAlgn="t"/>
            <a:r>
              <a:rPr lang="da-DK" b="1" dirty="0"/>
              <a:t>Caseformulering i lyset af </a:t>
            </a:r>
            <a:r>
              <a:rPr lang="da-DK" b="1" dirty="0" smtClean="0"/>
              <a:t/>
            </a:r>
            <a:br>
              <a:rPr lang="da-DK" b="1" dirty="0" smtClean="0"/>
            </a:br>
            <a:r>
              <a:rPr lang="da-DK" b="1" dirty="0" smtClean="0"/>
              <a:t>Compassion Focused Therapy</a:t>
            </a:r>
            <a:r>
              <a:rPr lang="da-DK" dirty="0"/>
              <a:t/>
            </a:r>
            <a:br>
              <a:rPr lang="da-DK" dirty="0"/>
            </a:br>
            <a:r>
              <a:rPr lang="da-DK" sz="2700" dirty="0"/>
              <a:t>Fra skam og </a:t>
            </a:r>
            <a:r>
              <a:rPr lang="da-DK" sz="2700" dirty="0" smtClean="0"/>
              <a:t>selvdestruktion </a:t>
            </a:r>
            <a:r>
              <a:rPr lang="da-DK" sz="2700" dirty="0"/>
              <a:t>til medfølelse og </a:t>
            </a:r>
            <a:r>
              <a:rPr lang="da-DK" sz="2700" dirty="0" smtClean="0"/>
              <a:t>egenomsorg</a:t>
            </a:r>
            <a:r>
              <a:rPr lang="da-DK" dirty="0"/>
              <a:t/>
            </a:r>
            <a:br>
              <a:rPr lang="da-DK" dirty="0"/>
            </a:br>
            <a:endParaRPr lang="da-DK" dirty="0"/>
          </a:p>
        </p:txBody>
      </p:sp>
      <p:sp>
        <p:nvSpPr>
          <p:cNvPr id="3" name="Pladsholder til indhold 2"/>
          <p:cNvSpPr>
            <a:spLocks noGrp="1"/>
          </p:cNvSpPr>
          <p:nvPr>
            <p:ph idx="1"/>
          </p:nvPr>
        </p:nvSpPr>
        <p:spPr>
          <a:xfrm>
            <a:off x="457200" y="2171700"/>
            <a:ext cx="8229600" cy="3954463"/>
          </a:xfrm>
        </p:spPr>
        <p:txBody>
          <a:bodyPr>
            <a:normAutofit fontScale="70000" lnSpcReduction="20000"/>
          </a:bodyPr>
          <a:lstStyle/>
          <a:p>
            <a:pPr marL="0" indent="0">
              <a:buNone/>
            </a:pPr>
            <a:r>
              <a:rPr lang="da-DK" dirty="0"/>
              <a:t>Dagen vil indeholde temaer omkring:</a:t>
            </a:r>
          </a:p>
          <a:p>
            <a:pPr marL="0" indent="0">
              <a:buNone/>
            </a:pPr>
            <a:r>
              <a:rPr lang="da-DK" dirty="0"/>
              <a:t> </a:t>
            </a:r>
          </a:p>
          <a:p>
            <a:pPr lvl="0">
              <a:buFont typeface="Wingdings" charset="2"/>
              <a:buChar char="Ø"/>
            </a:pPr>
            <a:r>
              <a:rPr lang="da-DK" dirty="0"/>
              <a:t>Den evolutionære betydning af skam og dynamikken i skam</a:t>
            </a:r>
          </a:p>
          <a:p>
            <a:pPr lvl="0">
              <a:buFont typeface="Wingdings" charset="2"/>
              <a:buChar char="Ø"/>
            </a:pPr>
            <a:r>
              <a:rPr lang="da-DK" dirty="0"/>
              <a:t>Skam som blokering for forandring</a:t>
            </a:r>
          </a:p>
          <a:p>
            <a:pPr lvl="0">
              <a:buFont typeface="Wingdings" charset="2"/>
              <a:buChar char="Ø"/>
            </a:pPr>
            <a:r>
              <a:rPr lang="da-DK" dirty="0"/>
              <a:t>Medfølelse som en vej til at tage ansvar for at gøre det, der er bedst for en selv og andre</a:t>
            </a:r>
          </a:p>
          <a:p>
            <a:pPr lvl="0">
              <a:buFont typeface="Wingdings" charset="2"/>
              <a:buChar char="Ø"/>
            </a:pPr>
            <a:r>
              <a:rPr lang="da-DK" dirty="0"/>
              <a:t>Brug af caseformulering til at få indsigt og accept af, at nuværende strategier  (brug af rusmidler) er opstået som måder at klare sig på under de omstændigheder, man nu engang har haft i livet</a:t>
            </a:r>
          </a:p>
          <a:p>
            <a:pPr lvl="0">
              <a:buFont typeface="Wingdings" charset="2"/>
              <a:buChar char="Ø"/>
            </a:pPr>
            <a:r>
              <a:rPr lang="da-DK" dirty="0"/>
              <a:t>Brug af øvelse med ”medfølende figur” til træning af, at kunne modtage omsorg og forstå sig selv ud fra et medfølende perspektiv</a:t>
            </a:r>
          </a:p>
          <a:p>
            <a:pPr marL="0" indent="0">
              <a:buNone/>
            </a:pPr>
            <a:endParaRPr lang="da-DK" dirty="0"/>
          </a:p>
        </p:txBody>
      </p:sp>
      <p:sp>
        <p:nvSpPr>
          <p:cNvPr id="4" name="Pladsholder til dato 3"/>
          <p:cNvSpPr>
            <a:spLocks noGrp="1"/>
          </p:cNvSpPr>
          <p:nvPr>
            <p:ph type="dt" sz="half" idx="10"/>
          </p:nvPr>
        </p:nvSpPr>
        <p:spPr/>
        <p:txBody>
          <a:bodyPr/>
          <a:lstStyle/>
          <a:p>
            <a:fld id="{8C48D2DE-08D9-5146-AD17-B9E281A90515}"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247181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9251"/>
            <a:ext cx="8229600" cy="6159900"/>
          </a:xfrm>
        </p:spPr>
        <p:txBody>
          <a:bodyPr rtlCol="0">
            <a:normAutofit fontScale="85000" lnSpcReduction="20000"/>
          </a:bodyPr>
          <a:lstStyle/>
          <a:p>
            <a:pPr marL="0" indent="0" algn="ctr" eaLnBrk="1" fontAlgn="auto" hangingPunct="1">
              <a:lnSpc>
                <a:spcPct val="120000"/>
              </a:lnSpc>
              <a:spcAft>
                <a:spcPts val="0"/>
              </a:spcAft>
              <a:buFont typeface="Arial" pitchFamily="34" charset="0"/>
              <a:buNone/>
              <a:defRPr/>
            </a:pPr>
            <a:r>
              <a:rPr lang="da-DK" sz="4700" dirty="0" smtClean="0"/>
              <a:t>To processer i at udvikle vores</a:t>
            </a:r>
          </a:p>
          <a:p>
            <a:pPr marL="0" indent="0" algn="ctr" eaLnBrk="1" fontAlgn="auto" hangingPunct="1">
              <a:lnSpc>
                <a:spcPct val="120000"/>
              </a:lnSpc>
              <a:spcAft>
                <a:spcPts val="0"/>
              </a:spcAft>
              <a:buFont typeface="Arial" pitchFamily="34" charset="0"/>
              <a:buNone/>
              <a:defRPr/>
            </a:pPr>
            <a:r>
              <a:rPr lang="da-DK" sz="4700" dirty="0" smtClean="0"/>
              <a:t> medfølende sind</a:t>
            </a:r>
          </a:p>
          <a:p>
            <a:pPr marL="182880" indent="-182880" eaLnBrk="1" fontAlgn="auto" hangingPunct="1">
              <a:lnSpc>
                <a:spcPct val="120000"/>
              </a:lnSpc>
              <a:spcAft>
                <a:spcPts val="0"/>
              </a:spcAft>
              <a:buFont typeface="Arial" pitchFamily="34" charset="0"/>
              <a:buChar char="•"/>
              <a:defRPr/>
            </a:pPr>
            <a:endParaRPr lang="da-DK" sz="2600" dirty="0" smtClean="0"/>
          </a:p>
          <a:p>
            <a:pPr marL="182880" indent="-182880" eaLnBrk="1" fontAlgn="auto" hangingPunct="1">
              <a:lnSpc>
                <a:spcPct val="120000"/>
              </a:lnSpc>
              <a:spcAft>
                <a:spcPts val="0"/>
              </a:spcAft>
              <a:buFont typeface="Arial" pitchFamily="34" charset="0"/>
              <a:buChar char="•"/>
              <a:defRPr/>
            </a:pPr>
            <a:r>
              <a:rPr lang="da-DK" sz="2600" dirty="0" smtClean="0"/>
              <a:t>Engagement - at nærme sig vanskelighederne</a:t>
            </a:r>
            <a:r>
              <a:rPr lang="da-DK" dirty="0" smtClean="0"/>
              <a:t>: </a:t>
            </a:r>
          </a:p>
          <a:p>
            <a:pPr marL="0" indent="0" eaLnBrk="1" fontAlgn="auto" hangingPunct="1">
              <a:lnSpc>
                <a:spcPct val="120000"/>
              </a:lnSpc>
              <a:spcAft>
                <a:spcPts val="0"/>
              </a:spcAft>
              <a:buNone/>
              <a:defRPr/>
            </a:pPr>
            <a:r>
              <a:rPr lang="da-DK" sz="2000" dirty="0" smtClean="0"/>
              <a:t>At lære at være sensitiv over for de ting, der forårsager vanskeligheder eller  smerte</a:t>
            </a:r>
          </a:p>
          <a:p>
            <a:pPr marL="0" indent="0" eaLnBrk="1" fontAlgn="auto" hangingPunct="1">
              <a:lnSpc>
                <a:spcPct val="120000"/>
              </a:lnSpc>
              <a:spcAft>
                <a:spcPts val="0"/>
              </a:spcAft>
              <a:buFont typeface="Arial" pitchFamily="34" charset="0"/>
              <a:buNone/>
              <a:defRPr/>
            </a:pPr>
            <a:r>
              <a:rPr lang="da-DK" sz="2000" dirty="0" smtClean="0"/>
              <a:t>At vende sig imod vanskelighederne i stedet for at vende sig væk fra dem ( engagement ikke undgåelse)</a:t>
            </a:r>
          </a:p>
          <a:p>
            <a:pPr marL="0" indent="0" eaLnBrk="1" fontAlgn="auto" hangingPunct="1">
              <a:lnSpc>
                <a:spcPct val="120000"/>
              </a:lnSpc>
              <a:spcAft>
                <a:spcPts val="0"/>
              </a:spcAft>
              <a:buFont typeface="Arial" pitchFamily="34" charset="0"/>
              <a:buNone/>
              <a:defRPr/>
            </a:pPr>
            <a:r>
              <a:rPr lang="da-DK" sz="2000" dirty="0" smtClean="0"/>
              <a:t>At lære at vi kan begynde at tolerere lidelse</a:t>
            </a:r>
          </a:p>
          <a:p>
            <a:pPr marL="0" indent="0" eaLnBrk="1" fontAlgn="auto" hangingPunct="1">
              <a:lnSpc>
                <a:spcPct val="120000"/>
              </a:lnSpc>
              <a:spcAft>
                <a:spcPts val="0"/>
              </a:spcAft>
              <a:buFont typeface="Arial" pitchFamily="34" charset="0"/>
              <a:buNone/>
              <a:defRPr/>
            </a:pPr>
            <a:r>
              <a:rPr lang="da-DK" sz="2000" dirty="0" smtClean="0"/>
              <a:t>At forstå naturen af og årsagerne til lidelse på en ikke-dømmende og accepterende måde. </a:t>
            </a:r>
          </a:p>
          <a:p>
            <a:pPr marL="0" indent="0" eaLnBrk="1" fontAlgn="auto" hangingPunct="1">
              <a:lnSpc>
                <a:spcPct val="120000"/>
              </a:lnSpc>
              <a:spcAft>
                <a:spcPts val="0"/>
              </a:spcAft>
              <a:buFont typeface="Arial" pitchFamily="34" charset="0"/>
              <a:buNone/>
              <a:defRPr/>
            </a:pPr>
            <a:endParaRPr lang="da-DK" sz="2000" dirty="0" smtClean="0"/>
          </a:p>
          <a:p>
            <a:pPr marL="182880" indent="-182880" eaLnBrk="1" fontAlgn="auto" hangingPunct="1">
              <a:lnSpc>
                <a:spcPct val="120000"/>
              </a:lnSpc>
              <a:spcAft>
                <a:spcPts val="0"/>
              </a:spcAft>
              <a:buFont typeface="Arial" pitchFamily="34" charset="0"/>
              <a:buChar char="•"/>
              <a:defRPr/>
            </a:pPr>
            <a:r>
              <a:rPr lang="da-DK" sz="2600" dirty="0" smtClean="0"/>
              <a:t>Lindring – at forebygge lidelse:</a:t>
            </a:r>
          </a:p>
          <a:p>
            <a:pPr marL="0" indent="0">
              <a:lnSpc>
                <a:spcPct val="120000"/>
              </a:lnSpc>
              <a:buNone/>
              <a:defRPr/>
            </a:pPr>
            <a:r>
              <a:rPr lang="da-DK" sz="2000" dirty="0" smtClean="0"/>
              <a:t>At arbejde for at lindre lidelse med venlighed og et ægte medfølende </a:t>
            </a:r>
            <a:r>
              <a:rPr lang="da-DK" sz="2000" dirty="0"/>
              <a:t>ønske </a:t>
            </a:r>
            <a:r>
              <a:rPr lang="da-DK" sz="2000" dirty="0" smtClean="0"/>
              <a:t>om, at vi må få det bedre</a:t>
            </a:r>
          </a:p>
          <a:p>
            <a:pPr marL="0" indent="0" eaLnBrk="1" fontAlgn="auto" hangingPunct="1">
              <a:lnSpc>
                <a:spcPct val="120000"/>
              </a:lnSpc>
              <a:spcAft>
                <a:spcPts val="0"/>
              </a:spcAft>
              <a:buFont typeface="Arial" pitchFamily="34" charset="0"/>
              <a:buNone/>
              <a:defRPr/>
            </a:pPr>
            <a:r>
              <a:rPr lang="da-DK" sz="2000" dirty="0" smtClean="0"/>
              <a:t>At forstå venlighed og omsorg som mod (ikke tegn på svaghed)</a:t>
            </a:r>
          </a:p>
          <a:p>
            <a:pPr marL="0" indent="0" eaLnBrk="1" fontAlgn="auto" hangingPunct="1">
              <a:lnSpc>
                <a:spcPct val="120000"/>
              </a:lnSpc>
              <a:spcAft>
                <a:spcPts val="0"/>
              </a:spcAft>
              <a:buFont typeface="Arial" pitchFamily="34" charset="0"/>
              <a:buNone/>
              <a:defRPr/>
            </a:pPr>
            <a:r>
              <a:rPr lang="da-DK" sz="2000" dirty="0" smtClean="0"/>
              <a:t>At udvikle motivation for at være hjælpsomme over for os selv og andre</a:t>
            </a:r>
          </a:p>
          <a:p>
            <a:pPr marL="0" indent="0" eaLnBrk="1" fontAlgn="auto" hangingPunct="1">
              <a:lnSpc>
                <a:spcPct val="120000"/>
              </a:lnSpc>
              <a:spcAft>
                <a:spcPts val="0"/>
              </a:spcAft>
              <a:buFont typeface="Arial" pitchFamily="34" charset="0"/>
              <a:buNone/>
              <a:defRPr/>
            </a:pPr>
            <a:endParaRPr lang="da-DK" sz="1900" dirty="0" smtClean="0"/>
          </a:p>
          <a:p>
            <a:pPr marL="182880" indent="-182880" eaLnBrk="1" fontAlgn="auto" hangingPunct="1">
              <a:spcAft>
                <a:spcPts val="0"/>
              </a:spcAft>
              <a:buFont typeface="Arial" pitchFamily="34" charset="0"/>
              <a:buChar char="•"/>
              <a:defRPr/>
            </a:pPr>
            <a:endParaRPr lang="da-DK" dirty="0"/>
          </a:p>
        </p:txBody>
      </p:sp>
      <p:sp>
        <p:nvSpPr>
          <p:cNvPr id="2" name="Pladsholder til dato 1"/>
          <p:cNvSpPr>
            <a:spLocks noGrp="1"/>
          </p:cNvSpPr>
          <p:nvPr>
            <p:ph type="dt" sz="half" idx="10"/>
          </p:nvPr>
        </p:nvSpPr>
        <p:spPr/>
        <p:txBody>
          <a:bodyPr/>
          <a:lstStyle/>
          <a:p>
            <a:fld id="{8A048579-035E-634C-8EC3-82EB0940690D}" type="datetime1">
              <a:rPr lang="da-DK" smtClean="0">
                <a:latin typeface="Calibri"/>
              </a:rPr>
              <a:t>29/01/2016</a:t>
            </a:fld>
            <a:endParaRPr lang="da-DK" dirty="0">
              <a:latin typeface="Calibri"/>
            </a:endParaRPr>
          </a:p>
        </p:txBody>
      </p:sp>
      <p:sp>
        <p:nvSpPr>
          <p:cNvPr id="4" name="Pladsholder til sidefod 3"/>
          <p:cNvSpPr>
            <a:spLocks noGrp="1"/>
          </p:cNvSpPr>
          <p:nvPr>
            <p:ph type="ftr" sz="quarter" idx="11"/>
          </p:nvPr>
        </p:nvSpPr>
        <p:spPr/>
        <p:txBody>
          <a:bodyPr/>
          <a:lstStyle/>
          <a:p>
            <a:r>
              <a:rPr lang="da-DK" dirty="0"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3783973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Skam</a:t>
            </a:r>
            <a:endParaRPr lang="da-DK" dirty="0"/>
          </a:p>
        </p:txBody>
      </p:sp>
      <p:sp>
        <p:nvSpPr>
          <p:cNvPr id="3" name="Pladsholder til indhold 2"/>
          <p:cNvSpPr>
            <a:spLocks noGrp="1"/>
          </p:cNvSpPr>
          <p:nvPr>
            <p:ph idx="1"/>
          </p:nvPr>
        </p:nvSpPr>
        <p:spPr/>
        <p:txBody>
          <a:bodyPr/>
          <a:lstStyle/>
          <a:p>
            <a:r>
              <a:rPr lang="da-DK" dirty="0" smtClean="0"/>
              <a:t>Hvad er overlevelsesfunktionen ved skam?</a:t>
            </a:r>
          </a:p>
          <a:p>
            <a:pPr marL="0" indent="0">
              <a:buNone/>
            </a:pPr>
            <a:endParaRPr lang="da-DK" dirty="0"/>
          </a:p>
          <a:p>
            <a:endParaRPr lang="da-DK" dirty="0"/>
          </a:p>
        </p:txBody>
      </p:sp>
      <p:sp>
        <p:nvSpPr>
          <p:cNvPr id="4" name="Pladsholder til dato 3"/>
          <p:cNvSpPr>
            <a:spLocks noGrp="1"/>
          </p:cNvSpPr>
          <p:nvPr>
            <p:ph type="dt" sz="half" idx="10"/>
          </p:nvPr>
        </p:nvSpPr>
        <p:spPr/>
        <p:txBody>
          <a:bodyPr/>
          <a:lstStyle/>
          <a:p>
            <a:fld id="{40B4606E-FECA-CB4C-9EA5-7FE16D4705AF}"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pic>
        <p:nvPicPr>
          <p:cNvPr id="7" name="Billede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910" y="2822222"/>
            <a:ext cx="4493921" cy="2878668"/>
          </a:xfrm>
          <a:prstGeom prst="rect">
            <a:avLst/>
          </a:prstGeom>
        </p:spPr>
      </p:pic>
    </p:spTree>
    <p:extLst>
      <p:ext uri="{BB962C8B-B14F-4D97-AF65-F5344CB8AC3E}">
        <p14:creationId xmlns:p14="http://schemas.microsoft.com/office/powerpoint/2010/main" val="512633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Skam</a:t>
            </a:r>
            <a:endParaRPr lang="da-DK" dirty="0"/>
          </a:p>
        </p:txBody>
      </p:sp>
      <p:sp>
        <p:nvSpPr>
          <p:cNvPr id="3" name="Pladsholder til indhold 2"/>
          <p:cNvSpPr>
            <a:spLocks noGrp="1"/>
          </p:cNvSpPr>
          <p:nvPr>
            <p:ph idx="1"/>
          </p:nvPr>
        </p:nvSpPr>
        <p:spPr/>
        <p:txBody>
          <a:bodyPr>
            <a:normAutofit/>
          </a:bodyPr>
          <a:lstStyle/>
          <a:p>
            <a:r>
              <a:rPr lang="da-DK" dirty="0" smtClean="0"/>
              <a:t>Tilstedeværelsen af skam ved </a:t>
            </a:r>
            <a:r>
              <a:rPr lang="da-DK" dirty="0" err="1" smtClean="0"/>
              <a:t>forsamtale</a:t>
            </a:r>
            <a:r>
              <a:rPr lang="da-DK" dirty="0" smtClean="0"/>
              <a:t> forudsiger prognosen for behandlingen</a:t>
            </a:r>
          </a:p>
          <a:p>
            <a:endParaRPr lang="da-DK" dirty="0"/>
          </a:p>
          <a:p>
            <a:r>
              <a:rPr lang="da-DK" sz="1600" dirty="0"/>
              <a:t>"</a:t>
            </a:r>
            <a:r>
              <a:rPr lang="da-DK" sz="1600" dirty="0" err="1"/>
              <a:t>Shame</a:t>
            </a:r>
            <a:r>
              <a:rPr lang="da-DK" sz="1600" dirty="0"/>
              <a:t> </a:t>
            </a:r>
            <a:r>
              <a:rPr lang="da-DK" sz="1600" dirty="0" err="1"/>
              <a:t>about</a:t>
            </a:r>
            <a:r>
              <a:rPr lang="da-DK" sz="1600" dirty="0"/>
              <a:t> </a:t>
            </a:r>
            <a:r>
              <a:rPr lang="da-DK" sz="1600" dirty="0" err="1"/>
              <a:t>past</a:t>
            </a:r>
            <a:r>
              <a:rPr lang="da-DK" sz="1600" dirty="0"/>
              <a:t> </a:t>
            </a:r>
            <a:r>
              <a:rPr lang="da-DK" sz="1600" dirty="0" err="1"/>
              <a:t>alcoholism</a:t>
            </a:r>
            <a:r>
              <a:rPr lang="da-DK" sz="1600" dirty="0"/>
              <a:t> </a:t>
            </a:r>
            <a:r>
              <a:rPr lang="da-DK" sz="1600" dirty="0" err="1"/>
              <a:t>predicts</a:t>
            </a:r>
            <a:r>
              <a:rPr lang="da-DK" sz="1600" dirty="0"/>
              <a:t> </a:t>
            </a:r>
            <a:r>
              <a:rPr lang="da-DK" sz="1600" dirty="0" err="1"/>
              <a:t>relapse</a:t>
            </a:r>
            <a:r>
              <a:rPr lang="da-DK" sz="1600" dirty="0"/>
              <a:t> and </a:t>
            </a:r>
            <a:r>
              <a:rPr lang="da-DK" sz="1600" dirty="0" err="1"/>
              <a:t>declining</a:t>
            </a:r>
            <a:r>
              <a:rPr lang="da-DK" sz="1600" dirty="0"/>
              <a:t> </a:t>
            </a:r>
            <a:r>
              <a:rPr lang="da-DK" sz="1600" dirty="0" err="1"/>
              <a:t>health</a:t>
            </a:r>
            <a:r>
              <a:rPr lang="da-DK" sz="1600" dirty="0"/>
              <a:t> in </a:t>
            </a:r>
            <a:r>
              <a:rPr lang="da-DK" sz="1600" dirty="0" err="1"/>
              <a:t>recovering</a:t>
            </a:r>
            <a:r>
              <a:rPr lang="da-DK" sz="1600" dirty="0"/>
              <a:t> </a:t>
            </a:r>
            <a:r>
              <a:rPr lang="da-DK" sz="1600" dirty="0" err="1"/>
              <a:t>alcoholics</a:t>
            </a:r>
            <a:r>
              <a:rPr lang="da-DK" sz="1600" dirty="0"/>
              <a:t>." </a:t>
            </a:r>
            <a:r>
              <a:rPr lang="da-DK" sz="1600" dirty="0" err="1"/>
              <a:t>February</a:t>
            </a:r>
            <a:r>
              <a:rPr lang="da-DK" sz="1600" dirty="0"/>
              <a:t> 4th, 2013. </a:t>
            </a:r>
          </a:p>
          <a:p>
            <a:r>
              <a:rPr lang="da-DK" sz="1600" dirty="0"/>
              <a:t>http://</a:t>
            </a:r>
            <a:r>
              <a:rPr lang="da-DK" sz="1600" dirty="0" err="1"/>
              <a:t>medicalxpress.com</a:t>
            </a:r>
            <a:r>
              <a:rPr lang="da-DK" sz="1600" dirty="0"/>
              <a:t>/</a:t>
            </a:r>
            <a:r>
              <a:rPr lang="da-DK" sz="1600" dirty="0" err="1"/>
              <a:t>news</a:t>
            </a:r>
            <a:r>
              <a:rPr lang="da-DK" sz="1600" dirty="0"/>
              <a:t>/2013-02-shame-alcoholism-relapse-declining-health.html </a:t>
            </a:r>
          </a:p>
          <a:p>
            <a:endParaRPr lang="da-DK" dirty="0"/>
          </a:p>
        </p:txBody>
      </p:sp>
      <p:sp>
        <p:nvSpPr>
          <p:cNvPr id="4" name="Pladsholder til dato 3"/>
          <p:cNvSpPr>
            <a:spLocks noGrp="1"/>
          </p:cNvSpPr>
          <p:nvPr>
            <p:ph type="dt" sz="half" idx="10"/>
          </p:nvPr>
        </p:nvSpPr>
        <p:spPr/>
        <p:txBody>
          <a:bodyPr/>
          <a:lstStyle/>
          <a:p>
            <a:fld id="{C3316258-63C8-C445-AD86-47154BACEF01}"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2232761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solidFill>
                  <a:srgbClr val="FFFFFF"/>
                </a:solidFill>
              </a:rPr>
              <a:t>Skam som vedligeholdende faktor</a:t>
            </a:r>
            <a:endParaRPr lang="da-DK" sz="3600" dirty="0">
              <a:solidFill>
                <a:srgbClr val="FFFFFF"/>
              </a:solidFill>
            </a:endParaRPr>
          </a:p>
        </p:txBody>
      </p:sp>
      <p:sp>
        <p:nvSpPr>
          <p:cNvPr id="3" name="Pladsholder til indhold 2"/>
          <p:cNvSpPr>
            <a:spLocks noGrp="1"/>
          </p:cNvSpPr>
          <p:nvPr>
            <p:ph idx="1"/>
          </p:nvPr>
        </p:nvSpPr>
        <p:spPr/>
        <p:txBody>
          <a:bodyPr>
            <a:noAutofit/>
          </a:bodyPr>
          <a:lstStyle/>
          <a:p>
            <a:r>
              <a:rPr lang="da-DK" sz="2000" dirty="0" smtClean="0">
                <a:solidFill>
                  <a:srgbClr val="FFFFFF"/>
                </a:solidFill>
              </a:rPr>
              <a:t>Når vi skammer os og bliver selvkritiske eller kritiske over for andre er det rigtig svært at ændre på en uhensigtsmæssig adfærd</a:t>
            </a:r>
          </a:p>
          <a:p>
            <a:endParaRPr lang="da-DK" sz="2000" dirty="0" smtClean="0">
              <a:solidFill>
                <a:srgbClr val="FFFFFF"/>
              </a:solidFill>
            </a:endParaRPr>
          </a:p>
          <a:p>
            <a:r>
              <a:rPr lang="da-DK" sz="2000" dirty="0" smtClean="0">
                <a:solidFill>
                  <a:srgbClr val="FFFFFF"/>
                </a:solidFill>
              </a:rPr>
              <a:t>Hvis andre også er kritiske eller vi fornemmer deres kritik, bliver det næste umuligt</a:t>
            </a:r>
          </a:p>
          <a:p>
            <a:endParaRPr lang="da-DK" sz="2000" dirty="0" smtClean="0">
              <a:solidFill>
                <a:srgbClr val="FFFFFF"/>
              </a:solidFill>
            </a:endParaRPr>
          </a:p>
          <a:p>
            <a:r>
              <a:rPr lang="da-DK" sz="2000" dirty="0" smtClean="0">
                <a:solidFill>
                  <a:srgbClr val="FFFFFF"/>
                </a:solidFill>
              </a:rPr>
              <a:t>Vi sidder fast i trusselsfokus og er optaget af at komme i sikkerhed / beskytte os f.eks. ved at:</a:t>
            </a:r>
          </a:p>
          <a:p>
            <a:pPr marL="457200" lvl="1" indent="0">
              <a:buNone/>
            </a:pPr>
            <a:r>
              <a:rPr lang="da-DK" sz="2000" dirty="0" smtClean="0">
                <a:solidFill>
                  <a:srgbClr val="FFFFFF"/>
                </a:solidFill>
              </a:rPr>
              <a:t> – negligere adfærdens omfang eller farlighed</a:t>
            </a:r>
          </a:p>
          <a:p>
            <a:pPr marL="457200" lvl="1" indent="0">
              <a:buNone/>
            </a:pPr>
            <a:r>
              <a:rPr lang="da-DK" sz="2000" dirty="0" smtClean="0">
                <a:solidFill>
                  <a:srgbClr val="FFFFFF"/>
                </a:solidFill>
              </a:rPr>
              <a:t> – forsvare vores ret til at have vores vaner i fred</a:t>
            </a:r>
          </a:p>
          <a:p>
            <a:pPr marL="457200" lvl="1" indent="0">
              <a:buNone/>
            </a:pPr>
            <a:r>
              <a:rPr lang="da-DK" sz="2000" dirty="0" smtClean="0">
                <a:solidFill>
                  <a:srgbClr val="FFFFFF"/>
                </a:solidFill>
              </a:rPr>
              <a:t> – blive opgivende og magtesløse overfor vanen</a:t>
            </a:r>
            <a:endParaRPr lang="da-DK" sz="2000" dirty="0">
              <a:solidFill>
                <a:srgbClr val="FFFFFF"/>
              </a:solidFill>
            </a:endParaRPr>
          </a:p>
        </p:txBody>
      </p:sp>
      <p:sp>
        <p:nvSpPr>
          <p:cNvPr id="4" name="Pladsholder til dato 3"/>
          <p:cNvSpPr>
            <a:spLocks noGrp="1"/>
          </p:cNvSpPr>
          <p:nvPr>
            <p:ph type="dt" sz="half" idx="10"/>
          </p:nvPr>
        </p:nvSpPr>
        <p:spPr/>
        <p:txBody>
          <a:bodyPr/>
          <a:lstStyle/>
          <a:p>
            <a:fld id="{2E7C4C0C-5BE4-0F47-98BF-0B485FDB4D41}" type="datetime1">
              <a:rPr lang="da-DK" smtClean="0">
                <a:solidFill>
                  <a:srgbClr val="FFFFFF"/>
                </a:solidFill>
                <a:latin typeface="Calibri"/>
              </a:rPr>
              <a:t>29/01/2016</a:t>
            </a:fld>
            <a:endParaRPr lang="da-DK" dirty="0">
              <a:solidFill>
                <a:srgbClr val="FFFFFF"/>
              </a:solidFill>
              <a:latin typeface="Calibri"/>
            </a:endParaRPr>
          </a:p>
        </p:txBody>
      </p:sp>
      <p:sp>
        <p:nvSpPr>
          <p:cNvPr id="5" name="Pladsholder til sidefod 4"/>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pic>
        <p:nvPicPr>
          <p:cNvPr id="7"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515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rIns="96382">
            <a:normAutofit/>
          </a:bodyPr>
          <a:lstStyle/>
          <a:p>
            <a:pPr marL="35899">
              <a:defRPr/>
            </a:pPr>
            <a:r>
              <a:rPr lang="da-DK" sz="4000" b="1" dirty="0" smtClean="0">
                <a:solidFill>
                  <a:srgbClr val="FFFFFF"/>
                </a:solidFill>
              </a:rPr>
              <a:t>Øvelse i plenum</a:t>
            </a:r>
            <a:endParaRPr lang="da-DK" sz="4000" b="1" dirty="0">
              <a:solidFill>
                <a:srgbClr val="FFFFFF"/>
              </a:solidFill>
            </a:endParaRPr>
          </a:p>
        </p:txBody>
      </p:sp>
      <p:sp>
        <p:nvSpPr>
          <p:cNvPr id="26626" name="Rectangle 2"/>
          <p:cNvSpPr>
            <a:spLocks noGrp="1" noChangeArrowheads="1"/>
          </p:cNvSpPr>
          <p:nvPr>
            <p:ph idx="1"/>
          </p:nvPr>
        </p:nvSpPr>
        <p:spPr/>
        <p:txBody>
          <a:bodyPr rIns="96382">
            <a:normAutofit/>
          </a:bodyPr>
          <a:lstStyle/>
          <a:p>
            <a:pPr>
              <a:buFont typeface="Wingdings" charset="2"/>
              <a:buChar char="Ø"/>
              <a:defRPr/>
            </a:pPr>
            <a:r>
              <a:rPr lang="da-DK" sz="2400" dirty="0" smtClean="0">
                <a:solidFill>
                  <a:srgbClr val="FFFFFF"/>
                </a:solidFill>
              </a:rPr>
              <a:t>Tænk på en skamfuld oplevelse / vane</a:t>
            </a:r>
          </a:p>
          <a:p>
            <a:pPr eaLnBrk="1" hangingPunct="1">
              <a:buFont typeface="Wingdings" charset="2"/>
              <a:buChar char="Ø"/>
              <a:defRPr/>
            </a:pPr>
            <a:endParaRPr lang="da-DK" sz="2400" dirty="0" smtClean="0">
              <a:solidFill>
                <a:srgbClr val="FFFFFF"/>
              </a:solidFill>
            </a:endParaRPr>
          </a:p>
          <a:p>
            <a:pPr eaLnBrk="1" hangingPunct="1">
              <a:buClrTx/>
              <a:buFont typeface="Wingdings" charset="2"/>
              <a:buChar char="Ø"/>
              <a:defRPr/>
            </a:pPr>
            <a:r>
              <a:rPr lang="da-DK" sz="2400" dirty="0" smtClean="0">
                <a:solidFill>
                  <a:srgbClr val="FFFFFF"/>
                </a:solidFill>
              </a:rPr>
              <a:t>Hvilke fornemmelser får du i kroppen?</a:t>
            </a:r>
          </a:p>
          <a:p>
            <a:pPr eaLnBrk="1" hangingPunct="1">
              <a:buClrTx/>
              <a:buFont typeface="Wingdings" charset="2"/>
              <a:buChar char="Ø"/>
              <a:defRPr/>
            </a:pPr>
            <a:endParaRPr lang="da-DK" sz="2400" dirty="0" smtClean="0">
              <a:solidFill>
                <a:srgbClr val="FFFFFF"/>
              </a:solidFill>
            </a:endParaRPr>
          </a:p>
          <a:p>
            <a:pPr eaLnBrk="1" hangingPunct="1">
              <a:buClrTx/>
              <a:buFont typeface="Wingdings" charset="2"/>
              <a:buChar char="Ø"/>
              <a:defRPr/>
            </a:pPr>
            <a:r>
              <a:rPr lang="da-DK" sz="2400" dirty="0" smtClean="0">
                <a:solidFill>
                  <a:srgbClr val="FFFFFF"/>
                </a:solidFill>
              </a:rPr>
              <a:t>Hvordan forestiller du dig, at andre ville reagere, hvis du fortalte om den?</a:t>
            </a:r>
          </a:p>
          <a:p>
            <a:pPr eaLnBrk="1" hangingPunct="1">
              <a:buClrTx/>
              <a:buFont typeface="Wingdings" charset="2"/>
              <a:buChar char="Ø"/>
              <a:defRPr/>
            </a:pPr>
            <a:endParaRPr lang="da-DK" sz="2400" dirty="0" smtClean="0">
              <a:solidFill>
                <a:srgbClr val="FFFFFF"/>
              </a:solidFill>
            </a:endParaRPr>
          </a:p>
          <a:p>
            <a:pPr eaLnBrk="1" hangingPunct="1">
              <a:buClrTx/>
              <a:buFont typeface="Wingdings" charset="2"/>
              <a:buChar char="Ø"/>
              <a:defRPr/>
            </a:pPr>
            <a:r>
              <a:rPr lang="da-DK" sz="2400" dirty="0" smtClean="0">
                <a:solidFill>
                  <a:srgbClr val="FFFFFF"/>
                </a:solidFill>
              </a:rPr>
              <a:t>Hvad tænker du selv om dig?</a:t>
            </a:r>
          </a:p>
          <a:p>
            <a:pPr eaLnBrk="1" hangingPunct="1">
              <a:buClrTx/>
              <a:buFont typeface="Wingdings" charset="2"/>
              <a:buChar char="Ø"/>
              <a:defRPr/>
            </a:pPr>
            <a:endParaRPr lang="da-DK" sz="2400" dirty="0" smtClean="0">
              <a:solidFill>
                <a:srgbClr val="FFFFFF"/>
              </a:solidFill>
            </a:endParaRPr>
          </a:p>
          <a:p>
            <a:pPr eaLnBrk="1" hangingPunct="1">
              <a:buClrTx/>
              <a:buFont typeface="Wingdings" charset="2"/>
              <a:buChar char="Ø"/>
              <a:defRPr/>
            </a:pPr>
            <a:r>
              <a:rPr lang="da-DK" sz="2400" dirty="0" smtClean="0">
                <a:solidFill>
                  <a:srgbClr val="FFFFFF"/>
                </a:solidFill>
              </a:rPr>
              <a:t>Hvordan forsøger du at sikre dig selv?</a:t>
            </a:r>
          </a:p>
        </p:txBody>
      </p:sp>
      <p:sp>
        <p:nvSpPr>
          <p:cNvPr id="2" name="Pladsholder til dato 1"/>
          <p:cNvSpPr>
            <a:spLocks noGrp="1"/>
          </p:cNvSpPr>
          <p:nvPr>
            <p:ph type="dt" sz="half" idx="10"/>
          </p:nvPr>
        </p:nvSpPr>
        <p:spPr/>
        <p:txBody>
          <a:bodyPr/>
          <a:lstStyle/>
          <a:p>
            <a:fld id="{7A442C3B-ACEF-7E43-8FF0-390D9DBFB537}" type="datetime1">
              <a:rPr lang="da-DK" smtClean="0">
                <a:solidFill>
                  <a:srgbClr val="FFFFFF"/>
                </a:solidFill>
                <a:latin typeface="Calibri"/>
              </a:rPr>
              <a:t>29/01/2016</a:t>
            </a:fld>
            <a:endParaRPr lang="da-DK">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pic>
        <p:nvPicPr>
          <p:cNvPr id="7"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928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rIns="96382">
            <a:normAutofit/>
          </a:bodyPr>
          <a:lstStyle/>
          <a:p>
            <a:pPr marL="35899">
              <a:defRPr/>
            </a:pPr>
            <a:r>
              <a:rPr lang="da-DK" sz="4000" b="1" smtClean="0">
                <a:solidFill>
                  <a:srgbClr val="FFFFFF"/>
                </a:solidFill>
              </a:rPr>
              <a:t>Øvelse i plenum</a:t>
            </a:r>
            <a:endParaRPr lang="da-DK" sz="4000" b="1">
              <a:solidFill>
                <a:srgbClr val="FFFFFF"/>
              </a:solidFill>
            </a:endParaRPr>
          </a:p>
        </p:txBody>
      </p:sp>
      <p:sp>
        <p:nvSpPr>
          <p:cNvPr id="27650" name="Rectangle 2"/>
          <p:cNvSpPr>
            <a:spLocks noGrp="1" noChangeArrowheads="1"/>
          </p:cNvSpPr>
          <p:nvPr>
            <p:ph idx="1"/>
          </p:nvPr>
        </p:nvSpPr>
        <p:spPr/>
        <p:txBody>
          <a:bodyPr rIns="96382">
            <a:normAutofit/>
          </a:bodyPr>
          <a:lstStyle/>
          <a:p>
            <a:pPr>
              <a:buFont typeface="Wingdings" charset="2"/>
              <a:buChar char="Ø"/>
              <a:defRPr/>
            </a:pPr>
            <a:endParaRPr lang="da-DK" sz="2400" smtClean="0"/>
          </a:p>
          <a:p>
            <a:pPr>
              <a:buFont typeface="Wingdings" charset="2"/>
              <a:buChar char="Ø"/>
              <a:defRPr/>
            </a:pPr>
            <a:endParaRPr lang="da-DK" sz="2400" smtClean="0">
              <a:solidFill>
                <a:srgbClr val="FFFFFF"/>
              </a:solidFill>
            </a:endParaRPr>
          </a:p>
          <a:p>
            <a:pPr>
              <a:buFont typeface="Wingdings" charset="2"/>
              <a:buChar char="Ø"/>
              <a:defRPr/>
            </a:pPr>
            <a:r>
              <a:rPr lang="da-DK" sz="2400" smtClean="0">
                <a:solidFill>
                  <a:srgbClr val="FFFFFF"/>
                </a:solidFill>
              </a:rPr>
              <a:t>Hvilke egenskaber eller kvaliteter ville kendetegne den perfekte terapeut / samtalepartner?</a:t>
            </a:r>
            <a:endParaRPr lang="da-DK" sz="2400">
              <a:solidFill>
                <a:srgbClr val="FFFFFF"/>
              </a:solidFill>
            </a:endParaRPr>
          </a:p>
        </p:txBody>
      </p:sp>
      <p:sp>
        <p:nvSpPr>
          <p:cNvPr id="2" name="Pladsholder til dato 1"/>
          <p:cNvSpPr>
            <a:spLocks noGrp="1"/>
          </p:cNvSpPr>
          <p:nvPr>
            <p:ph type="dt" sz="half" idx="10"/>
          </p:nvPr>
        </p:nvSpPr>
        <p:spPr/>
        <p:txBody>
          <a:bodyPr/>
          <a:lstStyle/>
          <a:p>
            <a:fld id="{4E7D729A-885E-0C4D-9BE0-9FC263AC3B07}" type="datetime1">
              <a:rPr lang="da-DK" smtClean="0">
                <a:solidFill>
                  <a:srgbClr val="FFFFFF"/>
                </a:solidFill>
                <a:latin typeface="Calibri"/>
              </a:rPr>
              <a:t>29/01/2016</a:t>
            </a:fld>
            <a:endParaRPr lang="da-DK">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pic>
        <p:nvPicPr>
          <p:cNvPr id="7"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81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p:txBody>
          <a:bodyPr rIns="96382">
            <a:normAutofit fontScale="90000"/>
          </a:bodyPr>
          <a:lstStyle/>
          <a:p>
            <a:pPr marL="35899">
              <a:defRPr/>
            </a:pPr>
            <a:r>
              <a:rPr lang="da-DK" dirty="0" smtClean="0">
                <a:solidFill>
                  <a:srgbClr val="FFFFFF"/>
                </a:solidFill>
              </a:rPr>
              <a:t>Udfordringerne</a:t>
            </a:r>
            <a:r>
              <a:rPr lang="da-DK" dirty="0" smtClean="0">
                <a:solidFill>
                  <a:srgbClr val="FFFFFF"/>
                </a:solidFill>
                <a:latin typeface="ＭＳ Ｐゴシック" charset="0"/>
                <a:ea typeface="ＭＳ Ｐゴシック" charset="0"/>
                <a:cs typeface="ＭＳ Ｐゴシック" charset="0"/>
                <a:sym typeface="ＭＳ Ｐゴシック" charset="0"/>
              </a:rPr>
              <a:t/>
            </a:r>
            <a:br>
              <a:rPr lang="da-DK" dirty="0" smtClean="0">
                <a:solidFill>
                  <a:srgbClr val="FFFFFF"/>
                </a:solidFill>
                <a:latin typeface="ＭＳ Ｐゴシック" charset="0"/>
                <a:ea typeface="ＭＳ Ｐゴシック" charset="0"/>
                <a:cs typeface="ＭＳ Ｐゴシック" charset="0"/>
                <a:sym typeface="ＭＳ Ｐゴシック" charset="0"/>
              </a:rPr>
            </a:br>
            <a:r>
              <a:rPr lang="da-DK" dirty="0" smtClean="0">
                <a:solidFill>
                  <a:srgbClr val="FFFFFF"/>
                </a:solidFill>
              </a:rPr>
              <a:t>Den grundlæggende filosofi er:</a:t>
            </a:r>
          </a:p>
        </p:txBody>
      </p:sp>
      <p:sp>
        <p:nvSpPr>
          <p:cNvPr id="56322" name="Rectangle 2"/>
          <p:cNvSpPr>
            <a:spLocks noGrp="1" noChangeArrowheads="1"/>
          </p:cNvSpPr>
          <p:nvPr>
            <p:ph idx="1"/>
          </p:nvPr>
        </p:nvSpPr>
        <p:spPr>
          <a:xfrm>
            <a:off x="457200" y="1771830"/>
            <a:ext cx="8229600" cy="4354333"/>
          </a:xfrm>
        </p:spPr>
        <p:txBody>
          <a:bodyPr rIns="96382">
            <a:noAutofit/>
          </a:bodyPr>
          <a:lstStyle/>
          <a:p>
            <a:pPr marL="733" indent="0">
              <a:buClr>
                <a:srgbClr val="800000"/>
              </a:buClr>
              <a:buNone/>
              <a:defRPr/>
            </a:pPr>
            <a:r>
              <a:rPr lang="da-DK" sz="2000" dirty="0" smtClean="0">
                <a:solidFill>
                  <a:srgbClr val="FFFFFF"/>
                </a:solidFill>
              </a:rPr>
              <a:t>Vi finder alle sammen os selv her med en hjerne, følelser og en fornemmelse af os selv, som vi ikke har valgt, men bliver nødt til at finde ud af</a:t>
            </a:r>
          </a:p>
          <a:p>
            <a:pPr marL="733" indent="0">
              <a:buClr>
                <a:srgbClr val="800000"/>
              </a:buClr>
              <a:buNone/>
              <a:defRPr/>
            </a:pPr>
            <a:endParaRPr lang="da-DK" sz="2000" dirty="0" smtClean="0">
              <a:solidFill>
                <a:srgbClr val="FFFFFF"/>
              </a:solidFill>
            </a:endParaRPr>
          </a:p>
          <a:p>
            <a:pPr marL="733" indent="0">
              <a:buClr>
                <a:srgbClr val="800000"/>
              </a:buClr>
              <a:buNone/>
              <a:defRPr/>
            </a:pPr>
            <a:r>
              <a:rPr lang="da-DK" altLang="ja-JP" sz="2000" b="1" dirty="0" smtClean="0">
                <a:solidFill>
                  <a:srgbClr val="FFFFFF"/>
                </a:solidFill>
                <a:latin typeface="Arial"/>
              </a:rPr>
              <a:t>”</a:t>
            </a:r>
            <a:r>
              <a:rPr lang="da-DK" sz="2000" b="1" dirty="0" smtClean="0">
                <a:solidFill>
                  <a:srgbClr val="FFFFFF"/>
                </a:solidFill>
              </a:rPr>
              <a:t>Det er ikke vores fejl</a:t>
            </a:r>
            <a:r>
              <a:rPr lang="da-DK" altLang="ja-JP" sz="2000" b="1" dirty="0" smtClean="0">
                <a:solidFill>
                  <a:srgbClr val="FFFFFF"/>
                </a:solidFill>
                <a:latin typeface="Arial"/>
              </a:rPr>
              <a:t>”</a:t>
            </a:r>
            <a:r>
              <a:rPr lang="da-DK" sz="2000" b="1" dirty="0" smtClean="0">
                <a:solidFill>
                  <a:srgbClr val="FFFFFF"/>
                </a:solidFill>
              </a:rPr>
              <a:t> </a:t>
            </a:r>
            <a:r>
              <a:rPr lang="da-DK" sz="2000" dirty="0" smtClean="0">
                <a:solidFill>
                  <a:srgbClr val="FFFFFF"/>
                </a:solidFill>
              </a:rPr>
              <a:t>- vi er alle i samme båd.</a:t>
            </a:r>
          </a:p>
          <a:p>
            <a:pPr marL="733" indent="0">
              <a:buClr>
                <a:srgbClr val="800000"/>
              </a:buClr>
              <a:buNone/>
              <a:defRPr/>
            </a:pPr>
            <a:r>
              <a:rPr lang="da-DK" sz="2000" dirty="0" smtClean="0">
                <a:solidFill>
                  <a:srgbClr val="FFFFFF"/>
                </a:solidFill>
              </a:rPr>
              <a:t>Forklar klienten hvorfor det er naturligt at reagere, som man gør i den givne situation -  i stedet for at sygeliggøre tilstanden</a:t>
            </a:r>
          </a:p>
          <a:p>
            <a:pPr marL="733" indent="0">
              <a:buClr>
                <a:srgbClr val="800000"/>
              </a:buClr>
              <a:buNone/>
              <a:defRPr/>
            </a:pPr>
            <a:endParaRPr lang="da-DK" sz="2000" dirty="0" smtClean="0">
              <a:solidFill>
                <a:srgbClr val="FFFFFF"/>
              </a:solidFill>
            </a:endParaRPr>
          </a:p>
          <a:p>
            <a:pPr marL="733" indent="0">
              <a:buClr>
                <a:srgbClr val="800000"/>
              </a:buClr>
              <a:buNone/>
              <a:defRPr/>
            </a:pPr>
            <a:r>
              <a:rPr lang="da-DK" sz="2000" b="1" dirty="0" smtClean="0">
                <a:solidFill>
                  <a:srgbClr val="FFFFFF"/>
                </a:solidFill>
              </a:rPr>
              <a:t>Men det er vores ansvar </a:t>
            </a:r>
            <a:r>
              <a:rPr lang="da-DK" sz="2000" dirty="0" smtClean="0">
                <a:solidFill>
                  <a:srgbClr val="FFFFFF"/>
                </a:solidFill>
              </a:rPr>
              <a:t>- at lære klienten af tage ansvar for egne reaktioner</a:t>
            </a:r>
            <a:endParaRPr lang="da-DK" sz="2000" dirty="0">
              <a:solidFill>
                <a:srgbClr val="FFFFFF"/>
              </a:solidFill>
            </a:endParaRPr>
          </a:p>
        </p:txBody>
      </p:sp>
      <p:sp>
        <p:nvSpPr>
          <p:cNvPr id="56324" name="Rectangle 3"/>
          <p:cNvSpPr>
            <a:spLocks/>
          </p:cNvSpPr>
          <p:nvPr/>
        </p:nvSpPr>
        <p:spPr bwMode="auto">
          <a:xfrm>
            <a:off x="6879772" y="6126163"/>
            <a:ext cx="173155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9" bIns="0">
            <a:spAutoFit/>
          </a:bodyPr>
          <a:lstStyle/>
          <a:p>
            <a:pPr marL="35899"/>
            <a:r>
              <a:rPr lang="en-US" sz="1200" dirty="0">
                <a:solidFill>
                  <a:srgbClr val="FFFFFF"/>
                </a:solidFill>
                <a:latin typeface="Comic Sans MS" charset="0"/>
                <a:ea typeface="ＭＳ Ｐゴシック" charset="0"/>
                <a:cs typeface="ＭＳ Ｐゴシック" charset="0"/>
                <a:sym typeface="Comic Sans MS" charset="0"/>
              </a:rPr>
              <a:t>( Gilbert 2009/ Isager)</a:t>
            </a:r>
          </a:p>
        </p:txBody>
      </p:sp>
      <p:sp>
        <p:nvSpPr>
          <p:cNvPr id="2" name="Pladsholder til dato 1"/>
          <p:cNvSpPr>
            <a:spLocks noGrp="1"/>
          </p:cNvSpPr>
          <p:nvPr>
            <p:ph type="dt" sz="half" idx="10"/>
          </p:nvPr>
        </p:nvSpPr>
        <p:spPr/>
        <p:txBody>
          <a:bodyPr/>
          <a:lstStyle/>
          <a:p>
            <a:fld id="{F7CE1A79-C328-F240-8F70-A555869A2C26}" type="datetime1">
              <a:rPr lang="da-DK" smtClean="0">
                <a:solidFill>
                  <a:srgbClr val="FFFFFF"/>
                </a:solidFill>
                <a:latin typeface="Calibri"/>
              </a:rPr>
              <a:t>29/01/2016</a:t>
            </a:fld>
            <a:endParaRPr lang="da-DK" dirty="0">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Tree>
    <p:extLst>
      <p:ext uri="{BB962C8B-B14F-4D97-AF65-F5344CB8AC3E}">
        <p14:creationId xmlns:p14="http://schemas.microsoft.com/office/powerpoint/2010/main" val="268928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idx="4294967295"/>
          </p:nvPr>
        </p:nvSpPr>
        <p:spPr>
          <a:xfrm>
            <a:off x="304800" y="228600"/>
            <a:ext cx="8839200" cy="609600"/>
          </a:xfrm>
        </p:spPr>
        <p:txBody>
          <a:bodyPr>
            <a:normAutofit/>
          </a:bodyPr>
          <a:lstStyle/>
          <a:p>
            <a:r>
              <a:rPr lang="da-DK" sz="2000" dirty="0">
                <a:latin typeface="Calibri"/>
                <a:cs typeface="Calibri"/>
              </a:rPr>
              <a:t>En model for skam med ydre skam som det centrale aspekt</a:t>
            </a:r>
          </a:p>
        </p:txBody>
      </p:sp>
      <p:sp>
        <p:nvSpPr>
          <p:cNvPr id="434179" name="AutoShape 3"/>
          <p:cNvSpPr>
            <a:spLocks noChangeArrowheads="1"/>
          </p:cNvSpPr>
          <p:nvPr/>
        </p:nvSpPr>
        <p:spPr bwMode="auto">
          <a:xfrm>
            <a:off x="2324100" y="990600"/>
            <a:ext cx="5029200" cy="990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da-DK" sz="1200" dirty="0" smtClean="0">
                <a:solidFill>
                  <a:srgbClr val="000000"/>
                </a:solidFill>
                <a:latin typeface="Calibri"/>
                <a:ea typeface="ＭＳ Ｐゴシック" charset="0"/>
                <a:cs typeface="Calibri"/>
              </a:rPr>
              <a:t>Medfødte motiver for tilknytning og gruppetilhørsforhold,</a:t>
            </a:r>
          </a:p>
          <a:p>
            <a:pPr algn="ctr" defTabSz="914400" eaLnBrk="0" fontAlgn="base" hangingPunct="0">
              <a:spcBef>
                <a:spcPct val="0"/>
              </a:spcBef>
              <a:spcAft>
                <a:spcPct val="0"/>
              </a:spcAft>
            </a:pPr>
            <a:r>
              <a:rPr lang="da-DK" sz="1200" dirty="0" smtClean="0">
                <a:solidFill>
                  <a:srgbClr val="000000"/>
                </a:solidFill>
                <a:latin typeface="Calibri"/>
                <a:ea typeface="ＭＳ Ｐゴシック" charset="0"/>
                <a:cs typeface="Calibri"/>
              </a:rPr>
              <a:t>Behov for at stimulere en positiv følelse i andres opfattelse,</a:t>
            </a:r>
          </a:p>
          <a:p>
            <a:pPr algn="ctr" defTabSz="914400" eaLnBrk="0" fontAlgn="base" hangingPunct="0">
              <a:spcBef>
                <a:spcPct val="0"/>
              </a:spcBef>
              <a:spcAft>
                <a:spcPct val="0"/>
              </a:spcAft>
            </a:pPr>
            <a:r>
              <a:rPr lang="da-DK" sz="1200" dirty="0" smtClean="0">
                <a:solidFill>
                  <a:srgbClr val="000000"/>
                </a:solidFill>
                <a:latin typeface="Calibri"/>
                <a:ea typeface="ＭＳ Ｐゴシック" charset="0"/>
                <a:cs typeface="Calibri"/>
              </a:rPr>
              <a:t>Udvikling af kognitive kompetencer i forhold til at evaluere sig selv </a:t>
            </a:r>
          </a:p>
        </p:txBody>
      </p:sp>
      <p:sp>
        <p:nvSpPr>
          <p:cNvPr id="434180" name="AutoShape 4"/>
          <p:cNvSpPr>
            <a:spLocks noChangeArrowheads="1"/>
          </p:cNvSpPr>
          <p:nvPr/>
        </p:nvSpPr>
        <p:spPr bwMode="auto">
          <a:xfrm>
            <a:off x="1676400" y="2362200"/>
            <a:ext cx="6324600" cy="1676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da-DK" sz="1200" smtClean="0">
                <a:solidFill>
                  <a:srgbClr val="000000"/>
                </a:solidFill>
                <a:latin typeface="Calibri"/>
                <a:ea typeface="ＭＳ Ｐゴシック" charset="0"/>
                <a:cs typeface="Calibri"/>
              </a:rPr>
              <a:t>Den sociale og kulturelle kontekst sammenholdt med de økonomiske muligheder,</a:t>
            </a:r>
          </a:p>
          <a:p>
            <a:pPr algn="ctr" defTabSz="914400" eaLnBrk="0" fontAlgn="base" hangingPunct="0">
              <a:spcBef>
                <a:spcPct val="0"/>
              </a:spcBef>
              <a:spcAft>
                <a:spcPct val="0"/>
              </a:spcAft>
            </a:pPr>
            <a:r>
              <a:rPr lang="da-DK" sz="1200" smtClean="0">
                <a:solidFill>
                  <a:srgbClr val="000000"/>
                </a:solidFill>
                <a:latin typeface="Calibri"/>
                <a:ea typeface="ＭＳ Ｐゴシック" charset="0"/>
                <a:cs typeface="Calibri"/>
              </a:rPr>
              <a:t>gruppekonflikter, politiske strukturer og kulturelle normer omkring ære/stolthed/skam</a:t>
            </a:r>
          </a:p>
          <a:p>
            <a:pPr algn="ctr" defTabSz="914400" eaLnBrk="0" fontAlgn="base" hangingPunct="0">
              <a:spcBef>
                <a:spcPct val="0"/>
              </a:spcBef>
              <a:spcAft>
                <a:spcPct val="0"/>
              </a:spcAft>
            </a:pPr>
            <a:endParaRPr lang="da-DK" sz="1200" smtClean="0">
              <a:solidFill>
                <a:srgbClr val="000000"/>
              </a:solidFill>
              <a:latin typeface="Calibri"/>
              <a:ea typeface="ＭＳ Ｐゴシック" charset="0"/>
              <a:cs typeface="Calibri"/>
            </a:endParaRPr>
          </a:p>
          <a:p>
            <a:pPr algn="ctr" defTabSz="914400" eaLnBrk="0" fontAlgn="base" hangingPunct="0">
              <a:spcBef>
                <a:spcPct val="0"/>
              </a:spcBef>
              <a:spcAft>
                <a:spcPct val="0"/>
              </a:spcAft>
            </a:pPr>
            <a:r>
              <a:rPr lang="da-DK" sz="1200" smtClean="0">
                <a:solidFill>
                  <a:srgbClr val="000000"/>
                </a:solidFill>
                <a:latin typeface="Calibri"/>
                <a:ea typeface="ＭＳ Ｐゴシック" charset="0"/>
                <a:cs typeface="Calibri"/>
              </a:rPr>
              <a:t> </a:t>
            </a:r>
            <a:r>
              <a:rPr lang="da-DK" sz="1400" b="1" smtClean="0">
                <a:solidFill>
                  <a:srgbClr val="000000"/>
                </a:solidFill>
                <a:latin typeface="Calibri"/>
                <a:ea typeface="ＭＳ Ｐゴシック" charset="0"/>
                <a:cs typeface="Calibri"/>
              </a:rPr>
              <a:t>PERSONLIGE OPLEVELSER MED SKAM - STIGMATISERING</a:t>
            </a:r>
          </a:p>
          <a:p>
            <a:pPr algn="ctr" defTabSz="914400" eaLnBrk="0" fontAlgn="base" hangingPunct="0">
              <a:spcBef>
                <a:spcPct val="0"/>
              </a:spcBef>
              <a:spcAft>
                <a:spcPct val="0"/>
              </a:spcAft>
            </a:pPr>
            <a:endParaRPr lang="da-DK" sz="1200" b="1" smtClean="0">
              <a:solidFill>
                <a:srgbClr val="000000"/>
              </a:solidFill>
              <a:latin typeface="Calibri"/>
              <a:ea typeface="ＭＳ Ｐゴシック" charset="0"/>
              <a:cs typeface="Calibri"/>
            </a:endParaRPr>
          </a:p>
          <a:p>
            <a:pPr algn="ctr" defTabSz="914400" eaLnBrk="0" fontAlgn="base" hangingPunct="0">
              <a:spcBef>
                <a:spcPct val="0"/>
              </a:spcBef>
              <a:spcAft>
                <a:spcPct val="0"/>
              </a:spcAft>
            </a:pPr>
            <a:r>
              <a:rPr lang="da-DK" sz="1200" b="1" smtClean="0">
                <a:solidFill>
                  <a:srgbClr val="000000"/>
                </a:solidFill>
                <a:latin typeface="Calibri"/>
                <a:ea typeface="ＭＳ Ｐゴシック" charset="0"/>
                <a:cs typeface="Calibri"/>
              </a:rPr>
              <a:t>Familie:</a:t>
            </a:r>
            <a:r>
              <a:rPr lang="da-DK" sz="1200" smtClean="0">
                <a:solidFill>
                  <a:srgbClr val="000000"/>
                </a:solidFill>
                <a:latin typeface="Calibri"/>
                <a:ea typeface="ＭＳ Ｐゴシック" charset="0"/>
                <a:cs typeface="Calibri"/>
              </a:rPr>
              <a:t> Kritik, stærkt udtrykte følelser, negative beskrivelser, misbrug</a:t>
            </a:r>
          </a:p>
          <a:p>
            <a:pPr algn="ctr" defTabSz="914400" eaLnBrk="0" fontAlgn="base" hangingPunct="0">
              <a:spcBef>
                <a:spcPct val="0"/>
              </a:spcBef>
              <a:spcAft>
                <a:spcPct val="0"/>
              </a:spcAft>
            </a:pPr>
            <a:r>
              <a:rPr lang="da-DK" sz="1200" b="1" smtClean="0">
                <a:solidFill>
                  <a:srgbClr val="000000"/>
                </a:solidFill>
                <a:latin typeface="Calibri"/>
                <a:ea typeface="ＭＳ Ｐゴシック" charset="0"/>
                <a:cs typeface="Calibri"/>
              </a:rPr>
              <a:t>Social gruppe:</a:t>
            </a:r>
            <a:r>
              <a:rPr lang="da-DK" sz="1200" smtClean="0">
                <a:solidFill>
                  <a:srgbClr val="000000"/>
                </a:solidFill>
                <a:latin typeface="Calibri"/>
                <a:ea typeface="ＭＳ Ｐゴシック" charset="0"/>
                <a:cs typeface="Calibri"/>
              </a:rPr>
              <a:t> Mobning, diskrimination, fordomme, stigmatisering             </a:t>
            </a:r>
          </a:p>
        </p:txBody>
      </p:sp>
      <p:sp>
        <p:nvSpPr>
          <p:cNvPr id="434181" name="AutoShape 5"/>
          <p:cNvSpPr>
            <a:spLocks noChangeArrowheads="1"/>
          </p:cNvSpPr>
          <p:nvPr/>
        </p:nvSpPr>
        <p:spPr bwMode="auto">
          <a:xfrm>
            <a:off x="838200" y="4419600"/>
            <a:ext cx="2514600" cy="8763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da-DK" sz="1000" b="1" smtClean="0">
                <a:solidFill>
                  <a:srgbClr val="000000"/>
                </a:solidFill>
                <a:latin typeface="Calibri"/>
                <a:ea typeface="ＭＳ Ｐゴシック" charset="0"/>
                <a:cs typeface="Calibri"/>
              </a:rPr>
              <a:t>Internaliseret skam</a:t>
            </a:r>
            <a:endParaRPr lang="da-DK" sz="1000" smtClean="0">
              <a:solidFill>
                <a:srgbClr val="000000"/>
              </a:solidFill>
              <a:latin typeface="Calibri"/>
              <a:ea typeface="ＭＳ Ｐゴシック" charset="0"/>
              <a:cs typeface="Calibri"/>
            </a:endParaRPr>
          </a:p>
          <a:p>
            <a:pPr algn="ctr" defTabSz="914400" eaLnBrk="0" fontAlgn="base" hangingPunct="0">
              <a:spcBef>
                <a:spcPct val="0"/>
              </a:spcBef>
              <a:spcAft>
                <a:spcPct val="0"/>
              </a:spcAft>
            </a:pPr>
            <a:r>
              <a:rPr lang="da-DK" sz="1000" smtClean="0">
                <a:solidFill>
                  <a:srgbClr val="000000"/>
                </a:solidFill>
                <a:latin typeface="Calibri"/>
                <a:ea typeface="ＭＳ Ｐゴシック" charset="0"/>
                <a:cs typeface="Calibri"/>
              </a:rPr>
              <a:t>Devaluering af sig selv</a:t>
            </a:r>
          </a:p>
          <a:p>
            <a:pPr algn="ctr" defTabSz="914400" eaLnBrk="0" fontAlgn="base" hangingPunct="0">
              <a:spcBef>
                <a:spcPct val="0"/>
              </a:spcBef>
              <a:spcAft>
                <a:spcPct val="0"/>
              </a:spcAft>
            </a:pPr>
            <a:r>
              <a:rPr lang="da-DK" sz="1000" smtClean="0">
                <a:solidFill>
                  <a:srgbClr val="000000"/>
                </a:solidFill>
                <a:latin typeface="Calibri"/>
                <a:ea typeface="ＭＳ Ｐゴシック" charset="0"/>
                <a:cs typeface="Calibri"/>
              </a:rPr>
              <a:t>Tilskrive det som betinget af indre forhold</a:t>
            </a:r>
          </a:p>
          <a:p>
            <a:pPr algn="ctr" defTabSz="914400" eaLnBrk="0" fontAlgn="base" hangingPunct="0">
              <a:spcBef>
                <a:spcPct val="0"/>
              </a:spcBef>
              <a:spcAft>
                <a:spcPct val="0"/>
              </a:spcAft>
            </a:pPr>
            <a:r>
              <a:rPr lang="da-DK" sz="1000" smtClean="0">
                <a:solidFill>
                  <a:srgbClr val="000000"/>
                </a:solidFill>
                <a:latin typeface="Calibri"/>
                <a:ea typeface="ＭＳ Ｐゴシック" charset="0"/>
                <a:cs typeface="Calibri"/>
              </a:rPr>
              <a:t>deprimeret / angst</a:t>
            </a:r>
          </a:p>
        </p:txBody>
      </p:sp>
      <p:sp>
        <p:nvSpPr>
          <p:cNvPr id="434182" name="AutoShape 6"/>
          <p:cNvSpPr>
            <a:spLocks noChangeArrowheads="1"/>
          </p:cNvSpPr>
          <p:nvPr/>
        </p:nvSpPr>
        <p:spPr bwMode="auto">
          <a:xfrm>
            <a:off x="4038600" y="4457700"/>
            <a:ext cx="1600200" cy="8001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da-DK" sz="1000" b="1" smtClean="0">
                <a:solidFill>
                  <a:srgbClr val="000000"/>
                </a:solidFill>
                <a:latin typeface="Calibri"/>
                <a:ea typeface="ＭＳ Ｐゴシック" charset="0"/>
                <a:cs typeface="Calibri"/>
              </a:rPr>
              <a:t>Ydre skam</a:t>
            </a:r>
            <a:endParaRPr lang="da-DK" sz="1000" smtClean="0">
              <a:solidFill>
                <a:srgbClr val="000000"/>
              </a:solidFill>
              <a:latin typeface="Calibri"/>
              <a:ea typeface="ＭＳ Ｐゴシック" charset="0"/>
              <a:cs typeface="Calibri"/>
            </a:endParaRPr>
          </a:p>
          <a:p>
            <a:pPr algn="ctr" defTabSz="914400" eaLnBrk="0" fontAlgn="base" hangingPunct="0">
              <a:spcBef>
                <a:spcPct val="0"/>
              </a:spcBef>
              <a:spcAft>
                <a:spcPct val="0"/>
              </a:spcAft>
            </a:pPr>
            <a:r>
              <a:rPr lang="da-DK" sz="1000" smtClean="0">
                <a:solidFill>
                  <a:srgbClr val="000000"/>
                </a:solidFill>
                <a:latin typeface="Calibri"/>
                <a:ea typeface="ＭＳ Ｐゴシック" charset="0"/>
                <a:cs typeface="Calibri"/>
              </a:rPr>
              <a:t>Devalueret af andre</a:t>
            </a:r>
          </a:p>
          <a:p>
            <a:pPr algn="ctr" defTabSz="914400" eaLnBrk="0" fontAlgn="base" hangingPunct="0">
              <a:spcBef>
                <a:spcPct val="0"/>
              </a:spcBef>
              <a:spcAft>
                <a:spcPct val="0"/>
              </a:spcAft>
            </a:pPr>
            <a:r>
              <a:rPr lang="da-DK" sz="1000" smtClean="0">
                <a:solidFill>
                  <a:srgbClr val="000000"/>
                </a:solidFill>
                <a:latin typeface="Calibri"/>
                <a:ea typeface="ＭＳ Ｐゴシック" charset="0"/>
                <a:cs typeface="Calibri"/>
              </a:rPr>
              <a:t>Udelukket</a:t>
            </a:r>
          </a:p>
          <a:p>
            <a:pPr algn="ctr" defTabSz="914400" eaLnBrk="0" fontAlgn="base" hangingPunct="0">
              <a:spcBef>
                <a:spcPct val="0"/>
              </a:spcBef>
              <a:spcAft>
                <a:spcPct val="0"/>
              </a:spcAft>
            </a:pPr>
            <a:r>
              <a:rPr lang="da-DK" sz="1000" smtClean="0">
                <a:solidFill>
                  <a:srgbClr val="000000"/>
                </a:solidFill>
                <a:latin typeface="Calibri"/>
                <a:ea typeface="ＭＳ Ｐゴシック" charset="0"/>
                <a:cs typeface="Calibri"/>
              </a:rPr>
              <a:t>Undgået</a:t>
            </a:r>
          </a:p>
          <a:p>
            <a:pPr algn="ctr" defTabSz="914400" eaLnBrk="0" fontAlgn="base" hangingPunct="0">
              <a:spcBef>
                <a:spcPct val="0"/>
              </a:spcBef>
              <a:spcAft>
                <a:spcPct val="0"/>
              </a:spcAft>
            </a:pPr>
            <a:r>
              <a:rPr lang="da-DK" sz="1000" smtClean="0">
                <a:solidFill>
                  <a:srgbClr val="000000"/>
                </a:solidFill>
                <a:latin typeface="Calibri"/>
                <a:ea typeface="ＭＳ Ｐゴシック" charset="0"/>
                <a:cs typeface="Calibri"/>
              </a:rPr>
              <a:t> Kritiseret</a:t>
            </a:r>
            <a:endParaRPr lang="da-DK" sz="1200" smtClean="0">
              <a:solidFill>
                <a:srgbClr val="000000"/>
              </a:solidFill>
              <a:latin typeface="Calibri"/>
              <a:ea typeface="ＭＳ Ｐゴシック" charset="0"/>
              <a:cs typeface="Calibri"/>
            </a:endParaRPr>
          </a:p>
        </p:txBody>
      </p:sp>
      <p:sp>
        <p:nvSpPr>
          <p:cNvPr id="434183" name="AutoShape 7"/>
          <p:cNvSpPr>
            <a:spLocks noChangeArrowheads="1"/>
          </p:cNvSpPr>
          <p:nvPr/>
        </p:nvSpPr>
        <p:spPr bwMode="auto">
          <a:xfrm>
            <a:off x="6096000" y="4572000"/>
            <a:ext cx="27432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da-DK" sz="1000" b="1" smtClean="0">
                <a:solidFill>
                  <a:srgbClr val="000000"/>
                </a:solidFill>
                <a:latin typeface="Calibri"/>
                <a:ea typeface="ＭＳ Ｐゴシック" charset="0"/>
                <a:cs typeface="Calibri"/>
              </a:rPr>
              <a:t>Ydmygelse</a:t>
            </a:r>
            <a:endParaRPr lang="da-DK" sz="1000" smtClean="0">
              <a:solidFill>
                <a:srgbClr val="000000"/>
              </a:solidFill>
              <a:latin typeface="Calibri"/>
              <a:ea typeface="ＭＳ Ｐゴシック" charset="0"/>
              <a:cs typeface="Calibri"/>
            </a:endParaRPr>
          </a:p>
          <a:p>
            <a:pPr algn="ctr" defTabSz="914400" eaLnBrk="0" fontAlgn="base" hangingPunct="0">
              <a:spcBef>
                <a:spcPct val="0"/>
              </a:spcBef>
              <a:spcAft>
                <a:spcPct val="0"/>
              </a:spcAft>
            </a:pPr>
            <a:r>
              <a:rPr lang="da-DK" sz="1000" smtClean="0">
                <a:solidFill>
                  <a:srgbClr val="000000"/>
                </a:solidFill>
                <a:latin typeface="Calibri"/>
                <a:ea typeface="ＭＳ Ｐゴシック" charset="0"/>
                <a:cs typeface="Calibri"/>
              </a:rPr>
              <a:t>Devaluering af andre</a:t>
            </a:r>
          </a:p>
          <a:p>
            <a:pPr algn="ctr" defTabSz="914400" eaLnBrk="0" fontAlgn="base" hangingPunct="0">
              <a:spcBef>
                <a:spcPct val="0"/>
              </a:spcBef>
              <a:spcAft>
                <a:spcPct val="0"/>
              </a:spcAft>
            </a:pPr>
            <a:r>
              <a:rPr lang="da-DK" sz="1000" smtClean="0">
                <a:solidFill>
                  <a:srgbClr val="000000"/>
                </a:solidFill>
                <a:latin typeface="Calibri"/>
                <a:ea typeface="ＭＳ Ｐゴシック" charset="0"/>
                <a:cs typeface="Calibri"/>
              </a:rPr>
              <a:t>Tilskrive det som betinget af ydre forhold</a:t>
            </a:r>
          </a:p>
          <a:p>
            <a:pPr algn="ctr" defTabSz="914400" eaLnBrk="0" fontAlgn="base" hangingPunct="0">
              <a:spcBef>
                <a:spcPct val="0"/>
              </a:spcBef>
              <a:spcAft>
                <a:spcPct val="0"/>
              </a:spcAft>
            </a:pPr>
            <a:r>
              <a:rPr lang="da-DK" sz="1000" smtClean="0">
                <a:solidFill>
                  <a:srgbClr val="000000"/>
                </a:solidFill>
                <a:latin typeface="Calibri"/>
                <a:ea typeface="ＭＳ Ｐゴシック" charset="0"/>
                <a:cs typeface="Calibri"/>
              </a:rPr>
              <a:t>Uretfærdigt - hævn/ vrede</a:t>
            </a:r>
          </a:p>
        </p:txBody>
      </p:sp>
      <p:sp>
        <p:nvSpPr>
          <p:cNvPr id="434184" name="AutoShape 8"/>
          <p:cNvSpPr>
            <a:spLocks noChangeArrowheads="1"/>
          </p:cNvSpPr>
          <p:nvPr/>
        </p:nvSpPr>
        <p:spPr bwMode="auto">
          <a:xfrm>
            <a:off x="3657600" y="5638800"/>
            <a:ext cx="2362200" cy="609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da-DK" sz="1200" smtClean="0">
                <a:solidFill>
                  <a:srgbClr val="000000"/>
                </a:solidFill>
                <a:latin typeface="Calibri"/>
                <a:ea typeface="ＭＳ Ｐゴシック" charset="0"/>
                <a:cs typeface="Calibri"/>
              </a:rPr>
              <a:t>Skamplet på familien eller andre</a:t>
            </a:r>
          </a:p>
          <a:p>
            <a:pPr algn="ctr" defTabSz="914400" eaLnBrk="0" fontAlgn="base" hangingPunct="0">
              <a:spcBef>
                <a:spcPct val="0"/>
              </a:spcBef>
              <a:spcAft>
                <a:spcPct val="0"/>
              </a:spcAft>
            </a:pPr>
            <a:r>
              <a:rPr lang="da-DK" sz="1200" smtClean="0">
                <a:solidFill>
                  <a:srgbClr val="000000"/>
                </a:solidFill>
                <a:latin typeface="Calibri"/>
                <a:ea typeface="ＭＳ Ｐゴシック" charset="0"/>
                <a:cs typeface="Calibri"/>
              </a:rPr>
              <a:t>Afvist af fællesskabet</a:t>
            </a:r>
          </a:p>
        </p:txBody>
      </p:sp>
      <p:sp>
        <p:nvSpPr>
          <p:cNvPr id="434185" name="Line 9"/>
          <p:cNvSpPr>
            <a:spLocks noChangeShapeType="1"/>
          </p:cNvSpPr>
          <p:nvPr/>
        </p:nvSpPr>
        <p:spPr bwMode="auto">
          <a:xfrm flipH="1">
            <a:off x="4800600" y="1981200"/>
            <a:ext cx="0" cy="30480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da-DK" sz="2800" smtClean="0">
              <a:solidFill>
                <a:srgbClr val="000000"/>
              </a:solidFill>
              <a:latin typeface="Calibri"/>
              <a:ea typeface="ＭＳ Ｐゴシック" charset="0"/>
              <a:cs typeface="Calibri"/>
            </a:endParaRPr>
          </a:p>
        </p:txBody>
      </p:sp>
      <p:sp>
        <p:nvSpPr>
          <p:cNvPr id="434186" name="Line 10"/>
          <p:cNvSpPr>
            <a:spLocks noChangeShapeType="1"/>
          </p:cNvSpPr>
          <p:nvPr/>
        </p:nvSpPr>
        <p:spPr bwMode="auto">
          <a:xfrm>
            <a:off x="4572000" y="4114800"/>
            <a:ext cx="0" cy="30480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da-DK" sz="2800" smtClean="0">
              <a:solidFill>
                <a:srgbClr val="000000"/>
              </a:solidFill>
              <a:latin typeface="Calibri"/>
              <a:ea typeface="ＭＳ Ｐゴシック" charset="0"/>
              <a:cs typeface="Calibri"/>
            </a:endParaRPr>
          </a:p>
        </p:txBody>
      </p:sp>
      <p:sp>
        <p:nvSpPr>
          <p:cNvPr id="434187" name="Line 11"/>
          <p:cNvSpPr>
            <a:spLocks noChangeShapeType="1"/>
          </p:cNvSpPr>
          <p:nvPr/>
        </p:nvSpPr>
        <p:spPr bwMode="auto">
          <a:xfrm>
            <a:off x="5029200" y="4114800"/>
            <a:ext cx="0" cy="30480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da-DK" sz="2800" smtClean="0">
              <a:solidFill>
                <a:srgbClr val="000000"/>
              </a:solidFill>
              <a:latin typeface="Calibri"/>
              <a:ea typeface="ＭＳ Ｐゴシック" charset="0"/>
              <a:cs typeface="Calibri"/>
            </a:endParaRPr>
          </a:p>
        </p:txBody>
      </p:sp>
      <p:sp>
        <p:nvSpPr>
          <p:cNvPr id="434188" name="Line 12"/>
          <p:cNvSpPr>
            <a:spLocks noChangeShapeType="1"/>
          </p:cNvSpPr>
          <p:nvPr/>
        </p:nvSpPr>
        <p:spPr bwMode="auto">
          <a:xfrm>
            <a:off x="5715000" y="4953000"/>
            <a:ext cx="381000"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da-DK" sz="2800" smtClean="0">
              <a:solidFill>
                <a:srgbClr val="000000"/>
              </a:solidFill>
              <a:latin typeface="Calibri"/>
              <a:ea typeface="ＭＳ Ｐゴシック" charset="0"/>
              <a:cs typeface="Calibri"/>
            </a:endParaRPr>
          </a:p>
        </p:txBody>
      </p:sp>
      <p:sp>
        <p:nvSpPr>
          <p:cNvPr id="434189" name="Line 13"/>
          <p:cNvSpPr>
            <a:spLocks noChangeShapeType="1"/>
          </p:cNvSpPr>
          <p:nvPr/>
        </p:nvSpPr>
        <p:spPr bwMode="auto">
          <a:xfrm flipH="1">
            <a:off x="3429000" y="4953000"/>
            <a:ext cx="381000"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da-DK" sz="2800" smtClean="0">
              <a:solidFill>
                <a:srgbClr val="000000"/>
              </a:solidFill>
              <a:latin typeface="Calibri"/>
              <a:ea typeface="ＭＳ Ｐゴシック" charset="0"/>
              <a:cs typeface="Calibri"/>
            </a:endParaRPr>
          </a:p>
        </p:txBody>
      </p:sp>
      <p:sp>
        <p:nvSpPr>
          <p:cNvPr id="434190" name="Line 14"/>
          <p:cNvSpPr>
            <a:spLocks noChangeShapeType="1"/>
          </p:cNvSpPr>
          <p:nvPr/>
        </p:nvSpPr>
        <p:spPr bwMode="auto">
          <a:xfrm>
            <a:off x="4572000" y="5334000"/>
            <a:ext cx="0" cy="30480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da-DK" sz="2800" smtClean="0">
              <a:solidFill>
                <a:srgbClr val="000000"/>
              </a:solidFill>
              <a:latin typeface="Calibri"/>
              <a:ea typeface="ＭＳ Ｐゴシック" charset="0"/>
              <a:cs typeface="Calibri"/>
            </a:endParaRPr>
          </a:p>
        </p:txBody>
      </p:sp>
      <p:sp>
        <p:nvSpPr>
          <p:cNvPr id="434191" name="Line 15"/>
          <p:cNvSpPr>
            <a:spLocks noChangeShapeType="1"/>
          </p:cNvSpPr>
          <p:nvPr/>
        </p:nvSpPr>
        <p:spPr bwMode="auto">
          <a:xfrm flipV="1">
            <a:off x="5029200" y="5334000"/>
            <a:ext cx="0" cy="30480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da-DK" sz="2800" smtClean="0">
              <a:solidFill>
                <a:srgbClr val="000000"/>
              </a:solidFill>
              <a:latin typeface="Calibri"/>
              <a:ea typeface="ＭＳ Ｐゴシック" charset="0"/>
              <a:cs typeface="Calibri"/>
            </a:endParaRPr>
          </a:p>
        </p:txBody>
      </p:sp>
      <p:cxnSp>
        <p:nvCxnSpPr>
          <p:cNvPr id="434192" name="AutoShape 16"/>
          <p:cNvCxnSpPr>
            <a:cxnSpLocks noChangeShapeType="1"/>
          </p:cNvCxnSpPr>
          <p:nvPr/>
        </p:nvCxnSpPr>
        <p:spPr bwMode="auto">
          <a:xfrm rot="16200000">
            <a:off x="6172200" y="5486400"/>
            <a:ext cx="533400" cy="381000"/>
          </a:xfrm>
          <a:prstGeom prst="bentConnector3">
            <a:avLst>
              <a:gd name="adj1" fmla="val -4171"/>
            </a:avLst>
          </a:prstGeom>
          <a:noFill/>
          <a:ln w="25400">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34193" name="AutoShape 17"/>
          <p:cNvCxnSpPr>
            <a:cxnSpLocks noChangeShapeType="1"/>
          </p:cNvCxnSpPr>
          <p:nvPr/>
        </p:nvCxnSpPr>
        <p:spPr bwMode="auto">
          <a:xfrm rot="5400000" flipH="1">
            <a:off x="2895600" y="5410200"/>
            <a:ext cx="533400" cy="533400"/>
          </a:xfrm>
          <a:prstGeom prst="bentConnector3">
            <a:avLst>
              <a:gd name="adj1" fmla="val -1491"/>
            </a:avLst>
          </a:prstGeom>
          <a:noFill/>
          <a:ln w="25400">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34194" name="Rectangle 18"/>
          <p:cNvSpPr>
            <a:spLocks noChangeArrowheads="1"/>
          </p:cNvSpPr>
          <p:nvPr/>
        </p:nvSpPr>
        <p:spPr bwMode="auto">
          <a:xfrm>
            <a:off x="6934200" y="5867400"/>
            <a:ext cx="1330312"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da-DK" sz="1000" dirty="0" smtClean="0">
                <a:solidFill>
                  <a:schemeClr val="bg1"/>
                </a:solidFill>
                <a:latin typeface="Calibri"/>
                <a:ea typeface="ＭＳ Ｐゴシック" charset="0"/>
                <a:cs typeface="Calibri"/>
              </a:rPr>
              <a:t>(Gilbert 2008 / Isager)</a:t>
            </a:r>
          </a:p>
        </p:txBody>
      </p:sp>
      <p:sp>
        <p:nvSpPr>
          <p:cNvPr id="2" name="Pladsholder til dato 1"/>
          <p:cNvSpPr>
            <a:spLocks noGrp="1"/>
          </p:cNvSpPr>
          <p:nvPr>
            <p:ph type="dt" sz="half" idx="10"/>
          </p:nvPr>
        </p:nvSpPr>
        <p:spPr/>
        <p:txBody>
          <a:bodyPr/>
          <a:lstStyle/>
          <a:p>
            <a:fld id="{5C62C20B-F7CA-8F4A-8DEB-7B6822BA2753}"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3017767336"/>
      </p:ext>
    </p:extLst>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p:cNvSpPr>
          <p:nvPr/>
        </p:nvSpPr>
        <p:spPr bwMode="auto">
          <a:xfrm rot="-192303">
            <a:off x="91848" y="6531429"/>
            <a:ext cx="7587343" cy="215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35614" bIns="0" anchor="ctr"/>
          <a:lstStyle/>
          <a:p>
            <a:pPr marL="35166"/>
            <a:r>
              <a:rPr lang="da-DK" sz="800" smtClean="0">
                <a:solidFill>
                  <a:srgbClr val="800000"/>
                </a:solidFill>
                <a:latin typeface="Comic Sans MS" charset="0"/>
                <a:ea typeface="ＭＳ Ｐゴシック" charset="0"/>
                <a:cs typeface="ＭＳ Ｐゴシック" charset="0"/>
                <a:sym typeface="Comic Sans MS" charset="0"/>
              </a:rPr>
              <a:t> </a:t>
            </a:r>
            <a:endParaRPr lang="da-DK" sz="800">
              <a:solidFill>
                <a:srgbClr val="800000"/>
              </a:solidFill>
              <a:latin typeface="Comic Sans MS" charset="0"/>
              <a:ea typeface="ＭＳ Ｐゴシック" charset="0"/>
              <a:cs typeface="ＭＳ Ｐゴシック" charset="0"/>
              <a:sym typeface="Comic Sans MS" charset="0"/>
            </a:endParaRPr>
          </a:p>
        </p:txBody>
      </p:sp>
      <p:sp>
        <p:nvSpPr>
          <p:cNvPr id="55298" name="Rectangle 2"/>
          <p:cNvSpPr>
            <a:spLocks noGrp="1" noChangeArrowheads="1"/>
          </p:cNvSpPr>
          <p:nvPr>
            <p:ph type="title"/>
          </p:nvPr>
        </p:nvSpPr>
        <p:spPr/>
        <p:txBody>
          <a:bodyPr rIns="94673"/>
          <a:lstStyle/>
          <a:p>
            <a:pPr marL="35166">
              <a:defRPr/>
            </a:pPr>
            <a:r>
              <a:rPr lang="da-DK" dirty="0" smtClean="0">
                <a:solidFill>
                  <a:srgbClr val="FFFFFF"/>
                </a:solidFill>
              </a:rPr>
              <a:t>Den psykologiske trussel</a:t>
            </a:r>
          </a:p>
        </p:txBody>
      </p:sp>
      <p:sp>
        <p:nvSpPr>
          <p:cNvPr id="55299" name="Rectangle 3"/>
          <p:cNvSpPr>
            <a:spLocks noGrp="1" noChangeArrowheads="1"/>
          </p:cNvSpPr>
          <p:nvPr>
            <p:ph type="body" idx="1"/>
          </p:nvPr>
        </p:nvSpPr>
        <p:spPr/>
        <p:txBody>
          <a:bodyPr rIns="94673">
            <a:normAutofit lnSpcReduction="10000"/>
          </a:bodyPr>
          <a:lstStyle/>
          <a:p>
            <a:pPr eaLnBrk="1" hangingPunct="1">
              <a:defRPr/>
            </a:pPr>
            <a:r>
              <a:rPr lang="da-DK" sz="2000" dirty="0" smtClean="0">
                <a:solidFill>
                  <a:srgbClr val="FFFFFF"/>
                </a:solidFill>
              </a:rPr>
              <a:t>Et socialt væsen .............. social trussel?</a:t>
            </a:r>
          </a:p>
          <a:p>
            <a:pPr eaLnBrk="1" hangingPunct="1">
              <a:defRPr/>
            </a:pPr>
            <a:r>
              <a:rPr lang="da-DK" sz="2000" dirty="0" smtClean="0">
                <a:solidFill>
                  <a:srgbClr val="FFFFFF"/>
                </a:solidFill>
              </a:rPr>
              <a:t>Tab af status</a:t>
            </a:r>
          </a:p>
          <a:p>
            <a:pPr eaLnBrk="1" hangingPunct="1">
              <a:defRPr/>
            </a:pPr>
            <a:r>
              <a:rPr lang="da-DK" sz="2000" dirty="0" smtClean="0">
                <a:solidFill>
                  <a:srgbClr val="FFFFFF"/>
                </a:solidFill>
              </a:rPr>
              <a:t>Tab af det at være tiltrækkende</a:t>
            </a:r>
          </a:p>
          <a:p>
            <a:pPr eaLnBrk="1" hangingPunct="1">
              <a:defRPr/>
            </a:pPr>
            <a:r>
              <a:rPr lang="da-DK" sz="2000" dirty="0" smtClean="0">
                <a:solidFill>
                  <a:srgbClr val="FFFFFF"/>
                </a:solidFill>
              </a:rPr>
              <a:t>At se fjollet eller dum ud</a:t>
            </a:r>
          </a:p>
          <a:p>
            <a:pPr eaLnBrk="1" hangingPunct="1">
              <a:defRPr/>
            </a:pPr>
            <a:r>
              <a:rPr lang="da-DK" sz="2000" dirty="0" smtClean="0">
                <a:solidFill>
                  <a:srgbClr val="FFFFFF"/>
                </a:solidFill>
              </a:rPr>
              <a:t>At andre opfatter en negativt</a:t>
            </a:r>
          </a:p>
          <a:p>
            <a:pPr eaLnBrk="1" hangingPunct="1">
              <a:defRPr/>
            </a:pPr>
            <a:r>
              <a:rPr lang="da-DK" sz="2000" dirty="0" smtClean="0">
                <a:solidFill>
                  <a:srgbClr val="FFFFFF"/>
                </a:solidFill>
              </a:rPr>
              <a:t>Andres negative følelse ved en - afføder skam</a:t>
            </a:r>
          </a:p>
          <a:p>
            <a:pPr marL="761237" lvl="2">
              <a:defRPr/>
            </a:pPr>
            <a:r>
              <a:rPr lang="da-DK" dirty="0" smtClean="0">
                <a:solidFill>
                  <a:srgbClr val="FFE433"/>
                </a:solidFill>
              </a:rPr>
              <a:t>Vores forestilling om, hvordan vi eksisterer i hovedet på den anden, er afgørende for vores følelsesmæssige reaktion</a:t>
            </a:r>
          </a:p>
          <a:p>
            <a:pPr eaLnBrk="1" hangingPunct="1">
              <a:defRPr/>
            </a:pPr>
            <a:r>
              <a:rPr lang="da-DK" sz="2000" dirty="0" smtClean="0">
                <a:solidFill>
                  <a:srgbClr val="FFFFFF"/>
                </a:solidFill>
              </a:rPr>
              <a:t>Hvad gør vi, når vi føler skam?</a:t>
            </a:r>
          </a:p>
          <a:p>
            <a:pPr marL="761237" lvl="2">
              <a:defRPr/>
            </a:pPr>
            <a:r>
              <a:rPr lang="da-DK" dirty="0" smtClean="0">
                <a:solidFill>
                  <a:srgbClr val="FFFFFF"/>
                </a:solidFill>
              </a:rPr>
              <a:t>Selvangreb - selvkritik - slår os selv oven i hovedet</a:t>
            </a:r>
          </a:p>
          <a:p>
            <a:pPr marL="761237" lvl="2">
              <a:defRPr/>
            </a:pPr>
            <a:r>
              <a:rPr lang="da-DK" dirty="0" smtClean="0">
                <a:solidFill>
                  <a:srgbClr val="FFFFFF"/>
                </a:solidFill>
              </a:rPr>
              <a:t>Eller angreb på den anden</a:t>
            </a:r>
            <a:endParaRPr lang="da-DK" dirty="0">
              <a:solidFill>
                <a:srgbClr val="FFFFFF"/>
              </a:solidFill>
            </a:endParaRPr>
          </a:p>
        </p:txBody>
      </p:sp>
      <p:sp>
        <p:nvSpPr>
          <p:cNvPr id="2" name="Pladsholder til dato 1"/>
          <p:cNvSpPr>
            <a:spLocks noGrp="1"/>
          </p:cNvSpPr>
          <p:nvPr>
            <p:ph type="dt" sz="half" idx="10"/>
          </p:nvPr>
        </p:nvSpPr>
        <p:spPr/>
        <p:txBody>
          <a:bodyPr/>
          <a:lstStyle/>
          <a:p>
            <a:fld id="{3397E372-1777-144A-B7C4-A671A5A73103}"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127426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solidFill>
                  <a:schemeClr val="bg1"/>
                </a:solidFill>
              </a:rPr>
              <a:t>Skyld eller skam - eksempel utroskab</a:t>
            </a:r>
            <a:endParaRPr lang="da-DK" dirty="0">
              <a:solidFill>
                <a:schemeClr val="bg1"/>
              </a:solidFill>
            </a:endParaRPr>
          </a:p>
        </p:txBody>
      </p:sp>
      <p:sp>
        <p:nvSpPr>
          <p:cNvPr id="3" name="Pladsholder til indhold 2"/>
          <p:cNvSpPr>
            <a:spLocks noGrp="1"/>
          </p:cNvSpPr>
          <p:nvPr>
            <p:ph idx="1"/>
          </p:nvPr>
        </p:nvSpPr>
        <p:spPr/>
        <p:txBody>
          <a:bodyPr>
            <a:normAutofit/>
          </a:bodyPr>
          <a:lstStyle/>
          <a:p>
            <a:pPr marL="0" indent="0">
              <a:buNone/>
            </a:pPr>
            <a:r>
              <a:rPr lang="da-DK" sz="2400" b="1" dirty="0" smtClean="0">
                <a:solidFill>
                  <a:schemeClr val="bg1"/>
                </a:solidFill>
              </a:rPr>
              <a:t>Skyld:</a:t>
            </a:r>
          </a:p>
          <a:p>
            <a:pPr marL="0" indent="0">
              <a:buNone/>
            </a:pPr>
            <a:r>
              <a:rPr lang="da-DK" sz="2400" dirty="0" smtClean="0">
                <a:solidFill>
                  <a:schemeClr val="bg1"/>
                </a:solidFill>
              </a:rPr>
              <a:t>Tager ansvaret for det man har gjort</a:t>
            </a:r>
          </a:p>
          <a:p>
            <a:pPr marL="0" indent="0">
              <a:buNone/>
            </a:pPr>
            <a:r>
              <a:rPr lang="da-DK" sz="2400" dirty="0" smtClean="0">
                <a:solidFill>
                  <a:schemeClr val="bg1"/>
                </a:solidFill>
              </a:rPr>
              <a:t>Optaget af at gøre det godt igen</a:t>
            </a:r>
          </a:p>
          <a:p>
            <a:pPr marL="0" indent="0">
              <a:buNone/>
            </a:pPr>
            <a:r>
              <a:rPr lang="da-DK" sz="2400" dirty="0" smtClean="0">
                <a:solidFill>
                  <a:schemeClr val="bg1"/>
                </a:solidFill>
              </a:rPr>
              <a:t>Fokus på den anden</a:t>
            </a:r>
          </a:p>
          <a:p>
            <a:pPr marL="0" indent="0">
              <a:buNone/>
            </a:pPr>
            <a:endParaRPr lang="da-DK" sz="2400" dirty="0">
              <a:solidFill>
                <a:schemeClr val="bg1"/>
              </a:solidFill>
            </a:endParaRPr>
          </a:p>
          <a:p>
            <a:pPr marL="0" indent="0">
              <a:buNone/>
            </a:pPr>
            <a:r>
              <a:rPr lang="da-DK" sz="2400" b="1" dirty="0" smtClean="0">
                <a:solidFill>
                  <a:schemeClr val="bg1"/>
                </a:solidFill>
              </a:rPr>
              <a:t>Skam:</a:t>
            </a:r>
          </a:p>
          <a:p>
            <a:pPr marL="0" indent="0">
              <a:buNone/>
            </a:pPr>
            <a:r>
              <a:rPr lang="da-DK" sz="2400" dirty="0" smtClean="0">
                <a:solidFill>
                  <a:schemeClr val="bg1"/>
                </a:solidFill>
              </a:rPr>
              <a:t>Svært ved at stå ved sin handling / bortforklarende</a:t>
            </a:r>
          </a:p>
          <a:p>
            <a:pPr marL="0" indent="0">
              <a:buNone/>
            </a:pPr>
            <a:r>
              <a:rPr lang="da-DK" sz="2400" dirty="0" smtClean="0">
                <a:solidFill>
                  <a:schemeClr val="bg1"/>
                </a:solidFill>
              </a:rPr>
              <a:t>Håber på tilgivelse</a:t>
            </a:r>
          </a:p>
          <a:p>
            <a:pPr marL="0" indent="0">
              <a:buNone/>
            </a:pPr>
            <a:r>
              <a:rPr lang="da-DK" sz="2400" dirty="0" smtClean="0">
                <a:solidFill>
                  <a:schemeClr val="bg1"/>
                </a:solidFill>
              </a:rPr>
              <a:t>Bliver selvbebrejdende</a:t>
            </a:r>
            <a:endParaRPr lang="da-DK" sz="2400" dirty="0">
              <a:solidFill>
                <a:schemeClr val="bg1"/>
              </a:solidFill>
            </a:endParaRPr>
          </a:p>
        </p:txBody>
      </p:sp>
      <p:sp>
        <p:nvSpPr>
          <p:cNvPr id="4" name="Pladsholder til dato 3"/>
          <p:cNvSpPr>
            <a:spLocks noGrp="1"/>
          </p:cNvSpPr>
          <p:nvPr>
            <p:ph type="dt" sz="half" idx="10"/>
          </p:nvPr>
        </p:nvSpPr>
        <p:spPr/>
        <p:txBody>
          <a:bodyPr/>
          <a:lstStyle/>
          <a:p>
            <a:fld id="{1217885B-EBA8-CB49-8DDA-C1AB9E04B8D7}"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42763234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rot="-192303">
            <a:off x="91848" y="6531429"/>
            <a:ext cx="7587343" cy="215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35614" bIns="0" anchor="ctr"/>
          <a:lstStyle/>
          <a:p>
            <a:pPr marL="35166"/>
            <a:r>
              <a:rPr lang="en-US" sz="800">
                <a:solidFill>
                  <a:srgbClr val="006699"/>
                </a:solidFill>
                <a:latin typeface="Calibri"/>
                <a:ea typeface="ＭＳ Ｐゴシック" charset="0"/>
                <a:cs typeface="ＭＳ Ｐゴシック" charset="0"/>
                <a:sym typeface="Comic Sans MS" charset="0"/>
              </a:rPr>
              <a:t> </a:t>
            </a:r>
          </a:p>
        </p:txBody>
      </p:sp>
      <p:sp>
        <p:nvSpPr>
          <p:cNvPr id="53250" name="Rectangle 2"/>
          <p:cNvSpPr>
            <a:spLocks noGrp="1" noChangeArrowheads="1"/>
          </p:cNvSpPr>
          <p:nvPr>
            <p:ph type="title"/>
          </p:nvPr>
        </p:nvSpPr>
        <p:spPr>
          <a:xfrm>
            <a:off x="555171" y="124097"/>
            <a:ext cx="7772400" cy="973183"/>
          </a:xfrm>
        </p:spPr>
        <p:txBody>
          <a:bodyPr rIns="94673"/>
          <a:lstStyle/>
          <a:p>
            <a:pPr marL="35166">
              <a:defRPr/>
            </a:pPr>
            <a:r>
              <a:rPr lang="en-US" sz="3000" dirty="0" err="1">
                <a:solidFill>
                  <a:srgbClr val="FFFFFF"/>
                </a:solidFill>
                <a:latin typeface="+mn-lt"/>
              </a:rPr>
              <a:t>Bearbejdning</a:t>
            </a:r>
            <a:r>
              <a:rPr lang="en-US" sz="3000" dirty="0">
                <a:solidFill>
                  <a:srgbClr val="FFFFFF"/>
                </a:solidFill>
                <a:latin typeface="+mn-lt"/>
              </a:rPr>
              <a:t> </a:t>
            </a:r>
            <a:r>
              <a:rPr lang="en-US" sz="3000" dirty="0" err="1">
                <a:solidFill>
                  <a:srgbClr val="FFFFFF"/>
                </a:solidFill>
                <a:latin typeface="+mn-lt"/>
              </a:rPr>
              <a:t>af</a:t>
            </a:r>
            <a:r>
              <a:rPr lang="en-US" sz="3000" dirty="0">
                <a:solidFill>
                  <a:srgbClr val="FFFFFF"/>
                </a:solidFill>
                <a:latin typeface="+mn-lt"/>
              </a:rPr>
              <a:t> </a:t>
            </a:r>
            <a:r>
              <a:rPr lang="en-US" sz="3000" dirty="0" err="1">
                <a:solidFill>
                  <a:srgbClr val="FFFFFF"/>
                </a:solidFill>
                <a:latin typeface="+mn-lt"/>
              </a:rPr>
              <a:t>oplevet</a:t>
            </a:r>
            <a:r>
              <a:rPr lang="en-US" sz="3000" dirty="0">
                <a:solidFill>
                  <a:srgbClr val="FFFFFF"/>
                </a:solidFill>
                <a:latin typeface="+mn-lt"/>
              </a:rPr>
              <a:t> </a:t>
            </a:r>
            <a:r>
              <a:rPr lang="en-US" sz="3000" dirty="0" err="1">
                <a:solidFill>
                  <a:srgbClr val="FFFFFF"/>
                </a:solidFill>
                <a:latin typeface="+mn-lt"/>
              </a:rPr>
              <a:t>trussel</a:t>
            </a:r>
            <a:endParaRPr lang="en-US" sz="3000" dirty="0">
              <a:solidFill>
                <a:srgbClr val="FFFFFF"/>
              </a:solidFill>
              <a:latin typeface="+mn-lt"/>
            </a:endParaRPr>
          </a:p>
        </p:txBody>
      </p:sp>
      <p:sp>
        <p:nvSpPr>
          <p:cNvPr id="53251" name="AutoShape 3"/>
          <p:cNvSpPr>
            <a:spLocks/>
          </p:cNvSpPr>
          <p:nvPr/>
        </p:nvSpPr>
        <p:spPr bwMode="auto">
          <a:xfrm>
            <a:off x="2500993" y="2381523"/>
            <a:ext cx="3880077" cy="2192110"/>
          </a:xfrm>
          <a:custGeom>
            <a:avLst/>
            <a:gdLst>
              <a:gd name="T0" fmla="*/ 0 w 22155"/>
              <a:gd name="T1" fmla="*/ 0 h 22725"/>
              <a:gd name="T2" fmla="*/ 22155 w 22155"/>
              <a:gd name="T3" fmla="*/ 22725 h 22725"/>
            </a:gdLst>
            <a:ahLst/>
            <a:cxnLst/>
            <a:rect l="T0" t="T1" r="T2" b="T3"/>
            <a:pathLst>
              <a:path w="22155" h="22725">
                <a:moveTo>
                  <a:pt x="11078" y="0"/>
                </a:moveTo>
                <a:lnTo>
                  <a:pt x="13572" y="6051"/>
                </a:lnTo>
                <a:lnTo>
                  <a:pt x="19739" y="4278"/>
                </a:lnTo>
                <a:lnTo>
                  <a:pt x="16681" y="10051"/>
                </a:lnTo>
                <a:lnTo>
                  <a:pt x="21878" y="13891"/>
                </a:lnTo>
                <a:lnTo>
                  <a:pt x="15572" y="15038"/>
                </a:lnTo>
                <a:lnTo>
                  <a:pt x="15884" y="21600"/>
                </a:lnTo>
                <a:lnTo>
                  <a:pt x="11078" y="17258"/>
                </a:lnTo>
                <a:lnTo>
                  <a:pt x="6272" y="21600"/>
                </a:lnTo>
                <a:lnTo>
                  <a:pt x="6584" y="15038"/>
                </a:lnTo>
                <a:lnTo>
                  <a:pt x="278" y="13891"/>
                </a:lnTo>
                <a:lnTo>
                  <a:pt x="5475" y="10051"/>
                </a:lnTo>
                <a:lnTo>
                  <a:pt x="2417" y="4278"/>
                </a:lnTo>
                <a:lnTo>
                  <a:pt x="8584" y="6051"/>
                </a:lnTo>
                <a:lnTo>
                  <a:pt x="11078" y="0"/>
                </a:lnTo>
                <a:close/>
                <a:moveTo>
                  <a:pt x="11078" y="0"/>
                </a:moveTo>
              </a:path>
            </a:pathLst>
          </a:custGeom>
          <a:solidFill>
            <a:srgbClr val="FF0000"/>
          </a:solidFill>
          <a:ln w="12700">
            <a:solidFill>
              <a:schemeClr val="tx1"/>
            </a:solidFill>
            <a:round/>
            <a:headEnd/>
            <a:tailEnd/>
          </a:ln>
        </p:spPr>
        <p:txBody>
          <a:bodyPr lIns="0" tIns="0" rIns="36469" bIns="0" anchor="ctr"/>
          <a:lstStyle/>
          <a:p>
            <a:pPr marL="35899" algn="ctr"/>
            <a:r>
              <a:rPr lang="en-US" sz="1200" dirty="0">
                <a:solidFill>
                  <a:srgbClr val="FFFFFF"/>
                </a:solidFill>
                <a:latin typeface="Calibri"/>
                <a:ea typeface="ＭＳ Ｐゴシック" charset="0"/>
                <a:cs typeface="ＭＳ Ｐゴシック" charset="0"/>
                <a:sym typeface="Comic Sans MS" charset="0"/>
              </a:rPr>
              <a:t>En </a:t>
            </a:r>
            <a:r>
              <a:rPr lang="en-US" sz="1200" dirty="0" err="1">
                <a:solidFill>
                  <a:srgbClr val="FFFFFF"/>
                </a:solidFill>
                <a:latin typeface="Calibri"/>
                <a:ea typeface="ＭＳ Ｐゴシック" charset="0"/>
                <a:cs typeface="ＭＳ Ｐゴシック" charset="0"/>
                <a:sym typeface="Comic Sans MS" charset="0"/>
              </a:rPr>
              <a:t>følelse</a:t>
            </a:r>
            <a:r>
              <a:rPr lang="en-US" sz="1200" dirty="0">
                <a:solidFill>
                  <a:srgbClr val="FFFFFF"/>
                </a:solidFill>
                <a:latin typeface="Calibri"/>
                <a:ea typeface="ＭＳ Ｐゴシック" charset="0"/>
                <a:cs typeface="ＭＳ Ｐゴシック" charset="0"/>
                <a:sym typeface="Comic Sans MS" charset="0"/>
              </a:rPr>
              <a:t> </a:t>
            </a:r>
            <a:r>
              <a:rPr lang="en-US" sz="1200" dirty="0" err="1">
                <a:solidFill>
                  <a:srgbClr val="FFFFFF"/>
                </a:solidFill>
                <a:latin typeface="Calibri"/>
                <a:ea typeface="ＭＳ Ｐゴシック" charset="0"/>
                <a:cs typeface="ＭＳ Ｐゴシック" charset="0"/>
                <a:sym typeface="Comic Sans MS" charset="0"/>
              </a:rPr>
              <a:t>af</a:t>
            </a:r>
            <a:r>
              <a:rPr lang="en-US" sz="1200" dirty="0">
                <a:solidFill>
                  <a:srgbClr val="FFFFFF"/>
                </a:solidFill>
                <a:latin typeface="Calibri"/>
                <a:ea typeface="ＭＳ Ｐゴシック" charset="0"/>
                <a:cs typeface="ＭＳ Ｐゴシック" charset="0"/>
                <a:sym typeface="Comic Sans MS" charset="0"/>
              </a:rPr>
              <a:t> at </a:t>
            </a:r>
            <a:r>
              <a:rPr lang="en-US" sz="1200" dirty="0" err="1">
                <a:solidFill>
                  <a:srgbClr val="FFFFFF"/>
                </a:solidFill>
                <a:latin typeface="Calibri"/>
                <a:ea typeface="ＭＳ Ｐゴシック" charset="0"/>
                <a:cs typeface="ＭＳ Ｐゴシック" charset="0"/>
                <a:sym typeface="Comic Sans MS" charset="0"/>
              </a:rPr>
              <a:t>være</a:t>
            </a:r>
            <a:r>
              <a:rPr lang="en-US" sz="1200" dirty="0">
                <a:solidFill>
                  <a:srgbClr val="FFFFFF"/>
                </a:solidFill>
                <a:latin typeface="Calibri"/>
                <a:ea typeface="ＭＳ Ｐゴシック" charset="0"/>
                <a:cs typeface="ＭＳ Ｐゴシック" charset="0"/>
                <a:sym typeface="Comic Sans MS" charset="0"/>
              </a:rPr>
              <a:t> </a:t>
            </a:r>
            <a:r>
              <a:rPr lang="en-US" sz="1200" dirty="0" err="1">
                <a:solidFill>
                  <a:srgbClr val="FFFFFF"/>
                </a:solidFill>
                <a:latin typeface="Calibri"/>
                <a:ea typeface="ＭＳ Ｐゴシック" charset="0"/>
                <a:cs typeface="ＭＳ Ｐゴシック" charset="0"/>
                <a:sym typeface="Comic Sans MS" charset="0"/>
              </a:rPr>
              <a:t>truet</a:t>
            </a:r>
            <a:endParaRPr lang="en-US" sz="1200" dirty="0">
              <a:solidFill>
                <a:srgbClr val="FFFFFF"/>
              </a:solidFill>
              <a:latin typeface="Calibri"/>
              <a:ea typeface="ＭＳ Ｐゴシック" charset="0"/>
              <a:cs typeface="ＭＳ Ｐゴシック" charset="0"/>
              <a:sym typeface="Comic Sans MS" charset="0"/>
            </a:endParaRPr>
          </a:p>
        </p:txBody>
      </p:sp>
      <p:sp>
        <p:nvSpPr>
          <p:cNvPr id="53252" name="Oval 4"/>
          <p:cNvSpPr>
            <a:spLocks/>
          </p:cNvSpPr>
          <p:nvPr/>
        </p:nvSpPr>
        <p:spPr bwMode="auto">
          <a:xfrm>
            <a:off x="762000" y="1587137"/>
            <a:ext cx="2035629" cy="1404257"/>
          </a:xfrm>
          <a:prstGeom prst="ellipse">
            <a:avLst/>
          </a:prstGeom>
          <a:solidFill>
            <a:srgbClr val="FF0000"/>
          </a:solidFill>
          <a:ln w="12700">
            <a:solidFill>
              <a:schemeClr val="tx1"/>
            </a:solidFill>
            <a:round/>
            <a:headEnd/>
            <a:tailEnd/>
          </a:ln>
        </p:spPr>
        <p:txBody>
          <a:bodyPr lIns="0" tIns="0" rIns="36469" bIns="0" anchor="ctr"/>
          <a:lstStyle/>
          <a:p>
            <a:pPr marL="35899" algn="ctr"/>
            <a:r>
              <a:rPr lang="en-US" sz="1700" dirty="0" err="1">
                <a:solidFill>
                  <a:srgbClr val="FFFFFF"/>
                </a:solidFill>
                <a:latin typeface="Calibri"/>
                <a:ea typeface="ＭＳ Ｐゴシック" charset="0"/>
                <a:cs typeface="ＭＳ Ｐゴシック" charset="0"/>
                <a:sym typeface="Comic Sans MS" charset="0"/>
              </a:rPr>
              <a:t>Selvkritisk</a:t>
            </a:r>
            <a:r>
              <a:rPr lang="en-US" sz="1700" dirty="0">
                <a:solidFill>
                  <a:srgbClr val="FFFFFF"/>
                </a:solidFill>
                <a:latin typeface="Calibri"/>
                <a:ea typeface="ＭＳ Ｐゴシック" charset="0"/>
                <a:cs typeface="ＭＳ Ｐゴシック" charset="0"/>
                <a:sym typeface="Comic Sans MS" charset="0"/>
              </a:rPr>
              <a:t> </a:t>
            </a:r>
            <a:r>
              <a:rPr lang="en-US" sz="1700" dirty="0" smtClean="0">
                <a:solidFill>
                  <a:srgbClr val="FFFFFF"/>
                </a:solidFill>
                <a:latin typeface="Calibri"/>
                <a:ea typeface="ＭＳ Ｐゴシック" charset="0"/>
                <a:cs typeface="ＭＳ Ｐゴシック" charset="0"/>
                <a:sym typeface="Comic Sans MS" charset="0"/>
              </a:rPr>
              <a:t>dialog / </a:t>
            </a:r>
            <a:r>
              <a:rPr lang="en-US" sz="1700" dirty="0" err="1" smtClean="0">
                <a:solidFill>
                  <a:srgbClr val="FFFFFF"/>
                </a:solidFill>
                <a:latin typeface="Calibri"/>
                <a:ea typeface="ＭＳ Ｐゴシック" charset="0"/>
                <a:cs typeface="ＭＳ Ｐゴシック" charset="0"/>
                <a:sym typeface="Comic Sans MS" charset="0"/>
              </a:rPr>
              <a:t>kritik</a:t>
            </a:r>
            <a:r>
              <a:rPr lang="en-US" sz="1700" dirty="0" smtClean="0">
                <a:solidFill>
                  <a:srgbClr val="FFFFFF"/>
                </a:solidFill>
                <a:latin typeface="Calibri"/>
                <a:ea typeface="ＭＳ Ｐゴシック" charset="0"/>
                <a:cs typeface="ＭＳ Ｐゴシック" charset="0"/>
                <a:sym typeface="Comic Sans MS" charset="0"/>
              </a:rPr>
              <a:t> </a:t>
            </a:r>
            <a:r>
              <a:rPr lang="en-US" sz="1700" dirty="0" err="1" smtClean="0">
                <a:solidFill>
                  <a:srgbClr val="FFFFFF"/>
                </a:solidFill>
                <a:latin typeface="Calibri"/>
                <a:ea typeface="ＭＳ Ｐゴシック" charset="0"/>
                <a:cs typeface="ＭＳ Ｐゴシック" charset="0"/>
                <a:sym typeface="Comic Sans MS" charset="0"/>
              </a:rPr>
              <a:t>af</a:t>
            </a:r>
            <a:r>
              <a:rPr lang="en-US" sz="1700" dirty="0" smtClean="0">
                <a:solidFill>
                  <a:srgbClr val="FFFFFF"/>
                </a:solidFill>
                <a:latin typeface="Calibri"/>
                <a:ea typeface="ＭＳ Ｐゴシック" charset="0"/>
                <a:cs typeface="ＭＳ Ｐゴシック" charset="0"/>
                <a:sym typeface="Comic Sans MS" charset="0"/>
              </a:rPr>
              <a:t> </a:t>
            </a:r>
            <a:r>
              <a:rPr lang="en-US" sz="1700" dirty="0" err="1" smtClean="0">
                <a:solidFill>
                  <a:srgbClr val="FFFFFF"/>
                </a:solidFill>
                <a:latin typeface="Calibri"/>
                <a:ea typeface="ＭＳ Ｐゴシック" charset="0"/>
                <a:cs typeface="ＭＳ Ｐゴシック" charset="0"/>
                <a:sym typeface="Comic Sans MS" charset="0"/>
              </a:rPr>
              <a:t>andre</a:t>
            </a:r>
            <a:endParaRPr lang="en-US" sz="1700" dirty="0">
              <a:solidFill>
                <a:srgbClr val="FFFFFF"/>
              </a:solidFill>
              <a:latin typeface="Calibri"/>
              <a:ea typeface="ＭＳ Ｐゴシック" charset="0"/>
              <a:cs typeface="ＭＳ Ｐゴシック" charset="0"/>
              <a:sym typeface="Comic Sans MS" charset="0"/>
            </a:endParaRPr>
          </a:p>
        </p:txBody>
      </p:sp>
      <p:sp>
        <p:nvSpPr>
          <p:cNvPr id="53253" name="Oval 5"/>
          <p:cNvSpPr>
            <a:spLocks/>
          </p:cNvSpPr>
          <p:nvPr/>
        </p:nvSpPr>
        <p:spPr bwMode="auto">
          <a:xfrm>
            <a:off x="5856514" y="4238897"/>
            <a:ext cx="2035629" cy="1404257"/>
          </a:xfrm>
          <a:prstGeom prst="ellipse">
            <a:avLst/>
          </a:prstGeom>
          <a:solidFill>
            <a:srgbClr val="008000"/>
          </a:solidFill>
          <a:ln w="12700">
            <a:solidFill>
              <a:schemeClr val="tx1"/>
            </a:solidFill>
            <a:round/>
            <a:headEnd/>
            <a:tailEnd/>
          </a:ln>
        </p:spPr>
        <p:txBody>
          <a:bodyPr lIns="0" tIns="0" rIns="36469" bIns="0" anchor="ctr"/>
          <a:lstStyle/>
          <a:p>
            <a:pPr marL="35899" algn="ctr"/>
            <a:r>
              <a:rPr lang="en-US" sz="1700" dirty="0" err="1">
                <a:solidFill>
                  <a:srgbClr val="FFFFFF"/>
                </a:solidFill>
                <a:latin typeface="Calibri"/>
                <a:ea typeface="ＭＳ Ｐゴシック" charset="0"/>
                <a:cs typeface="ＭＳ Ｐゴシック" charset="0"/>
                <a:sym typeface="Comic Sans MS" charset="0"/>
              </a:rPr>
              <a:t>Medfølelse</a:t>
            </a:r>
            <a:r>
              <a:rPr lang="en-US" sz="1700" dirty="0">
                <a:solidFill>
                  <a:srgbClr val="FFFFFF"/>
                </a:solidFill>
                <a:latin typeface="Calibri"/>
                <a:ea typeface="ＭＳ Ｐゴシック" charset="0"/>
                <a:cs typeface="ＭＳ Ｐゴシック" charset="0"/>
                <a:sym typeface="Comic Sans MS" charset="0"/>
              </a:rPr>
              <a:t> / </a:t>
            </a:r>
            <a:r>
              <a:rPr lang="en-US" sz="1700" dirty="0" err="1">
                <a:solidFill>
                  <a:srgbClr val="FFFFFF"/>
                </a:solidFill>
                <a:latin typeface="Calibri"/>
                <a:ea typeface="ＭＳ Ｐゴシック" charset="0"/>
                <a:cs typeface="ＭＳ Ｐゴシック" charset="0"/>
                <a:sym typeface="Comic Sans MS" charset="0"/>
              </a:rPr>
              <a:t>tryghed</a:t>
            </a:r>
            <a:endParaRPr lang="en-US" sz="1700" dirty="0">
              <a:solidFill>
                <a:srgbClr val="FFFFFF"/>
              </a:solidFill>
              <a:latin typeface="Calibri"/>
              <a:ea typeface="ＭＳ Ｐゴシック" charset="0"/>
              <a:cs typeface="ＭＳ Ｐゴシック" charset="0"/>
              <a:sym typeface="Comic Sans MS" charset="0"/>
            </a:endParaRPr>
          </a:p>
        </p:txBody>
      </p:sp>
      <p:sp>
        <p:nvSpPr>
          <p:cNvPr id="53254" name="Oval 6"/>
          <p:cNvSpPr>
            <a:spLocks/>
          </p:cNvSpPr>
          <p:nvPr/>
        </p:nvSpPr>
        <p:spPr bwMode="auto">
          <a:xfrm>
            <a:off x="816428" y="4238897"/>
            <a:ext cx="2035629" cy="1404257"/>
          </a:xfrm>
          <a:prstGeom prst="ellipse">
            <a:avLst/>
          </a:prstGeom>
          <a:solidFill>
            <a:srgbClr val="FF0000"/>
          </a:solidFill>
          <a:ln w="12700">
            <a:solidFill>
              <a:schemeClr val="tx1"/>
            </a:solidFill>
            <a:round/>
            <a:headEnd/>
            <a:tailEnd/>
          </a:ln>
        </p:spPr>
        <p:txBody>
          <a:bodyPr lIns="0" tIns="0" rIns="36469" bIns="0" anchor="ctr"/>
          <a:lstStyle/>
          <a:p>
            <a:pPr marL="35899" algn="ctr"/>
            <a:r>
              <a:rPr lang="en-US" sz="1700" dirty="0" err="1">
                <a:solidFill>
                  <a:srgbClr val="FFFFFF"/>
                </a:solidFill>
                <a:latin typeface="Calibri"/>
                <a:ea typeface="ＭＳ Ｐゴシック" charset="0"/>
                <a:cs typeface="ＭＳ Ｐゴシック" charset="0"/>
                <a:sym typeface="Comic Sans MS" charset="0"/>
              </a:rPr>
              <a:t>Skam</a:t>
            </a:r>
            <a:endParaRPr lang="en-US" sz="1700" dirty="0">
              <a:solidFill>
                <a:srgbClr val="FFFFFF"/>
              </a:solidFill>
              <a:latin typeface="Calibri"/>
              <a:ea typeface="ＭＳ Ｐゴシック" charset="0"/>
              <a:cs typeface="ＭＳ Ｐゴシック" charset="0"/>
              <a:sym typeface="Comic Sans MS" charset="0"/>
            </a:endParaRPr>
          </a:p>
        </p:txBody>
      </p:sp>
      <p:sp>
        <p:nvSpPr>
          <p:cNvPr id="53255" name="Oval 7"/>
          <p:cNvSpPr>
            <a:spLocks/>
          </p:cNvSpPr>
          <p:nvPr/>
        </p:nvSpPr>
        <p:spPr bwMode="auto">
          <a:xfrm>
            <a:off x="5856514" y="1587137"/>
            <a:ext cx="2471057" cy="1404257"/>
          </a:xfrm>
          <a:prstGeom prst="ellipse">
            <a:avLst/>
          </a:prstGeom>
          <a:solidFill>
            <a:srgbClr val="008000"/>
          </a:solidFill>
          <a:ln w="12700">
            <a:solidFill>
              <a:schemeClr val="tx1"/>
            </a:solidFill>
            <a:round/>
            <a:headEnd/>
            <a:tailEnd/>
          </a:ln>
        </p:spPr>
        <p:txBody>
          <a:bodyPr lIns="0" tIns="0" rIns="36469" bIns="0" anchor="ctr"/>
          <a:lstStyle/>
          <a:p>
            <a:pPr marL="35899" algn="ctr"/>
            <a:r>
              <a:rPr lang="en-US" sz="1700" dirty="0" err="1">
                <a:solidFill>
                  <a:prstClr val="white"/>
                </a:solidFill>
                <a:latin typeface="Calibri"/>
                <a:ea typeface="ＭＳ Ｐゴシック" charset="0"/>
                <a:cs typeface="ＭＳ Ｐゴシック" charset="0"/>
                <a:sym typeface="Comic Sans MS" charset="0"/>
              </a:rPr>
              <a:t>Selvberoligende</a:t>
            </a:r>
            <a:r>
              <a:rPr lang="en-US" sz="1700" dirty="0">
                <a:solidFill>
                  <a:prstClr val="white"/>
                </a:solidFill>
                <a:latin typeface="Calibri"/>
                <a:ea typeface="ＭＳ Ｐゴシック" charset="0"/>
                <a:cs typeface="ＭＳ Ｐゴシック" charset="0"/>
                <a:sym typeface="Comic Sans MS" charset="0"/>
              </a:rPr>
              <a:t> dialog</a:t>
            </a:r>
          </a:p>
        </p:txBody>
      </p:sp>
      <p:sp>
        <p:nvSpPr>
          <p:cNvPr id="53256" name="Line 8"/>
          <p:cNvSpPr>
            <a:spLocks noChangeShapeType="1"/>
          </p:cNvSpPr>
          <p:nvPr/>
        </p:nvSpPr>
        <p:spPr bwMode="auto">
          <a:xfrm>
            <a:off x="7440386" y="3122023"/>
            <a:ext cx="0" cy="868680"/>
          </a:xfrm>
          <a:prstGeom prst="line">
            <a:avLst/>
          </a:prstGeom>
          <a:noFill/>
          <a:ln w="38100">
            <a:solidFill>
              <a:schemeClr val="tx1"/>
            </a:solidFill>
            <a:round/>
            <a:headEnd type="stealth" w="med" len="me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57" name="Line 9"/>
          <p:cNvSpPr>
            <a:spLocks noChangeShapeType="1"/>
          </p:cNvSpPr>
          <p:nvPr/>
        </p:nvSpPr>
        <p:spPr bwMode="auto">
          <a:xfrm rot="10800000" flipH="1">
            <a:off x="5845629" y="3024051"/>
            <a:ext cx="457200" cy="209006"/>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58" name="Line 10"/>
          <p:cNvSpPr>
            <a:spLocks noChangeShapeType="1"/>
          </p:cNvSpPr>
          <p:nvPr/>
        </p:nvSpPr>
        <p:spPr bwMode="auto">
          <a:xfrm rot="10800000">
            <a:off x="2613932" y="2990578"/>
            <a:ext cx="297316" cy="284117"/>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59" name="Line 11"/>
          <p:cNvSpPr>
            <a:spLocks noChangeShapeType="1"/>
          </p:cNvSpPr>
          <p:nvPr/>
        </p:nvSpPr>
        <p:spPr bwMode="auto">
          <a:xfrm flipH="1">
            <a:off x="2694214" y="4088675"/>
            <a:ext cx="375557" cy="235131"/>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60" name="Line 12"/>
          <p:cNvSpPr>
            <a:spLocks noChangeShapeType="1"/>
          </p:cNvSpPr>
          <p:nvPr/>
        </p:nvSpPr>
        <p:spPr bwMode="auto">
          <a:xfrm>
            <a:off x="5600700" y="4108269"/>
            <a:ext cx="364671" cy="293914"/>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61" name="Line 13"/>
          <p:cNvSpPr>
            <a:spLocks noChangeShapeType="1"/>
          </p:cNvSpPr>
          <p:nvPr/>
        </p:nvSpPr>
        <p:spPr bwMode="auto">
          <a:xfrm flipH="1">
            <a:off x="1197429" y="3115491"/>
            <a:ext cx="5443" cy="999309"/>
          </a:xfrm>
          <a:prstGeom prst="line">
            <a:avLst/>
          </a:prstGeom>
          <a:noFill/>
          <a:ln w="38100">
            <a:solidFill>
              <a:schemeClr val="tx1"/>
            </a:solidFill>
            <a:round/>
            <a:headEnd type="stealth" w="med" len="me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62" name="Rectangle 14"/>
          <p:cNvSpPr>
            <a:spLocks/>
          </p:cNvSpPr>
          <p:nvPr/>
        </p:nvSpPr>
        <p:spPr bwMode="auto">
          <a:xfrm>
            <a:off x="1475014" y="3370217"/>
            <a:ext cx="97297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36469" bIns="0">
            <a:spAutoFit/>
          </a:bodyPr>
          <a:lstStyle/>
          <a:p>
            <a:pPr marL="35899"/>
            <a:r>
              <a:rPr lang="en-US" sz="1400" dirty="0" err="1">
                <a:solidFill>
                  <a:srgbClr val="FFFFFF"/>
                </a:solidFill>
                <a:latin typeface="Calibri"/>
                <a:ea typeface="ＭＳ Ｐゴシック" charset="0"/>
                <a:cs typeface="ＭＳ Ｐゴシック" charset="0"/>
                <a:sym typeface="Comic Sans MS" charset="0"/>
              </a:rPr>
              <a:t>Vedligholder</a:t>
            </a:r>
            <a:endParaRPr lang="en-US" sz="1100" dirty="0">
              <a:solidFill>
                <a:srgbClr val="FFFFFF"/>
              </a:solidFill>
              <a:latin typeface="Calibri"/>
              <a:ea typeface="ＭＳ Ｐゴシック" charset="0"/>
              <a:cs typeface="ＭＳ Ｐゴシック" charset="0"/>
              <a:sym typeface="Comic Sans MS" charset="0"/>
            </a:endParaRPr>
          </a:p>
        </p:txBody>
      </p:sp>
      <p:sp>
        <p:nvSpPr>
          <p:cNvPr id="53263" name="Rectangle 15"/>
          <p:cNvSpPr>
            <a:spLocks/>
          </p:cNvSpPr>
          <p:nvPr/>
        </p:nvSpPr>
        <p:spPr bwMode="auto">
          <a:xfrm>
            <a:off x="6312112" y="3370217"/>
            <a:ext cx="66704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36469" bIns="0">
            <a:spAutoFit/>
          </a:bodyPr>
          <a:lstStyle/>
          <a:p>
            <a:pPr marL="35899"/>
            <a:r>
              <a:rPr lang="en-US" sz="1400" dirty="0" err="1">
                <a:solidFill>
                  <a:srgbClr val="FFFFFF"/>
                </a:solidFill>
                <a:latin typeface="Calibri"/>
                <a:ea typeface="ＭＳ Ｐゴシック" charset="0"/>
                <a:cs typeface="ＭＳ Ｐゴシック" charset="0"/>
                <a:sym typeface="Comic Sans MS" charset="0"/>
              </a:rPr>
              <a:t>Afslutter</a:t>
            </a:r>
            <a:endParaRPr lang="en-US" sz="1100" dirty="0">
              <a:solidFill>
                <a:srgbClr val="FFFFFF"/>
              </a:solidFill>
              <a:latin typeface="Calibri"/>
              <a:ea typeface="ＭＳ Ｐゴシック" charset="0"/>
              <a:cs typeface="ＭＳ Ｐゴシック" charset="0"/>
              <a:sym typeface="Comic Sans MS" charset="0"/>
            </a:endParaRPr>
          </a:p>
        </p:txBody>
      </p:sp>
      <p:sp>
        <p:nvSpPr>
          <p:cNvPr id="53264" name="Rectangle 16"/>
          <p:cNvSpPr>
            <a:spLocks/>
          </p:cNvSpPr>
          <p:nvPr/>
        </p:nvSpPr>
        <p:spPr bwMode="auto">
          <a:xfrm>
            <a:off x="6656614" y="6139543"/>
            <a:ext cx="197883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36469" bIns="0">
            <a:spAutoFit/>
          </a:bodyPr>
          <a:lstStyle/>
          <a:p>
            <a:pPr marL="35899"/>
            <a:r>
              <a:rPr lang="en-US" sz="1200" dirty="0" smtClean="0">
                <a:solidFill>
                  <a:srgbClr val="FFFFFF"/>
                </a:solidFill>
                <a:latin typeface="Calibri"/>
                <a:ea typeface="ＭＳ Ｐゴシック" charset="0"/>
                <a:cs typeface="ＭＳ Ｐゴシック" charset="0"/>
                <a:sym typeface="Comic Sans MS" charset="0"/>
              </a:rPr>
              <a:t>(Deborah </a:t>
            </a:r>
            <a:r>
              <a:rPr lang="en-US" sz="1200" dirty="0">
                <a:solidFill>
                  <a:srgbClr val="FFFFFF"/>
                </a:solidFill>
                <a:latin typeface="Calibri"/>
                <a:ea typeface="ＭＳ Ｐゴシック" charset="0"/>
                <a:cs typeface="ＭＳ Ｐゴシック" charset="0"/>
                <a:sym typeface="Comic Sans MS" charset="0"/>
              </a:rPr>
              <a:t>Lee 2010/ </a:t>
            </a:r>
            <a:r>
              <a:rPr lang="en-US" sz="1200" dirty="0" err="1" smtClean="0">
                <a:solidFill>
                  <a:srgbClr val="FFFFFF"/>
                </a:solidFill>
                <a:latin typeface="Calibri"/>
                <a:ea typeface="ＭＳ Ｐゴシック" charset="0"/>
                <a:cs typeface="ＭＳ Ｐゴシック" charset="0"/>
                <a:sym typeface="Comic Sans MS" charset="0"/>
              </a:rPr>
              <a:t>L.H.Isager</a:t>
            </a:r>
            <a:r>
              <a:rPr lang="en-US" sz="1200" dirty="0" smtClean="0">
                <a:solidFill>
                  <a:srgbClr val="FFFFFF"/>
                </a:solidFill>
                <a:latin typeface="Calibri"/>
                <a:ea typeface="ＭＳ Ｐゴシック" charset="0"/>
                <a:cs typeface="ＭＳ Ｐゴシック" charset="0"/>
                <a:sym typeface="Comic Sans MS" charset="0"/>
              </a:rPr>
              <a:t>)</a:t>
            </a:r>
            <a:endParaRPr lang="en-US" sz="1200" dirty="0">
              <a:solidFill>
                <a:srgbClr val="FFFFFF"/>
              </a:solidFill>
              <a:latin typeface="Calibri"/>
              <a:ea typeface="ＭＳ Ｐゴシック" charset="0"/>
              <a:cs typeface="ＭＳ Ｐゴシック" charset="0"/>
              <a:sym typeface="Comic Sans MS" charset="0"/>
            </a:endParaRPr>
          </a:p>
        </p:txBody>
      </p:sp>
      <p:sp>
        <p:nvSpPr>
          <p:cNvPr id="2" name="Pladsholder til dato 1"/>
          <p:cNvSpPr>
            <a:spLocks noGrp="1"/>
          </p:cNvSpPr>
          <p:nvPr>
            <p:ph type="dt" sz="half" idx="10"/>
          </p:nvPr>
        </p:nvSpPr>
        <p:spPr/>
        <p:txBody>
          <a:bodyPr/>
          <a:lstStyle/>
          <a:p>
            <a:fld id="{6C123780-7870-3542-823B-973AB33547C8}"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5957988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 calcmode="lin" valueType="num">
                                      <p:cBhvr additive="base">
                                        <p:cTn id="17" dur="500" fill="hold"/>
                                        <p:tgtEl>
                                          <p:spTgt spid="53254"/>
                                        </p:tgtEl>
                                        <p:attrNameLst>
                                          <p:attrName>ppt_x</p:attrName>
                                        </p:attrNameLst>
                                      </p:cBhvr>
                                      <p:tavLst>
                                        <p:tav tm="0">
                                          <p:val>
                                            <p:strVal val="0-#ppt_w/2"/>
                                          </p:val>
                                        </p:tav>
                                        <p:tav tm="100000">
                                          <p:val>
                                            <p:strVal val="#ppt_x"/>
                                          </p:val>
                                        </p:tav>
                                      </p:tavLst>
                                    </p:anim>
                                    <p:anim calcmode="lin" valueType="num">
                                      <p:cBhvr additive="base">
                                        <p:cTn id="18" dur="500" fill="hold"/>
                                        <p:tgtEl>
                                          <p:spTgt spid="5325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9" presetClass="entr" presetSubtype="10" fill="hold" grpId="0" nodeType="clickEffect">
                                  <p:stCondLst>
                                    <p:cond delay="0"/>
                                  </p:stCondLst>
                                  <p:iterate type="lt">
                                    <p:tmPct val="100000"/>
                                  </p:iterate>
                                  <p:childTnLst>
                                    <p:set>
                                      <p:cBhvr>
                                        <p:cTn id="22" dur="1" fill="hold">
                                          <p:stCondLst>
                                            <p:cond delay="0"/>
                                          </p:stCondLst>
                                        </p:cTn>
                                        <p:tgtEl>
                                          <p:spTgt spid="53258"/>
                                        </p:tgtEl>
                                        <p:attrNameLst>
                                          <p:attrName>style.visibility</p:attrName>
                                        </p:attrNameLst>
                                      </p:cBhvr>
                                      <p:to>
                                        <p:strVal val="visible"/>
                                      </p:to>
                                    </p:set>
                                    <p:anim calcmode="lin" valueType="num">
                                      <p:cBhvr>
                                        <p:cTn id="23" dur="750" fill="hold"/>
                                        <p:tgtEl>
                                          <p:spTgt spid="53258"/>
                                        </p:tgtEl>
                                        <p:attrNameLst>
                                          <p:attrName>ppt_w</p:attrName>
                                        </p:attrNameLst>
                                      </p:cBhvr>
                                      <p:tavLst>
                                        <p:tav tm="0" fmla="#ppt_w*sin(2.5*pi*$)">
                                          <p:val>
                                            <p:fltVal val="0"/>
                                          </p:val>
                                        </p:tav>
                                        <p:tav tm="100000">
                                          <p:val>
                                            <p:fltVal val="1"/>
                                          </p:val>
                                        </p:tav>
                                      </p:tavLst>
                                    </p:anim>
                                    <p:anim calcmode="lin" valueType="num">
                                      <p:cBhvr>
                                        <p:cTn id="24" dur="750" fill="hold"/>
                                        <p:tgtEl>
                                          <p:spTgt spid="53258"/>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9" presetClass="entr" presetSubtype="10" fill="hold" grpId="0" nodeType="clickEffect">
                                  <p:stCondLst>
                                    <p:cond delay="0"/>
                                  </p:stCondLst>
                                  <p:iterate type="lt">
                                    <p:tmPct val="100000"/>
                                  </p:iterate>
                                  <p:childTnLst>
                                    <p:set>
                                      <p:cBhvr>
                                        <p:cTn id="28" dur="1" fill="hold">
                                          <p:stCondLst>
                                            <p:cond delay="0"/>
                                          </p:stCondLst>
                                        </p:cTn>
                                        <p:tgtEl>
                                          <p:spTgt spid="53259"/>
                                        </p:tgtEl>
                                        <p:attrNameLst>
                                          <p:attrName>style.visibility</p:attrName>
                                        </p:attrNameLst>
                                      </p:cBhvr>
                                      <p:to>
                                        <p:strVal val="visible"/>
                                      </p:to>
                                    </p:set>
                                    <p:anim calcmode="lin" valueType="num">
                                      <p:cBhvr>
                                        <p:cTn id="29" dur="750" fill="hold"/>
                                        <p:tgtEl>
                                          <p:spTgt spid="53259"/>
                                        </p:tgtEl>
                                        <p:attrNameLst>
                                          <p:attrName>ppt_w</p:attrName>
                                        </p:attrNameLst>
                                      </p:cBhvr>
                                      <p:tavLst>
                                        <p:tav tm="0" fmla="#ppt_w*sin(2.5*pi*$)">
                                          <p:val>
                                            <p:fltVal val="0"/>
                                          </p:val>
                                        </p:tav>
                                        <p:tav tm="100000">
                                          <p:val>
                                            <p:fltVal val="1"/>
                                          </p:val>
                                        </p:tav>
                                      </p:tavLst>
                                    </p:anim>
                                    <p:anim calcmode="lin" valueType="num">
                                      <p:cBhvr>
                                        <p:cTn id="30" dur="750" fill="hold"/>
                                        <p:tgtEl>
                                          <p:spTgt spid="5325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9" presetClass="entr" presetSubtype="10" fill="hold" grpId="0" nodeType="clickEffect">
                                  <p:stCondLst>
                                    <p:cond delay="0"/>
                                  </p:stCondLst>
                                  <p:iterate type="lt">
                                    <p:tmPct val="100000"/>
                                  </p:iterate>
                                  <p:childTnLst>
                                    <p:set>
                                      <p:cBhvr>
                                        <p:cTn id="34" dur="1" fill="hold">
                                          <p:stCondLst>
                                            <p:cond delay="0"/>
                                          </p:stCondLst>
                                        </p:cTn>
                                        <p:tgtEl>
                                          <p:spTgt spid="53261"/>
                                        </p:tgtEl>
                                        <p:attrNameLst>
                                          <p:attrName>style.visibility</p:attrName>
                                        </p:attrNameLst>
                                      </p:cBhvr>
                                      <p:to>
                                        <p:strVal val="visible"/>
                                      </p:to>
                                    </p:set>
                                    <p:anim calcmode="lin" valueType="num">
                                      <p:cBhvr>
                                        <p:cTn id="35" dur="750" fill="hold"/>
                                        <p:tgtEl>
                                          <p:spTgt spid="53261"/>
                                        </p:tgtEl>
                                        <p:attrNameLst>
                                          <p:attrName>ppt_w</p:attrName>
                                        </p:attrNameLst>
                                      </p:cBhvr>
                                      <p:tavLst>
                                        <p:tav tm="0" fmla="#ppt_w*sin(2.5*pi*$)">
                                          <p:val>
                                            <p:fltVal val="0"/>
                                          </p:val>
                                        </p:tav>
                                        <p:tav tm="100000">
                                          <p:val>
                                            <p:fltVal val="1"/>
                                          </p:val>
                                        </p:tav>
                                      </p:tavLst>
                                    </p:anim>
                                    <p:anim calcmode="lin" valueType="num">
                                      <p:cBhvr>
                                        <p:cTn id="36" dur="750" fill="hold"/>
                                        <p:tgtEl>
                                          <p:spTgt spid="53261"/>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3262"/>
                                        </p:tgtEl>
                                        <p:attrNameLst>
                                          <p:attrName>style.visibility</p:attrName>
                                        </p:attrNameLst>
                                      </p:cBhvr>
                                      <p:to>
                                        <p:strVal val="visible"/>
                                      </p:to>
                                    </p:set>
                                    <p:anim calcmode="lin" valueType="num">
                                      <p:cBhvr additive="base">
                                        <p:cTn id="41" dur="500" fill="hold"/>
                                        <p:tgtEl>
                                          <p:spTgt spid="53262"/>
                                        </p:tgtEl>
                                        <p:attrNameLst>
                                          <p:attrName>ppt_x</p:attrName>
                                        </p:attrNameLst>
                                      </p:cBhvr>
                                      <p:tavLst>
                                        <p:tav tm="0">
                                          <p:val>
                                            <p:strVal val="#ppt_x"/>
                                          </p:val>
                                        </p:tav>
                                        <p:tav tm="100000">
                                          <p:val>
                                            <p:strVal val="#ppt_x"/>
                                          </p:val>
                                        </p:tav>
                                      </p:tavLst>
                                    </p:anim>
                                    <p:anim calcmode="lin" valueType="num">
                                      <p:cBhvr additive="base">
                                        <p:cTn id="42" dur="500" fill="hold"/>
                                        <p:tgtEl>
                                          <p:spTgt spid="5326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53255"/>
                                        </p:tgtEl>
                                        <p:attrNameLst>
                                          <p:attrName>style.visibility</p:attrName>
                                        </p:attrNameLst>
                                      </p:cBhvr>
                                      <p:to>
                                        <p:strVal val="visible"/>
                                      </p:to>
                                    </p:set>
                                    <p:anim calcmode="lin" valueType="num">
                                      <p:cBhvr additive="base">
                                        <p:cTn id="47" dur="500" fill="hold"/>
                                        <p:tgtEl>
                                          <p:spTgt spid="53255"/>
                                        </p:tgtEl>
                                        <p:attrNameLst>
                                          <p:attrName>ppt_x</p:attrName>
                                        </p:attrNameLst>
                                      </p:cBhvr>
                                      <p:tavLst>
                                        <p:tav tm="0">
                                          <p:val>
                                            <p:strVal val="1+#ppt_w/2"/>
                                          </p:val>
                                        </p:tav>
                                        <p:tav tm="100000">
                                          <p:val>
                                            <p:strVal val="#ppt_x"/>
                                          </p:val>
                                        </p:tav>
                                      </p:tavLst>
                                    </p:anim>
                                    <p:anim calcmode="lin" valueType="num">
                                      <p:cBhvr additive="base">
                                        <p:cTn id="48" dur="500" fill="hold"/>
                                        <p:tgtEl>
                                          <p:spTgt spid="53255"/>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53253"/>
                                        </p:tgtEl>
                                        <p:attrNameLst>
                                          <p:attrName>style.visibility</p:attrName>
                                        </p:attrNameLst>
                                      </p:cBhvr>
                                      <p:to>
                                        <p:strVal val="visible"/>
                                      </p:to>
                                    </p:set>
                                    <p:anim calcmode="lin" valueType="num">
                                      <p:cBhvr additive="base">
                                        <p:cTn id="53" dur="500" fill="hold"/>
                                        <p:tgtEl>
                                          <p:spTgt spid="53253"/>
                                        </p:tgtEl>
                                        <p:attrNameLst>
                                          <p:attrName>ppt_x</p:attrName>
                                        </p:attrNameLst>
                                      </p:cBhvr>
                                      <p:tavLst>
                                        <p:tav tm="0">
                                          <p:val>
                                            <p:strVal val="1+#ppt_w/2"/>
                                          </p:val>
                                        </p:tav>
                                        <p:tav tm="100000">
                                          <p:val>
                                            <p:strVal val="#ppt_x"/>
                                          </p:val>
                                        </p:tav>
                                      </p:tavLst>
                                    </p:anim>
                                    <p:anim calcmode="lin" valueType="num">
                                      <p:cBhvr additive="base">
                                        <p:cTn id="54"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9" presetClass="entr" presetSubtype="10" fill="hold" grpId="0" nodeType="clickEffect">
                                  <p:stCondLst>
                                    <p:cond delay="0"/>
                                  </p:stCondLst>
                                  <p:iterate type="lt">
                                    <p:tmPct val="100000"/>
                                  </p:iterate>
                                  <p:childTnLst>
                                    <p:set>
                                      <p:cBhvr>
                                        <p:cTn id="58" dur="1" fill="hold">
                                          <p:stCondLst>
                                            <p:cond delay="0"/>
                                          </p:stCondLst>
                                        </p:cTn>
                                        <p:tgtEl>
                                          <p:spTgt spid="53256"/>
                                        </p:tgtEl>
                                        <p:attrNameLst>
                                          <p:attrName>style.visibility</p:attrName>
                                        </p:attrNameLst>
                                      </p:cBhvr>
                                      <p:to>
                                        <p:strVal val="visible"/>
                                      </p:to>
                                    </p:set>
                                    <p:anim calcmode="lin" valueType="num">
                                      <p:cBhvr>
                                        <p:cTn id="59" dur="750" fill="hold"/>
                                        <p:tgtEl>
                                          <p:spTgt spid="53256"/>
                                        </p:tgtEl>
                                        <p:attrNameLst>
                                          <p:attrName>ppt_w</p:attrName>
                                        </p:attrNameLst>
                                      </p:cBhvr>
                                      <p:tavLst>
                                        <p:tav tm="0" fmla="#ppt_w*sin(2.5*pi*$)">
                                          <p:val>
                                            <p:fltVal val="0"/>
                                          </p:val>
                                        </p:tav>
                                        <p:tav tm="100000">
                                          <p:val>
                                            <p:fltVal val="1"/>
                                          </p:val>
                                        </p:tav>
                                      </p:tavLst>
                                    </p:anim>
                                    <p:anim calcmode="lin" valueType="num">
                                      <p:cBhvr>
                                        <p:cTn id="60" dur="750" fill="hold"/>
                                        <p:tgtEl>
                                          <p:spTgt spid="53256"/>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9" presetClass="entr" presetSubtype="10" fill="hold" grpId="0" nodeType="clickEffect">
                                  <p:stCondLst>
                                    <p:cond delay="0"/>
                                  </p:stCondLst>
                                  <p:iterate type="lt">
                                    <p:tmPct val="100000"/>
                                  </p:iterate>
                                  <p:childTnLst>
                                    <p:set>
                                      <p:cBhvr>
                                        <p:cTn id="64" dur="1" fill="hold">
                                          <p:stCondLst>
                                            <p:cond delay="0"/>
                                          </p:stCondLst>
                                        </p:cTn>
                                        <p:tgtEl>
                                          <p:spTgt spid="53257"/>
                                        </p:tgtEl>
                                        <p:attrNameLst>
                                          <p:attrName>style.visibility</p:attrName>
                                        </p:attrNameLst>
                                      </p:cBhvr>
                                      <p:to>
                                        <p:strVal val="visible"/>
                                      </p:to>
                                    </p:set>
                                    <p:anim calcmode="lin" valueType="num">
                                      <p:cBhvr>
                                        <p:cTn id="65" dur="750" fill="hold"/>
                                        <p:tgtEl>
                                          <p:spTgt spid="53257"/>
                                        </p:tgtEl>
                                        <p:attrNameLst>
                                          <p:attrName>ppt_w</p:attrName>
                                        </p:attrNameLst>
                                      </p:cBhvr>
                                      <p:tavLst>
                                        <p:tav tm="0" fmla="#ppt_w*sin(2.5*pi*$)">
                                          <p:val>
                                            <p:fltVal val="0"/>
                                          </p:val>
                                        </p:tav>
                                        <p:tav tm="100000">
                                          <p:val>
                                            <p:fltVal val="1"/>
                                          </p:val>
                                        </p:tav>
                                      </p:tavLst>
                                    </p:anim>
                                    <p:anim calcmode="lin" valueType="num">
                                      <p:cBhvr>
                                        <p:cTn id="66" dur="750" fill="hold"/>
                                        <p:tgtEl>
                                          <p:spTgt spid="53257"/>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9" presetClass="entr" presetSubtype="10" fill="hold" grpId="0" nodeType="clickEffect">
                                  <p:stCondLst>
                                    <p:cond delay="0"/>
                                  </p:stCondLst>
                                  <p:iterate type="lt">
                                    <p:tmPct val="100000"/>
                                  </p:iterate>
                                  <p:childTnLst>
                                    <p:set>
                                      <p:cBhvr>
                                        <p:cTn id="70" dur="1" fill="hold">
                                          <p:stCondLst>
                                            <p:cond delay="0"/>
                                          </p:stCondLst>
                                        </p:cTn>
                                        <p:tgtEl>
                                          <p:spTgt spid="53260"/>
                                        </p:tgtEl>
                                        <p:attrNameLst>
                                          <p:attrName>style.visibility</p:attrName>
                                        </p:attrNameLst>
                                      </p:cBhvr>
                                      <p:to>
                                        <p:strVal val="visible"/>
                                      </p:to>
                                    </p:set>
                                    <p:anim calcmode="lin" valueType="num">
                                      <p:cBhvr>
                                        <p:cTn id="71" dur="750" fill="hold"/>
                                        <p:tgtEl>
                                          <p:spTgt spid="53260"/>
                                        </p:tgtEl>
                                        <p:attrNameLst>
                                          <p:attrName>ppt_w</p:attrName>
                                        </p:attrNameLst>
                                      </p:cBhvr>
                                      <p:tavLst>
                                        <p:tav tm="0" fmla="#ppt_w*sin(2.5*pi*$)">
                                          <p:val>
                                            <p:fltVal val="0"/>
                                          </p:val>
                                        </p:tav>
                                        <p:tav tm="100000">
                                          <p:val>
                                            <p:fltVal val="1"/>
                                          </p:val>
                                        </p:tav>
                                      </p:tavLst>
                                    </p:anim>
                                    <p:anim calcmode="lin" valueType="num">
                                      <p:cBhvr>
                                        <p:cTn id="72" dur="750" fill="hold"/>
                                        <p:tgtEl>
                                          <p:spTgt spid="53260"/>
                                        </p:tgtEl>
                                        <p:attrNameLst>
                                          <p:attrName>ppt_h</p:attrName>
                                        </p:attrNameLst>
                                      </p:cBhvr>
                                      <p:tavLst>
                                        <p:tav tm="0">
                                          <p:val>
                                            <p:strVal val="#ppt_h"/>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3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autoUpdateAnimBg="0"/>
      <p:bldP spid="53252" grpId="0" animBg="1" autoUpdateAnimBg="0"/>
      <p:bldP spid="53253" grpId="0" animBg="1" autoUpdateAnimBg="0"/>
      <p:bldP spid="53254" grpId="0" animBg="1" autoUpdateAnimBg="0"/>
      <p:bldP spid="53255" grpId="0" animBg="1" autoUpdateAnimBg="0"/>
      <p:bldP spid="53256" grpId="0" animBg="1"/>
      <p:bldP spid="53257" grpId="0" animBg="1"/>
      <p:bldP spid="53258" grpId="0" animBg="1"/>
      <p:bldP spid="53259" grpId="0" animBg="1"/>
      <p:bldP spid="53260" grpId="0" animBg="1"/>
      <p:bldP spid="53261" grpId="0" animBg="1"/>
      <p:bldP spid="53262" grpId="0" autoUpdateAnimBg="0"/>
      <p:bldP spid="5326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ctrTitle" idx="4294967295"/>
          </p:nvPr>
        </p:nvSpPr>
        <p:spPr>
          <a:xfrm>
            <a:off x="179388" y="188913"/>
            <a:ext cx="8458200" cy="457200"/>
          </a:xfrm>
          <a:effectLst/>
        </p:spPr>
        <p:txBody>
          <a:bodyPr>
            <a:normAutofit fontScale="90000"/>
          </a:bodyPr>
          <a:lstStyle/>
          <a:p>
            <a:pPr eaLnBrk="1" hangingPunct="1">
              <a:defRPr/>
            </a:pPr>
            <a:r>
              <a:rPr lang="da-DK" smtClean="0">
                <a:latin typeface="+mn-lt"/>
              </a:rPr>
              <a:t>Compassion  som  flow</a:t>
            </a:r>
            <a:endParaRPr lang="da-DK">
              <a:latin typeface="+mn-lt"/>
            </a:endParaRPr>
          </a:p>
        </p:txBody>
      </p:sp>
      <p:sp>
        <p:nvSpPr>
          <p:cNvPr id="755715" name="Rectangle 3"/>
          <p:cNvSpPr>
            <a:spLocks noGrp="1" noChangeArrowheads="1"/>
          </p:cNvSpPr>
          <p:nvPr>
            <p:ph type="subTitle" idx="4294967295"/>
          </p:nvPr>
        </p:nvSpPr>
        <p:spPr>
          <a:xfrm>
            <a:off x="323850" y="981075"/>
            <a:ext cx="8569325" cy="5564188"/>
          </a:xfrm>
          <a:effectLst/>
        </p:spPr>
        <p:txBody>
          <a:bodyPr>
            <a:normAutofit lnSpcReduction="10000"/>
          </a:bodyPr>
          <a:lstStyle/>
          <a:p>
            <a:pPr marL="0" indent="0" eaLnBrk="1" hangingPunct="1">
              <a:lnSpc>
                <a:spcPct val="120000"/>
              </a:lnSpc>
              <a:buFontTx/>
              <a:buNone/>
              <a:defRPr/>
            </a:pPr>
            <a:endParaRPr lang="da-DK" sz="2400" i="1" dirty="0" smtClean="0"/>
          </a:p>
          <a:p>
            <a:pPr marL="0" indent="0" algn="just" eaLnBrk="1" hangingPunct="1">
              <a:lnSpc>
                <a:spcPct val="155000"/>
              </a:lnSpc>
              <a:buFontTx/>
              <a:buNone/>
              <a:defRPr/>
            </a:pPr>
            <a:r>
              <a:rPr lang="da-DK" sz="2400" i="1" dirty="0" smtClean="0"/>
              <a:t>	</a:t>
            </a:r>
            <a:r>
              <a:rPr lang="da-DK" dirty="0" smtClean="0"/>
              <a:t>Anden									Selv</a:t>
            </a:r>
          </a:p>
          <a:p>
            <a:pPr marL="0" indent="0" algn="just" eaLnBrk="1" hangingPunct="1">
              <a:lnSpc>
                <a:spcPct val="165000"/>
              </a:lnSpc>
              <a:buFontTx/>
              <a:buNone/>
              <a:defRPr/>
            </a:pPr>
            <a:r>
              <a:rPr lang="da-DK" dirty="0" smtClean="0"/>
              <a:t>	Selv										Anden</a:t>
            </a:r>
          </a:p>
          <a:p>
            <a:pPr marL="0" indent="0" algn="just" eaLnBrk="1" hangingPunct="1">
              <a:lnSpc>
                <a:spcPct val="165000"/>
              </a:lnSpc>
              <a:buFontTx/>
              <a:buNone/>
              <a:defRPr/>
            </a:pPr>
            <a:r>
              <a:rPr lang="da-DK" dirty="0" smtClean="0"/>
              <a:t>	Selv 										Selv</a:t>
            </a:r>
          </a:p>
          <a:p>
            <a:pPr marL="0" indent="0" algn="just">
              <a:lnSpc>
                <a:spcPct val="120000"/>
              </a:lnSpc>
              <a:buNone/>
              <a:defRPr/>
            </a:pPr>
            <a:endParaRPr lang="da-DK" sz="2400" dirty="0" smtClean="0"/>
          </a:p>
          <a:p>
            <a:pPr marL="0" indent="0" algn="just">
              <a:lnSpc>
                <a:spcPct val="120000"/>
              </a:lnSpc>
              <a:buNone/>
              <a:defRPr/>
            </a:pPr>
            <a:endParaRPr lang="da-DK" sz="2400" dirty="0" smtClean="0"/>
          </a:p>
          <a:p>
            <a:pPr marL="0" indent="0" algn="just">
              <a:lnSpc>
                <a:spcPct val="120000"/>
              </a:lnSpc>
              <a:buNone/>
              <a:defRPr/>
            </a:pPr>
            <a:r>
              <a:rPr lang="da-DK" sz="2400" dirty="0" smtClean="0"/>
              <a:t>Forskellige øvelser for hver</a:t>
            </a:r>
          </a:p>
          <a:p>
            <a:pPr marL="0" indent="0" eaLnBrk="1" hangingPunct="1">
              <a:lnSpc>
                <a:spcPct val="120000"/>
              </a:lnSpc>
              <a:buFontTx/>
              <a:buNone/>
              <a:defRPr/>
            </a:pPr>
            <a:r>
              <a:rPr lang="da-DK" sz="2400" dirty="0" smtClean="0"/>
              <a:t>Evidens for at man ved intentionelt at træne hver af disse kan have indflydelse på mental tilstand og social adfærd</a:t>
            </a:r>
            <a:endParaRPr lang="da-DK" sz="2400" dirty="0"/>
          </a:p>
        </p:txBody>
      </p:sp>
      <p:sp>
        <p:nvSpPr>
          <p:cNvPr id="755716" name="Line 4"/>
          <p:cNvSpPr>
            <a:spLocks noChangeShapeType="1"/>
          </p:cNvSpPr>
          <p:nvPr/>
        </p:nvSpPr>
        <p:spPr bwMode="auto">
          <a:xfrm>
            <a:off x="3294063" y="2009775"/>
            <a:ext cx="1439862" cy="0"/>
          </a:xfrm>
          <a:prstGeom prst="line">
            <a:avLst/>
          </a:prstGeom>
          <a:noFill/>
          <a:ln w="57150">
            <a:solidFill>
              <a:schemeClr val="bg2">
                <a:lumMod val="50000"/>
              </a:schemeClr>
            </a:solidFill>
            <a:round/>
            <a:headEnd/>
            <a:tailEnd type="triangle" w="med" len="med"/>
          </a:ln>
          <a:effectLst/>
          <a:extLst/>
        </p:spPr>
        <p:txBody>
          <a:bodyPr/>
          <a:lstStyle/>
          <a:p>
            <a:pPr>
              <a:lnSpc>
                <a:spcPct val="90000"/>
              </a:lnSpc>
              <a:spcBef>
                <a:spcPct val="20000"/>
              </a:spcBef>
              <a:defRPr/>
            </a:pPr>
            <a:endParaRPr lang="da-DK" sz="1800">
              <a:solidFill>
                <a:srgbClr val="FFFFFF"/>
              </a:solidFill>
              <a:effectLst>
                <a:outerShdw blurRad="38100" dist="38100" dir="2700000" algn="tl">
                  <a:srgbClr val="000000">
                    <a:alpha val="43137"/>
                  </a:srgbClr>
                </a:outerShdw>
              </a:effectLst>
              <a:cs typeface="+mn-cs"/>
            </a:endParaRPr>
          </a:p>
        </p:txBody>
      </p:sp>
      <p:sp>
        <p:nvSpPr>
          <p:cNvPr id="755717" name="Line 5"/>
          <p:cNvSpPr>
            <a:spLocks noChangeShapeType="1"/>
          </p:cNvSpPr>
          <p:nvPr/>
        </p:nvSpPr>
        <p:spPr bwMode="auto">
          <a:xfrm>
            <a:off x="3294063" y="2874963"/>
            <a:ext cx="1439862" cy="0"/>
          </a:xfrm>
          <a:prstGeom prst="line">
            <a:avLst/>
          </a:prstGeom>
          <a:noFill/>
          <a:ln w="57150">
            <a:solidFill>
              <a:schemeClr val="bg2">
                <a:lumMod val="50000"/>
              </a:schemeClr>
            </a:solidFill>
            <a:round/>
            <a:headEnd/>
            <a:tailEnd type="triangle" w="med" len="med"/>
          </a:ln>
          <a:effectLst/>
          <a:extLst/>
        </p:spPr>
        <p:txBody>
          <a:bodyPr/>
          <a:lstStyle/>
          <a:p>
            <a:pPr>
              <a:lnSpc>
                <a:spcPct val="90000"/>
              </a:lnSpc>
              <a:spcBef>
                <a:spcPct val="20000"/>
              </a:spcBef>
              <a:defRPr/>
            </a:pPr>
            <a:endParaRPr lang="da-DK" sz="1800">
              <a:solidFill>
                <a:srgbClr val="FFFFFF"/>
              </a:solidFill>
              <a:effectLst>
                <a:outerShdw blurRad="38100" dist="38100" dir="2700000" algn="tl">
                  <a:srgbClr val="000000">
                    <a:alpha val="43137"/>
                  </a:srgbClr>
                </a:outerShdw>
              </a:effectLst>
              <a:cs typeface="+mn-cs"/>
            </a:endParaRPr>
          </a:p>
        </p:txBody>
      </p:sp>
      <p:sp>
        <p:nvSpPr>
          <p:cNvPr id="755718" name="Line 6"/>
          <p:cNvSpPr>
            <a:spLocks noChangeShapeType="1"/>
          </p:cNvSpPr>
          <p:nvPr/>
        </p:nvSpPr>
        <p:spPr bwMode="auto">
          <a:xfrm>
            <a:off x="3294063" y="3768725"/>
            <a:ext cx="1439862" cy="0"/>
          </a:xfrm>
          <a:prstGeom prst="line">
            <a:avLst/>
          </a:prstGeom>
          <a:noFill/>
          <a:ln w="57150">
            <a:solidFill>
              <a:schemeClr val="bg2">
                <a:lumMod val="50000"/>
              </a:schemeClr>
            </a:solidFill>
            <a:round/>
            <a:headEnd/>
            <a:tailEnd type="triangle" w="med" len="med"/>
          </a:ln>
          <a:effectLst/>
          <a:extLst/>
        </p:spPr>
        <p:txBody>
          <a:bodyPr/>
          <a:lstStyle/>
          <a:p>
            <a:pPr>
              <a:lnSpc>
                <a:spcPct val="90000"/>
              </a:lnSpc>
              <a:spcBef>
                <a:spcPct val="20000"/>
              </a:spcBef>
              <a:defRPr/>
            </a:pPr>
            <a:endParaRPr lang="da-DK" sz="1800">
              <a:solidFill>
                <a:srgbClr val="FFFFFF"/>
              </a:solidFill>
              <a:effectLst>
                <a:outerShdw blurRad="38100" dist="38100" dir="2700000" algn="tl">
                  <a:srgbClr val="000000">
                    <a:alpha val="43137"/>
                  </a:srgbClr>
                </a:outerShdw>
              </a:effectLst>
              <a:cs typeface="+mn-cs"/>
            </a:endParaRPr>
          </a:p>
        </p:txBody>
      </p:sp>
      <p:sp>
        <p:nvSpPr>
          <p:cNvPr id="2" name="Pladsholder til dato 1"/>
          <p:cNvSpPr>
            <a:spLocks noGrp="1"/>
          </p:cNvSpPr>
          <p:nvPr>
            <p:ph type="dt" sz="half" idx="10"/>
          </p:nvPr>
        </p:nvSpPr>
        <p:spPr>
          <a:effectLst/>
        </p:spPr>
        <p:txBody>
          <a:bodyPr/>
          <a:lstStyle/>
          <a:p>
            <a:fld id="{96698D69-0F81-6A45-8F6F-1EFC7AF66EB3}" type="datetime1">
              <a:rPr lang="da-DK" smtClean="0"/>
              <a:t>29/01/2016</a:t>
            </a:fld>
            <a:endParaRPr lang="da-DK"/>
          </a:p>
        </p:txBody>
      </p:sp>
      <p:sp>
        <p:nvSpPr>
          <p:cNvPr id="3" name="Pladsholder til sidefod 2"/>
          <p:cNvSpPr>
            <a:spLocks noGrp="1"/>
          </p:cNvSpPr>
          <p:nvPr>
            <p:ph type="ftr" sz="quarter" idx="11"/>
          </p:nvPr>
        </p:nvSpPr>
        <p:spPr>
          <a:effectLst/>
        </p:spPr>
        <p:txBody>
          <a:bodyPr/>
          <a:lstStyle/>
          <a:p>
            <a:r>
              <a:rPr lang="da-DK" smtClean="0"/>
              <a:t>Lena Højgård Isager www.pkf.name</a:t>
            </a:r>
            <a:endParaRPr lang="da-DK"/>
          </a:p>
        </p:txBody>
      </p:sp>
    </p:spTree>
    <p:extLst>
      <p:ext uri="{BB962C8B-B14F-4D97-AF65-F5344CB8AC3E}">
        <p14:creationId xmlns:p14="http://schemas.microsoft.com/office/powerpoint/2010/main" val="11775913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rot="-192303">
            <a:off x="91848" y="6531429"/>
            <a:ext cx="7587343" cy="215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35614" bIns="0" anchor="ctr"/>
          <a:lstStyle/>
          <a:p>
            <a:pPr marL="35166"/>
            <a:r>
              <a:rPr lang="en-US" sz="800">
                <a:solidFill>
                  <a:srgbClr val="006699"/>
                </a:solidFill>
                <a:latin typeface="Calibri"/>
                <a:ea typeface="ＭＳ Ｐゴシック" charset="0"/>
                <a:cs typeface="ＭＳ Ｐゴシック" charset="0"/>
                <a:sym typeface="Comic Sans MS" charset="0"/>
              </a:rPr>
              <a:t> </a:t>
            </a:r>
          </a:p>
        </p:txBody>
      </p:sp>
      <p:sp>
        <p:nvSpPr>
          <p:cNvPr id="53250" name="Rectangle 2"/>
          <p:cNvSpPr>
            <a:spLocks noGrp="1" noChangeArrowheads="1"/>
          </p:cNvSpPr>
          <p:nvPr>
            <p:ph type="title"/>
          </p:nvPr>
        </p:nvSpPr>
        <p:spPr>
          <a:xfrm>
            <a:off x="555171" y="124097"/>
            <a:ext cx="7772400" cy="973183"/>
          </a:xfrm>
        </p:spPr>
        <p:txBody>
          <a:bodyPr rIns="94673"/>
          <a:lstStyle/>
          <a:p>
            <a:pPr marL="35166">
              <a:defRPr/>
            </a:pPr>
            <a:r>
              <a:rPr lang="en-US" sz="3000" dirty="0" err="1">
                <a:solidFill>
                  <a:srgbClr val="FFFFFF"/>
                </a:solidFill>
                <a:latin typeface="+mn-lt"/>
              </a:rPr>
              <a:t>Bearbejdning</a:t>
            </a:r>
            <a:r>
              <a:rPr lang="en-US" sz="3000" dirty="0">
                <a:solidFill>
                  <a:srgbClr val="FFFFFF"/>
                </a:solidFill>
                <a:latin typeface="+mn-lt"/>
              </a:rPr>
              <a:t> </a:t>
            </a:r>
            <a:r>
              <a:rPr lang="en-US" sz="3000" dirty="0" err="1">
                <a:solidFill>
                  <a:srgbClr val="FFFFFF"/>
                </a:solidFill>
                <a:latin typeface="+mn-lt"/>
              </a:rPr>
              <a:t>af</a:t>
            </a:r>
            <a:r>
              <a:rPr lang="en-US" sz="3000" dirty="0">
                <a:solidFill>
                  <a:srgbClr val="FFFFFF"/>
                </a:solidFill>
                <a:latin typeface="+mn-lt"/>
              </a:rPr>
              <a:t> </a:t>
            </a:r>
            <a:r>
              <a:rPr lang="en-US" sz="3000" dirty="0" err="1">
                <a:solidFill>
                  <a:srgbClr val="FFFFFF"/>
                </a:solidFill>
                <a:latin typeface="+mn-lt"/>
              </a:rPr>
              <a:t>oplevet</a:t>
            </a:r>
            <a:r>
              <a:rPr lang="en-US" sz="3000" dirty="0">
                <a:solidFill>
                  <a:srgbClr val="FFFFFF"/>
                </a:solidFill>
                <a:latin typeface="+mn-lt"/>
              </a:rPr>
              <a:t> </a:t>
            </a:r>
            <a:r>
              <a:rPr lang="en-US" sz="3000" dirty="0" err="1">
                <a:solidFill>
                  <a:srgbClr val="FFFFFF"/>
                </a:solidFill>
                <a:latin typeface="+mn-lt"/>
              </a:rPr>
              <a:t>trussel</a:t>
            </a:r>
            <a:endParaRPr lang="en-US" sz="3000" dirty="0">
              <a:solidFill>
                <a:srgbClr val="FFFFFF"/>
              </a:solidFill>
              <a:latin typeface="+mn-lt"/>
            </a:endParaRPr>
          </a:p>
        </p:txBody>
      </p:sp>
      <p:sp>
        <p:nvSpPr>
          <p:cNvPr id="53251" name="AutoShape 3"/>
          <p:cNvSpPr>
            <a:spLocks/>
          </p:cNvSpPr>
          <p:nvPr/>
        </p:nvSpPr>
        <p:spPr bwMode="auto">
          <a:xfrm>
            <a:off x="2500993" y="2381523"/>
            <a:ext cx="3880077" cy="2192110"/>
          </a:xfrm>
          <a:custGeom>
            <a:avLst/>
            <a:gdLst>
              <a:gd name="T0" fmla="*/ 0 w 22155"/>
              <a:gd name="T1" fmla="*/ 0 h 22725"/>
              <a:gd name="T2" fmla="*/ 22155 w 22155"/>
              <a:gd name="T3" fmla="*/ 22725 h 22725"/>
            </a:gdLst>
            <a:ahLst/>
            <a:cxnLst/>
            <a:rect l="T0" t="T1" r="T2" b="T3"/>
            <a:pathLst>
              <a:path w="22155" h="22725">
                <a:moveTo>
                  <a:pt x="11078" y="0"/>
                </a:moveTo>
                <a:lnTo>
                  <a:pt x="13572" y="6051"/>
                </a:lnTo>
                <a:lnTo>
                  <a:pt x="19739" y="4278"/>
                </a:lnTo>
                <a:lnTo>
                  <a:pt x="16681" y="10051"/>
                </a:lnTo>
                <a:lnTo>
                  <a:pt x="21878" y="13891"/>
                </a:lnTo>
                <a:lnTo>
                  <a:pt x="15572" y="15038"/>
                </a:lnTo>
                <a:lnTo>
                  <a:pt x="15884" y="21600"/>
                </a:lnTo>
                <a:lnTo>
                  <a:pt x="11078" y="17258"/>
                </a:lnTo>
                <a:lnTo>
                  <a:pt x="6272" y="21600"/>
                </a:lnTo>
                <a:lnTo>
                  <a:pt x="6584" y="15038"/>
                </a:lnTo>
                <a:lnTo>
                  <a:pt x="278" y="13891"/>
                </a:lnTo>
                <a:lnTo>
                  <a:pt x="5475" y="10051"/>
                </a:lnTo>
                <a:lnTo>
                  <a:pt x="2417" y="4278"/>
                </a:lnTo>
                <a:lnTo>
                  <a:pt x="8584" y="6051"/>
                </a:lnTo>
                <a:lnTo>
                  <a:pt x="11078" y="0"/>
                </a:lnTo>
                <a:close/>
                <a:moveTo>
                  <a:pt x="11078" y="0"/>
                </a:moveTo>
              </a:path>
            </a:pathLst>
          </a:custGeom>
          <a:solidFill>
            <a:srgbClr val="FF0000"/>
          </a:solidFill>
          <a:ln w="12700">
            <a:solidFill>
              <a:schemeClr val="tx1"/>
            </a:solidFill>
            <a:round/>
            <a:headEnd/>
            <a:tailEnd/>
          </a:ln>
        </p:spPr>
        <p:txBody>
          <a:bodyPr lIns="0" tIns="0" rIns="36469" bIns="0" anchor="ctr"/>
          <a:lstStyle/>
          <a:p>
            <a:pPr marL="35899" algn="ctr"/>
            <a:r>
              <a:rPr lang="en-US" sz="1200" dirty="0">
                <a:solidFill>
                  <a:srgbClr val="FFFFFF"/>
                </a:solidFill>
                <a:latin typeface="Calibri"/>
                <a:ea typeface="ＭＳ Ｐゴシック" charset="0"/>
                <a:cs typeface="ＭＳ Ｐゴシック" charset="0"/>
                <a:sym typeface="Comic Sans MS" charset="0"/>
              </a:rPr>
              <a:t>En </a:t>
            </a:r>
            <a:r>
              <a:rPr lang="en-US" sz="1200" dirty="0" err="1">
                <a:solidFill>
                  <a:srgbClr val="FFFFFF"/>
                </a:solidFill>
                <a:latin typeface="Calibri"/>
                <a:ea typeface="ＭＳ Ｐゴシック" charset="0"/>
                <a:cs typeface="ＭＳ Ｐゴシック" charset="0"/>
                <a:sym typeface="Comic Sans MS" charset="0"/>
              </a:rPr>
              <a:t>følelse</a:t>
            </a:r>
            <a:r>
              <a:rPr lang="en-US" sz="1200" dirty="0">
                <a:solidFill>
                  <a:srgbClr val="FFFFFF"/>
                </a:solidFill>
                <a:latin typeface="Calibri"/>
                <a:ea typeface="ＭＳ Ｐゴシック" charset="0"/>
                <a:cs typeface="ＭＳ Ｐゴシック" charset="0"/>
                <a:sym typeface="Comic Sans MS" charset="0"/>
              </a:rPr>
              <a:t> </a:t>
            </a:r>
            <a:r>
              <a:rPr lang="en-US" sz="1200" dirty="0" err="1">
                <a:solidFill>
                  <a:srgbClr val="FFFFFF"/>
                </a:solidFill>
                <a:latin typeface="Calibri"/>
                <a:ea typeface="ＭＳ Ｐゴシック" charset="0"/>
                <a:cs typeface="ＭＳ Ｐゴシック" charset="0"/>
                <a:sym typeface="Comic Sans MS" charset="0"/>
              </a:rPr>
              <a:t>af</a:t>
            </a:r>
            <a:r>
              <a:rPr lang="en-US" sz="1200" dirty="0">
                <a:solidFill>
                  <a:srgbClr val="FFFFFF"/>
                </a:solidFill>
                <a:latin typeface="Calibri"/>
                <a:ea typeface="ＭＳ Ｐゴシック" charset="0"/>
                <a:cs typeface="ＭＳ Ｐゴシック" charset="0"/>
                <a:sym typeface="Comic Sans MS" charset="0"/>
              </a:rPr>
              <a:t> at </a:t>
            </a:r>
            <a:r>
              <a:rPr lang="en-US" sz="1200" dirty="0" err="1">
                <a:solidFill>
                  <a:srgbClr val="FFFFFF"/>
                </a:solidFill>
                <a:latin typeface="Calibri"/>
                <a:ea typeface="ＭＳ Ｐゴシック" charset="0"/>
                <a:cs typeface="ＭＳ Ｐゴシック" charset="0"/>
                <a:sym typeface="Comic Sans MS" charset="0"/>
              </a:rPr>
              <a:t>være</a:t>
            </a:r>
            <a:r>
              <a:rPr lang="en-US" sz="1200" dirty="0">
                <a:solidFill>
                  <a:srgbClr val="FFFFFF"/>
                </a:solidFill>
                <a:latin typeface="Calibri"/>
                <a:ea typeface="ＭＳ Ｐゴシック" charset="0"/>
                <a:cs typeface="ＭＳ Ｐゴシック" charset="0"/>
                <a:sym typeface="Comic Sans MS" charset="0"/>
              </a:rPr>
              <a:t> </a:t>
            </a:r>
            <a:r>
              <a:rPr lang="en-US" sz="1200" dirty="0" err="1">
                <a:solidFill>
                  <a:srgbClr val="FFFFFF"/>
                </a:solidFill>
                <a:latin typeface="Calibri"/>
                <a:ea typeface="ＭＳ Ｐゴシック" charset="0"/>
                <a:cs typeface="ＭＳ Ｐゴシック" charset="0"/>
                <a:sym typeface="Comic Sans MS" charset="0"/>
              </a:rPr>
              <a:t>truet</a:t>
            </a:r>
            <a:endParaRPr lang="en-US" sz="1200" dirty="0">
              <a:solidFill>
                <a:srgbClr val="FFFFFF"/>
              </a:solidFill>
              <a:latin typeface="Calibri"/>
              <a:ea typeface="ＭＳ Ｐゴシック" charset="0"/>
              <a:cs typeface="ＭＳ Ｐゴシック" charset="0"/>
              <a:sym typeface="Comic Sans MS" charset="0"/>
            </a:endParaRPr>
          </a:p>
        </p:txBody>
      </p:sp>
      <p:sp>
        <p:nvSpPr>
          <p:cNvPr id="53252" name="Oval 4"/>
          <p:cNvSpPr>
            <a:spLocks/>
          </p:cNvSpPr>
          <p:nvPr/>
        </p:nvSpPr>
        <p:spPr bwMode="auto">
          <a:xfrm>
            <a:off x="762000" y="1587137"/>
            <a:ext cx="2035629" cy="1404257"/>
          </a:xfrm>
          <a:prstGeom prst="ellipse">
            <a:avLst/>
          </a:prstGeom>
          <a:solidFill>
            <a:srgbClr val="FF0000"/>
          </a:solidFill>
          <a:ln w="12700">
            <a:solidFill>
              <a:schemeClr val="tx1"/>
            </a:solidFill>
            <a:round/>
            <a:headEnd/>
            <a:tailEnd/>
          </a:ln>
        </p:spPr>
        <p:txBody>
          <a:bodyPr lIns="0" tIns="0" rIns="36469" bIns="0" anchor="ctr"/>
          <a:lstStyle/>
          <a:p>
            <a:pPr marL="35899" algn="ctr"/>
            <a:r>
              <a:rPr lang="en-US" sz="1700" dirty="0" err="1">
                <a:solidFill>
                  <a:srgbClr val="FFFFFF"/>
                </a:solidFill>
                <a:latin typeface="Calibri"/>
                <a:ea typeface="ＭＳ Ｐゴシック" charset="0"/>
                <a:cs typeface="ＭＳ Ｐゴシック" charset="0"/>
                <a:sym typeface="Comic Sans MS" charset="0"/>
              </a:rPr>
              <a:t>Selvkritisk</a:t>
            </a:r>
            <a:r>
              <a:rPr lang="en-US" sz="1700" dirty="0">
                <a:solidFill>
                  <a:srgbClr val="FFFFFF"/>
                </a:solidFill>
                <a:latin typeface="Calibri"/>
                <a:ea typeface="ＭＳ Ｐゴシック" charset="0"/>
                <a:cs typeface="ＭＳ Ｐゴシック" charset="0"/>
                <a:sym typeface="Comic Sans MS" charset="0"/>
              </a:rPr>
              <a:t> </a:t>
            </a:r>
            <a:r>
              <a:rPr lang="en-US" sz="1700" dirty="0" smtClean="0">
                <a:solidFill>
                  <a:srgbClr val="FFFFFF"/>
                </a:solidFill>
                <a:latin typeface="Calibri"/>
                <a:ea typeface="ＭＳ Ｐゴシック" charset="0"/>
                <a:cs typeface="ＭＳ Ｐゴシック" charset="0"/>
                <a:sym typeface="Comic Sans MS" charset="0"/>
              </a:rPr>
              <a:t>dialog / </a:t>
            </a:r>
            <a:r>
              <a:rPr lang="en-US" sz="1700" dirty="0" err="1" smtClean="0">
                <a:solidFill>
                  <a:srgbClr val="FFFFFF"/>
                </a:solidFill>
                <a:latin typeface="Calibri"/>
                <a:ea typeface="ＭＳ Ｐゴシック" charset="0"/>
                <a:cs typeface="ＭＳ Ｐゴシック" charset="0"/>
                <a:sym typeface="Comic Sans MS" charset="0"/>
              </a:rPr>
              <a:t>kritik</a:t>
            </a:r>
            <a:r>
              <a:rPr lang="en-US" sz="1700" dirty="0" smtClean="0">
                <a:solidFill>
                  <a:srgbClr val="FFFFFF"/>
                </a:solidFill>
                <a:latin typeface="Calibri"/>
                <a:ea typeface="ＭＳ Ｐゴシック" charset="0"/>
                <a:cs typeface="ＭＳ Ｐゴシック" charset="0"/>
                <a:sym typeface="Comic Sans MS" charset="0"/>
              </a:rPr>
              <a:t> </a:t>
            </a:r>
            <a:r>
              <a:rPr lang="en-US" sz="1700" dirty="0" err="1" smtClean="0">
                <a:solidFill>
                  <a:srgbClr val="FFFFFF"/>
                </a:solidFill>
                <a:latin typeface="Calibri"/>
                <a:ea typeface="ＭＳ Ｐゴシック" charset="0"/>
                <a:cs typeface="ＭＳ Ｐゴシック" charset="0"/>
                <a:sym typeface="Comic Sans MS" charset="0"/>
              </a:rPr>
              <a:t>af</a:t>
            </a:r>
            <a:r>
              <a:rPr lang="en-US" sz="1700" dirty="0" smtClean="0">
                <a:solidFill>
                  <a:srgbClr val="FFFFFF"/>
                </a:solidFill>
                <a:latin typeface="Calibri"/>
                <a:ea typeface="ＭＳ Ｐゴシック" charset="0"/>
                <a:cs typeface="ＭＳ Ｐゴシック" charset="0"/>
                <a:sym typeface="Comic Sans MS" charset="0"/>
              </a:rPr>
              <a:t> </a:t>
            </a:r>
            <a:r>
              <a:rPr lang="en-US" sz="1700" dirty="0" err="1" smtClean="0">
                <a:solidFill>
                  <a:srgbClr val="FFFFFF"/>
                </a:solidFill>
                <a:latin typeface="Calibri"/>
                <a:ea typeface="ＭＳ Ｐゴシック" charset="0"/>
                <a:cs typeface="ＭＳ Ｐゴシック" charset="0"/>
                <a:sym typeface="Comic Sans MS" charset="0"/>
              </a:rPr>
              <a:t>andre</a:t>
            </a:r>
            <a:endParaRPr lang="en-US" sz="1700" dirty="0">
              <a:solidFill>
                <a:srgbClr val="FFFFFF"/>
              </a:solidFill>
              <a:latin typeface="Calibri"/>
              <a:ea typeface="ＭＳ Ｐゴシック" charset="0"/>
              <a:cs typeface="ＭＳ Ｐゴシック" charset="0"/>
              <a:sym typeface="Comic Sans MS" charset="0"/>
            </a:endParaRPr>
          </a:p>
        </p:txBody>
      </p:sp>
      <p:sp>
        <p:nvSpPr>
          <p:cNvPr id="53253" name="Oval 5"/>
          <p:cNvSpPr>
            <a:spLocks/>
          </p:cNvSpPr>
          <p:nvPr/>
        </p:nvSpPr>
        <p:spPr bwMode="auto">
          <a:xfrm>
            <a:off x="5856514" y="4238897"/>
            <a:ext cx="2035629" cy="1404257"/>
          </a:xfrm>
          <a:prstGeom prst="ellipse">
            <a:avLst/>
          </a:prstGeom>
          <a:solidFill>
            <a:srgbClr val="008000"/>
          </a:solidFill>
          <a:ln w="12700">
            <a:solidFill>
              <a:schemeClr val="tx1"/>
            </a:solidFill>
            <a:round/>
            <a:headEnd/>
            <a:tailEnd/>
          </a:ln>
        </p:spPr>
        <p:txBody>
          <a:bodyPr lIns="0" tIns="0" rIns="36469" bIns="0" anchor="ctr"/>
          <a:lstStyle/>
          <a:p>
            <a:pPr marL="35899" algn="ctr"/>
            <a:r>
              <a:rPr lang="en-US" sz="1700" dirty="0" err="1">
                <a:solidFill>
                  <a:srgbClr val="FFFFFF"/>
                </a:solidFill>
                <a:latin typeface="Calibri"/>
                <a:ea typeface="ＭＳ Ｐゴシック" charset="0"/>
                <a:cs typeface="ＭＳ Ｐゴシック" charset="0"/>
                <a:sym typeface="Comic Sans MS" charset="0"/>
              </a:rPr>
              <a:t>Medfølelse</a:t>
            </a:r>
            <a:r>
              <a:rPr lang="en-US" sz="1700" dirty="0">
                <a:solidFill>
                  <a:srgbClr val="FFFFFF"/>
                </a:solidFill>
                <a:latin typeface="Calibri"/>
                <a:ea typeface="ＭＳ Ｐゴシック" charset="0"/>
                <a:cs typeface="ＭＳ Ｐゴシック" charset="0"/>
                <a:sym typeface="Comic Sans MS" charset="0"/>
              </a:rPr>
              <a:t> / </a:t>
            </a:r>
            <a:r>
              <a:rPr lang="en-US" sz="1700" dirty="0" err="1">
                <a:solidFill>
                  <a:srgbClr val="FFFFFF"/>
                </a:solidFill>
                <a:latin typeface="Calibri"/>
                <a:ea typeface="ＭＳ Ｐゴシック" charset="0"/>
                <a:cs typeface="ＭＳ Ｐゴシック" charset="0"/>
                <a:sym typeface="Comic Sans MS" charset="0"/>
              </a:rPr>
              <a:t>tryghed</a:t>
            </a:r>
            <a:endParaRPr lang="en-US" sz="1700" dirty="0">
              <a:solidFill>
                <a:srgbClr val="FFFFFF"/>
              </a:solidFill>
              <a:latin typeface="Calibri"/>
              <a:ea typeface="ＭＳ Ｐゴシック" charset="0"/>
              <a:cs typeface="ＭＳ Ｐゴシック" charset="0"/>
              <a:sym typeface="Comic Sans MS" charset="0"/>
            </a:endParaRPr>
          </a:p>
        </p:txBody>
      </p:sp>
      <p:sp>
        <p:nvSpPr>
          <p:cNvPr id="53254" name="Oval 6"/>
          <p:cNvSpPr>
            <a:spLocks/>
          </p:cNvSpPr>
          <p:nvPr/>
        </p:nvSpPr>
        <p:spPr bwMode="auto">
          <a:xfrm>
            <a:off x="816428" y="4238897"/>
            <a:ext cx="2035629" cy="1404257"/>
          </a:xfrm>
          <a:prstGeom prst="ellipse">
            <a:avLst/>
          </a:prstGeom>
          <a:solidFill>
            <a:srgbClr val="FF0000"/>
          </a:solidFill>
          <a:ln w="12700">
            <a:solidFill>
              <a:schemeClr val="tx1"/>
            </a:solidFill>
            <a:round/>
            <a:headEnd/>
            <a:tailEnd/>
          </a:ln>
        </p:spPr>
        <p:txBody>
          <a:bodyPr lIns="0" tIns="0" rIns="36469" bIns="0" anchor="ctr"/>
          <a:lstStyle/>
          <a:p>
            <a:pPr marL="35899" algn="ctr"/>
            <a:r>
              <a:rPr lang="en-US" sz="1700" dirty="0" err="1">
                <a:solidFill>
                  <a:srgbClr val="FFFFFF"/>
                </a:solidFill>
                <a:latin typeface="Calibri"/>
                <a:ea typeface="ＭＳ Ｐゴシック" charset="0"/>
                <a:cs typeface="ＭＳ Ｐゴシック" charset="0"/>
                <a:sym typeface="Comic Sans MS" charset="0"/>
              </a:rPr>
              <a:t>Skam</a:t>
            </a:r>
            <a:endParaRPr lang="en-US" sz="1700" dirty="0">
              <a:solidFill>
                <a:srgbClr val="FFFFFF"/>
              </a:solidFill>
              <a:latin typeface="Calibri"/>
              <a:ea typeface="ＭＳ Ｐゴシック" charset="0"/>
              <a:cs typeface="ＭＳ Ｐゴシック" charset="0"/>
              <a:sym typeface="Comic Sans MS" charset="0"/>
            </a:endParaRPr>
          </a:p>
        </p:txBody>
      </p:sp>
      <p:sp>
        <p:nvSpPr>
          <p:cNvPr id="53255" name="Oval 7"/>
          <p:cNvSpPr>
            <a:spLocks/>
          </p:cNvSpPr>
          <p:nvPr/>
        </p:nvSpPr>
        <p:spPr bwMode="auto">
          <a:xfrm>
            <a:off x="5856514" y="1587137"/>
            <a:ext cx="2471057" cy="1404257"/>
          </a:xfrm>
          <a:prstGeom prst="ellipse">
            <a:avLst/>
          </a:prstGeom>
          <a:solidFill>
            <a:srgbClr val="008000"/>
          </a:solidFill>
          <a:ln w="12700">
            <a:solidFill>
              <a:schemeClr val="tx1"/>
            </a:solidFill>
            <a:round/>
            <a:headEnd/>
            <a:tailEnd/>
          </a:ln>
        </p:spPr>
        <p:txBody>
          <a:bodyPr lIns="0" tIns="0" rIns="36469" bIns="0" anchor="ctr"/>
          <a:lstStyle/>
          <a:p>
            <a:pPr marL="35899" algn="ctr"/>
            <a:r>
              <a:rPr lang="en-US" sz="1700" dirty="0" err="1">
                <a:solidFill>
                  <a:prstClr val="white"/>
                </a:solidFill>
                <a:latin typeface="Calibri"/>
                <a:ea typeface="ＭＳ Ｐゴシック" charset="0"/>
                <a:cs typeface="ＭＳ Ｐゴシック" charset="0"/>
                <a:sym typeface="Comic Sans MS" charset="0"/>
              </a:rPr>
              <a:t>Selvberoligende</a:t>
            </a:r>
            <a:r>
              <a:rPr lang="en-US" sz="1700" dirty="0">
                <a:solidFill>
                  <a:prstClr val="white"/>
                </a:solidFill>
                <a:latin typeface="Calibri"/>
                <a:ea typeface="ＭＳ Ｐゴシック" charset="0"/>
                <a:cs typeface="ＭＳ Ｐゴシック" charset="0"/>
                <a:sym typeface="Comic Sans MS" charset="0"/>
              </a:rPr>
              <a:t> dialog</a:t>
            </a:r>
          </a:p>
        </p:txBody>
      </p:sp>
      <p:sp>
        <p:nvSpPr>
          <p:cNvPr id="53256" name="Line 8"/>
          <p:cNvSpPr>
            <a:spLocks noChangeShapeType="1"/>
          </p:cNvSpPr>
          <p:nvPr/>
        </p:nvSpPr>
        <p:spPr bwMode="auto">
          <a:xfrm>
            <a:off x="7440386" y="3122023"/>
            <a:ext cx="0" cy="868680"/>
          </a:xfrm>
          <a:prstGeom prst="line">
            <a:avLst/>
          </a:prstGeom>
          <a:noFill/>
          <a:ln w="38100">
            <a:solidFill>
              <a:schemeClr val="tx1"/>
            </a:solidFill>
            <a:round/>
            <a:headEnd type="stealth" w="med" len="me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57" name="Line 9"/>
          <p:cNvSpPr>
            <a:spLocks noChangeShapeType="1"/>
          </p:cNvSpPr>
          <p:nvPr/>
        </p:nvSpPr>
        <p:spPr bwMode="auto">
          <a:xfrm rot="10800000" flipH="1">
            <a:off x="5845629" y="3024051"/>
            <a:ext cx="457200" cy="209006"/>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58" name="Line 10"/>
          <p:cNvSpPr>
            <a:spLocks noChangeShapeType="1"/>
          </p:cNvSpPr>
          <p:nvPr/>
        </p:nvSpPr>
        <p:spPr bwMode="auto">
          <a:xfrm rot="10800000">
            <a:off x="2613932" y="2990578"/>
            <a:ext cx="297316" cy="284117"/>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59" name="Line 11"/>
          <p:cNvSpPr>
            <a:spLocks noChangeShapeType="1"/>
          </p:cNvSpPr>
          <p:nvPr/>
        </p:nvSpPr>
        <p:spPr bwMode="auto">
          <a:xfrm flipH="1">
            <a:off x="2694214" y="4088675"/>
            <a:ext cx="375557" cy="235131"/>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60" name="Line 12"/>
          <p:cNvSpPr>
            <a:spLocks noChangeShapeType="1"/>
          </p:cNvSpPr>
          <p:nvPr/>
        </p:nvSpPr>
        <p:spPr bwMode="auto">
          <a:xfrm>
            <a:off x="5600700" y="4108269"/>
            <a:ext cx="364671" cy="293914"/>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61" name="Line 13"/>
          <p:cNvSpPr>
            <a:spLocks noChangeShapeType="1"/>
          </p:cNvSpPr>
          <p:nvPr/>
        </p:nvSpPr>
        <p:spPr bwMode="auto">
          <a:xfrm flipH="1">
            <a:off x="1197429" y="3115491"/>
            <a:ext cx="5443" cy="999309"/>
          </a:xfrm>
          <a:prstGeom prst="line">
            <a:avLst/>
          </a:prstGeom>
          <a:noFill/>
          <a:ln w="38100">
            <a:solidFill>
              <a:schemeClr val="tx1"/>
            </a:solidFill>
            <a:round/>
            <a:headEnd type="stealth" w="med" len="med"/>
            <a:tailEnd type="triangle" w="med" len="med"/>
          </a:ln>
          <a:extLst>
            <a:ext uri="{909E8E84-426E-40dd-AFC4-6F175D3DCCD1}">
              <a14:hiddenFill xmlns="" xmlns:a14="http://schemas.microsoft.com/office/drawing/2010/main">
                <a:noFill/>
              </a14:hiddenFill>
            </a:ext>
          </a:extLst>
        </p:spPr>
        <p:txBody>
          <a:bodyPr lIns="0" tIns="0" rIns="0" bIns="0"/>
          <a:lstStyle/>
          <a:p>
            <a:endParaRPr lang="da-DK">
              <a:solidFill>
                <a:prstClr val="black"/>
              </a:solidFill>
              <a:latin typeface="Calibri"/>
            </a:endParaRPr>
          </a:p>
        </p:txBody>
      </p:sp>
      <p:sp>
        <p:nvSpPr>
          <p:cNvPr id="53262" name="Rectangle 14"/>
          <p:cNvSpPr>
            <a:spLocks/>
          </p:cNvSpPr>
          <p:nvPr/>
        </p:nvSpPr>
        <p:spPr bwMode="auto">
          <a:xfrm>
            <a:off x="1475014" y="3370217"/>
            <a:ext cx="97297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36469" bIns="0">
            <a:spAutoFit/>
          </a:bodyPr>
          <a:lstStyle/>
          <a:p>
            <a:pPr marL="35899"/>
            <a:r>
              <a:rPr lang="en-US" sz="1400" dirty="0" err="1">
                <a:solidFill>
                  <a:srgbClr val="FFFFFF"/>
                </a:solidFill>
                <a:latin typeface="Calibri"/>
                <a:ea typeface="ＭＳ Ｐゴシック" charset="0"/>
                <a:cs typeface="ＭＳ Ｐゴシック" charset="0"/>
                <a:sym typeface="Comic Sans MS" charset="0"/>
              </a:rPr>
              <a:t>Vedligholder</a:t>
            </a:r>
            <a:endParaRPr lang="en-US" sz="1100" dirty="0">
              <a:solidFill>
                <a:srgbClr val="FFFFFF"/>
              </a:solidFill>
              <a:latin typeface="Calibri"/>
              <a:ea typeface="ＭＳ Ｐゴシック" charset="0"/>
              <a:cs typeface="ＭＳ Ｐゴシック" charset="0"/>
              <a:sym typeface="Comic Sans MS" charset="0"/>
            </a:endParaRPr>
          </a:p>
        </p:txBody>
      </p:sp>
      <p:sp>
        <p:nvSpPr>
          <p:cNvPr id="53263" name="Rectangle 15"/>
          <p:cNvSpPr>
            <a:spLocks/>
          </p:cNvSpPr>
          <p:nvPr/>
        </p:nvSpPr>
        <p:spPr bwMode="auto">
          <a:xfrm>
            <a:off x="6312112" y="3370217"/>
            <a:ext cx="66704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36469" bIns="0">
            <a:spAutoFit/>
          </a:bodyPr>
          <a:lstStyle/>
          <a:p>
            <a:pPr marL="35899"/>
            <a:r>
              <a:rPr lang="en-US" sz="1400" dirty="0" err="1">
                <a:solidFill>
                  <a:srgbClr val="FFFFFF"/>
                </a:solidFill>
                <a:latin typeface="Calibri"/>
                <a:ea typeface="ＭＳ Ｐゴシック" charset="0"/>
                <a:cs typeface="ＭＳ Ｐゴシック" charset="0"/>
                <a:sym typeface="Comic Sans MS" charset="0"/>
              </a:rPr>
              <a:t>Afslutter</a:t>
            </a:r>
            <a:endParaRPr lang="en-US" sz="1100" dirty="0">
              <a:solidFill>
                <a:srgbClr val="FFFFFF"/>
              </a:solidFill>
              <a:latin typeface="Calibri"/>
              <a:ea typeface="ＭＳ Ｐゴシック" charset="0"/>
              <a:cs typeface="ＭＳ Ｐゴシック" charset="0"/>
              <a:sym typeface="Comic Sans MS" charset="0"/>
            </a:endParaRPr>
          </a:p>
        </p:txBody>
      </p:sp>
      <p:sp>
        <p:nvSpPr>
          <p:cNvPr id="53264" name="Rectangle 16"/>
          <p:cNvSpPr>
            <a:spLocks/>
          </p:cNvSpPr>
          <p:nvPr/>
        </p:nvSpPr>
        <p:spPr bwMode="auto">
          <a:xfrm>
            <a:off x="6656614" y="6139543"/>
            <a:ext cx="197883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36469" bIns="0">
            <a:spAutoFit/>
          </a:bodyPr>
          <a:lstStyle/>
          <a:p>
            <a:pPr marL="35899"/>
            <a:r>
              <a:rPr lang="en-US" sz="1200" dirty="0" smtClean="0">
                <a:solidFill>
                  <a:srgbClr val="FFFFFF"/>
                </a:solidFill>
                <a:latin typeface="Calibri"/>
                <a:ea typeface="ＭＳ Ｐゴシック" charset="0"/>
                <a:cs typeface="ＭＳ Ｐゴシック" charset="0"/>
                <a:sym typeface="Comic Sans MS" charset="0"/>
              </a:rPr>
              <a:t>(Deborah </a:t>
            </a:r>
            <a:r>
              <a:rPr lang="en-US" sz="1200" dirty="0">
                <a:solidFill>
                  <a:srgbClr val="FFFFFF"/>
                </a:solidFill>
                <a:latin typeface="Calibri"/>
                <a:ea typeface="ＭＳ Ｐゴシック" charset="0"/>
                <a:cs typeface="ＭＳ Ｐゴシック" charset="0"/>
                <a:sym typeface="Comic Sans MS" charset="0"/>
              </a:rPr>
              <a:t>Lee 2010/ </a:t>
            </a:r>
            <a:r>
              <a:rPr lang="en-US" sz="1200" dirty="0" err="1" smtClean="0">
                <a:solidFill>
                  <a:srgbClr val="FFFFFF"/>
                </a:solidFill>
                <a:latin typeface="Calibri"/>
                <a:ea typeface="ＭＳ Ｐゴシック" charset="0"/>
                <a:cs typeface="ＭＳ Ｐゴシック" charset="0"/>
                <a:sym typeface="Comic Sans MS" charset="0"/>
              </a:rPr>
              <a:t>L.H.Isager</a:t>
            </a:r>
            <a:r>
              <a:rPr lang="en-US" sz="1200" dirty="0" smtClean="0">
                <a:solidFill>
                  <a:srgbClr val="FFFFFF"/>
                </a:solidFill>
                <a:latin typeface="Calibri"/>
                <a:ea typeface="ＭＳ Ｐゴシック" charset="0"/>
                <a:cs typeface="ＭＳ Ｐゴシック" charset="0"/>
                <a:sym typeface="Comic Sans MS" charset="0"/>
              </a:rPr>
              <a:t>)</a:t>
            </a:r>
            <a:endParaRPr lang="en-US" sz="1200" dirty="0">
              <a:solidFill>
                <a:srgbClr val="FFFFFF"/>
              </a:solidFill>
              <a:latin typeface="Calibri"/>
              <a:ea typeface="ＭＳ Ｐゴシック" charset="0"/>
              <a:cs typeface="ＭＳ Ｐゴシック" charset="0"/>
              <a:sym typeface="Comic Sans MS" charset="0"/>
            </a:endParaRPr>
          </a:p>
        </p:txBody>
      </p:sp>
      <p:sp>
        <p:nvSpPr>
          <p:cNvPr id="2" name="Stribet højrepil 1"/>
          <p:cNvSpPr/>
          <p:nvPr/>
        </p:nvSpPr>
        <p:spPr>
          <a:xfrm>
            <a:off x="7892143" y="3446417"/>
            <a:ext cx="605153" cy="139244"/>
          </a:xfrm>
          <a:prstGeom prst="striped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800" dirty="0">
              <a:solidFill>
                <a:prstClr val="white"/>
              </a:solidFill>
              <a:latin typeface="Calibri"/>
            </a:endParaRPr>
          </a:p>
        </p:txBody>
      </p:sp>
      <p:sp>
        <p:nvSpPr>
          <p:cNvPr id="19" name="Stribet højrepil 18"/>
          <p:cNvSpPr/>
          <p:nvPr/>
        </p:nvSpPr>
        <p:spPr>
          <a:xfrm rot="10800000" flipV="1">
            <a:off x="459423" y="3446417"/>
            <a:ext cx="605153" cy="152400"/>
          </a:xfrm>
          <a:prstGeom prst="striped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800" dirty="0">
              <a:solidFill>
                <a:prstClr val="white"/>
              </a:solidFill>
              <a:latin typeface="Calibri"/>
            </a:endParaRPr>
          </a:p>
        </p:txBody>
      </p:sp>
      <p:sp>
        <p:nvSpPr>
          <p:cNvPr id="3" name="Tekstfelt 2"/>
          <p:cNvSpPr txBox="1"/>
          <p:nvPr/>
        </p:nvSpPr>
        <p:spPr>
          <a:xfrm>
            <a:off x="7892143" y="3598817"/>
            <a:ext cx="739881" cy="276999"/>
          </a:xfrm>
          <a:prstGeom prst="rect">
            <a:avLst/>
          </a:prstGeom>
          <a:noFill/>
        </p:spPr>
        <p:txBody>
          <a:bodyPr wrap="none" rtlCol="0">
            <a:spAutoFit/>
          </a:bodyPr>
          <a:lstStyle/>
          <a:p>
            <a:r>
              <a:rPr lang="da-DK" sz="1200" dirty="0" smtClean="0">
                <a:solidFill>
                  <a:srgbClr val="FFFFFF"/>
                </a:solidFill>
                <a:latin typeface="Calibri"/>
              </a:rPr>
              <a:t>Handling</a:t>
            </a:r>
            <a:endParaRPr lang="da-DK" sz="1200" dirty="0">
              <a:solidFill>
                <a:srgbClr val="FFFFFF"/>
              </a:solidFill>
              <a:latin typeface="Calibri"/>
            </a:endParaRPr>
          </a:p>
        </p:txBody>
      </p:sp>
      <p:sp>
        <p:nvSpPr>
          <p:cNvPr id="4" name="Tekstfelt 3"/>
          <p:cNvSpPr txBox="1"/>
          <p:nvPr/>
        </p:nvSpPr>
        <p:spPr>
          <a:xfrm>
            <a:off x="103900" y="3585661"/>
            <a:ext cx="1109123" cy="276999"/>
          </a:xfrm>
          <a:prstGeom prst="rect">
            <a:avLst/>
          </a:prstGeom>
          <a:noFill/>
        </p:spPr>
        <p:txBody>
          <a:bodyPr wrap="none" rtlCol="0">
            <a:spAutoFit/>
          </a:bodyPr>
          <a:lstStyle/>
          <a:p>
            <a:r>
              <a:rPr lang="da-DK" sz="1200" dirty="0" smtClean="0">
                <a:solidFill>
                  <a:srgbClr val="FFFFFF"/>
                </a:solidFill>
                <a:latin typeface="Calibri"/>
              </a:rPr>
              <a:t>Ingen handling</a:t>
            </a:r>
            <a:endParaRPr lang="da-DK" sz="1200" dirty="0">
              <a:solidFill>
                <a:srgbClr val="FFFFFF"/>
              </a:solidFill>
              <a:latin typeface="Calibri"/>
            </a:endParaRPr>
          </a:p>
        </p:txBody>
      </p:sp>
      <p:sp>
        <p:nvSpPr>
          <p:cNvPr id="5" name="Pladsholder til dato 4"/>
          <p:cNvSpPr>
            <a:spLocks noGrp="1"/>
          </p:cNvSpPr>
          <p:nvPr>
            <p:ph type="dt" sz="half" idx="10"/>
          </p:nvPr>
        </p:nvSpPr>
        <p:spPr/>
        <p:txBody>
          <a:bodyPr/>
          <a:lstStyle/>
          <a:p>
            <a:fld id="{C6BE678F-B715-3B49-98B0-2D3DE4E34D8B}"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276759910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03411" y="298574"/>
            <a:ext cx="8546353" cy="1785104"/>
          </a:xfrm>
          <a:prstGeom prst="rect">
            <a:avLst/>
          </a:prstGeom>
        </p:spPr>
        <p:txBody>
          <a:bodyPr wrap="square">
            <a:spAutoFit/>
          </a:bodyPr>
          <a:lstStyle/>
          <a:p>
            <a:r>
              <a:rPr lang="da-DK" dirty="0" smtClean="0">
                <a:solidFill>
                  <a:srgbClr val="FFFFFF"/>
                </a:solidFill>
                <a:cs typeface="American Typewriter"/>
              </a:rPr>
              <a:t>                                     </a:t>
            </a:r>
            <a:r>
              <a:rPr lang="da-DK" sz="2800" dirty="0" smtClean="0">
                <a:solidFill>
                  <a:srgbClr val="FFFFFF"/>
                </a:solidFill>
                <a:cs typeface="American Typewriter"/>
              </a:rPr>
              <a:t>  Oplevelse med skam</a:t>
            </a:r>
            <a:r>
              <a:rPr lang="da-DK" sz="2800" dirty="0" smtClean="0">
                <a:solidFill>
                  <a:srgbClr val="FFFFFF"/>
                </a:solidFill>
                <a:ea typeface="ＭＳ Ｐゴシック" charset="0"/>
                <a:cs typeface="American Typewriter"/>
                <a:sym typeface="ＭＳ Ｐゴシック" charset="0"/>
              </a:rPr>
              <a:t/>
            </a:r>
            <a:br>
              <a:rPr lang="da-DK" sz="2800" dirty="0" smtClean="0">
                <a:solidFill>
                  <a:srgbClr val="FFFFFF"/>
                </a:solidFill>
                <a:ea typeface="ＭＳ Ｐゴシック" charset="0"/>
                <a:cs typeface="American Typewriter"/>
                <a:sym typeface="ＭＳ Ｐゴシック" charset="0"/>
              </a:rPr>
            </a:br>
            <a:endParaRPr lang="da-DK" sz="2800" dirty="0" smtClean="0">
              <a:solidFill>
                <a:srgbClr val="FFFFFF"/>
              </a:solidFill>
              <a:ea typeface="ＭＳ Ｐゴシック" charset="0"/>
              <a:cs typeface="American Typewriter"/>
              <a:sym typeface="ＭＳ Ｐゴシック" charset="0"/>
            </a:endParaRPr>
          </a:p>
          <a:p>
            <a:r>
              <a:rPr lang="da-DK" dirty="0" smtClean="0">
                <a:solidFill>
                  <a:srgbClr val="FFFFFF"/>
                </a:solidFill>
                <a:cs typeface="American Typewriter"/>
              </a:rPr>
              <a:t>Tænk på en oplevelse som er forbundet med skam, det kan være en oplevelse af nyere dato eller det kan være en gammel oplevelse. Vælg en oplevelse som du ikke umiddelbart ville have lyst til at fortælle andre om.</a:t>
            </a:r>
            <a:endParaRPr lang="da-DK" dirty="0">
              <a:solidFill>
                <a:srgbClr val="FFFFFF"/>
              </a:solidFill>
              <a:cs typeface="American Typewriter"/>
            </a:endParaRPr>
          </a:p>
        </p:txBody>
      </p:sp>
      <p:sp>
        <p:nvSpPr>
          <p:cNvPr id="5" name="Tekstfelt 4"/>
          <p:cNvSpPr txBox="1"/>
          <p:nvPr/>
        </p:nvSpPr>
        <p:spPr>
          <a:xfrm>
            <a:off x="403411" y="2329899"/>
            <a:ext cx="3959412" cy="3108544"/>
          </a:xfrm>
          <a:prstGeom prst="rect">
            <a:avLst/>
          </a:prstGeom>
          <a:noFill/>
        </p:spPr>
        <p:txBody>
          <a:bodyPr wrap="square" rtlCol="0">
            <a:spAutoFit/>
          </a:bodyPr>
          <a:lstStyle/>
          <a:p>
            <a:r>
              <a:rPr lang="da-DK" sz="1400" b="1">
                <a:solidFill>
                  <a:srgbClr val="FFFFFF"/>
                </a:solidFill>
                <a:cs typeface="American Typewriter"/>
              </a:rPr>
              <a:t>Før visualisering:</a:t>
            </a:r>
          </a:p>
          <a:p>
            <a:r>
              <a:rPr lang="da-DK" sz="1400">
                <a:solidFill>
                  <a:srgbClr val="FFFFFF"/>
                </a:solidFill>
                <a:cs typeface="American Typewriter"/>
              </a:rPr>
              <a:t>Hvad tænker du om dig selv, når du tænker på denne skamfulde oplevelse. Hvad er dit syn på dig selv?</a:t>
            </a:r>
          </a:p>
          <a:p>
            <a:endParaRPr lang="da-DK" sz="1400">
              <a:solidFill>
                <a:srgbClr val="FFFFFF"/>
              </a:solidFill>
              <a:cs typeface="American Typewriter"/>
            </a:endParaRPr>
          </a:p>
          <a:p>
            <a:endParaRPr lang="da-DK" sz="1400">
              <a:solidFill>
                <a:srgbClr val="FFFFFF"/>
              </a:solidFill>
              <a:cs typeface="American Typewriter"/>
            </a:endParaRPr>
          </a:p>
          <a:p>
            <a:endParaRPr lang="da-DK" sz="1400">
              <a:solidFill>
                <a:srgbClr val="FFFFFF"/>
              </a:solidFill>
              <a:cs typeface="American Typewriter"/>
            </a:endParaRPr>
          </a:p>
          <a:p>
            <a:endParaRPr lang="da-DK" sz="1400">
              <a:solidFill>
                <a:srgbClr val="FFFFFF"/>
              </a:solidFill>
              <a:cs typeface="American Typewriter"/>
            </a:endParaRPr>
          </a:p>
          <a:p>
            <a:endParaRPr lang="da-DK" sz="1400">
              <a:solidFill>
                <a:srgbClr val="FFFFFF"/>
              </a:solidFill>
              <a:cs typeface="American Typewriter"/>
            </a:endParaRPr>
          </a:p>
          <a:p>
            <a:endParaRPr lang="da-DK" sz="1400">
              <a:solidFill>
                <a:srgbClr val="FFFFFF"/>
              </a:solidFill>
              <a:cs typeface="American Typewriter"/>
            </a:endParaRPr>
          </a:p>
          <a:p>
            <a:r>
              <a:rPr lang="da-DK" sz="1400" smtClean="0">
                <a:solidFill>
                  <a:srgbClr val="FFFFFF"/>
                </a:solidFill>
                <a:cs typeface="American Typewriter"/>
              </a:rPr>
              <a:t>Hvordan </a:t>
            </a:r>
            <a:r>
              <a:rPr lang="da-DK" sz="1400">
                <a:solidFill>
                  <a:srgbClr val="FFFFFF"/>
                </a:solidFill>
                <a:cs typeface="American Typewriter"/>
              </a:rPr>
              <a:t>forestiller du dig, at andre ville tænke om dig, hvis de havde kendskab til din oplevelse? Hvordan ville deres syn være på dig?</a:t>
            </a:r>
          </a:p>
          <a:p>
            <a:endParaRPr lang="da-DK" sz="1400">
              <a:solidFill>
                <a:srgbClr val="FFFFFF"/>
              </a:solidFill>
              <a:cs typeface="American Typewriter"/>
            </a:endParaRPr>
          </a:p>
        </p:txBody>
      </p:sp>
      <p:sp>
        <p:nvSpPr>
          <p:cNvPr id="6" name="Tekstfelt 5"/>
          <p:cNvSpPr txBox="1"/>
          <p:nvPr/>
        </p:nvSpPr>
        <p:spPr>
          <a:xfrm>
            <a:off x="4706471" y="2328974"/>
            <a:ext cx="3974353" cy="2967992"/>
          </a:xfrm>
          <a:prstGeom prst="rect">
            <a:avLst/>
          </a:prstGeom>
          <a:noFill/>
        </p:spPr>
        <p:txBody>
          <a:bodyPr wrap="square" rtlCol="0">
            <a:spAutoFit/>
          </a:bodyPr>
          <a:lstStyle/>
          <a:p>
            <a:pPr marL="343565" indent="-307670" defTabSz="421996" fontAlgn="base">
              <a:spcBef>
                <a:spcPts val="283"/>
              </a:spcBef>
              <a:spcAft>
                <a:spcPct val="0"/>
              </a:spcAft>
            </a:pPr>
            <a:r>
              <a:rPr lang="da-DK" sz="1400" b="1" smtClean="0">
                <a:solidFill>
                  <a:srgbClr val="FFFFFF"/>
                </a:solidFill>
                <a:ea typeface="ＭＳ Ｐゴシック" charset="0"/>
                <a:cs typeface="American Typewriter"/>
                <a:sym typeface="Comic Sans MS" charset="0"/>
              </a:rPr>
              <a:t>Efter visualisering:</a:t>
            </a:r>
          </a:p>
          <a:p>
            <a:pPr marL="35895" defTabSz="421996" fontAlgn="base">
              <a:spcBef>
                <a:spcPts val="283"/>
              </a:spcBef>
              <a:spcAft>
                <a:spcPct val="0"/>
              </a:spcAft>
              <a:buClr>
                <a:srgbClr val="000000"/>
              </a:buClr>
              <a:buSzPct val="100000"/>
            </a:pPr>
            <a:r>
              <a:rPr lang="da-DK" sz="1400" smtClean="0">
                <a:solidFill>
                  <a:srgbClr val="FFFFFF"/>
                </a:solidFill>
                <a:ea typeface="ＭＳ Ｐゴシック" charset="0"/>
                <a:cs typeface="American Typewriter"/>
                <a:sym typeface="Comic Sans MS" charset="0"/>
              </a:rPr>
              <a:t>Hvad tænker du om dig selv nu, når du ser på dig selv med medfølelse?</a:t>
            </a:r>
          </a:p>
          <a:p>
            <a:pPr marL="343565" indent="-307670" defTabSz="421996" fontAlgn="base">
              <a:spcBef>
                <a:spcPts val="283"/>
              </a:spcBef>
              <a:spcAft>
                <a:spcPct val="0"/>
              </a:spcAft>
              <a:buClr>
                <a:srgbClr val="000000"/>
              </a:buClr>
              <a:buSzPct val="100000"/>
              <a:buFont typeface="Zapf Dingbats" charset="0"/>
              <a:buChar char="❋"/>
            </a:pPr>
            <a:endParaRPr lang="da-DK" sz="1400" smtClean="0">
              <a:solidFill>
                <a:srgbClr val="FFFFFF"/>
              </a:solidFill>
              <a:ea typeface="ＭＳ Ｐゴシック" charset="0"/>
              <a:cs typeface="American Typewriter"/>
              <a:sym typeface="Comic Sans MS" charset="0"/>
            </a:endParaRPr>
          </a:p>
          <a:p>
            <a:pPr marL="343565" indent="-307670" defTabSz="421996" fontAlgn="base">
              <a:spcBef>
                <a:spcPts val="283"/>
              </a:spcBef>
              <a:spcAft>
                <a:spcPct val="0"/>
              </a:spcAft>
              <a:buClr>
                <a:srgbClr val="000000"/>
              </a:buClr>
              <a:buSzPct val="100000"/>
              <a:buFont typeface="Zapf Dingbats" charset="0"/>
              <a:buChar char="❋"/>
            </a:pPr>
            <a:endParaRPr lang="da-DK" sz="1400" smtClean="0">
              <a:solidFill>
                <a:srgbClr val="FFFFFF"/>
              </a:solidFill>
              <a:ea typeface="ＭＳ Ｐゴシック" charset="0"/>
              <a:cs typeface="American Typewriter"/>
              <a:sym typeface="Comic Sans MS" charset="0"/>
            </a:endParaRPr>
          </a:p>
          <a:p>
            <a:pPr marL="35895" defTabSz="421996" fontAlgn="base">
              <a:spcBef>
                <a:spcPts val="283"/>
              </a:spcBef>
              <a:spcAft>
                <a:spcPct val="0"/>
              </a:spcAft>
              <a:buClr>
                <a:srgbClr val="000000"/>
              </a:buClr>
              <a:buSzPct val="100000"/>
            </a:pPr>
            <a:endParaRPr lang="da-DK" sz="1400" smtClean="0">
              <a:solidFill>
                <a:srgbClr val="FFFFFF"/>
              </a:solidFill>
              <a:ea typeface="ＭＳ Ｐゴシック" charset="0"/>
              <a:cs typeface="American Typewriter"/>
              <a:sym typeface="Comic Sans MS" charset="0"/>
            </a:endParaRPr>
          </a:p>
          <a:p>
            <a:pPr marL="343565" indent="-307670" defTabSz="421996" fontAlgn="base">
              <a:spcBef>
                <a:spcPts val="283"/>
              </a:spcBef>
              <a:spcAft>
                <a:spcPct val="0"/>
              </a:spcAft>
              <a:buClr>
                <a:srgbClr val="000000"/>
              </a:buClr>
              <a:buSzPct val="100000"/>
              <a:buFont typeface="Zapf Dingbats" charset="0"/>
              <a:buChar char="❋"/>
            </a:pPr>
            <a:endParaRPr lang="da-DK" sz="1400" smtClean="0">
              <a:solidFill>
                <a:srgbClr val="FFFFFF"/>
              </a:solidFill>
              <a:ea typeface="ＭＳ Ｐゴシック" charset="0"/>
              <a:cs typeface="American Typewriter"/>
              <a:sym typeface="Comic Sans MS" charset="0"/>
            </a:endParaRPr>
          </a:p>
          <a:p>
            <a:pPr marL="343565" indent="-307670" defTabSz="421996" fontAlgn="base">
              <a:spcBef>
                <a:spcPts val="283"/>
              </a:spcBef>
              <a:spcAft>
                <a:spcPct val="0"/>
              </a:spcAft>
              <a:buClr>
                <a:srgbClr val="000000"/>
              </a:buClr>
              <a:buSzPct val="100000"/>
              <a:buFont typeface="Zapf Dingbats" charset="0"/>
              <a:buChar char="❋"/>
            </a:pPr>
            <a:endParaRPr lang="da-DK" sz="1400" smtClean="0">
              <a:solidFill>
                <a:srgbClr val="FFFFFF"/>
              </a:solidFill>
              <a:ea typeface="ＭＳ Ｐゴシック" charset="0"/>
              <a:cs typeface="American Typewriter"/>
              <a:sym typeface="Comic Sans MS" charset="0"/>
            </a:endParaRPr>
          </a:p>
          <a:p>
            <a:pPr marL="343565" indent="-307670" defTabSz="421996" fontAlgn="base">
              <a:spcBef>
                <a:spcPts val="283"/>
              </a:spcBef>
              <a:spcAft>
                <a:spcPct val="0"/>
              </a:spcAft>
              <a:buClr>
                <a:srgbClr val="000000"/>
              </a:buClr>
              <a:buSzPct val="100000"/>
              <a:buFont typeface="Zapf Dingbats" charset="0"/>
              <a:buChar char="❋"/>
            </a:pPr>
            <a:endParaRPr lang="da-DK" sz="1400" smtClean="0">
              <a:solidFill>
                <a:srgbClr val="FFFFFF"/>
              </a:solidFill>
              <a:ea typeface="ＭＳ Ｐゴシック" charset="0"/>
              <a:cs typeface="American Typewriter"/>
              <a:sym typeface="Comic Sans MS" charset="0"/>
            </a:endParaRPr>
          </a:p>
          <a:p>
            <a:pPr marL="35895" defTabSz="421996" fontAlgn="base">
              <a:spcBef>
                <a:spcPts val="283"/>
              </a:spcBef>
              <a:spcAft>
                <a:spcPct val="0"/>
              </a:spcAft>
              <a:buClr>
                <a:srgbClr val="000000"/>
              </a:buClr>
              <a:buSzPct val="100000"/>
            </a:pPr>
            <a:r>
              <a:rPr lang="da-DK" sz="1400" smtClean="0">
                <a:solidFill>
                  <a:srgbClr val="FFFFFF"/>
                </a:solidFill>
                <a:ea typeface="ＭＳ Ｐゴシック" charset="0"/>
                <a:cs typeface="American Typewriter"/>
                <a:sym typeface="Comic Sans MS" charset="0"/>
              </a:rPr>
              <a:t>Hvordan forestiller du dig nu ud fra et medfølende perspektiv, at andre vil se på dig?</a:t>
            </a:r>
          </a:p>
          <a:p>
            <a:endParaRPr lang="da-DK" sz="1400">
              <a:solidFill>
                <a:srgbClr val="FFFFFF"/>
              </a:solidFill>
              <a:cs typeface="American Typewriter"/>
            </a:endParaRPr>
          </a:p>
        </p:txBody>
      </p:sp>
      <p:sp>
        <p:nvSpPr>
          <p:cNvPr id="2" name="Pladsholder til dato 1"/>
          <p:cNvSpPr>
            <a:spLocks noGrp="1"/>
          </p:cNvSpPr>
          <p:nvPr>
            <p:ph type="dt" sz="half" idx="10"/>
          </p:nvPr>
        </p:nvSpPr>
        <p:spPr/>
        <p:txBody>
          <a:bodyPr/>
          <a:lstStyle/>
          <a:p>
            <a:fld id="{4F875DCF-684F-2B42-8B41-24CBF2B3A7F4}" type="datetime1">
              <a:rPr lang="da-DK" smtClean="0">
                <a:solidFill>
                  <a:srgbClr val="FFFFFF"/>
                </a:solidFill>
                <a:latin typeface="Calibri"/>
              </a:rPr>
              <a:t>29/01/2016</a:t>
            </a:fld>
            <a:endParaRPr lang="da-DK" dirty="0">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Tree>
    <p:extLst>
      <p:ext uri="{BB962C8B-B14F-4D97-AF65-F5344CB8AC3E}">
        <p14:creationId xmlns:p14="http://schemas.microsoft.com/office/powerpoint/2010/main" val="10809219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609600" y="228600"/>
            <a:ext cx="7924800" cy="3507377"/>
          </a:xfrm>
        </p:spPr>
        <p:txBody>
          <a:bodyPr rIns="96382">
            <a:normAutofit fontScale="90000"/>
          </a:bodyPr>
          <a:lstStyle/>
          <a:p>
            <a:pPr marL="35899" algn="l">
              <a:defRPr/>
            </a:pPr>
            <a:r>
              <a:rPr lang="da-DK" sz="2400" dirty="0" smtClean="0">
                <a:solidFill>
                  <a:srgbClr val="FFFFFF"/>
                </a:solidFill>
              </a:rPr>
              <a:t>Opbygning af den medfølende figur </a:t>
            </a:r>
            <a:r>
              <a:rPr lang="da-DK" sz="1200" dirty="0" smtClean="0">
                <a:solidFill>
                  <a:srgbClr val="FFFFFF"/>
                </a:solidFill>
              </a:rPr>
              <a:t>(Fra P. Gilbert 2008/ L. H. Isager)</a:t>
            </a:r>
            <a:r>
              <a:rPr lang="da-DK" sz="1200" dirty="0" smtClean="0">
                <a:solidFill>
                  <a:srgbClr val="FFFFFF"/>
                </a:solidFill>
                <a:latin typeface="ＭＳ Ｐゴシック" charset="0"/>
                <a:ea typeface="ＭＳ Ｐゴシック" charset="0"/>
                <a:cs typeface="ＭＳ Ｐゴシック" charset="0"/>
                <a:sym typeface="ＭＳ Ｐゴシック" charset="0"/>
              </a:rPr>
              <a:t/>
            </a:r>
            <a:br>
              <a:rPr lang="da-DK" sz="1200" dirty="0" smtClean="0">
                <a:solidFill>
                  <a:srgbClr val="FFFFFF"/>
                </a:solidFill>
                <a:latin typeface="ＭＳ Ｐゴシック" charset="0"/>
                <a:ea typeface="ＭＳ Ｐゴシック" charset="0"/>
                <a:cs typeface="ＭＳ Ｐゴシック" charset="0"/>
                <a:sym typeface="ＭＳ Ｐゴシック" charset="0"/>
              </a:rPr>
            </a:br>
            <a:r>
              <a:rPr lang="da-DK" sz="1200" dirty="0" smtClean="0">
                <a:solidFill>
                  <a:srgbClr val="FFFFFF"/>
                </a:solidFill>
                <a:latin typeface="ＭＳ Ｐゴシック" charset="0"/>
                <a:ea typeface="ＭＳ Ｐゴシック" charset="0"/>
                <a:cs typeface="ＭＳ Ｐゴシック" charset="0"/>
                <a:sym typeface="ＭＳ Ｐゴシック" charset="0"/>
              </a:rPr>
              <a:t/>
            </a:r>
            <a:br>
              <a:rPr lang="da-DK" sz="1200" dirty="0" smtClean="0">
                <a:solidFill>
                  <a:srgbClr val="FFFFFF"/>
                </a:solidFill>
                <a:latin typeface="ＭＳ Ｐゴシック" charset="0"/>
                <a:ea typeface="ＭＳ Ｐゴシック" charset="0"/>
                <a:cs typeface="ＭＳ Ｐゴシック" charset="0"/>
                <a:sym typeface="ＭＳ Ｐゴシック" charset="0"/>
              </a:rPr>
            </a:br>
            <a:r>
              <a:rPr lang="da-DK" sz="1200" dirty="0" smtClean="0">
                <a:solidFill>
                  <a:srgbClr val="FFFFFF"/>
                </a:solidFill>
              </a:rPr>
              <a:t>Hensigten med denne øvelse er at hjælpe dig med at opbygge et medfølende forestillingsbillede, som du kan arbejde med og videreudvikle. ( Du kan have mere end et, hvis du ønsker det, og de kan ændre sig undervejs.) Uanset hvilken forestilling du får eller vælger at arbejde med, så læg mærke til, at det er en forestilling, du har skabt og derfor dit eget personlige ideal for, hvad du virkelig gerne vil opnå ved at mærke, at der bliver taget sig af dig og holdt af dig. Uanset, hvad der er i din forestilling, er det i i denne øvelse vigtigt, at du prøver at give din forestilling nogle bestemte kvaliteter.</a:t>
            </a:r>
            <a:r>
              <a:rPr lang="da-DK" sz="1200" dirty="0" smtClean="0">
                <a:solidFill>
                  <a:srgbClr val="FFFFFF"/>
                </a:solidFill>
                <a:latin typeface="ＭＳ Ｐゴシック" charset="0"/>
                <a:ea typeface="ＭＳ Ｐゴシック" charset="0"/>
                <a:cs typeface="ＭＳ Ｐゴシック" charset="0"/>
                <a:sym typeface="ＭＳ Ｐゴシック" charset="0"/>
              </a:rPr>
              <a:t/>
            </a:r>
            <a:br>
              <a:rPr lang="da-DK" sz="1200" dirty="0" smtClean="0">
                <a:solidFill>
                  <a:srgbClr val="FFFFFF"/>
                </a:solidFill>
                <a:latin typeface="ＭＳ Ｐゴシック" charset="0"/>
                <a:ea typeface="ＭＳ Ｐゴシック" charset="0"/>
                <a:cs typeface="ＭＳ Ｐゴシック" charset="0"/>
                <a:sym typeface="ＭＳ Ｐゴシック" charset="0"/>
              </a:rPr>
            </a:br>
            <a:r>
              <a:rPr lang="da-DK" sz="1200" dirty="0" smtClean="0">
                <a:solidFill>
                  <a:srgbClr val="FFFFFF"/>
                </a:solidFill>
              </a:rPr>
              <a:t>Disse vil inkludere:</a:t>
            </a:r>
            <a:r>
              <a:rPr lang="da-DK" sz="1200" dirty="0" smtClean="0">
                <a:solidFill>
                  <a:srgbClr val="FFFFFF"/>
                </a:solidFill>
                <a:latin typeface="ＭＳ Ｐゴシック" charset="0"/>
                <a:ea typeface="ＭＳ Ｐゴシック" charset="0"/>
                <a:cs typeface="ＭＳ Ｐゴシック" charset="0"/>
                <a:sym typeface="ＭＳ Ｐゴシック" charset="0"/>
              </a:rPr>
              <a:t/>
            </a:r>
            <a:br>
              <a:rPr lang="da-DK" sz="1200" dirty="0" smtClean="0">
                <a:solidFill>
                  <a:srgbClr val="FFFFFF"/>
                </a:solidFill>
                <a:latin typeface="ＭＳ Ｐゴシック" charset="0"/>
                <a:ea typeface="ＭＳ Ｐゴシック" charset="0"/>
                <a:cs typeface="ＭＳ Ｐゴシック" charset="0"/>
                <a:sym typeface="ＭＳ Ｐゴシック" charset="0"/>
              </a:rPr>
            </a:br>
            <a:r>
              <a:rPr lang="da-DK" sz="1200" dirty="0" smtClean="0">
                <a:solidFill>
                  <a:srgbClr val="FFFFFF"/>
                </a:solidFill>
              </a:rPr>
              <a:t>		</a:t>
            </a:r>
            <a:r>
              <a:rPr lang="da-DK" sz="1200" b="1" dirty="0" smtClean="0">
                <a:solidFill>
                  <a:srgbClr val="FFFFFF"/>
                </a:solidFill>
              </a:rPr>
              <a:t>Varme, Styrke, Ikke-dømmende</a:t>
            </a:r>
            <a:r>
              <a:rPr lang="da-DK" sz="1200" dirty="0">
                <a:solidFill>
                  <a:srgbClr val="FFFFFF"/>
                </a:solidFill>
                <a:latin typeface="ＭＳ Ｐゴシック" charset="0"/>
                <a:ea typeface="ＭＳ Ｐゴシック" charset="0"/>
                <a:cs typeface="ＭＳ Ｐゴシック" charset="0"/>
                <a:sym typeface="ＭＳ Ｐゴシック" charset="0"/>
              </a:rPr>
              <a:t> </a:t>
            </a:r>
            <a:r>
              <a:rPr lang="da-DK" sz="1200" dirty="0" smtClean="0">
                <a:solidFill>
                  <a:srgbClr val="FFFFFF"/>
                </a:solidFill>
                <a:latin typeface="ＭＳ Ｐゴシック" charset="0"/>
                <a:ea typeface="ＭＳ Ｐゴシック" charset="0"/>
                <a:cs typeface="ＭＳ Ｐゴシック" charset="0"/>
                <a:sym typeface="ＭＳ Ｐゴシック" charset="0"/>
              </a:rPr>
              <a:t>og </a:t>
            </a:r>
            <a:r>
              <a:rPr lang="da-DK" sz="1200" b="1" dirty="0" smtClean="0">
                <a:solidFill>
                  <a:srgbClr val="FFFFFF"/>
                </a:solidFill>
              </a:rPr>
              <a:t>Visdom.</a:t>
            </a:r>
            <a:br>
              <a:rPr lang="da-DK" sz="1200" b="1" dirty="0" smtClean="0">
                <a:solidFill>
                  <a:srgbClr val="FFFFFF"/>
                </a:solidFill>
              </a:rPr>
            </a:br>
            <a:r>
              <a:rPr lang="da-DK" sz="1200" dirty="0" smtClean="0">
                <a:solidFill>
                  <a:srgbClr val="FFFFFF"/>
                </a:solidFill>
              </a:rPr>
              <a:t>Så prøv i hver boks nedenfor at tænke over disse kvaliteter (varme, styrke, ikke-dømmende og  visdom </a:t>
            </a:r>
            <a:r>
              <a:rPr lang="da-DK" sz="1200" dirty="0">
                <a:solidFill>
                  <a:srgbClr val="FFFFFF"/>
                </a:solidFill>
              </a:rPr>
              <a:t>) </a:t>
            </a:r>
            <a:r>
              <a:rPr lang="da-DK" sz="1200" dirty="0" smtClean="0">
                <a:solidFill>
                  <a:srgbClr val="FFFFFF"/>
                </a:solidFill>
              </a:rPr>
              <a:t>og forestil dig, hvordan de vil se ud, lyde og mærkes.</a:t>
            </a:r>
            <a:r>
              <a:rPr lang="da-DK" sz="1200" dirty="0" smtClean="0">
                <a:solidFill>
                  <a:srgbClr val="FFFFFF"/>
                </a:solidFill>
                <a:latin typeface="ＭＳ Ｐゴシック" charset="0"/>
                <a:ea typeface="ＭＳ Ｐゴシック" charset="0"/>
                <a:cs typeface="ＭＳ Ｐゴシック" charset="0"/>
                <a:sym typeface="ＭＳ Ｐゴシック" charset="0"/>
              </a:rPr>
              <a:t/>
            </a:r>
            <a:br>
              <a:rPr lang="da-DK" sz="1200" dirty="0" smtClean="0">
                <a:solidFill>
                  <a:srgbClr val="FFFFFF"/>
                </a:solidFill>
                <a:latin typeface="ＭＳ Ｐゴシック" charset="0"/>
                <a:ea typeface="ＭＳ Ｐゴシック" charset="0"/>
                <a:cs typeface="ＭＳ Ｐゴシック" charset="0"/>
                <a:sym typeface="ＭＳ Ｐゴシック" charset="0"/>
              </a:rPr>
            </a:br>
            <a:r>
              <a:rPr lang="da-DK" sz="1200" dirty="0" smtClean="0">
                <a:solidFill>
                  <a:srgbClr val="FFFFFF"/>
                </a:solidFill>
                <a:latin typeface="ＭＳ Ｐゴシック" charset="0"/>
                <a:ea typeface="ＭＳ Ｐゴシック" charset="0"/>
                <a:cs typeface="ＭＳ Ｐゴシック" charset="0"/>
                <a:sym typeface="ＭＳ Ｐゴシック" charset="0"/>
              </a:rPr>
              <a:t/>
            </a:r>
            <a:br>
              <a:rPr lang="da-DK" sz="1200" dirty="0" smtClean="0">
                <a:solidFill>
                  <a:srgbClr val="FFFFFF"/>
                </a:solidFill>
                <a:latin typeface="ＭＳ Ｐゴシック" charset="0"/>
                <a:ea typeface="ＭＳ Ｐゴシック" charset="0"/>
                <a:cs typeface="ＭＳ Ｐゴシック" charset="0"/>
                <a:sym typeface="ＭＳ Ｐゴシック" charset="0"/>
              </a:rPr>
            </a:br>
            <a:r>
              <a:rPr lang="da-DK" sz="1200" dirty="0" smtClean="0">
                <a:solidFill>
                  <a:srgbClr val="FFFFFF"/>
                </a:solidFill>
              </a:rPr>
              <a:t>Hvis det er muligt startes med at fokusere på vejrtrækningen, med at finde en beroligende rytme og med at trække på smilebåndet. Så kan vi lade forestillingen komme frem for det indre øje - så godt som du kan - prøv ikke for hårdt - hvis der ikke dukker nogen forestilling op, eller opmærksomheden vandrer, så bring den blidt tilbage til vejrtrækningen og øv dig i at acceptere det med medfølelse.</a:t>
            </a:r>
            <a:r>
              <a:rPr lang="da-DK" sz="1200" dirty="0" smtClean="0">
                <a:solidFill>
                  <a:srgbClr val="FFFFFF"/>
                </a:solidFill>
                <a:latin typeface="ＭＳ Ｐゴシック" charset="0"/>
                <a:ea typeface="ＭＳ Ｐゴシック" charset="0"/>
                <a:cs typeface="ＭＳ Ｐゴシック" charset="0"/>
                <a:sym typeface="ＭＳ Ｐゴシック" charset="0"/>
              </a:rPr>
              <a:t/>
            </a:r>
            <a:br>
              <a:rPr lang="da-DK" sz="1200" dirty="0" smtClean="0">
                <a:solidFill>
                  <a:srgbClr val="FFFFFF"/>
                </a:solidFill>
                <a:latin typeface="ＭＳ Ｐゴシック" charset="0"/>
                <a:ea typeface="ＭＳ Ｐゴシック" charset="0"/>
                <a:cs typeface="ＭＳ Ｐゴシック" charset="0"/>
                <a:sym typeface="ＭＳ Ｐゴシック" charset="0"/>
              </a:rPr>
            </a:br>
            <a:r>
              <a:rPr lang="da-DK" sz="1200" dirty="0" smtClean="0">
                <a:solidFill>
                  <a:srgbClr val="FFFFFF"/>
                </a:solidFill>
                <a:latin typeface="ＭＳ Ｐゴシック" charset="0"/>
                <a:ea typeface="ＭＳ Ｐゴシック" charset="0"/>
                <a:cs typeface="ＭＳ Ｐゴシック" charset="0"/>
                <a:sym typeface="ＭＳ Ｐゴシック" charset="0"/>
              </a:rPr>
              <a:t/>
            </a:r>
            <a:br>
              <a:rPr lang="da-DK" sz="1200" dirty="0" smtClean="0">
                <a:solidFill>
                  <a:srgbClr val="FFFFFF"/>
                </a:solidFill>
                <a:latin typeface="ＭＳ Ｐゴシック" charset="0"/>
                <a:ea typeface="ＭＳ Ｐゴシック" charset="0"/>
                <a:cs typeface="ＭＳ Ｐゴシック" charset="0"/>
                <a:sym typeface="ＭＳ Ｐゴシック" charset="0"/>
              </a:rPr>
            </a:br>
            <a:r>
              <a:rPr lang="da-DK" sz="1200" dirty="0" smtClean="0">
                <a:solidFill>
                  <a:srgbClr val="FFFFFF"/>
                </a:solidFill>
              </a:rPr>
              <a:t>Her er nogen spørgsmål som måske kan hjælpe dig med at opbygge din forestilling: Vil du have din medfølende / omsorgsfulde figur til at føles/fornemmes/ligne en gammel eller ung, mandlig eller kvindelig (eller ikke menneskelignende fx. et dyr, havet eller lys)? Hvilke farver eller lyde hører til kvaliteterne varme</a:t>
            </a:r>
            <a:r>
              <a:rPr lang="da-DK" sz="1200" dirty="0">
                <a:solidFill>
                  <a:srgbClr val="FFFFFF"/>
                </a:solidFill>
              </a:rPr>
              <a:t>, styrke, ikke-dømmende og  visdom ? </a:t>
            </a:r>
            <a:r>
              <a:rPr lang="da-DK" sz="1200" dirty="0" smtClean="0">
                <a:solidFill>
                  <a:srgbClr val="FFFFFF"/>
                </a:solidFill>
              </a:rPr>
              <a:t>Husk at din forestilling bringer medfølelse til dig og med dig.</a:t>
            </a:r>
            <a:endParaRPr lang="da-DK" sz="1200" dirty="0">
              <a:solidFill>
                <a:srgbClr val="FFFFFF"/>
              </a:solidFill>
            </a:endParaRPr>
          </a:p>
        </p:txBody>
      </p:sp>
      <p:graphicFrame>
        <p:nvGraphicFramePr>
          <p:cNvPr id="57346" name="Group 2"/>
          <p:cNvGraphicFramePr>
            <a:graphicFrameLocks noGrp="1"/>
          </p:cNvGraphicFramePr>
          <p:nvPr>
            <p:extLst>
              <p:ext uri="{D42A27DB-BD31-4B8C-83A1-F6EECF244321}">
                <p14:modId xmlns:p14="http://schemas.microsoft.com/office/powerpoint/2010/main" val="1172139201"/>
              </p:ext>
            </p:extLst>
          </p:nvPr>
        </p:nvGraphicFramePr>
        <p:xfrm>
          <a:off x="685800" y="3886200"/>
          <a:ext cx="7696200" cy="2741567"/>
        </p:xfrm>
        <a:graphic>
          <a:graphicData uri="http://schemas.openxmlformats.org/drawingml/2006/table">
            <a:tbl>
              <a:tblPr/>
              <a:tblGrid>
                <a:gridCol w="7696200"/>
              </a:tblGrid>
              <a:tr h="548640">
                <a:tc>
                  <a:txBody>
                    <a:bodyPr/>
                    <a:lstStyle/>
                    <a:p>
                      <a:pPr marL="77788" marR="0" lvl="0" indent="0" algn="l" defTabSz="914400" rtl="0" eaLnBrk="1" fontAlgn="base" latinLnBrk="0" hangingPunct="1">
                        <a:lnSpc>
                          <a:spcPct val="100000"/>
                        </a:lnSpc>
                        <a:spcBef>
                          <a:spcPct val="0"/>
                        </a:spcBef>
                        <a:spcAft>
                          <a:spcPct val="0"/>
                        </a:spcAft>
                        <a:buClr>
                          <a:srgbClr val="000000"/>
                        </a:buClr>
                        <a:buSzPct val="100000"/>
                        <a:buFont typeface="Zapf Dingbats" charset="0"/>
                        <a:buNone/>
                        <a:tabLst/>
                      </a:pPr>
                      <a:r>
                        <a:rPr kumimoji="0" lang="da-DK" sz="900" b="0" i="0" u="none" strike="noStrike" cap="none" normalizeH="0" baseline="0" noProof="0" smtClean="0">
                          <a:ln>
                            <a:noFill/>
                          </a:ln>
                          <a:solidFill>
                            <a:schemeClr val="tx1"/>
                          </a:solidFill>
                          <a:effectLst/>
                          <a:latin typeface="+mn-lt"/>
                          <a:ea typeface="ヒラギノ明朝 ProN W3" charset="0"/>
                          <a:cs typeface="ヒラギノ明朝 ProN W3" charset="0"/>
                          <a:sym typeface="Comic Sans MS" charset="0"/>
                        </a:rPr>
                        <a:t>Hvordan vil du gerne have din perfekte omsorgsgiver / medfølende forestilling til at fremtræde/se ud - synlige kvaliteter?</a:t>
                      </a:r>
                      <a:endParaRPr kumimoji="0" lang="da-DK" sz="900" b="0" i="0" u="none" strike="noStrike" cap="none" normalizeH="0" baseline="0" noProof="0">
                        <a:ln>
                          <a:noFill/>
                        </a:ln>
                        <a:solidFill>
                          <a:schemeClr val="tx1"/>
                        </a:solidFill>
                        <a:effectLst/>
                        <a:latin typeface="+mn-lt"/>
                        <a:ea typeface="ヒラギノ明朝 ProN W3" charset="0"/>
                        <a:cs typeface="ヒラギノ明朝 ProN W3" charset="0"/>
                        <a:sym typeface="Comic Sans MS" charset="0"/>
                      </a:endParaRPr>
                    </a:p>
                  </a:txBody>
                  <a:tcPr marL="21771" marR="21771" marT="26126" marB="26126"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8640">
                <a:tc>
                  <a:txBody>
                    <a:bodyPr/>
                    <a:lstStyle/>
                    <a:p>
                      <a:pPr marL="77788" marR="0" lvl="0" indent="0" algn="l" defTabSz="914400" rtl="0" eaLnBrk="1" fontAlgn="base" latinLnBrk="0" hangingPunct="1">
                        <a:lnSpc>
                          <a:spcPct val="100000"/>
                        </a:lnSpc>
                        <a:spcBef>
                          <a:spcPct val="0"/>
                        </a:spcBef>
                        <a:spcAft>
                          <a:spcPct val="0"/>
                        </a:spcAft>
                        <a:buClr>
                          <a:srgbClr val="000000"/>
                        </a:buClr>
                        <a:buSzPct val="100000"/>
                        <a:buFont typeface="Zapf Dingbats" charset="0"/>
                        <a:buNone/>
                        <a:tabLst/>
                      </a:pPr>
                      <a:r>
                        <a:rPr kumimoji="0" lang="da-DK" sz="900" b="0" i="0" u="none" strike="noStrike" cap="none" normalizeH="0" baseline="0" noProof="0" smtClean="0">
                          <a:ln>
                            <a:noFill/>
                          </a:ln>
                          <a:solidFill>
                            <a:schemeClr val="tx1"/>
                          </a:solidFill>
                          <a:effectLst/>
                          <a:latin typeface="+mn-lt"/>
                          <a:ea typeface="ヒラギノ明朝 ProN W3" charset="0"/>
                          <a:cs typeface="ヒラギノ明朝 ProN W3" charset="0"/>
                          <a:sym typeface="Comic Sans MS" charset="0"/>
                        </a:rPr>
                        <a:t>Hvordan vil du gerne have din perfekte omsorgsgiver / medfølende forestilling til at lyde (fx. stemmeleje)?</a:t>
                      </a:r>
                      <a:endParaRPr kumimoji="0" lang="da-DK" sz="900" b="0" i="0" u="none" strike="noStrike" cap="none" normalizeH="0" baseline="0" noProof="0">
                        <a:ln>
                          <a:noFill/>
                        </a:ln>
                        <a:solidFill>
                          <a:schemeClr val="tx1"/>
                        </a:solidFill>
                        <a:effectLst/>
                        <a:latin typeface="+mn-lt"/>
                        <a:ea typeface="ヒラギノ明朝 ProN W3" charset="0"/>
                        <a:cs typeface="ヒラギノ明朝 ProN W3" charset="0"/>
                        <a:sym typeface="Comic Sans MS" charset="0"/>
                      </a:endParaRPr>
                    </a:p>
                  </a:txBody>
                  <a:tcPr marL="21771" marR="21771" marT="26126" marB="26126"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7007">
                <a:tc>
                  <a:txBody>
                    <a:bodyPr/>
                    <a:lstStyle/>
                    <a:p>
                      <a:pPr marL="77788" marR="0" lvl="0" indent="0" algn="l" defTabSz="914400" rtl="0" eaLnBrk="1" fontAlgn="base" latinLnBrk="0" hangingPunct="1">
                        <a:lnSpc>
                          <a:spcPct val="100000"/>
                        </a:lnSpc>
                        <a:spcBef>
                          <a:spcPct val="0"/>
                        </a:spcBef>
                        <a:spcAft>
                          <a:spcPct val="0"/>
                        </a:spcAft>
                        <a:buClr>
                          <a:srgbClr val="000000"/>
                        </a:buClr>
                        <a:buSzPct val="100000"/>
                        <a:buFont typeface="Zapf Dingbats" charset="0"/>
                        <a:buNone/>
                        <a:tabLst/>
                      </a:pPr>
                      <a:r>
                        <a:rPr kumimoji="0" lang="da-DK" sz="900" b="0" i="0" u="none" strike="noStrike" cap="none" normalizeH="0" baseline="0" noProof="0" smtClean="0">
                          <a:ln>
                            <a:noFill/>
                          </a:ln>
                          <a:solidFill>
                            <a:schemeClr val="tx1"/>
                          </a:solidFill>
                          <a:effectLst/>
                          <a:latin typeface="+mn-lt"/>
                          <a:ea typeface="ヒラギノ明朝 ProN W3" charset="0"/>
                          <a:cs typeface="ヒラギノ明朝 ProN W3" charset="0"/>
                          <a:sym typeface="Comic Sans MS" charset="0"/>
                        </a:rPr>
                        <a:t>Hvilke andre sanselige kvaliteter kan du give forestillingen?</a:t>
                      </a:r>
                      <a:endParaRPr kumimoji="0" lang="da-DK" sz="900" b="0" i="0" u="none" strike="noStrike" cap="none" normalizeH="0" baseline="0" noProof="0">
                        <a:ln>
                          <a:noFill/>
                        </a:ln>
                        <a:solidFill>
                          <a:schemeClr val="tx1"/>
                        </a:solidFill>
                        <a:effectLst/>
                        <a:latin typeface="+mn-lt"/>
                        <a:ea typeface="ヒラギノ明朝 ProN W3" charset="0"/>
                        <a:cs typeface="ヒラギノ明朝 ProN W3" charset="0"/>
                        <a:sym typeface="Comic Sans MS" charset="0"/>
                      </a:endParaRPr>
                    </a:p>
                  </a:txBody>
                  <a:tcPr marL="21771" marR="21771" marT="26126" marB="26126"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8640">
                <a:tc>
                  <a:txBody>
                    <a:bodyPr/>
                    <a:lstStyle/>
                    <a:p>
                      <a:pPr marL="77788" marR="0" lvl="0" indent="0" algn="l" defTabSz="914400" rtl="0" eaLnBrk="1" fontAlgn="base" latinLnBrk="0" hangingPunct="1">
                        <a:lnSpc>
                          <a:spcPct val="100000"/>
                        </a:lnSpc>
                        <a:spcBef>
                          <a:spcPct val="0"/>
                        </a:spcBef>
                        <a:spcAft>
                          <a:spcPct val="0"/>
                        </a:spcAft>
                        <a:buClr>
                          <a:srgbClr val="000000"/>
                        </a:buClr>
                        <a:buSzPct val="100000"/>
                        <a:buFont typeface="Zapf Dingbats" charset="0"/>
                        <a:buNone/>
                        <a:tabLst/>
                      </a:pPr>
                      <a:r>
                        <a:rPr kumimoji="0" lang="da-DK" sz="900" b="0" i="0" u="none" strike="noStrike" cap="none" normalizeH="0" baseline="0" noProof="0" smtClean="0">
                          <a:ln>
                            <a:noFill/>
                          </a:ln>
                          <a:solidFill>
                            <a:schemeClr val="tx1"/>
                          </a:solidFill>
                          <a:effectLst/>
                          <a:latin typeface="+mn-lt"/>
                          <a:ea typeface="ヒラギノ明朝 ProN W3" charset="0"/>
                          <a:cs typeface="ヒラギノ明朝 ProN W3" charset="0"/>
                          <a:sym typeface="Comic Sans MS" charset="0"/>
                        </a:rPr>
                        <a:t>Hvordan vil du gerne have din perfekte omsorgsgiver / medfølende forestilling til at forholde sig til dig?</a:t>
                      </a:r>
                      <a:endParaRPr kumimoji="0" lang="da-DK" sz="900" b="0" i="0" u="none" strike="noStrike" cap="none" normalizeH="0" baseline="0" noProof="0">
                        <a:ln>
                          <a:noFill/>
                        </a:ln>
                        <a:solidFill>
                          <a:schemeClr val="tx1"/>
                        </a:solidFill>
                        <a:effectLst/>
                        <a:latin typeface="+mn-lt"/>
                        <a:ea typeface="ヒラギノ明朝 ProN W3" charset="0"/>
                        <a:cs typeface="ヒラギノ明朝 ProN W3" charset="0"/>
                        <a:sym typeface="Comic Sans MS" charset="0"/>
                      </a:endParaRPr>
                    </a:p>
                  </a:txBody>
                  <a:tcPr marL="21771" marR="21771" marT="26126" marB="26126"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8640">
                <a:tc>
                  <a:txBody>
                    <a:bodyPr/>
                    <a:lstStyle/>
                    <a:p>
                      <a:pPr marL="77788" marR="0" lvl="0" indent="0" algn="l" defTabSz="914400" rtl="0" eaLnBrk="1" fontAlgn="base" latinLnBrk="0" hangingPunct="1">
                        <a:lnSpc>
                          <a:spcPct val="100000"/>
                        </a:lnSpc>
                        <a:spcBef>
                          <a:spcPct val="0"/>
                        </a:spcBef>
                        <a:spcAft>
                          <a:spcPct val="0"/>
                        </a:spcAft>
                        <a:buClr>
                          <a:srgbClr val="000000"/>
                        </a:buClr>
                        <a:buSzPct val="100000"/>
                        <a:buFont typeface="Zapf Dingbats" charset="0"/>
                        <a:buNone/>
                        <a:tabLst/>
                      </a:pPr>
                      <a:r>
                        <a:rPr kumimoji="0" lang="da-DK" sz="900" b="0" i="0" u="none" strike="noStrike" cap="none" normalizeH="0" baseline="0" noProof="0" dirty="0" smtClean="0">
                          <a:ln>
                            <a:noFill/>
                          </a:ln>
                          <a:solidFill>
                            <a:schemeClr val="tx1"/>
                          </a:solidFill>
                          <a:effectLst/>
                          <a:latin typeface="+mn-lt"/>
                          <a:ea typeface="ヒラギノ明朝 ProN W3" charset="0"/>
                          <a:cs typeface="ヒラギノ明朝 ProN W3" charset="0"/>
                          <a:sym typeface="Comic Sans MS" charset="0"/>
                        </a:rPr>
                        <a:t>Hvordan vil du gerne forholde dig til din perfekte omsorgsgiver / medfølende forestilling?</a:t>
                      </a:r>
                      <a:endParaRPr kumimoji="0" lang="da-DK" sz="900" b="0" i="0" u="none" strike="noStrike" cap="none" normalizeH="0" baseline="0" noProof="0" dirty="0">
                        <a:ln>
                          <a:noFill/>
                        </a:ln>
                        <a:solidFill>
                          <a:schemeClr val="tx1"/>
                        </a:solidFill>
                        <a:effectLst/>
                        <a:latin typeface="+mn-lt"/>
                        <a:ea typeface="ヒラギノ明朝 ProN W3" charset="0"/>
                        <a:cs typeface="ヒラギノ明朝 ProN W3" charset="0"/>
                        <a:sym typeface="Comic Sans MS" charset="0"/>
                      </a:endParaRPr>
                    </a:p>
                  </a:txBody>
                  <a:tcPr marL="21771" marR="21771" marT="26126" marB="26126"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4"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8066087" y="0"/>
            <a:ext cx="936625" cy="82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Pladsholder til dato 1"/>
          <p:cNvSpPr>
            <a:spLocks noGrp="1"/>
          </p:cNvSpPr>
          <p:nvPr>
            <p:ph type="dt" sz="half" idx="10"/>
          </p:nvPr>
        </p:nvSpPr>
        <p:spPr/>
        <p:txBody>
          <a:bodyPr/>
          <a:lstStyle/>
          <a:p>
            <a:fld id="{8B91FC2D-EDF2-B244-8796-12AA7C0F5693}"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2515241928"/>
      </p:ext>
    </p:extLst>
  </p:cSld>
  <p:clrMapOvr>
    <a:masterClrMapping/>
  </p:clrMapOvr>
  <p:transition>
    <p:cover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167807" y="293750"/>
            <a:ext cx="8229600" cy="1143000"/>
          </a:xfrm>
        </p:spPr>
        <p:txBody>
          <a:bodyPr rIns="96382"/>
          <a:lstStyle/>
          <a:p>
            <a:pPr marL="35899">
              <a:defRPr/>
            </a:pPr>
            <a:r>
              <a:rPr lang="da-DK" dirty="0" smtClean="0">
                <a:solidFill>
                  <a:srgbClr val="FFFFFF"/>
                </a:solidFill>
              </a:rPr>
              <a:t>Øvelse med medfølende figur</a:t>
            </a:r>
          </a:p>
        </p:txBody>
      </p:sp>
      <p:sp>
        <p:nvSpPr>
          <p:cNvPr id="58370" name="Rectangle 2"/>
          <p:cNvSpPr>
            <a:spLocks noGrp="1" noChangeArrowheads="1"/>
          </p:cNvSpPr>
          <p:nvPr>
            <p:ph type="body" idx="1"/>
          </p:nvPr>
        </p:nvSpPr>
        <p:spPr/>
        <p:txBody>
          <a:bodyPr rIns="96382"/>
          <a:lstStyle/>
          <a:p>
            <a:pPr>
              <a:lnSpc>
                <a:spcPct val="90000"/>
              </a:lnSpc>
              <a:defRPr/>
            </a:pPr>
            <a:r>
              <a:rPr lang="da-DK" sz="1600" dirty="0" smtClean="0">
                <a:solidFill>
                  <a:srgbClr val="FFFFFF"/>
                </a:solidFill>
              </a:rPr>
              <a:t>Parvis arbejdes der med at guide en visualisering med den medfølende figur </a:t>
            </a:r>
            <a:r>
              <a:rPr lang="da-DK" altLang="ja-JP" sz="1600" dirty="0" smtClean="0">
                <a:solidFill>
                  <a:srgbClr val="FFFFFF"/>
                </a:solidFill>
                <a:latin typeface="Arial"/>
              </a:rPr>
              <a:t>”</a:t>
            </a:r>
            <a:r>
              <a:rPr lang="da-DK" sz="1600" dirty="0" smtClean="0">
                <a:solidFill>
                  <a:srgbClr val="FFFFFF"/>
                </a:solidFill>
              </a:rPr>
              <a:t>klienten</a:t>
            </a:r>
            <a:r>
              <a:rPr lang="da-DK" altLang="ja-JP" sz="1600" dirty="0" smtClean="0">
                <a:solidFill>
                  <a:srgbClr val="FFFFFF"/>
                </a:solidFill>
                <a:latin typeface="Arial"/>
              </a:rPr>
              <a:t>”</a:t>
            </a:r>
            <a:r>
              <a:rPr lang="da-DK" sz="1600" dirty="0" smtClean="0">
                <a:solidFill>
                  <a:srgbClr val="FFFFFF"/>
                </a:solidFill>
              </a:rPr>
              <a:t> har beskrevet.</a:t>
            </a:r>
          </a:p>
          <a:p>
            <a:pPr>
              <a:lnSpc>
                <a:spcPct val="90000"/>
              </a:lnSpc>
              <a:defRPr/>
            </a:pPr>
            <a:r>
              <a:rPr lang="da-DK" sz="1600" dirty="0" smtClean="0">
                <a:solidFill>
                  <a:srgbClr val="FFFFFF"/>
                </a:solidFill>
              </a:rPr>
              <a:t>Inden visualiseringen starter introducerer terapeuten til det, der skal foregå. Terapeuten gennemgår sammen med klienten beskrivelsen (fra før) af den medfølende figur, således at der sikres en fælles forståelse af, hvilke karakteristika, det er vigtigt for klienten, at figuren besidder.</a:t>
            </a:r>
          </a:p>
          <a:p>
            <a:pPr>
              <a:lnSpc>
                <a:spcPct val="90000"/>
              </a:lnSpc>
              <a:defRPr/>
            </a:pPr>
            <a:r>
              <a:rPr lang="da-DK" sz="1600" dirty="0" smtClean="0">
                <a:solidFill>
                  <a:srgbClr val="FFFFFF"/>
                </a:solidFill>
              </a:rPr>
              <a:t>Herefter guider terapeuten en visualisering med sikkert sted og medfølende figur.</a:t>
            </a:r>
          </a:p>
          <a:p>
            <a:pPr>
              <a:lnSpc>
                <a:spcPct val="90000"/>
              </a:lnSpc>
              <a:defRPr/>
            </a:pPr>
            <a:r>
              <a:rPr lang="da-DK" sz="1600" dirty="0" smtClean="0">
                <a:solidFill>
                  <a:srgbClr val="FFFFFF"/>
                </a:solidFill>
              </a:rPr>
              <a:t>Der rundes af med tilbagemelding fra klienten, hvis der er noget, som denne ønsker at dele</a:t>
            </a:r>
          </a:p>
          <a:p>
            <a:pPr>
              <a:lnSpc>
                <a:spcPct val="90000"/>
              </a:lnSpc>
              <a:defRPr/>
            </a:pPr>
            <a:r>
              <a:rPr lang="da-DK" sz="1600" dirty="0" smtClean="0">
                <a:solidFill>
                  <a:srgbClr val="FFFFFF"/>
                </a:solidFill>
              </a:rPr>
              <a:t>Der byttes roller</a:t>
            </a:r>
          </a:p>
          <a:p>
            <a:pPr>
              <a:lnSpc>
                <a:spcPct val="90000"/>
              </a:lnSpc>
              <a:defRPr/>
            </a:pPr>
            <a:endParaRPr lang="da-DK" sz="1600" dirty="0" smtClean="0">
              <a:solidFill>
                <a:srgbClr val="FFFFFF"/>
              </a:solidFill>
            </a:endParaRPr>
          </a:p>
          <a:p>
            <a:pPr>
              <a:lnSpc>
                <a:spcPct val="90000"/>
              </a:lnSpc>
              <a:defRPr/>
            </a:pPr>
            <a:r>
              <a:rPr lang="da-DK" sz="1600" dirty="0" smtClean="0">
                <a:solidFill>
                  <a:srgbClr val="FFFFFF"/>
                </a:solidFill>
              </a:rPr>
              <a:t>Til sidst gives venlige tilbagemeldinger til hinanden. Find hver en ting, som den anden gjorde, som virkede virkelig godt, og kom med et forslag til forbedring</a:t>
            </a:r>
            <a:endParaRPr lang="da-DK" sz="1600" dirty="0">
              <a:solidFill>
                <a:srgbClr val="FFFFFF"/>
              </a:solidFill>
            </a:endParaRPr>
          </a:p>
        </p:txBody>
      </p:sp>
      <p:pic>
        <p:nvPicPr>
          <p:cNvPr id="4"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Pladsholder til dato 1"/>
          <p:cNvSpPr>
            <a:spLocks noGrp="1"/>
          </p:cNvSpPr>
          <p:nvPr>
            <p:ph type="dt" sz="half" idx="10"/>
          </p:nvPr>
        </p:nvSpPr>
        <p:spPr/>
        <p:txBody>
          <a:bodyPr/>
          <a:lstStyle/>
          <a:p>
            <a:fld id="{5F2CE120-0ED5-F54C-AD8B-57BA8915F2AF}"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48112338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B3060BF-4C19-FB4D-BE8D-D34494BF967C}" type="datetime1">
              <a:rPr lang="da-DK" smtClean="0">
                <a:solidFill>
                  <a:schemeClr val="bg1"/>
                </a:solidFill>
                <a:latin typeface="Calibri"/>
              </a:rPr>
              <a:t>29/01/2016</a:t>
            </a:fld>
            <a:endParaRPr lang="da-DK" dirty="0">
              <a:solidFill>
                <a:schemeClr val="bg1"/>
              </a:solidFill>
              <a:latin typeface="Calibri"/>
            </a:endParaRPr>
          </a:p>
        </p:txBody>
      </p:sp>
      <p:sp>
        <p:nvSpPr>
          <p:cNvPr id="3" name="Pladsholder til sidefod 2"/>
          <p:cNvSpPr>
            <a:spLocks noGrp="1"/>
          </p:cNvSpPr>
          <p:nvPr>
            <p:ph type="ftr" sz="quarter" idx="11"/>
          </p:nvPr>
        </p:nvSpPr>
        <p:spPr/>
        <p:txBody>
          <a:bodyPr/>
          <a:lstStyle/>
          <a:p>
            <a:r>
              <a:rPr lang="da-DK" smtClean="0">
                <a:solidFill>
                  <a:schemeClr val="bg1"/>
                </a:solidFill>
                <a:latin typeface="Calibri"/>
              </a:rPr>
              <a:t>Lena Højgård Isager www.pkf.name</a:t>
            </a:r>
            <a:endParaRPr lang="da-DK" dirty="0">
              <a:solidFill>
                <a:schemeClr val="bg1"/>
              </a:solidFill>
              <a:latin typeface="Calibri"/>
            </a:endParaRPr>
          </a:p>
        </p:txBody>
      </p:sp>
      <p:sp>
        <p:nvSpPr>
          <p:cNvPr id="6" name="Tekstfelt 5"/>
          <p:cNvSpPr txBox="1"/>
          <p:nvPr/>
        </p:nvSpPr>
        <p:spPr>
          <a:xfrm>
            <a:off x="2691013" y="3113314"/>
            <a:ext cx="4307334" cy="1077218"/>
          </a:xfrm>
          <a:prstGeom prst="rect">
            <a:avLst/>
          </a:prstGeom>
          <a:noFill/>
        </p:spPr>
        <p:txBody>
          <a:bodyPr wrap="none" rtlCol="0">
            <a:spAutoFit/>
          </a:bodyPr>
          <a:lstStyle/>
          <a:p>
            <a:pPr algn="ctr"/>
            <a:r>
              <a:rPr lang="da-DK" sz="3200" dirty="0" smtClean="0">
                <a:solidFill>
                  <a:schemeClr val="bg1"/>
                </a:solidFill>
              </a:rPr>
              <a:t>Visualisering </a:t>
            </a:r>
          </a:p>
          <a:p>
            <a:pPr algn="ctr"/>
            <a:r>
              <a:rPr lang="da-DK" sz="3200" dirty="0" smtClean="0">
                <a:solidFill>
                  <a:schemeClr val="bg1"/>
                </a:solidFill>
              </a:rPr>
              <a:t>Se arbejdspapirer bagest</a:t>
            </a:r>
            <a:endParaRPr lang="da-DK" sz="3200" dirty="0">
              <a:solidFill>
                <a:schemeClr val="bg1"/>
              </a:solidFill>
            </a:endParaRPr>
          </a:p>
        </p:txBody>
      </p:sp>
    </p:spTree>
    <p:extLst>
      <p:ext uri="{BB962C8B-B14F-4D97-AF65-F5344CB8AC3E}">
        <p14:creationId xmlns:p14="http://schemas.microsoft.com/office/powerpoint/2010/main" val="716022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Hvorfor lave en formulering?</a:t>
            </a:r>
            <a:endParaRPr lang="da-DK" dirty="0"/>
          </a:p>
        </p:txBody>
      </p:sp>
      <p:sp>
        <p:nvSpPr>
          <p:cNvPr id="4" name="Pladsholder til indhold 3"/>
          <p:cNvSpPr>
            <a:spLocks noGrp="1"/>
          </p:cNvSpPr>
          <p:nvPr>
            <p:ph idx="1"/>
          </p:nvPr>
        </p:nvSpPr>
        <p:spPr/>
        <p:txBody>
          <a:bodyPr>
            <a:normAutofit/>
          </a:bodyPr>
          <a:lstStyle/>
          <a:p>
            <a:r>
              <a:rPr lang="da-DK" sz="2400" dirty="0" smtClean="0"/>
              <a:t>Giver mulighed for at arbejde med forståelse af egen historie og det at få greb om ”det er ikke din fejl”</a:t>
            </a:r>
          </a:p>
          <a:p>
            <a:endParaRPr lang="da-DK" sz="2400" dirty="0" smtClean="0"/>
          </a:p>
          <a:p>
            <a:r>
              <a:rPr lang="da-DK" sz="2400" dirty="0" smtClean="0"/>
              <a:t>Overblik over strategier – deres historie og nuværende </a:t>
            </a:r>
            <a:r>
              <a:rPr lang="da-DK" sz="2400" dirty="0" err="1" smtClean="0"/>
              <a:t>uhensigtmæssige</a:t>
            </a:r>
            <a:r>
              <a:rPr lang="da-DK" sz="2400" dirty="0" smtClean="0"/>
              <a:t> / vedligeholdende funktioner</a:t>
            </a:r>
          </a:p>
          <a:p>
            <a:endParaRPr lang="da-DK" sz="2400" dirty="0" smtClean="0"/>
          </a:p>
          <a:p>
            <a:r>
              <a:rPr lang="da-DK" sz="2400" dirty="0" smtClean="0"/>
              <a:t>Fokus på processen – hvordan strategier og tænkning/ selvkritik bliver vedligeholdende for problem</a:t>
            </a:r>
            <a:endParaRPr lang="da-DK" sz="2400" dirty="0"/>
          </a:p>
        </p:txBody>
      </p:sp>
      <p:sp>
        <p:nvSpPr>
          <p:cNvPr id="2" name="Pladsholder til dato 1"/>
          <p:cNvSpPr>
            <a:spLocks noGrp="1"/>
          </p:cNvSpPr>
          <p:nvPr>
            <p:ph type="dt" sz="half" idx="10"/>
          </p:nvPr>
        </p:nvSpPr>
        <p:spPr/>
        <p:txBody>
          <a:bodyPr/>
          <a:lstStyle/>
          <a:p>
            <a:fld id="{794FDD33-B69D-2348-B9B5-7FBB833E3A1E}"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31656812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Ikke din fejl</a:t>
            </a:r>
            <a:endParaRPr lang="da-DK" dirty="0"/>
          </a:p>
        </p:txBody>
      </p:sp>
      <p:sp>
        <p:nvSpPr>
          <p:cNvPr id="3" name="Pladsholder til indhold 2"/>
          <p:cNvSpPr>
            <a:spLocks noGrp="1"/>
          </p:cNvSpPr>
          <p:nvPr>
            <p:ph idx="1"/>
          </p:nvPr>
        </p:nvSpPr>
        <p:spPr/>
        <p:txBody>
          <a:bodyPr/>
          <a:lstStyle/>
          <a:p>
            <a:r>
              <a:rPr lang="da-DK" dirty="0" smtClean="0"/>
              <a:t>Dyb empati med det utilsigtede </a:t>
            </a:r>
          </a:p>
          <a:p>
            <a:endParaRPr lang="da-DK" dirty="0"/>
          </a:p>
          <a:p>
            <a:r>
              <a:rPr lang="da-DK" dirty="0" smtClean="0"/>
              <a:t>Aktiverer sorg</a:t>
            </a:r>
          </a:p>
          <a:p>
            <a:endParaRPr lang="da-DK" dirty="0"/>
          </a:p>
          <a:p>
            <a:r>
              <a:rPr lang="da-DK" dirty="0" smtClean="0"/>
              <a:t>Kan vende skam til skyld og ansvar</a:t>
            </a:r>
            <a:endParaRPr lang="da-DK" dirty="0"/>
          </a:p>
        </p:txBody>
      </p:sp>
      <p:sp>
        <p:nvSpPr>
          <p:cNvPr id="4" name="Pladsholder til dato 3"/>
          <p:cNvSpPr>
            <a:spLocks noGrp="1"/>
          </p:cNvSpPr>
          <p:nvPr>
            <p:ph type="dt" sz="half" idx="10"/>
          </p:nvPr>
        </p:nvSpPr>
        <p:spPr/>
        <p:txBody>
          <a:bodyPr/>
          <a:lstStyle/>
          <a:p>
            <a:fld id="{EA5002DF-5670-D84E-873F-796A81606155}"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960617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kommer vi videre derfra?</a:t>
            </a:r>
            <a:endParaRPr lang="da-DK" dirty="0"/>
          </a:p>
        </p:txBody>
      </p:sp>
      <p:sp>
        <p:nvSpPr>
          <p:cNvPr id="3" name="Pladsholder til indhold 2"/>
          <p:cNvSpPr>
            <a:spLocks noGrp="1"/>
          </p:cNvSpPr>
          <p:nvPr>
            <p:ph idx="1"/>
          </p:nvPr>
        </p:nvSpPr>
        <p:spPr/>
        <p:txBody>
          <a:bodyPr>
            <a:normAutofit fontScale="85000" lnSpcReduction="20000"/>
          </a:bodyPr>
          <a:lstStyle/>
          <a:p>
            <a:r>
              <a:rPr lang="da-DK" sz="2400" dirty="0" smtClean="0"/>
              <a:t>At arbejde hen imod at kunne lave en medfølende udgave af formuleringen</a:t>
            </a:r>
          </a:p>
          <a:p>
            <a:endParaRPr lang="da-DK" sz="2400" dirty="0"/>
          </a:p>
          <a:p>
            <a:r>
              <a:rPr lang="da-DK" sz="2400" dirty="0" smtClean="0"/>
              <a:t>Bruge formuleringen til at holde konkrete situationer op imod, se hvordan det udspiller sig i klientens liv nu, og herigennem arbejde på at finde andre og bedre strategier</a:t>
            </a:r>
          </a:p>
          <a:p>
            <a:endParaRPr lang="da-DK" sz="2400" dirty="0" smtClean="0"/>
          </a:p>
          <a:p>
            <a:r>
              <a:rPr lang="da-DK" sz="2400" dirty="0" smtClean="0"/>
              <a:t>Arbejde med skyld og skam i forhold til opvækst vilkår</a:t>
            </a:r>
          </a:p>
          <a:p>
            <a:endParaRPr lang="da-DK" sz="2400" dirty="0" smtClean="0"/>
          </a:p>
          <a:p>
            <a:r>
              <a:rPr lang="da-DK" sz="2400" dirty="0" smtClean="0"/>
              <a:t>Medfølende brevskrivning</a:t>
            </a:r>
          </a:p>
          <a:p>
            <a:endParaRPr lang="da-DK" sz="2400" dirty="0" smtClean="0"/>
          </a:p>
          <a:p>
            <a:r>
              <a:rPr lang="da-DK" sz="2400" dirty="0" smtClean="0"/>
              <a:t>Medfølende figur</a:t>
            </a:r>
          </a:p>
          <a:p>
            <a:endParaRPr lang="da-DK" sz="2400" dirty="0" smtClean="0"/>
          </a:p>
          <a:p>
            <a:r>
              <a:rPr lang="da-DK" sz="2400" dirty="0" smtClean="0"/>
              <a:t>Blive ved med at vende tilbage, indtil klienten virkelig er på plads følelsesmæssigt med, at det ikke er hans/hendes skyld</a:t>
            </a:r>
            <a:endParaRPr lang="da-DK" sz="2400" dirty="0"/>
          </a:p>
        </p:txBody>
      </p:sp>
      <p:sp>
        <p:nvSpPr>
          <p:cNvPr id="4" name="Pladsholder til dato 3"/>
          <p:cNvSpPr>
            <a:spLocks noGrp="1"/>
          </p:cNvSpPr>
          <p:nvPr>
            <p:ph type="dt" sz="half" idx="10"/>
          </p:nvPr>
        </p:nvSpPr>
        <p:spPr/>
        <p:txBody>
          <a:bodyPr/>
          <a:lstStyle/>
          <a:p>
            <a:fld id="{261C8938-E8F7-3440-AB4E-49DC57C59F5F}"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3916145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Trussels-sikkerheds formulering kopi.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13582" cy="6858000"/>
          </a:xfrm>
          <a:prstGeom prst="rect">
            <a:avLst/>
          </a:prstGeom>
          <a:solidFill>
            <a:schemeClr val="bg1"/>
          </a:solidFill>
        </p:spPr>
      </p:pic>
      <p:sp>
        <p:nvSpPr>
          <p:cNvPr id="2" name="Pladsholder til dato 1"/>
          <p:cNvSpPr>
            <a:spLocks noGrp="1"/>
          </p:cNvSpPr>
          <p:nvPr>
            <p:ph type="dt" sz="half" idx="10"/>
          </p:nvPr>
        </p:nvSpPr>
        <p:spPr/>
        <p:txBody>
          <a:bodyPr/>
          <a:lstStyle/>
          <a:p>
            <a:fld id="{377F3963-8152-EF47-8262-85F76C696196}"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30555915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Trussels-sikkerheds formulering kopi.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72" y="-127000"/>
            <a:ext cx="9573072" cy="7083778"/>
          </a:xfrm>
          <a:prstGeom prst="rect">
            <a:avLst/>
          </a:prstGeom>
          <a:solidFill>
            <a:srgbClr val="FFFFFF"/>
          </a:solidFill>
        </p:spPr>
      </p:pic>
      <p:sp>
        <p:nvSpPr>
          <p:cNvPr id="2" name="Pladsholder til dato 1"/>
          <p:cNvSpPr>
            <a:spLocks noGrp="1"/>
          </p:cNvSpPr>
          <p:nvPr>
            <p:ph type="dt" sz="half" idx="10"/>
          </p:nvPr>
        </p:nvSpPr>
        <p:spPr/>
        <p:txBody>
          <a:bodyPr/>
          <a:lstStyle/>
          <a:p>
            <a:fld id="{D558065D-4445-0941-9F32-467468AF5F8B}"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2781238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990600"/>
          </a:xfrm>
        </p:spPr>
        <p:txBody>
          <a:bodyPr>
            <a:normAutofit/>
          </a:bodyPr>
          <a:lstStyle/>
          <a:p>
            <a:pPr algn="ctr">
              <a:defRPr/>
            </a:pPr>
            <a:r>
              <a:rPr lang="da-DK" sz="3600" dirty="0" smtClean="0">
                <a:ea typeface="+mj-ea"/>
              </a:rPr>
              <a:t>Realitetstjek: Livet kan være hårdt</a:t>
            </a:r>
            <a:endParaRPr lang="da-DK" sz="3600" dirty="0">
              <a:ea typeface="+mj-ea"/>
            </a:endParaRPr>
          </a:p>
        </p:txBody>
      </p:sp>
      <p:sp>
        <p:nvSpPr>
          <p:cNvPr id="15363" name="Content Placeholder 2"/>
          <p:cNvSpPr>
            <a:spLocks noGrp="1"/>
          </p:cNvSpPr>
          <p:nvPr>
            <p:ph idx="1"/>
          </p:nvPr>
        </p:nvSpPr>
        <p:spPr>
          <a:xfrm>
            <a:off x="457200" y="1184275"/>
            <a:ext cx="8229600" cy="5064125"/>
          </a:xfrm>
        </p:spPr>
        <p:txBody>
          <a:bodyPr>
            <a:normAutofit/>
          </a:bodyPr>
          <a:lstStyle/>
          <a:p>
            <a:pPr marL="0" indent="0">
              <a:buFont typeface="Arial" charset="0"/>
              <a:buNone/>
            </a:pPr>
            <a:r>
              <a:rPr lang="da-DK" sz="2400" dirty="0" smtClean="0"/>
              <a:t>Medfølelse starter med, at vi erkender, livets vilkår:</a:t>
            </a:r>
          </a:p>
          <a:p>
            <a:pPr marL="0" indent="0">
              <a:buFont typeface="Arial" charset="0"/>
              <a:buNone/>
            </a:pPr>
            <a:r>
              <a:rPr lang="da-DK" sz="2400" dirty="0" smtClean="0"/>
              <a:t>Vores liv er begrænsede, i gennemsnit lever vi 28.835 dage. </a:t>
            </a:r>
          </a:p>
          <a:p>
            <a:pPr marL="0" indent="0">
              <a:buFont typeface="Arial" charset="0"/>
              <a:buNone/>
            </a:pPr>
            <a:r>
              <a:rPr lang="da-DK" sz="2400" dirty="0" smtClean="0"/>
              <a:t>Vi er bestemt til at blive ældre og dø.</a:t>
            </a:r>
          </a:p>
          <a:p>
            <a:pPr marL="0" indent="0">
              <a:buFont typeface="Arial" charset="0"/>
              <a:buNone/>
            </a:pPr>
            <a:r>
              <a:rPr lang="da-DK" sz="2400" dirty="0" smtClean="0"/>
              <a:t>Vi lider ofte af sygdomme og rammes af tragedier. </a:t>
            </a:r>
          </a:p>
          <a:p>
            <a:pPr marL="0" indent="0">
              <a:buFont typeface="Arial" charset="0"/>
              <a:buNone/>
            </a:pPr>
            <a:r>
              <a:rPr lang="da-DK" sz="2400" dirty="0" smtClean="0"/>
              <a:t>Vores liv er påvirkede af en tilfældig genetisk sammensætning og af tilfældige hændelser. </a:t>
            </a:r>
          </a:p>
          <a:p>
            <a:pPr marL="0" indent="0">
              <a:buFont typeface="Arial" charset="0"/>
              <a:buNone/>
            </a:pPr>
            <a:r>
              <a:rPr lang="da-DK" sz="2400" dirty="0" smtClean="0"/>
              <a:t>Vores liv er fyldt af forandringer og tab.</a:t>
            </a:r>
          </a:p>
          <a:p>
            <a:pPr marL="0" indent="0">
              <a:buFont typeface="Arial" charset="0"/>
              <a:buNone/>
            </a:pPr>
            <a:r>
              <a:rPr lang="da-DK" sz="2400" dirty="0" smtClean="0"/>
              <a:t>                                     	</a:t>
            </a:r>
          </a:p>
          <a:p>
            <a:pPr marL="0" indent="0">
              <a:buFont typeface="Arial" charset="0"/>
              <a:buNone/>
            </a:pPr>
            <a:r>
              <a:rPr lang="da-DK" sz="2400" dirty="0"/>
              <a:t>	</a:t>
            </a:r>
            <a:r>
              <a:rPr lang="da-DK" sz="2400" dirty="0" smtClean="0"/>
              <a:t>						</a:t>
            </a:r>
            <a:r>
              <a:rPr lang="da-DK" sz="2800" dirty="0" smtClean="0"/>
              <a:t>Vi er designet til at overleve, </a:t>
            </a:r>
          </a:p>
          <a:p>
            <a:pPr marL="0" indent="0">
              <a:buFont typeface="Arial" charset="0"/>
              <a:buNone/>
            </a:pPr>
            <a:r>
              <a:rPr lang="da-DK" sz="2800" dirty="0"/>
              <a:t>	</a:t>
            </a:r>
            <a:r>
              <a:rPr lang="da-DK" sz="2800" dirty="0" smtClean="0"/>
              <a:t>						ikke til at være lykkelige</a:t>
            </a:r>
            <a:endParaRPr lang="da-DK" sz="2800" dirty="0"/>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284" y="260350"/>
            <a:ext cx="938212"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 name="Picture 2" descr="2"/>
          <p:cNvPicPr>
            <a:picLocks noChangeAspect="1" noChangeArrowheads="1"/>
          </p:cNvPicPr>
          <p:nvPr/>
        </p:nvPicPr>
        <p:blipFill>
          <a:blip r:embed="rId3"/>
          <a:srcRect/>
          <a:stretch>
            <a:fillRect/>
          </a:stretch>
        </p:blipFill>
        <p:spPr bwMode="auto">
          <a:xfrm>
            <a:off x="468313" y="4372902"/>
            <a:ext cx="2959337" cy="1875498"/>
          </a:xfrm>
          <a:prstGeom prst="rect">
            <a:avLst/>
          </a:prstGeom>
          <a:noFill/>
          <a:ln w="9525">
            <a:noFill/>
            <a:miter lim="800000"/>
            <a:headEnd/>
            <a:tailEnd/>
          </a:ln>
        </p:spPr>
      </p:pic>
      <p:sp>
        <p:nvSpPr>
          <p:cNvPr id="3" name="Pladsholder til dato 2"/>
          <p:cNvSpPr>
            <a:spLocks noGrp="1"/>
          </p:cNvSpPr>
          <p:nvPr>
            <p:ph type="dt" sz="half" idx="10"/>
          </p:nvPr>
        </p:nvSpPr>
        <p:spPr/>
        <p:txBody>
          <a:bodyPr/>
          <a:lstStyle/>
          <a:p>
            <a:fld id="{273C5726-61E9-2241-B4D2-57915EDEC2D9}" type="datetime1">
              <a:rPr lang="da-DK" smtClean="0">
                <a:latin typeface="Calibri"/>
              </a:rPr>
              <a:t>29/01/2016</a:t>
            </a:fld>
            <a:endParaRPr lang="da-DK" dirty="0">
              <a:latin typeface="Calibri"/>
            </a:endParaRPr>
          </a:p>
        </p:txBody>
      </p:sp>
      <p:sp>
        <p:nvSpPr>
          <p:cNvPr id="4" name="Pladsholder til sidefod 3"/>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Tree>
    <p:extLst>
      <p:ext uri="{BB962C8B-B14F-4D97-AF65-F5344CB8AC3E}">
        <p14:creationId xmlns:p14="http://schemas.microsoft.com/office/powerpoint/2010/main" val="348098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Demonstration i plenum</a:t>
            </a:r>
            <a:endParaRPr lang="da-DK" dirty="0"/>
          </a:p>
        </p:txBody>
      </p:sp>
      <p:sp>
        <p:nvSpPr>
          <p:cNvPr id="6" name="Pladsholder til indhold 5"/>
          <p:cNvSpPr>
            <a:spLocks noGrp="1"/>
          </p:cNvSpPr>
          <p:nvPr>
            <p:ph idx="1"/>
          </p:nvPr>
        </p:nvSpPr>
        <p:spPr/>
        <p:txBody>
          <a:bodyPr/>
          <a:lstStyle/>
          <a:p>
            <a:r>
              <a:rPr lang="da-DK" dirty="0" smtClean="0"/>
              <a:t>Øvelse i grupper to eller tre i hver gruppe.</a:t>
            </a:r>
          </a:p>
          <a:p>
            <a:r>
              <a:rPr lang="da-DK" dirty="0" smtClean="0"/>
              <a:t>En gang ca. 30 min.</a:t>
            </a:r>
            <a:endParaRPr lang="da-DK" dirty="0"/>
          </a:p>
        </p:txBody>
      </p:sp>
      <p:sp>
        <p:nvSpPr>
          <p:cNvPr id="2" name="Pladsholder til dato 1"/>
          <p:cNvSpPr>
            <a:spLocks noGrp="1"/>
          </p:cNvSpPr>
          <p:nvPr>
            <p:ph type="dt" sz="half" idx="10"/>
          </p:nvPr>
        </p:nvSpPr>
        <p:spPr/>
        <p:txBody>
          <a:bodyPr/>
          <a:lstStyle/>
          <a:p>
            <a:fld id="{5E0F2534-7CC6-C040-8E9B-B0E6F43307AD}"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6237576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smtClean="0"/>
              <a:t>Opsamling på dagene</a:t>
            </a:r>
            <a:br>
              <a:rPr lang="da-DK" b="1" dirty="0" smtClean="0"/>
            </a:br>
            <a:r>
              <a:rPr lang="da-DK" dirty="0" smtClean="0"/>
              <a:t>10 min.</a:t>
            </a:r>
            <a:endParaRPr lang="da-DK" dirty="0"/>
          </a:p>
        </p:txBody>
      </p:sp>
      <p:sp>
        <p:nvSpPr>
          <p:cNvPr id="3" name="Pladsholder til indhold 2"/>
          <p:cNvSpPr>
            <a:spLocks noGrp="1"/>
          </p:cNvSpPr>
          <p:nvPr>
            <p:ph idx="1"/>
          </p:nvPr>
        </p:nvSpPr>
        <p:spPr/>
        <p:txBody>
          <a:bodyPr>
            <a:normAutofit fontScale="70000" lnSpcReduction="20000"/>
          </a:bodyPr>
          <a:lstStyle/>
          <a:p>
            <a:pPr marL="0" indent="0">
              <a:buNone/>
            </a:pPr>
            <a:r>
              <a:rPr lang="da-DK" b="1" dirty="0" smtClean="0"/>
              <a:t>Tænk over:</a:t>
            </a:r>
          </a:p>
          <a:p>
            <a:pPr>
              <a:buFont typeface="Wingdings" charset="2"/>
              <a:buChar char="²"/>
            </a:pPr>
            <a:r>
              <a:rPr lang="da-DK" dirty="0" smtClean="0"/>
              <a:t>Hvad har været vigtigst de sidste to dage.</a:t>
            </a:r>
          </a:p>
          <a:p>
            <a:pPr>
              <a:buFont typeface="Wingdings" charset="2"/>
              <a:buChar char="²"/>
            </a:pPr>
            <a:r>
              <a:rPr lang="da-DK" dirty="0" smtClean="0"/>
              <a:t>Hvad vil det betyde for din daglige praksis?</a:t>
            </a:r>
          </a:p>
          <a:p>
            <a:pPr marL="0" indent="0">
              <a:buNone/>
            </a:pPr>
            <a:endParaRPr lang="da-DK" dirty="0"/>
          </a:p>
          <a:p>
            <a:pPr marL="0" indent="0">
              <a:buNone/>
            </a:pPr>
            <a:r>
              <a:rPr lang="da-DK" b="1" dirty="0" smtClean="0"/>
              <a:t>Formuler dit eget hjemmearbejde:</a:t>
            </a:r>
          </a:p>
          <a:p>
            <a:pPr>
              <a:buFont typeface="Wingdings" charset="2"/>
              <a:buChar char="²"/>
            </a:pPr>
            <a:r>
              <a:rPr lang="da-DK" dirty="0" smtClean="0"/>
              <a:t>Et der er rettet mod klienter.</a:t>
            </a:r>
          </a:p>
          <a:p>
            <a:pPr>
              <a:buFont typeface="Wingdings" charset="2"/>
              <a:buChar char="²"/>
            </a:pPr>
            <a:r>
              <a:rPr lang="da-DK" dirty="0" smtClean="0"/>
              <a:t>Et der er rettet mod dig</a:t>
            </a:r>
            <a:r>
              <a:rPr lang="da-DK" dirty="0" smtClean="0">
                <a:sym typeface="Wingdings"/>
              </a:rPr>
              <a:t></a:t>
            </a:r>
          </a:p>
          <a:p>
            <a:pPr marL="0" indent="0">
              <a:buNone/>
            </a:pPr>
            <a:endParaRPr lang="da-DK" dirty="0">
              <a:sym typeface="Wingdings"/>
            </a:endParaRPr>
          </a:p>
          <a:p>
            <a:pPr marL="0" indent="0">
              <a:buNone/>
            </a:pPr>
            <a:r>
              <a:rPr lang="da-DK" b="1" dirty="0" smtClean="0">
                <a:sym typeface="Wingdings"/>
              </a:rPr>
              <a:t>Feedback:</a:t>
            </a:r>
          </a:p>
          <a:p>
            <a:pPr>
              <a:buFont typeface="Wingdings" charset="2"/>
              <a:buChar char="²"/>
            </a:pPr>
            <a:r>
              <a:rPr lang="da-DK" dirty="0" smtClean="0">
                <a:sym typeface="Wingdings"/>
              </a:rPr>
              <a:t>Hvordan har de to dage været for dig?</a:t>
            </a:r>
          </a:p>
          <a:p>
            <a:pPr>
              <a:buFont typeface="Wingdings" charset="2"/>
              <a:buChar char="²"/>
            </a:pPr>
            <a:r>
              <a:rPr lang="da-DK" dirty="0" smtClean="0">
                <a:sym typeface="Wingdings"/>
              </a:rPr>
              <a:t>Noget du har lyst til at sige til gruppen?</a:t>
            </a:r>
          </a:p>
          <a:p>
            <a:pPr>
              <a:buFont typeface="Wingdings" charset="2"/>
              <a:buChar char="²"/>
            </a:pPr>
            <a:r>
              <a:rPr lang="da-DK" dirty="0" smtClean="0">
                <a:sym typeface="Wingdings"/>
              </a:rPr>
              <a:t>Noget du har lyst til at sige til mig?</a:t>
            </a:r>
            <a:endParaRPr lang="da-DK" dirty="0" smtClean="0"/>
          </a:p>
          <a:p>
            <a:pPr marL="0" indent="0">
              <a:buNone/>
            </a:pPr>
            <a:endParaRPr lang="da-DK" dirty="0"/>
          </a:p>
        </p:txBody>
      </p:sp>
      <p:sp>
        <p:nvSpPr>
          <p:cNvPr id="4" name="Pladsholder til dato 3"/>
          <p:cNvSpPr>
            <a:spLocks noGrp="1"/>
          </p:cNvSpPr>
          <p:nvPr>
            <p:ph type="dt" sz="half" idx="10"/>
          </p:nvPr>
        </p:nvSpPr>
        <p:spPr/>
        <p:txBody>
          <a:bodyPr/>
          <a:lstStyle/>
          <a:p>
            <a:fld id="{DB78AE3C-9DF8-0040-B753-89A4831F707B}"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7229541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42900" y="457200"/>
            <a:ext cx="8229600" cy="1143000"/>
          </a:xfrm>
        </p:spPr>
        <p:txBody>
          <a:bodyPr/>
          <a:lstStyle/>
          <a:p>
            <a:r>
              <a:rPr lang="da-DK" dirty="0" smtClean="0"/>
              <a:t>Referencer og kilder til inspiration</a:t>
            </a:r>
            <a:endParaRPr lang="da-DK" dirty="0"/>
          </a:p>
        </p:txBody>
      </p:sp>
      <p:sp>
        <p:nvSpPr>
          <p:cNvPr id="3" name="Pladsholder til indhold 2"/>
          <p:cNvSpPr>
            <a:spLocks noGrp="1"/>
          </p:cNvSpPr>
          <p:nvPr>
            <p:ph idx="4294967295"/>
          </p:nvPr>
        </p:nvSpPr>
        <p:spPr>
          <a:xfrm>
            <a:off x="914400" y="1600200"/>
            <a:ext cx="8229600" cy="4525963"/>
          </a:xfrm>
          <a:noFill/>
        </p:spPr>
        <p:txBody>
          <a:bodyPr>
            <a:normAutofit fontScale="92500" lnSpcReduction="20000"/>
          </a:bodyPr>
          <a:lstStyle/>
          <a:p>
            <a:pPr marL="0" indent="0">
              <a:buNone/>
            </a:pPr>
            <a:endParaRPr lang="da-DK" sz="2000" dirty="0" smtClean="0"/>
          </a:p>
          <a:p>
            <a:pPr marL="0" indent="0">
              <a:buNone/>
            </a:pPr>
            <a:r>
              <a:rPr lang="da-DK" sz="2600" dirty="0" smtClean="0"/>
              <a:t>Bog:</a:t>
            </a:r>
          </a:p>
          <a:p>
            <a:pPr marL="0" indent="0">
              <a:buNone/>
            </a:pPr>
            <a:r>
              <a:rPr lang="da-DK" sz="2000" dirty="0" smtClean="0"/>
              <a:t>Paul Gilbert: Medfølelse og mindfulness – fra selvkritik til selvværd. Klim 2009</a:t>
            </a:r>
          </a:p>
          <a:p>
            <a:pPr marL="0" indent="0">
              <a:buNone/>
            </a:pPr>
            <a:endParaRPr lang="da-DK" sz="2000" dirty="0" smtClean="0"/>
          </a:p>
          <a:p>
            <a:pPr marL="0" indent="0">
              <a:buNone/>
            </a:pPr>
            <a:r>
              <a:rPr lang="da-DK" sz="2600" dirty="0" smtClean="0"/>
              <a:t>Resurser af alle slags:</a:t>
            </a:r>
          </a:p>
          <a:p>
            <a:pPr marL="0" indent="0">
              <a:buNone/>
            </a:pPr>
            <a:r>
              <a:rPr lang="da-DK" sz="2000" dirty="0">
                <a:hlinkClick r:id="rId2"/>
              </a:rPr>
              <a:t>http://</a:t>
            </a:r>
            <a:r>
              <a:rPr lang="da-DK" sz="2000" dirty="0" smtClean="0">
                <a:hlinkClick r:id="rId2"/>
              </a:rPr>
              <a:t>www.compassionatemind.co.uk</a:t>
            </a:r>
            <a:endParaRPr lang="da-DK" sz="2000" dirty="0" smtClean="0"/>
          </a:p>
          <a:p>
            <a:pPr marL="0" indent="0">
              <a:buNone/>
            </a:pPr>
            <a:endParaRPr lang="da-DK" sz="2000" dirty="0"/>
          </a:p>
          <a:p>
            <a:pPr marL="0" indent="0">
              <a:buNone/>
            </a:pPr>
            <a:r>
              <a:rPr lang="da-DK" sz="2600" dirty="0" smtClean="0"/>
              <a:t>Hjemmesider m. videoer og meditationer til download:</a:t>
            </a:r>
          </a:p>
          <a:p>
            <a:pPr marL="0" indent="0">
              <a:buNone/>
            </a:pPr>
            <a:endParaRPr lang="da-DK" sz="1600" dirty="0" smtClean="0"/>
          </a:p>
          <a:p>
            <a:pPr marL="0" indent="0">
              <a:buNone/>
            </a:pPr>
            <a:r>
              <a:rPr lang="da-DK" sz="1600" dirty="0">
                <a:hlinkClick r:id="rId3"/>
              </a:rPr>
              <a:t>http://www.pkf.name/lena-hoejgaard-isager/downloads</a:t>
            </a:r>
            <a:r>
              <a:rPr lang="da-DK" sz="1600" dirty="0" smtClean="0">
                <a:hlinkClick r:id="rId3"/>
              </a:rPr>
              <a:t>/</a:t>
            </a:r>
            <a:endParaRPr lang="da-DK" sz="1600" dirty="0" smtClean="0"/>
          </a:p>
          <a:p>
            <a:pPr marL="0" indent="0">
              <a:buNone/>
            </a:pPr>
            <a:endParaRPr lang="da-DK" sz="1600" dirty="0" smtClean="0"/>
          </a:p>
          <a:p>
            <a:pPr marL="0" indent="0">
              <a:buNone/>
            </a:pPr>
            <a:r>
              <a:rPr lang="da-DK" sz="1600" dirty="0">
                <a:hlinkClick r:id="rId4"/>
              </a:rPr>
              <a:t>http://www.compassionatemind.co.uk/resources/</a:t>
            </a:r>
            <a:r>
              <a:rPr lang="da-DK" sz="1600" dirty="0" smtClean="0">
                <a:hlinkClick r:id="rId4"/>
              </a:rPr>
              <a:t>video.htm</a:t>
            </a:r>
            <a:endParaRPr lang="da-DK" sz="1600" dirty="0" smtClean="0"/>
          </a:p>
          <a:p>
            <a:pPr marL="0" indent="0">
              <a:buNone/>
            </a:pPr>
            <a:endParaRPr lang="da-DK" sz="1600" dirty="0"/>
          </a:p>
          <a:p>
            <a:pPr marL="0" indent="0">
              <a:buNone/>
            </a:pPr>
            <a:r>
              <a:rPr lang="da-DK" sz="1600" dirty="0">
                <a:hlinkClick r:id="rId5"/>
              </a:rPr>
              <a:t>http://www.self-compassion.org/guided-self-compassion-meditations-mp3.</a:t>
            </a:r>
            <a:r>
              <a:rPr lang="da-DK" sz="1600" dirty="0" smtClean="0">
                <a:hlinkClick r:id="rId5"/>
              </a:rPr>
              <a:t>html</a:t>
            </a:r>
            <a:endParaRPr lang="da-DK" sz="1600" dirty="0" smtClean="0"/>
          </a:p>
          <a:p>
            <a:pPr marL="0" indent="0">
              <a:buNone/>
            </a:pPr>
            <a:endParaRPr lang="da-DK" sz="1600" dirty="0"/>
          </a:p>
          <a:p>
            <a:pPr marL="0" indent="0">
              <a:buNone/>
            </a:pPr>
            <a:r>
              <a:rPr lang="da-DK" sz="1600" dirty="0">
                <a:hlinkClick r:id="rId6"/>
              </a:rPr>
              <a:t>http://www.mindfulselfcompassion.org/</a:t>
            </a:r>
            <a:r>
              <a:rPr lang="da-DK" sz="1600" dirty="0" smtClean="0">
                <a:hlinkClick r:id="rId6"/>
              </a:rPr>
              <a:t>meditations_downloads.php</a:t>
            </a:r>
            <a:endParaRPr lang="da-DK" sz="1600" dirty="0" smtClean="0"/>
          </a:p>
          <a:p>
            <a:pPr marL="0" indent="0">
              <a:buNone/>
            </a:pPr>
            <a:endParaRPr lang="da-DK" sz="1600" dirty="0"/>
          </a:p>
          <a:p>
            <a:pPr marL="0" indent="0">
              <a:buNone/>
            </a:pPr>
            <a:endParaRPr lang="da-DK" sz="1600" dirty="0" smtClean="0"/>
          </a:p>
          <a:p>
            <a:pPr marL="0" indent="0">
              <a:buNone/>
            </a:pPr>
            <a:endParaRPr lang="da-DK" sz="2000" dirty="0"/>
          </a:p>
        </p:txBody>
      </p:sp>
      <p:sp>
        <p:nvSpPr>
          <p:cNvPr id="4" name="Pladsholder til dato 3"/>
          <p:cNvSpPr>
            <a:spLocks noGrp="1"/>
          </p:cNvSpPr>
          <p:nvPr>
            <p:ph type="dt" sz="half" idx="10"/>
          </p:nvPr>
        </p:nvSpPr>
        <p:spPr/>
        <p:txBody>
          <a:bodyPr/>
          <a:lstStyle/>
          <a:p>
            <a:fld id="{BCA22F0D-CCB2-8344-83BB-3A6C081FF48E}" type="datetime1">
              <a:rPr lang="da-DK" smtClean="0">
                <a:latin typeface="Calibri"/>
              </a:rPr>
              <a:t>29/01/2016</a:t>
            </a:fld>
            <a:endParaRPr lang="da-DK" dirty="0">
              <a:latin typeface="Calibri"/>
            </a:endParaRPr>
          </a:p>
        </p:txBody>
      </p:sp>
      <p:sp>
        <p:nvSpPr>
          <p:cNvPr id="5" name="Pladsholder til sidefod 4"/>
          <p:cNvSpPr>
            <a:spLocks noGrp="1"/>
          </p:cNvSpPr>
          <p:nvPr>
            <p:ph type="ftr" sz="quarter" idx="11"/>
          </p:nvPr>
        </p:nvSpPr>
        <p:spPr/>
        <p:txBody>
          <a:bodyPr/>
          <a:lstStyle/>
          <a:p>
            <a:r>
              <a:rPr lang="da-DK" dirty="0"/>
              <a:t>Lena Højgård Isager www.pkf.name</a:t>
            </a:r>
          </a:p>
        </p:txBody>
      </p:sp>
    </p:spTree>
    <p:extLst>
      <p:ext uri="{BB962C8B-B14F-4D97-AF65-F5344CB8AC3E}">
        <p14:creationId xmlns:p14="http://schemas.microsoft.com/office/powerpoint/2010/main" val="84048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 er alle i samme båd</a:t>
            </a:r>
            <a:endParaRPr lang="da-DK" dirty="0"/>
          </a:p>
        </p:txBody>
      </p:sp>
      <p:sp>
        <p:nvSpPr>
          <p:cNvPr id="3" name="Pladsholder til indhold 2"/>
          <p:cNvSpPr>
            <a:spLocks noGrp="1"/>
          </p:cNvSpPr>
          <p:nvPr>
            <p:ph idx="1"/>
          </p:nvPr>
        </p:nvSpPr>
        <p:spPr/>
        <p:txBody>
          <a:bodyPr>
            <a:normAutofit/>
          </a:bodyPr>
          <a:lstStyle/>
          <a:p>
            <a:r>
              <a:rPr lang="da-DK" sz="2400" dirty="0" smtClean="0"/>
              <a:t>At tale om, at vi alle bliver ramt, det er kun et spørgsmål om tid</a:t>
            </a:r>
          </a:p>
          <a:p>
            <a:r>
              <a:rPr lang="da-DK" sz="2400" dirty="0" smtClean="0"/>
              <a:t>Vi bruger de metoder, vi kan finde til at klare os, så godt vi kan</a:t>
            </a:r>
          </a:p>
          <a:p>
            <a:r>
              <a:rPr lang="da-DK" sz="2400" dirty="0" smtClean="0"/>
              <a:t>Det, der virker her og nu</a:t>
            </a:r>
            <a:r>
              <a:rPr lang="da-DK" sz="2400" dirty="0"/>
              <a:t> </a:t>
            </a:r>
            <a:r>
              <a:rPr lang="da-DK" sz="2400" dirty="0" smtClean="0"/>
              <a:t>er måske ikke langtidsholdbart!</a:t>
            </a:r>
          </a:p>
          <a:p>
            <a:endParaRPr lang="da-DK" sz="2400" dirty="0"/>
          </a:p>
        </p:txBody>
      </p:sp>
      <p:sp>
        <p:nvSpPr>
          <p:cNvPr id="4" name="Pladsholder til dato 3"/>
          <p:cNvSpPr>
            <a:spLocks noGrp="1"/>
          </p:cNvSpPr>
          <p:nvPr>
            <p:ph type="dt" sz="half" idx="10"/>
          </p:nvPr>
        </p:nvSpPr>
        <p:spPr/>
        <p:txBody>
          <a:bodyPr/>
          <a:lstStyle/>
          <a:p>
            <a:fld id="{CB8BE28F-92A9-084C-AB9C-485C317AA750}"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pic>
        <p:nvPicPr>
          <p:cNvPr id="7" name="Billede 6" descr="ha_ha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120" y="3714993"/>
            <a:ext cx="2752159" cy="2218270"/>
          </a:xfrm>
          <a:prstGeom prst="rect">
            <a:avLst/>
          </a:prstGeom>
        </p:spPr>
      </p:pic>
    </p:spTree>
    <p:extLst>
      <p:ext uri="{BB962C8B-B14F-4D97-AF65-F5344CB8AC3E}">
        <p14:creationId xmlns:p14="http://schemas.microsoft.com/office/powerpoint/2010/main" val="54075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9275"/>
            <a:ext cx="8229600" cy="5927725"/>
          </a:xfrm>
        </p:spPr>
        <p:txBody>
          <a:bodyPr>
            <a:normAutofit/>
          </a:bodyPr>
          <a:lstStyle/>
          <a:p>
            <a:pPr marL="0" indent="0" algn="ctr" eaLnBrk="1" hangingPunct="1">
              <a:buFont typeface="Arial" charset="0"/>
              <a:buNone/>
            </a:pPr>
            <a:r>
              <a:rPr lang="da-DK" sz="3500" dirty="0" smtClean="0">
                <a:solidFill>
                  <a:srgbClr val="FFFFFF"/>
                </a:solidFill>
              </a:rPr>
              <a:t>Vores biologiske selv</a:t>
            </a:r>
          </a:p>
          <a:p>
            <a:pPr marL="0" indent="0" eaLnBrk="1" hangingPunct="1">
              <a:buFont typeface="Arial" charset="0"/>
              <a:buNone/>
            </a:pPr>
            <a:r>
              <a:rPr lang="da-DK" sz="2400" dirty="0" smtClean="0">
                <a:solidFill>
                  <a:srgbClr val="FFFFFF"/>
                </a:solidFill>
              </a:rPr>
              <a:t>Vi har sind, hjerner og kroppe, der er udviklet gennem millioner af års evolution. </a:t>
            </a:r>
          </a:p>
          <a:p>
            <a:pPr marL="0" indent="0" eaLnBrk="1" hangingPunct="1">
              <a:buFont typeface="Arial" charset="0"/>
              <a:buNone/>
            </a:pPr>
            <a:r>
              <a:rPr lang="da-DK" sz="2400" dirty="0" smtClean="0">
                <a:solidFill>
                  <a:srgbClr val="FFFFFF"/>
                </a:solidFill>
              </a:rPr>
              <a:t>Vi er designet til at føle, ønske og have behov for bestemte ting. </a:t>
            </a:r>
            <a:endParaRPr lang="da-DK" b="1" dirty="0" smtClean="0">
              <a:solidFill>
                <a:srgbClr val="FFFFFF"/>
              </a:solidFill>
            </a:endParaRPr>
          </a:p>
          <a:p>
            <a:pPr marL="0" indent="0" eaLnBrk="1" hangingPunct="1"/>
            <a:endParaRPr lang="da-DK" b="1" dirty="0" smtClean="0">
              <a:solidFill>
                <a:srgbClr val="FFFFFF"/>
              </a:solidFill>
            </a:endParaRPr>
          </a:p>
          <a:p>
            <a:pPr marL="0" indent="0" eaLnBrk="1" hangingPunct="1"/>
            <a:endParaRPr lang="da-DK" dirty="0">
              <a:solidFill>
                <a:srgbClr val="FFFFFF"/>
              </a:solidFill>
            </a:endParaRPr>
          </a:p>
        </p:txBody>
      </p:sp>
      <p:pic>
        <p:nvPicPr>
          <p:cNvPr id="17411" name="Picture 3"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956550" y="294922"/>
            <a:ext cx="936625" cy="82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957513"/>
            <a:ext cx="5715000" cy="3390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Pladsholder til dato 1"/>
          <p:cNvSpPr>
            <a:spLocks noGrp="1"/>
          </p:cNvSpPr>
          <p:nvPr>
            <p:ph type="dt" sz="half" idx="10"/>
          </p:nvPr>
        </p:nvSpPr>
        <p:spPr/>
        <p:txBody>
          <a:bodyPr/>
          <a:lstStyle/>
          <a:p>
            <a:fld id="{8EA4DEB3-3FED-9D41-BF41-A060AF28372B}" type="datetime1">
              <a:rPr lang="da-DK" smtClean="0">
                <a:solidFill>
                  <a:prstClr val="black">
                    <a:tint val="75000"/>
                  </a:prstClr>
                </a:solidFill>
                <a:latin typeface="Calibri"/>
              </a:rPr>
              <a:t>29/01/2016</a:t>
            </a:fld>
            <a:endParaRPr lang="da-DK" dirty="0">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Tree>
    <p:extLst>
      <p:ext uri="{BB962C8B-B14F-4D97-AF65-F5344CB8AC3E}">
        <p14:creationId xmlns:p14="http://schemas.microsoft.com/office/powerpoint/2010/main" val="1271456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ugerdefinere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tema">
  <a:themeElements>
    <a:clrScheme name="Fremvisning">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Kontortema">
  <a:themeElements>
    <a:clrScheme name="Fremvisning">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10695</TotalTime>
  <Words>4566</Words>
  <Application>Microsoft Macintosh PowerPoint</Application>
  <PresentationFormat>Skærmshow (4:3)</PresentationFormat>
  <Paragraphs>832</Paragraphs>
  <Slides>72</Slides>
  <Notes>10</Notes>
  <HiddenSlides>0</HiddenSlides>
  <MMClips>0</MMClips>
  <ScaleCrop>false</ScaleCrop>
  <HeadingPairs>
    <vt:vector size="8" baseType="variant">
      <vt:variant>
        <vt:lpstr>Benyttede skrifttyper</vt:lpstr>
      </vt:variant>
      <vt:variant>
        <vt:i4>10</vt:i4>
      </vt:variant>
      <vt:variant>
        <vt:lpstr>Tema</vt:lpstr>
      </vt:variant>
      <vt:variant>
        <vt:i4>3</vt:i4>
      </vt:variant>
      <vt:variant>
        <vt:lpstr>Integrerede OLE-servere</vt:lpstr>
      </vt:variant>
      <vt:variant>
        <vt:i4>1</vt:i4>
      </vt:variant>
      <vt:variant>
        <vt:lpstr>Slidetitler</vt:lpstr>
      </vt:variant>
      <vt:variant>
        <vt:i4>72</vt:i4>
      </vt:variant>
    </vt:vector>
  </HeadingPairs>
  <TitlesOfParts>
    <vt:vector size="86" baseType="lpstr">
      <vt:lpstr>American Typewriter</vt:lpstr>
      <vt:lpstr>Calibri</vt:lpstr>
      <vt:lpstr>Comic Sans MS</vt:lpstr>
      <vt:lpstr>Lucida Grande</vt:lpstr>
      <vt:lpstr>ＭＳ Ｐゴシック</vt:lpstr>
      <vt:lpstr>Wingdings</vt:lpstr>
      <vt:lpstr>Zapf Dingbats</vt:lpstr>
      <vt:lpstr>ヒラギノ明朝 ProN W3</vt:lpstr>
      <vt:lpstr>ヒラギノ明朝 ProN W6</vt:lpstr>
      <vt:lpstr>Arial</vt:lpstr>
      <vt:lpstr>Brugerdefineret design</vt:lpstr>
      <vt:lpstr>Standardtema</vt:lpstr>
      <vt:lpstr>3_Kontortema</vt:lpstr>
      <vt:lpstr>Bitmap Image</vt:lpstr>
      <vt:lpstr>  Motivation, mål og værdier Kognitiv adfærdsterapi ved misbrug  2. modul dag 1 10 februar 2016</vt:lpstr>
      <vt:lpstr>Motivation, mål og værdier Udredning og støtte af ønsket om ændring</vt:lpstr>
      <vt:lpstr>Program</vt:lpstr>
      <vt:lpstr>Definition af medfølelse  i  Compassion Focused Therapy</vt:lpstr>
      <vt:lpstr>PowerPoint-præsentation</vt:lpstr>
      <vt:lpstr>Compassion  som  flow</vt:lpstr>
      <vt:lpstr>Realitetstjek: Livet kan være hårdt</vt:lpstr>
      <vt:lpstr>Vi er alle i samme båd</vt:lpstr>
      <vt:lpstr>PowerPoint-præsentation</vt:lpstr>
      <vt:lpstr>PowerPoint-præsentation</vt:lpstr>
      <vt:lpstr>PowerPoint-præsentation</vt:lpstr>
      <vt:lpstr>PowerPoint-præsentation</vt:lpstr>
      <vt:lpstr>PowerPoint-præsentation</vt:lpstr>
      <vt:lpstr> Vores personlige historie</vt:lpstr>
      <vt:lpstr>En version af os</vt:lpstr>
      <vt:lpstr>PowerPoint-præsentation</vt:lpstr>
      <vt:lpstr>Drøftelse af øvelsen i par</vt:lpstr>
      <vt:lpstr>Neural Bases of Threat Processing  (LeDoux, 1994) </vt:lpstr>
      <vt:lpstr>Flygt eller Kæmp i hverdagen-   din hjerne er designet til at beskytte dig</vt:lpstr>
      <vt:lpstr>”Man kan ikke være for forsigtig”</vt:lpstr>
      <vt:lpstr>PowerPoint-præsentation</vt:lpstr>
      <vt:lpstr>Sources of behaviour</vt:lpstr>
      <vt:lpstr>PowerPoint-præsentation</vt:lpstr>
      <vt:lpstr>Udfordring ved misbrug og ophør med misbrug</vt:lpstr>
      <vt:lpstr>Typer af affektreguleringssystemer</vt:lpstr>
      <vt:lpstr>Motivationssystemer</vt:lpstr>
      <vt:lpstr>PowerPoint-præsentation</vt:lpstr>
      <vt:lpstr>PowerPoint-præsentation</vt:lpstr>
      <vt:lpstr>PowerPoint-præsentation</vt:lpstr>
      <vt:lpstr>PowerPoint-præsentation</vt:lpstr>
      <vt:lpstr>Lotterigevinst</vt:lpstr>
      <vt:lpstr>PowerPoint-præsentation</vt:lpstr>
      <vt:lpstr>PowerPoint-præsentation</vt:lpstr>
      <vt:lpstr>PowerPoint-præsentation</vt:lpstr>
      <vt:lpstr>PowerPoint-præsentation</vt:lpstr>
      <vt:lpstr>PowerPoint-præsentation</vt:lpstr>
      <vt:lpstr>Øvelse: Undersøgelse af ønsket om at have fred</vt:lpstr>
      <vt:lpstr>Typisk balance ved misbrug</vt:lpstr>
      <vt:lpstr>Tre cirkler arbejdsskema</vt:lpstr>
      <vt:lpstr>Demonstration i plenum</vt:lpstr>
      <vt:lpstr>Hvilken version af dig selv, vil du gerne være?</vt:lpstr>
      <vt:lpstr>Compassion cirklen</vt:lpstr>
      <vt:lpstr>At være og handle medfølende</vt:lpstr>
      <vt:lpstr>Karakteristika ved medfølelse</vt:lpstr>
      <vt:lpstr>Medfølende færdigheder</vt:lpstr>
      <vt:lpstr>Guide til ”Medfølende selv”</vt:lpstr>
      <vt:lpstr>Guidning i medfølende selv</vt:lpstr>
      <vt:lpstr>  Caseformulering i lyset af  Compassion Focused Therapy  Kognitiv adfærdsterapi ved misbrug  2. modul dag 2 11 februar 2016</vt:lpstr>
      <vt:lpstr>Caseformulering i lyset af  Compassion Focused Therapy Fra skam og selvdestruktion til medfølelse og egenomsorg </vt:lpstr>
      <vt:lpstr>Skam</vt:lpstr>
      <vt:lpstr>Skam</vt:lpstr>
      <vt:lpstr>Skam som vedligeholdende faktor</vt:lpstr>
      <vt:lpstr>Øvelse i plenum</vt:lpstr>
      <vt:lpstr>Øvelse i plenum</vt:lpstr>
      <vt:lpstr>Udfordringerne Den grundlæggende filosofi er:</vt:lpstr>
      <vt:lpstr>En model for skam med ydre skam som det centrale aspekt</vt:lpstr>
      <vt:lpstr>Den psykologiske trussel</vt:lpstr>
      <vt:lpstr>Skyld eller skam - eksempel utroskab</vt:lpstr>
      <vt:lpstr>Bearbejdning af oplevet trussel</vt:lpstr>
      <vt:lpstr>Bearbejdning af oplevet trussel</vt:lpstr>
      <vt:lpstr>PowerPoint-præsentation</vt:lpstr>
      <vt:lpstr>Opbygning af den medfølende figur (Fra P. Gilbert 2008/ L. H. Isager)  Hensigten med denne øvelse er at hjælpe dig med at opbygge et medfølende forestillingsbillede, som du kan arbejde med og videreudvikle. ( Du kan have mere end et, hvis du ønsker det, og de kan ændre sig undervejs.) Uanset hvilken forestilling du får eller vælger at arbejde med, så læg mærke til, at det er en forestilling, du har skabt og derfor dit eget personlige ideal for, hvad du virkelig gerne vil opnå ved at mærke, at der bliver taget sig af dig og holdt af dig. Uanset, hvad der er i din forestilling, er det i i denne øvelse vigtigt, at du prøver at give din forestilling nogle bestemte kvaliteter. Disse vil inkludere:   Varme, Styrke, Ikke-dømmende og Visdom. Så prøv i hver boks nedenfor at tænke over disse kvaliteter (varme, styrke, ikke-dømmende og  visdom ) og forestil dig, hvordan de vil se ud, lyde og mærkes.  Hvis det er muligt startes med at fokusere på vejrtrækningen, med at finde en beroligende rytme og med at trække på smilebåndet. Så kan vi lade forestillingen komme frem for det indre øje - så godt som du kan - prøv ikke for hårdt - hvis der ikke dukker nogen forestilling op, eller opmærksomheden vandrer, så bring den blidt tilbage til vejrtrækningen og øv dig i at acceptere det med medfølelse.  Her er nogen spørgsmål som måske kan hjælpe dig med at opbygge din forestilling: Vil du have din medfølende / omsorgsfulde figur til at føles/fornemmes/ligne en gammel eller ung, mandlig eller kvindelig (eller ikke menneskelignende fx. et dyr, havet eller lys)? Hvilke farver eller lyde hører til kvaliteterne varme, styrke, ikke-dømmende og  visdom ? Husk at din forestilling bringer medfølelse til dig og med dig.</vt:lpstr>
      <vt:lpstr>Øvelse med medfølende figur</vt:lpstr>
      <vt:lpstr>PowerPoint-præsentation</vt:lpstr>
      <vt:lpstr>Hvorfor lave en formulering?</vt:lpstr>
      <vt:lpstr>Ikke din fejl</vt:lpstr>
      <vt:lpstr>Hvordan kommer vi videre derfra?</vt:lpstr>
      <vt:lpstr>PowerPoint-præsentation</vt:lpstr>
      <vt:lpstr>PowerPoint-præsentation</vt:lpstr>
      <vt:lpstr>Demonstration i plenum</vt:lpstr>
      <vt:lpstr>Opsamling på dagene 10 min.</vt:lpstr>
      <vt:lpstr>Referencer og kilder til inspiration</vt:lpstr>
    </vt:vector>
  </TitlesOfParts>
  <Company>Psykologhuset Kognitivt Fokus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Temadag Hillerød </dc:title>
  <dc:creator>Lena Højgård Isager</dc:creator>
  <cp:lastModifiedBy>Lena Højgård Isager</cp:lastModifiedBy>
  <cp:revision>289</cp:revision>
  <cp:lastPrinted>2016-01-28T14:32:36Z</cp:lastPrinted>
  <dcterms:created xsi:type="dcterms:W3CDTF">2011-01-05T08:38:12Z</dcterms:created>
  <dcterms:modified xsi:type="dcterms:W3CDTF">2016-01-29T14:50:22Z</dcterms:modified>
</cp:coreProperties>
</file>