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5" r:id="rId1"/>
    <p:sldMasterId id="2147483745" r:id="rId2"/>
    <p:sldMasterId id="2147483825" r:id="rId3"/>
    <p:sldMasterId id="2147483838" r:id="rId4"/>
    <p:sldMasterId id="2147483877" r:id="rId5"/>
    <p:sldMasterId id="2147483890" r:id="rId6"/>
    <p:sldMasterId id="2147483914" r:id="rId7"/>
    <p:sldMasterId id="2147483927" r:id="rId8"/>
  </p:sldMasterIdLst>
  <p:notesMasterIdLst>
    <p:notesMasterId r:id="rId35"/>
  </p:notesMasterIdLst>
  <p:handoutMasterIdLst>
    <p:handoutMasterId r:id="rId36"/>
  </p:handoutMasterIdLst>
  <p:sldIdLst>
    <p:sldId id="256" r:id="rId9"/>
    <p:sldId id="257" r:id="rId10"/>
    <p:sldId id="429" r:id="rId11"/>
    <p:sldId id="472" r:id="rId12"/>
    <p:sldId id="437" r:id="rId13"/>
    <p:sldId id="431" r:id="rId14"/>
    <p:sldId id="404" r:id="rId15"/>
    <p:sldId id="455" r:id="rId16"/>
    <p:sldId id="308" r:id="rId17"/>
    <p:sldId id="309" r:id="rId18"/>
    <p:sldId id="441" r:id="rId19"/>
    <p:sldId id="442" r:id="rId20"/>
    <p:sldId id="466" r:id="rId21"/>
    <p:sldId id="443" r:id="rId22"/>
    <p:sldId id="444" r:id="rId23"/>
    <p:sldId id="453" r:id="rId24"/>
    <p:sldId id="456" r:id="rId25"/>
    <p:sldId id="457" r:id="rId26"/>
    <p:sldId id="458" r:id="rId27"/>
    <p:sldId id="473" r:id="rId28"/>
    <p:sldId id="469" r:id="rId29"/>
    <p:sldId id="467" r:id="rId30"/>
    <p:sldId id="470" r:id="rId31"/>
    <p:sldId id="471" r:id="rId32"/>
    <p:sldId id="439" r:id="rId33"/>
    <p:sldId id="426" r:id="rId34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50"/>
    <a:srgbClr val="FFBA3C"/>
    <a:srgbClr val="006F00"/>
    <a:srgbClr val="FFE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 snapToGrid="0" snapToObjects="1">
      <p:cViewPr>
        <p:scale>
          <a:sx n="92" d="100"/>
          <a:sy n="92" d="100"/>
        </p:scale>
        <p:origin x="166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64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C11A7-7506-6B41-9397-E2AC4DE67CAE}" type="datetime1">
              <a:rPr lang="da-DK" smtClean="0"/>
              <a:t>14/09/15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8C3F4-7028-B542-A7DA-8718F6A4F4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012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17CCB-C755-EF45-90A4-9211A33C9B95}" type="datetime1">
              <a:rPr lang="da-DK" smtClean="0"/>
              <a:t>14/09/15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6D108-E9A9-9142-A937-76426E5D61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3861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6D108-E9A9-9142-A937-76426E5D6122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436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6D108-E9A9-9142-A937-76426E5D6122}" type="slidenum">
              <a:rPr lang="da-DK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da-DK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49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FAFBC4-D48D-4DF4-8DEE-7C8EBABD11EF}" type="slidenum">
              <a:rPr lang="en-GB" smtClean="0">
                <a:cs typeface="Arial" charset="0"/>
              </a:rPr>
              <a:pPr/>
              <a:t>5</a:t>
            </a:fld>
            <a:endParaRPr lang="en-GB" smtClean="0">
              <a:cs typeface="Arial" charset="0"/>
            </a:endParaRPr>
          </a:p>
        </p:txBody>
      </p:sp>
      <p:sp>
        <p:nvSpPr>
          <p:cNvPr id="576514" name="Rectangle 7"/>
          <p:cNvSpPr txBox="1">
            <a:spLocks noGrp="1" noChangeArrowheads="1"/>
          </p:cNvSpPr>
          <p:nvPr/>
        </p:nvSpPr>
        <p:spPr bwMode="auto">
          <a:xfrm>
            <a:off x="3886522" y="8686288"/>
            <a:ext cx="2971478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BA6DE0-2307-47D1-906F-242EB27EEACC}" type="slidenum">
              <a:rPr lang="en-GB" sz="1200" b="0">
                <a:solidFill>
                  <a:schemeClr val="tx1"/>
                </a:solidFill>
              </a:rPr>
              <a:pPr algn="r"/>
              <a:t>5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576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119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76200" eaLnBrk="1" hangingPunct="1">
              <a:spcBef>
                <a:spcPts val="813"/>
              </a:spcBef>
              <a:defRPr/>
            </a:pPr>
            <a:r>
              <a:rPr lang="en-US" sz="2200" smtClean="0">
                <a:solidFill>
                  <a:srgbClr val="000000"/>
                </a:solidFill>
                <a:cs typeface="Arial" charset="0"/>
                <a:sym typeface="Arial" charset="0"/>
              </a:rPr>
              <a:t>Animal studies have shown that the amygdala receives sensory information via two routes: a rapid but crude input from the sensory thalamus (via the amydala) and a a slower but more detailed representation from the sensory cortex. </a:t>
            </a:r>
          </a:p>
          <a:p>
            <a:pPr marL="76200" eaLnBrk="1" hangingPunct="1">
              <a:spcBef>
                <a:spcPts val="813"/>
              </a:spcBef>
              <a:defRPr/>
            </a:pPr>
            <a:endParaRPr lang="en-US" sz="220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marL="76200" eaLnBrk="1" hangingPunct="1">
              <a:spcBef>
                <a:spcPts val="813"/>
              </a:spcBef>
              <a:defRPr/>
            </a:pPr>
            <a:r>
              <a:rPr lang="ja-JP" altLang="en-US" sz="2200" smtClean="0">
                <a:solidFill>
                  <a:srgbClr val="000000"/>
                </a:solidFill>
                <a:latin typeface="Arial"/>
                <a:cs typeface="Arial" charset="0"/>
                <a:sym typeface="Arial" charset="0"/>
              </a:rPr>
              <a:t>“</a:t>
            </a:r>
            <a:r>
              <a:rPr lang="en-US" sz="2200" smtClean="0">
                <a:solidFill>
                  <a:srgbClr val="000000"/>
                </a:solidFill>
                <a:cs typeface="Arial" charset="0"/>
                <a:sym typeface="Arial" charset="0"/>
              </a:rPr>
              <a:t>Snake example &amp; stick analogy</a:t>
            </a:r>
            <a:r>
              <a:rPr lang="ja-JP" altLang="en-US" sz="2200" smtClean="0">
                <a:solidFill>
                  <a:srgbClr val="000000"/>
                </a:solidFill>
                <a:latin typeface="Arial"/>
                <a:cs typeface="Arial" charset="0"/>
                <a:sym typeface="Arial" charset="0"/>
              </a:rPr>
              <a:t>”</a:t>
            </a:r>
            <a:endParaRPr lang="en-US" sz="22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4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20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761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19C2-1EE1-4B4E-B767-CC80F4B69B53}" type="datetime1">
              <a:rPr lang="da-DK" smtClean="0"/>
              <a:t>14/09/15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80C-CD6E-2B48-B315-F4F5B22A2F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467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7167-F622-CE4A-9DCC-CB0232577E8B}" type="datetime1">
              <a:rPr lang="da-DK" smtClean="0"/>
              <a:t>14/09/15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80C-CD6E-2B48-B315-F4F5B22A2F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800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0E2-087B-C046-AF6B-11222B456EA5}" type="datetime1">
              <a:rPr lang="da-DK" smtClean="0"/>
              <a:t>14/09/15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80C-CD6E-2B48-B315-F4F5B22A2F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133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1196-130F-5440-81AD-D64B9D8C29D1}" type="datetime1">
              <a:rPr lang="da-DK" smtClean="0"/>
              <a:t>14/09/15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80C-CD6E-2B48-B315-F4F5B22A2F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61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F3FA-3337-C14A-8802-A1274F212E6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753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0CAA-80CF-A049-8886-058A24EC2E94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56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AB6D-AF96-1943-8833-6FE8386BD7E9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23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C965-6F46-484E-9FFC-D3B3C0EBC7F3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78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02CB-6F64-704E-B129-5E6C1183BE68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32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0205-84C3-184F-9B0B-702936C67B59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575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B5E6-F3C7-0D42-BCAE-DC8389232238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69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7AA3-8719-534D-9415-518738D25A4C}" type="datetime1">
              <a:rPr lang="da-DK" smtClean="0"/>
              <a:t>14/09/15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80C-CD6E-2B48-B315-F4F5B22A2F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775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2EAD-49C8-9549-A0BD-E73C3C498E00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556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9006-FF82-B440-834A-2E512FA8BF0E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54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9F66-6D3E-E541-ACF2-55985F68BC18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178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F813-AC10-AF41-9742-298B65FB5A9A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241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3DF3-26B1-144C-869E-BA5E2F704E3C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389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5A7-2878-BA4E-98A2-E09AE50905E0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450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6F7-F5B8-E047-91CD-5469469F6E1E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366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C7BEA1-6B3A-F346-B81C-37334194CF7D}" type="datetime1">
              <a:rPr lang="da-DK" smtClean="0">
                <a:latin typeface="Calibri"/>
              </a:rPr>
              <a:pPr/>
              <a:t>14/09/15</a:t>
            </a:fld>
            <a:endParaRPr lang="da-DK" dirty="0"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>
                <a:latin typeface="Calibri"/>
              </a:rPr>
              <a:t>Lena Højgård Isager www.pkf.name</a:t>
            </a:r>
            <a:endParaRPr lang="da-DK" dirty="0"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E65AC-5FA7-A442-B9D9-7FA4188F768F}" type="slidenum">
              <a:rPr lang="da-DK" smtClean="0">
                <a:latin typeface="Calibri"/>
              </a:rPr>
              <a:pPr/>
              <a:t>‹nr.›</a:t>
            </a:fld>
            <a:endParaRPr lang="da-DK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452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4CE-69C2-0C41-956D-4453CEAFDD8F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067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EE7-CB92-2046-9A98-93F429C49C77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33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8FCE-661F-5740-AB59-C2A0F79FA99D}" type="datetime1">
              <a:rPr lang="da-DK" smtClean="0"/>
              <a:t>14/09/15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80C-CD6E-2B48-B315-F4F5B22A2F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0285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DD5-BCC3-A24A-B549-7711C78B9344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07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A1B3-35CB-B64D-9FBC-2B3C5EB597B7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3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FE07-1104-DB4E-BA68-EFA012E5A968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483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D618-2A1D-514D-B96C-4216709021FE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2802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785-B580-6E4A-B0EA-BD5F60674C0F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566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3DF3-F367-E14C-94DC-89020E09296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2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04E-44A4-AF4C-99DC-4A3971DBE0F6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372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5A7-2878-BA4E-98A2-E09AE50905E0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2947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6F7-F5B8-E047-91CD-5469469F6E1E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515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BEA1-6B3A-F346-B81C-37334194CF7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58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FE1F-5281-084C-9F0A-4FEFFE36D9EC}" type="datetime1">
              <a:rPr lang="da-DK" smtClean="0"/>
              <a:t>14/09/15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80C-CD6E-2B48-B315-F4F5B22A2F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6211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4CE-69C2-0C41-956D-4453CEAFDD8F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204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EE7-CB92-2046-9A98-93F429C49C77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896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DD5-BCC3-A24A-B549-7711C78B9344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906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A1B3-35CB-B64D-9FBC-2B3C5EB597B7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306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FE07-1104-DB4E-BA68-EFA012E5A968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1682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D618-2A1D-514D-B96C-4216709021FE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59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785-B580-6E4A-B0EA-BD5F60674C0F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443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3DF3-F367-E14C-94DC-89020E09296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921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04E-44A4-AF4C-99DC-4A3971DBE0F6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580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5A7-2878-BA4E-98A2-E09AE50905E0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65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D770-A8C6-AE44-935A-8E59502F7351}" type="datetime1">
              <a:rPr lang="da-DK" smtClean="0"/>
              <a:t>14/09/15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80C-CD6E-2B48-B315-F4F5B22A2F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853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6F7-F5B8-E047-91CD-5469469F6E1E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939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BEA1-6B3A-F346-B81C-37334194CF7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007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4CE-69C2-0C41-956D-4453CEAFDD8F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957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EE7-CB92-2046-9A98-93F429C49C77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5911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DD5-BCC3-A24A-B549-7711C78B9344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375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A1B3-35CB-B64D-9FBC-2B3C5EB597B7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746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FE07-1104-DB4E-BA68-EFA012E5A968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9890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D618-2A1D-514D-B96C-4216709021FE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536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785-B580-6E4A-B0EA-BD5F60674C0F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303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3DF3-F367-E14C-94DC-89020E09296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69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4451-4CE2-D946-B458-EB33EE7F1E7B}" type="datetime1">
              <a:rPr lang="da-DK" smtClean="0"/>
              <a:t>14/09/15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80C-CD6E-2B48-B315-F4F5B22A2F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16564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04E-44A4-AF4C-99DC-4A3971DBE0F6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9080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9E34-203C-7B4C-B3B3-0CAAF0673241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5378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F050-6399-F943-A8F5-C9099176045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50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620D-A9CA-6B48-A345-90D98A604853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8601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6CF3-E0D3-D143-B91D-9AC8908E25EA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731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C387-CD51-D748-BFA5-0AAA81AE0068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331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0B75-4AE2-CD49-A29D-20CE01175B71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560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F84C-C6CF-DE4A-AB6D-01B8E8697624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5284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07C3-F57E-3F45-B933-E93A432799C8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5150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9EA1-70A7-574A-88CA-8C2C875B269B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77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87D4-1AB5-C443-931B-EE4E009B3A5A}" type="datetime1">
              <a:rPr lang="da-DK" smtClean="0"/>
              <a:t>14/09/15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80C-CD6E-2B48-B315-F4F5B22A2F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2971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BE490B28-D64B-4C4B-9EC3-B4A6B6439B0E}" type="datetime1">
              <a:rPr lang="da-DK" smtClean="0">
                <a:latin typeface="Calibri"/>
              </a:rPr>
              <a:pPr/>
              <a:t>14/09/15</a:t>
            </a:fld>
            <a:endParaRPr lang="da-DK"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da-DK" smtClean="0">
                <a:latin typeface="Calibri"/>
              </a:rPr>
              <a:t>Lena Højgård Isager www.pkf.name</a:t>
            </a:r>
            <a:endParaRPr lang="da-DK"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8FCE65AC-5FA7-A442-B9D9-7FA4188F768F}" type="slidenum">
              <a:rPr lang="da-DK" smtClean="0">
                <a:latin typeface="Calibri"/>
              </a:rPr>
              <a:pPr/>
              <a:t>‹nr.›</a:t>
            </a:fld>
            <a:endParaRPr lang="da-DK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0198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5A7-2878-BA4E-98A2-E09AE50905E0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1671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6F7-F5B8-E047-91CD-5469469F6E1E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0456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BEA1-6B3A-F346-B81C-37334194CF7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6968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4CE-69C2-0C41-956D-4453CEAFDD8F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825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EE7-CB92-2046-9A98-93F429C49C77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5430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DD5-BCC3-A24A-B549-7711C78B9344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40138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A1B3-35CB-B64D-9FBC-2B3C5EB597B7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5792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FE07-1104-DB4E-BA68-EFA012E5A968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2204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D618-2A1D-514D-B96C-4216709021FE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062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9928-5BF4-994A-83AA-26EE90FC9C97}" type="datetime1">
              <a:rPr lang="da-DK" smtClean="0"/>
              <a:t>14/09/15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80C-CD6E-2B48-B315-F4F5B22A2F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03536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785-B580-6E4A-B0EA-BD5F60674C0F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4266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3DF3-F367-E14C-94DC-89020E09296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1030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04E-44A4-AF4C-99DC-4A3971DBE0F6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908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5A7-2878-BA4E-98A2-E09AE50905E0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6171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6F7-F5B8-E047-91CD-5469469F6E1E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514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BEA1-6B3A-F346-B81C-37334194CF7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5811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4CE-69C2-0C41-956D-4453CEAFDD8F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5170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EE7-CB92-2046-9A98-93F429C49C77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2732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DD5-BCC3-A24A-B549-7711C78B9344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65689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A1B3-35CB-B64D-9FBC-2B3C5EB597B7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32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DCEF-121E-3E4A-8EAA-3C5064C2E714}" type="datetime1">
              <a:rPr lang="da-DK" smtClean="0"/>
              <a:t>14/09/15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80C-CD6E-2B48-B315-F4F5B22A2F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2114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FE07-1104-DB4E-BA68-EFA012E5A968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5896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D618-2A1D-514D-B96C-4216709021FE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9976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785-B580-6E4A-B0EA-BD5F60674C0F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8770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3DF3-F367-E14C-94DC-89020E09296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739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04E-44A4-AF4C-99DC-4A3971DBE0F6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8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Relationship Id="rId11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6000">
              <a:schemeClr val="accent1"/>
            </a:gs>
            <a:gs pos="99000">
              <a:schemeClr val="accent1">
                <a:lumMod val="40000"/>
                <a:lumOff val="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CD6F-A12A-B045-B4FD-9C113548164E}" type="datetime1">
              <a:rPr lang="da-DK" smtClean="0"/>
              <a:t>14/09/15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F80C-CD6E-2B48-B315-F4F5B22A2F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449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4D6B4D24-3DE3-EA45-89ED-6037B281D3E7}" type="datetime1">
              <a:rPr lang="da-DK" smtClean="0"/>
              <a:t>14/09/15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C2CBCEB5-7CAA-3C4A-A5C9-E8EB9999E46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98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BBFA7A-613B-BA45-8E55-8F0273527E95}" type="datetime1">
              <a:rPr lang="da-DK" smtClean="0">
                <a:latin typeface="Calibri"/>
              </a:rPr>
              <a:pPr/>
              <a:t>14/09/15</a:t>
            </a:fld>
            <a:endParaRPr lang="da-DK"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a-DK" smtClean="0">
                <a:latin typeface="Calibri"/>
              </a:rPr>
              <a:t>Lena Højgård Isager www.pkf.name</a:t>
            </a:r>
            <a:endParaRPr lang="da-DK"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C2CBCEB5-7CAA-3C4A-A5C9-E8EB9999E462}" type="slidenum">
              <a:rPr lang="da-DK" smtClean="0">
                <a:latin typeface="Calibri"/>
              </a:rPr>
              <a:pPr/>
              <a:t>‹nr.›</a:t>
            </a:fld>
            <a:endParaRPr lang="da-DK">
              <a:latin typeface="Calibri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79" y="243535"/>
            <a:ext cx="938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93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BBFA7A-613B-BA45-8E55-8F0273527E95}" type="datetime1">
              <a:rPr lang="da-DK" smtClean="0">
                <a:latin typeface="Calibri"/>
              </a:rPr>
              <a:pPr/>
              <a:t>14/09/15</a:t>
            </a:fld>
            <a:endParaRPr lang="da-DK"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a-DK" smtClean="0">
                <a:latin typeface="Calibri"/>
              </a:rPr>
              <a:t>Lena Højgård Isager www.pkf.name</a:t>
            </a:r>
            <a:endParaRPr lang="da-DK"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C2CBCEB5-7CAA-3C4A-A5C9-E8EB9999E462}" type="slidenum">
              <a:rPr lang="da-DK" smtClean="0">
                <a:latin typeface="Calibri"/>
              </a:rPr>
              <a:pPr/>
              <a:t>‹nr.›</a:t>
            </a:fld>
            <a:endParaRPr lang="da-DK">
              <a:latin typeface="Calibri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79" y="243535"/>
            <a:ext cx="938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28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BBFA7A-613B-BA45-8E55-8F0273527E95}" type="datetime1">
              <a:rPr lang="da-DK" smtClean="0">
                <a:latin typeface="Calibri"/>
              </a:rPr>
              <a:pPr/>
              <a:t>14/09/15</a:t>
            </a:fld>
            <a:endParaRPr lang="da-DK"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a-DK" smtClean="0">
                <a:latin typeface="Calibri"/>
              </a:rPr>
              <a:t>Lena Højgård Isager www.pkf.name</a:t>
            </a:r>
            <a:endParaRPr lang="da-DK"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C2CBCEB5-7CAA-3C4A-A5C9-E8EB9999E462}" type="slidenum">
              <a:rPr lang="da-DK" smtClean="0">
                <a:latin typeface="Calibri"/>
              </a:rPr>
              <a:pPr/>
              <a:t>‹nr.›</a:t>
            </a:fld>
            <a:endParaRPr lang="da-DK">
              <a:latin typeface="Calibri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79" y="243535"/>
            <a:ext cx="938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66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2B1C-7ACF-084F-8736-40B6D9C5C7C9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93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BBFA7A-613B-BA45-8E55-8F0273527E95}" type="datetime1">
              <a:rPr lang="da-DK" smtClean="0">
                <a:latin typeface="Calibri"/>
              </a:rPr>
              <a:pPr/>
              <a:t>14/09/15</a:t>
            </a:fld>
            <a:endParaRPr lang="da-DK"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a-DK" smtClean="0">
                <a:latin typeface="Calibri"/>
              </a:rPr>
              <a:t>Lena Højgård Isager www.pkf.name</a:t>
            </a:r>
            <a:endParaRPr lang="da-DK"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C2CBCEB5-7CAA-3C4A-A5C9-E8EB9999E462}" type="slidenum">
              <a:rPr lang="da-DK" smtClean="0">
                <a:latin typeface="Calibri"/>
              </a:rPr>
              <a:pPr/>
              <a:t>‹nr.›</a:t>
            </a:fld>
            <a:endParaRPr lang="da-DK">
              <a:latin typeface="Calibri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79" y="243535"/>
            <a:ext cx="938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08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BBFA7A-613B-BA45-8E55-8F0273527E95}" type="datetime1">
              <a:rPr lang="da-DK" smtClean="0">
                <a:latin typeface="Calibri"/>
              </a:rPr>
              <a:pPr/>
              <a:t>14/09/15</a:t>
            </a:fld>
            <a:endParaRPr lang="da-DK"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a-DK" smtClean="0">
                <a:latin typeface="Calibri"/>
              </a:rPr>
              <a:t>Lena Højgård Isager www.pkf.name</a:t>
            </a:r>
            <a:endParaRPr lang="da-DK"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C2CBCEB5-7CAA-3C4A-A5C9-E8EB9999E462}" type="slidenum">
              <a:rPr lang="da-DK" smtClean="0">
                <a:latin typeface="Calibri"/>
              </a:rPr>
              <a:pPr/>
              <a:t>‹nr.›</a:t>
            </a:fld>
            <a:endParaRPr lang="da-DK">
              <a:latin typeface="Calibri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79" y="243535"/>
            <a:ext cx="938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6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6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6" Type="http://schemas.openxmlformats.org/officeDocument/2006/relationships/image" Target="../media/image9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ssionatemind.co.uk/resources/books.htm" TargetMode="External"/><Relationship Id="rId4" Type="http://schemas.openxmlformats.org/officeDocument/2006/relationships/hyperlink" Target="http://pkf.name/lena-hojgard-isager/lydfiler-til-traening/" TargetMode="External"/><Relationship Id="rId5" Type="http://schemas.openxmlformats.org/officeDocument/2006/relationships/hyperlink" Target="http://www.compassionatemind.co.uk/resources/video.htm" TargetMode="External"/><Relationship Id="rId6" Type="http://schemas.openxmlformats.org/officeDocument/2006/relationships/hyperlink" Target="http://www.self-compassion.org/guided-self-compassion-meditations-mp3.html" TargetMode="External"/><Relationship Id="rId7" Type="http://schemas.openxmlformats.org/officeDocument/2006/relationships/hyperlink" Target="http://www.mindfulselfcompassion.org/meditations_downloads.php" TargetMode="External"/><Relationship Id="rId8" Type="http://schemas.openxmlformats.org/officeDocument/2006/relationships/hyperlink" Target="http://www.compassionforvoices.com" TargetMode="External"/><Relationship Id="rId1" Type="http://schemas.openxmlformats.org/officeDocument/2006/relationships/slideLayout" Target="../slideLayouts/slideLayout20.xml"/><Relationship Id="rId2" Type="http://schemas.openxmlformats.org/officeDocument/2006/relationships/hyperlink" Target="http://pkf.name/lena-hojgard-isager/powerpoints-fra-kurser-og-foredra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MG_11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40871"/>
            <a:ext cx="7772400" cy="220628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Vejle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September 2015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901141"/>
            <a:ext cx="6400800" cy="1752600"/>
          </a:xfrm>
        </p:spPr>
        <p:txBody>
          <a:bodyPr/>
          <a:lstStyle/>
          <a:p>
            <a:r>
              <a:rPr lang="da-DK" dirty="0" smtClean="0">
                <a:solidFill>
                  <a:srgbClr val="FFFFFF"/>
                </a:solidFill>
              </a:rPr>
              <a:t>Ved psykolog Lena Højgård Isager</a:t>
            </a:r>
          </a:p>
          <a:p>
            <a:r>
              <a:rPr lang="da-DK" dirty="0" smtClean="0">
                <a:solidFill>
                  <a:srgbClr val="FFFFFF"/>
                </a:solidFill>
              </a:rPr>
              <a:t>Psykologhuset Kognitivt Fokus</a:t>
            </a:r>
          </a:p>
          <a:p>
            <a:r>
              <a:rPr lang="da-DK" dirty="0" smtClean="0">
                <a:solidFill>
                  <a:srgbClr val="FFFFFF"/>
                </a:solidFill>
              </a:rPr>
              <a:t>www.pkf.name</a:t>
            </a:r>
          </a:p>
          <a:p>
            <a:endParaRPr lang="da-D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91848" y="6547757"/>
            <a:ext cx="758734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5602" bIns="0" anchor="ctr"/>
          <a:lstStyle/>
          <a:p>
            <a:pPr marL="35154" defTabSz="421996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6699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26634" y="4328705"/>
            <a:ext cx="7772400" cy="1836964"/>
          </a:xfrm>
        </p:spPr>
        <p:txBody>
          <a:bodyPr rIns="94640"/>
          <a:lstStyle/>
          <a:p>
            <a:pPr marL="35154" indent="0" eaLnBrk="1" hangingPunct="1">
              <a:defRPr/>
            </a:pPr>
            <a:r>
              <a:rPr lang="en-US" sz="3500" dirty="0" err="1">
                <a:solidFill>
                  <a:srgbClr val="FFFFFF"/>
                </a:solidFill>
              </a:rPr>
              <a:t>Flygt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eller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Kæmp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i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hverdagen</a:t>
            </a:r>
            <a:r>
              <a:rPr lang="en-US" sz="3500" dirty="0">
                <a:solidFill>
                  <a:srgbClr val="FFFFFF"/>
                </a:solidFill>
              </a:rPr>
              <a:t>-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  din </a:t>
            </a:r>
            <a:r>
              <a:rPr lang="en-US" sz="3500" dirty="0" err="1">
                <a:solidFill>
                  <a:srgbClr val="FFFFFF"/>
                </a:solidFill>
              </a:rPr>
              <a:t>hjerne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er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designet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til</a:t>
            </a:r>
            <a:r>
              <a:rPr lang="en-US" sz="3500" dirty="0">
                <a:solidFill>
                  <a:srgbClr val="FFFFFF"/>
                </a:solidFill>
              </a:rPr>
              <a:t> at </a:t>
            </a:r>
            <a:r>
              <a:rPr lang="en-US" sz="3500" dirty="0" err="1">
                <a:solidFill>
                  <a:srgbClr val="FFFFFF"/>
                </a:solidFill>
              </a:rPr>
              <a:t>beskytte</a:t>
            </a:r>
            <a:r>
              <a:rPr lang="en-US" sz="3500" dirty="0">
                <a:solidFill>
                  <a:srgbClr val="FFFFFF"/>
                </a:solidFill>
              </a:rPr>
              <a:t> dig</a:t>
            </a:r>
          </a:p>
        </p:txBody>
      </p:sp>
      <p:pic>
        <p:nvPicPr>
          <p:cNvPr id="23556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02" y="115117"/>
            <a:ext cx="6411686" cy="396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B3A1-148D-A74D-BE4E-7AEEF44E0762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9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1295400"/>
            <a:ext cx="7239000" cy="4800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da-D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da-D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da-DK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09955" name="Object 3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070244"/>
              </p:ext>
            </p:extLst>
          </p:nvPr>
        </p:nvGraphicFramePr>
        <p:xfrm>
          <a:off x="-1666968" y="0"/>
          <a:ext cx="10953843" cy="799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Bitmap Image" r:id="rId4" imgW="8419048" imgH="5915851" progId="PBrush">
                  <p:embed/>
                </p:oleObj>
              </mc:Choice>
              <mc:Fallback>
                <p:oleObj name="Bitmap Image" r:id="rId4" imgW="8419048" imgH="591585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66968" y="0"/>
                        <a:ext cx="10953843" cy="7996213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755650" y="4076700"/>
            <a:ext cx="6480175" cy="7745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da-DK" sz="2800" i="1" dirty="0" smtClean="0">
                <a:solidFill>
                  <a:srgbClr val="996633"/>
                </a:solidFill>
              </a:rPr>
              <a:t>Gammel hjerne</a:t>
            </a:r>
            <a:r>
              <a:rPr lang="da-DK" sz="2800" dirty="0" smtClean="0">
                <a:solidFill>
                  <a:srgbClr val="996633"/>
                </a:solidFill>
              </a:rPr>
              <a:t>: Følelser, Motiver,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da-DK" sz="2800" dirty="0" smtClean="0">
                <a:solidFill>
                  <a:srgbClr val="996633"/>
                </a:solidFill>
              </a:rPr>
              <a:t>Søgning og etablering af relationer</a:t>
            </a:r>
            <a:endParaRPr lang="da-DK" sz="2800" dirty="0">
              <a:solidFill>
                <a:srgbClr val="996633"/>
              </a:solidFill>
            </a:endParaRPr>
          </a:p>
        </p:txBody>
      </p:sp>
      <p:sp>
        <p:nvSpPr>
          <p:cNvPr id="1793032" name="Text Box 6"/>
          <p:cNvSpPr txBox="1">
            <a:spLocks noChangeArrowheads="1"/>
          </p:cNvSpPr>
          <p:nvPr/>
        </p:nvSpPr>
        <p:spPr bwMode="auto">
          <a:xfrm>
            <a:off x="900113" y="2349500"/>
            <a:ext cx="5976937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da-DK" sz="2800" i="1" dirty="0" smtClean="0">
                <a:solidFill>
                  <a:srgbClr val="0033CC"/>
                </a:solidFill>
              </a:rPr>
              <a:t>Ny hjerne</a:t>
            </a:r>
            <a:r>
              <a:rPr lang="da-DK" sz="2800" dirty="0" smtClean="0">
                <a:solidFill>
                  <a:srgbClr val="0033CC"/>
                </a:solidFill>
              </a:rPr>
              <a:t>: Fantasi, </a:t>
            </a:r>
          </a:p>
          <a:p>
            <a:pPr algn="ctr"/>
            <a:r>
              <a:rPr lang="da-DK" sz="2800" dirty="0" smtClean="0">
                <a:solidFill>
                  <a:srgbClr val="0033CC"/>
                </a:solidFill>
              </a:rPr>
              <a:t>Planlægning, Rumination, Integration</a:t>
            </a:r>
            <a:endParaRPr lang="da-DK" sz="2800" dirty="0">
              <a:solidFill>
                <a:srgbClr val="0033CC"/>
              </a:solidFill>
            </a:endParaRPr>
          </a:p>
        </p:txBody>
      </p:sp>
      <p:sp>
        <p:nvSpPr>
          <p:cNvPr id="509960" name="Text Box 7"/>
          <p:cNvSpPr txBox="1">
            <a:spLocks noChangeArrowheads="1"/>
          </p:cNvSpPr>
          <p:nvPr/>
        </p:nvSpPr>
        <p:spPr bwMode="auto">
          <a:xfrm>
            <a:off x="0" y="260350"/>
            <a:ext cx="8746085" cy="4411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da-DK" sz="3200" dirty="0" smtClean="0">
                <a:solidFill>
                  <a:srgbClr val="CC6600"/>
                </a:solidFill>
              </a:rPr>
              <a:t>Vi behøver medfølelse med en meget</a:t>
            </a:r>
            <a:r>
              <a:rPr lang="da-DK" sz="3200" i="1" dirty="0" smtClean="0">
                <a:solidFill>
                  <a:srgbClr val="CC6600"/>
                </a:solidFill>
              </a:rPr>
              <a:t> tricky </a:t>
            </a:r>
            <a:r>
              <a:rPr lang="da-DK" sz="3200" dirty="0" smtClean="0">
                <a:solidFill>
                  <a:srgbClr val="CC6600"/>
                </a:solidFill>
              </a:rPr>
              <a:t>hjerne</a:t>
            </a:r>
            <a:endParaRPr lang="da-DK" sz="3200" dirty="0">
              <a:solidFill>
                <a:srgbClr val="CC6600"/>
              </a:solidFill>
            </a:endParaRPr>
          </a:p>
        </p:txBody>
      </p:sp>
      <p:sp>
        <p:nvSpPr>
          <p:cNvPr id="1793034" name="Line 8"/>
          <p:cNvSpPr>
            <a:spLocks noChangeShapeType="1"/>
          </p:cNvSpPr>
          <p:nvPr/>
        </p:nvSpPr>
        <p:spPr bwMode="auto">
          <a:xfrm flipV="1">
            <a:off x="2627313" y="3429000"/>
            <a:ext cx="0" cy="5032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793035" name="Line 9"/>
          <p:cNvSpPr>
            <a:spLocks noChangeShapeType="1"/>
          </p:cNvSpPr>
          <p:nvPr/>
        </p:nvSpPr>
        <p:spPr bwMode="auto">
          <a:xfrm>
            <a:off x="5292725" y="3429000"/>
            <a:ext cx="0" cy="504825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6087703" y="5847979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3">
                    <a:lumMod val="75000"/>
                  </a:schemeClr>
                </a:solidFill>
              </a:rPr>
              <a:t>Paul Gilbert 2013/Isager</a:t>
            </a:r>
            <a:endParaRPr lang="da-DK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4EAF-C70D-AF4F-98D5-3AEA6DCB04DC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4538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457200"/>
            <a:ext cx="7772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a-DK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Sources</a:t>
            </a:r>
            <a:r>
              <a:rPr lang="da-DK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da-DK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behaviour</a:t>
            </a:r>
            <a:endParaRPr lang="da-DK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1295400"/>
            <a:ext cx="7239000" cy="4800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da-D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da-D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da-DK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" name="Object 3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5943"/>
              </p:ext>
            </p:extLst>
          </p:nvPr>
        </p:nvGraphicFramePr>
        <p:xfrm>
          <a:off x="-1549382" y="-158750"/>
          <a:ext cx="11523644" cy="841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1" name="Bitmap Image" r:id="rId4" imgW="8419048" imgH="5915851" progId="PBrush">
                  <p:embed/>
                </p:oleObj>
              </mc:Choice>
              <mc:Fallback>
                <p:oleObj name="Bitmap Image" r:id="rId4" imgW="8419048" imgH="591585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49382" y="-158750"/>
                        <a:ext cx="11523644" cy="8412163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755650" y="4076700"/>
            <a:ext cx="6480175" cy="12413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da-DK" sz="2800" i="1" dirty="0" smtClean="0">
                <a:solidFill>
                  <a:srgbClr val="996633"/>
                </a:solidFill>
              </a:rPr>
              <a:t>Gammel hjerne</a:t>
            </a:r>
            <a:r>
              <a:rPr lang="da-DK" sz="2800" dirty="0" smtClean="0">
                <a:solidFill>
                  <a:srgbClr val="996633"/>
                </a:solidFill>
              </a:rPr>
              <a:t>: Følelser, Motiver,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da-DK" sz="2800" dirty="0" smtClean="0">
                <a:solidFill>
                  <a:srgbClr val="996633"/>
                </a:solidFill>
              </a:rPr>
              <a:t>Søgning og etablering af relationer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da-DK" sz="2800" dirty="0" smtClean="0">
                <a:solidFill>
                  <a:srgbClr val="006600"/>
                </a:solidFill>
              </a:rPr>
              <a:t>Medfølelse</a:t>
            </a:r>
            <a:endParaRPr lang="da-DK" sz="2800" dirty="0">
              <a:solidFill>
                <a:srgbClr val="006600"/>
              </a:solidFill>
            </a:endParaRPr>
          </a:p>
        </p:txBody>
      </p:sp>
      <p:sp>
        <p:nvSpPr>
          <p:cNvPr id="510983" name="Text Box 6"/>
          <p:cNvSpPr txBox="1">
            <a:spLocks noChangeArrowheads="1"/>
          </p:cNvSpPr>
          <p:nvPr/>
        </p:nvSpPr>
        <p:spPr bwMode="auto">
          <a:xfrm>
            <a:off x="900113" y="2708275"/>
            <a:ext cx="5976937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da-DK" sz="2800" i="1" dirty="0">
                <a:solidFill>
                  <a:srgbClr val="0033CC"/>
                </a:solidFill>
              </a:rPr>
              <a:t>Ny hjerne</a:t>
            </a:r>
            <a:r>
              <a:rPr lang="da-DK" sz="2800" dirty="0">
                <a:solidFill>
                  <a:srgbClr val="0033CC"/>
                </a:solidFill>
              </a:rPr>
              <a:t>: Fantasi, </a:t>
            </a:r>
          </a:p>
          <a:p>
            <a:pPr algn="ctr"/>
            <a:r>
              <a:rPr lang="da-DK" sz="2800" dirty="0">
                <a:solidFill>
                  <a:srgbClr val="0033CC"/>
                </a:solidFill>
              </a:rPr>
              <a:t>Planlægning, Rumination, Integration</a:t>
            </a:r>
          </a:p>
        </p:txBody>
      </p:sp>
      <p:sp>
        <p:nvSpPr>
          <p:cNvPr id="510984" name="Text Box 7"/>
          <p:cNvSpPr txBox="1">
            <a:spLocks noChangeArrowheads="1"/>
          </p:cNvSpPr>
          <p:nvPr/>
        </p:nvSpPr>
        <p:spPr bwMode="auto">
          <a:xfrm>
            <a:off x="-541338" y="260350"/>
            <a:ext cx="10009188" cy="4124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da-DK" sz="3200" dirty="0">
                <a:solidFill>
                  <a:srgbClr val="CC6600"/>
                </a:solidFill>
              </a:rPr>
              <a:t>Vi behøver medfølelse </a:t>
            </a:r>
            <a:r>
              <a:rPr lang="da-DK" sz="3200" dirty="0" smtClean="0">
                <a:solidFill>
                  <a:srgbClr val="CC6600"/>
                </a:solidFill>
              </a:rPr>
              <a:t>med </a:t>
            </a:r>
            <a:r>
              <a:rPr lang="da-DK" sz="3200" dirty="0">
                <a:solidFill>
                  <a:srgbClr val="CC6600"/>
                </a:solidFill>
              </a:rPr>
              <a:t>en meget</a:t>
            </a:r>
            <a:r>
              <a:rPr lang="da-DK" sz="3200" i="1" dirty="0">
                <a:solidFill>
                  <a:srgbClr val="CC6600"/>
                </a:solidFill>
              </a:rPr>
              <a:t> tricky </a:t>
            </a:r>
            <a:r>
              <a:rPr lang="da-DK" sz="3200" dirty="0">
                <a:solidFill>
                  <a:srgbClr val="CC6600"/>
                </a:solidFill>
              </a:rPr>
              <a:t>hjerne</a:t>
            </a:r>
          </a:p>
        </p:txBody>
      </p:sp>
      <p:sp>
        <p:nvSpPr>
          <p:cNvPr id="510985" name="Line 8"/>
          <p:cNvSpPr>
            <a:spLocks noChangeShapeType="1"/>
          </p:cNvSpPr>
          <p:nvPr/>
        </p:nvSpPr>
        <p:spPr bwMode="auto">
          <a:xfrm flipV="1">
            <a:off x="2555875" y="3573463"/>
            <a:ext cx="0" cy="503237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 dirty="0"/>
          </a:p>
        </p:txBody>
      </p:sp>
      <p:sp>
        <p:nvSpPr>
          <p:cNvPr id="510986" name="Line 9"/>
          <p:cNvSpPr>
            <a:spLocks noChangeShapeType="1"/>
          </p:cNvSpPr>
          <p:nvPr/>
        </p:nvSpPr>
        <p:spPr bwMode="auto">
          <a:xfrm>
            <a:off x="5292725" y="3573463"/>
            <a:ext cx="0" cy="504825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 dirty="0"/>
          </a:p>
        </p:txBody>
      </p:sp>
      <p:sp>
        <p:nvSpPr>
          <p:cNvPr id="1793036" name="Text Box 10"/>
          <p:cNvSpPr txBox="1">
            <a:spLocks noChangeArrowheads="1"/>
          </p:cNvSpPr>
          <p:nvPr/>
        </p:nvSpPr>
        <p:spPr bwMode="auto">
          <a:xfrm>
            <a:off x="2627313" y="1773238"/>
            <a:ext cx="3168650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da-DK" sz="2800" i="1" dirty="0" err="1" smtClean="0">
                <a:solidFill>
                  <a:srgbClr val="0066CC"/>
                </a:solidFill>
              </a:rPr>
              <a:t>Mindful</a:t>
            </a:r>
            <a:r>
              <a:rPr lang="da-DK" sz="2800" i="1" dirty="0" smtClean="0">
                <a:solidFill>
                  <a:srgbClr val="0066CC"/>
                </a:solidFill>
              </a:rPr>
              <a:t> hjerne</a:t>
            </a:r>
            <a:endParaRPr lang="da-DK" sz="2800" i="1" dirty="0">
              <a:solidFill>
                <a:srgbClr val="0066CC"/>
              </a:solidFill>
            </a:endParaRPr>
          </a:p>
        </p:txBody>
      </p:sp>
      <p:sp>
        <p:nvSpPr>
          <p:cNvPr id="1793037" name="Line 11"/>
          <p:cNvSpPr>
            <a:spLocks noChangeShapeType="1"/>
          </p:cNvSpPr>
          <p:nvPr/>
        </p:nvSpPr>
        <p:spPr bwMode="auto">
          <a:xfrm flipV="1">
            <a:off x="2987675" y="2205038"/>
            <a:ext cx="0" cy="5762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 dirty="0"/>
          </a:p>
        </p:txBody>
      </p:sp>
      <p:sp>
        <p:nvSpPr>
          <p:cNvPr id="1793038" name="Line 12"/>
          <p:cNvSpPr>
            <a:spLocks noChangeShapeType="1"/>
          </p:cNvSpPr>
          <p:nvPr/>
        </p:nvSpPr>
        <p:spPr bwMode="auto">
          <a:xfrm>
            <a:off x="4716463" y="2276475"/>
            <a:ext cx="0" cy="576263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 dirty="0"/>
          </a:p>
        </p:txBody>
      </p:sp>
      <p:sp>
        <p:nvSpPr>
          <p:cNvPr id="1877005" name="Line 13"/>
          <p:cNvSpPr>
            <a:spLocks noChangeShapeType="1"/>
          </p:cNvSpPr>
          <p:nvPr/>
        </p:nvSpPr>
        <p:spPr bwMode="auto">
          <a:xfrm flipH="1">
            <a:off x="5364163" y="4797425"/>
            <a:ext cx="431800" cy="3603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 dirty="0"/>
          </a:p>
        </p:txBody>
      </p:sp>
      <p:sp>
        <p:nvSpPr>
          <p:cNvPr id="1877006" name="Line 14"/>
          <p:cNvSpPr>
            <a:spLocks noChangeShapeType="1"/>
          </p:cNvSpPr>
          <p:nvPr/>
        </p:nvSpPr>
        <p:spPr bwMode="auto">
          <a:xfrm flipH="1" flipV="1">
            <a:off x="2124075" y="4797425"/>
            <a:ext cx="576263" cy="2873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>
            <a:off x="6137491" y="6096000"/>
            <a:ext cx="251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accent3">
                    <a:lumMod val="75000"/>
                  </a:schemeClr>
                </a:solidFill>
              </a:rPr>
              <a:t>Paul Gilbert </a:t>
            </a:r>
            <a:r>
              <a:rPr lang="da-DK" dirty="0" smtClean="0">
                <a:solidFill>
                  <a:schemeClr val="accent3">
                    <a:lumMod val="75000"/>
                  </a:schemeClr>
                </a:solidFill>
              </a:rPr>
              <a:t>2013 /Isager</a:t>
            </a:r>
            <a:endParaRPr lang="da-DK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68C1-7F15-1742-B496-479D9B226F28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</a:t>
            </a:r>
            <a:r>
              <a:rPr lang="da-DK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802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2EAD-49C8-9549-A0BD-E73C3C498E00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Billede 4" descr="Hjernen indre og ydre stimulus med tra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830" y="-406706"/>
            <a:ext cx="10817418" cy="76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35220" y="-163513"/>
            <a:ext cx="7772400" cy="1600201"/>
          </a:xfrm>
        </p:spPr>
        <p:txBody>
          <a:bodyPr rIns="100976"/>
          <a:lstStyle/>
          <a:p>
            <a:pPr marL="36513" eaLnBrk="1" hangingPunct="1"/>
            <a:r>
              <a:rPr lang="en-US" sz="3100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Typer</a:t>
            </a:r>
            <a:r>
              <a:rPr lang="en-US" sz="31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100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af</a:t>
            </a:r>
            <a:r>
              <a:rPr lang="en-US" sz="31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affektreguleringssystemer</a:t>
            </a: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143000" y="1600200"/>
            <a:ext cx="2923443" cy="2135188"/>
            <a:chOff x="0" y="0"/>
            <a:chExt cx="4296" cy="2616"/>
          </a:xfrm>
        </p:grpSpPr>
        <p:sp>
          <p:nvSpPr>
            <p:cNvPr id="28691" name="Oval 3"/>
            <p:cNvSpPr>
              <a:spLocks/>
            </p:cNvSpPr>
            <p:nvPr/>
          </p:nvSpPr>
          <p:spPr bwMode="auto">
            <a:xfrm>
              <a:off x="0" y="0"/>
              <a:ext cx="4296" cy="2616"/>
            </a:xfrm>
            <a:prstGeom prst="ellipse">
              <a:avLst/>
            </a:prstGeom>
            <a:solidFill>
              <a:srgbClr val="0033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8692" name="Rectangle 4"/>
            <p:cNvSpPr>
              <a:spLocks/>
            </p:cNvSpPr>
            <p:nvPr/>
          </p:nvSpPr>
          <p:spPr bwMode="auto">
            <a:xfrm>
              <a:off x="627" y="334"/>
              <a:ext cx="3040" cy="19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38100" tIns="38100" rIns="115778" bIns="38100" anchor="ctr">
              <a:spAutoFit/>
            </a:bodyPr>
            <a:lstStyle/>
            <a:p>
              <a:pPr marL="17463" algn="ctr"/>
              <a:r>
                <a:rPr lang="da-DK" sz="1400" b="1" dirty="0">
                  <a:solidFill>
                    <a:srgbClr val="C0EDFE"/>
                  </a:solidFill>
                  <a:cs typeface="Comic Sans MS" charset="0"/>
                  <a:sym typeface="Comic Sans MS" charset="0"/>
                </a:rPr>
                <a:t>Tilskyndelses/resurse-</a:t>
              </a:r>
            </a:p>
            <a:p>
              <a:pPr marL="17463" algn="ctr"/>
              <a:r>
                <a:rPr lang="da-DK" sz="1400" b="1" dirty="0">
                  <a:solidFill>
                    <a:srgbClr val="C0EDFE"/>
                  </a:solidFill>
                  <a:cs typeface="Comic Sans MS" charset="0"/>
                  <a:sym typeface="Comic Sans MS" charset="0"/>
                </a:rPr>
                <a:t>fokuseret</a:t>
              </a:r>
            </a:p>
            <a:p>
              <a:pPr marL="17463" algn="ctr"/>
              <a:endParaRPr lang="da-DK" sz="1400" dirty="0">
                <a:solidFill>
                  <a:srgbClr val="C0EDFE"/>
                </a:solidFill>
                <a:cs typeface="Comic Sans MS" charset="0"/>
                <a:sym typeface="Comic Sans MS" charset="0"/>
              </a:endParaRPr>
            </a:p>
            <a:p>
              <a:pPr marL="17463" algn="ctr"/>
              <a:r>
                <a:rPr lang="da-DK" sz="1400" dirty="0">
                  <a:solidFill>
                    <a:srgbClr val="C0EDFE"/>
                  </a:solidFill>
                  <a:cs typeface="Comic Sans MS" charset="0"/>
                  <a:sym typeface="Comic Sans MS" charset="0"/>
                </a:rPr>
                <a:t>At ønske, forfølge, </a:t>
              </a:r>
            </a:p>
            <a:p>
              <a:pPr marL="17463" algn="ctr"/>
              <a:r>
                <a:rPr lang="da-DK" sz="1400" dirty="0">
                  <a:solidFill>
                    <a:srgbClr val="C0EDFE"/>
                  </a:solidFill>
                  <a:cs typeface="Comic Sans MS" charset="0"/>
                  <a:sym typeface="Comic Sans MS" charset="0"/>
                </a:rPr>
                <a:t>opnå og konsumere noget</a:t>
              </a:r>
            </a:p>
            <a:p>
              <a:pPr marL="17463" algn="ctr"/>
              <a:endParaRPr lang="da-DK" sz="1400" dirty="0">
                <a:solidFill>
                  <a:srgbClr val="C0EDFE"/>
                </a:solidFill>
                <a:cs typeface="Comic Sans MS" charset="0"/>
                <a:sym typeface="Comic Sans MS" charset="0"/>
              </a:endParaRPr>
            </a:p>
            <a:p>
              <a:pPr marL="17463" algn="ctr"/>
              <a:r>
                <a:rPr lang="da-DK" sz="1400" dirty="0">
                  <a:solidFill>
                    <a:srgbClr val="C0EDFE"/>
                  </a:solidFill>
                  <a:cs typeface="Comic Sans MS" charset="0"/>
                  <a:sym typeface="Comic Sans MS" charset="0"/>
                </a:rPr>
                <a:t>Aktiverer</a:t>
              </a:r>
            </a:p>
          </p:txBody>
        </p:sp>
      </p:grp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4762500" y="1600200"/>
            <a:ext cx="3113943" cy="2057400"/>
            <a:chOff x="0" y="0"/>
            <a:chExt cx="4576" cy="2520"/>
          </a:xfrm>
          <a:solidFill>
            <a:srgbClr val="008000"/>
          </a:solidFill>
        </p:grpSpPr>
        <p:sp>
          <p:nvSpPr>
            <p:cNvPr id="28689" name="Oval 6"/>
            <p:cNvSpPr>
              <a:spLocks/>
            </p:cNvSpPr>
            <p:nvPr/>
          </p:nvSpPr>
          <p:spPr bwMode="auto">
            <a:xfrm>
              <a:off x="0" y="0"/>
              <a:ext cx="4576" cy="2520"/>
            </a:xfrm>
            <a:prstGeom prst="ellipse">
              <a:avLst/>
            </a:prstGeom>
            <a:grpFill/>
            <a:ln w="9525">
              <a:solidFill>
                <a:srgbClr val="CCFFC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8690" name="Rectangle 7"/>
            <p:cNvSpPr>
              <a:spLocks/>
            </p:cNvSpPr>
            <p:nvPr/>
          </p:nvSpPr>
          <p:spPr bwMode="auto">
            <a:xfrm>
              <a:off x="728" y="409"/>
              <a:ext cx="3117" cy="1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115778" bIns="38100" anchor="ctr">
              <a:spAutoFit/>
            </a:bodyPr>
            <a:lstStyle/>
            <a:p>
              <a:pPr marL="17463" algn="ctr"/>
              <a:r>
                <a:rPr lang="en-US" sz="1400" b="1" dirty="0" err="1">
                  <a:solidFill>
                    <a:srgbClr val="C2E5A6"/>
                  </a:solidFill>
                  <a:cs typeface="Comic Sans MS" charset="0"/>
                  <a:sym typeface="Comic Sans MS" charset="0"/>
                </a:rPr>
                <a:t>Uden-ønsker</a:t>
              </a:r>
              <a:r>
                <a:rPr lang="en-US" sz="1400" b="1" dirty="0">
                  <a:solidFill>
                    <a:srgbClr val="C2E5A6"/>
                  </a:solidFill>
                  <a:cs typeface="Comic Sans MS" charset="0"/>
                  <a:sym typeface="Comic Sans MS" charset="0"/>
                </a:rPr>
                <a:t>/</a:t>
              </a:r>
              <a:r>
                <a:rPr lang="en-US" sz="1400" b="1" dirty="0" err="1">
                  <a:solidFill>
                    <a:srgbClr val="C2E5A6"/>
                  </a:solidFill>
                  <a:cs typeface="Comic Sans MS" charset="0"/>
                  <a:sym typeface="Comic Sans MS" charset="0"/>
                </a:rPr>
                <a:t>tilknytnings</a:t>
              </a:r>
              <a:r>
                <a:rPr lang="en-US" sz="1400" b="1" dirty="0">
                  <a:solidFill>
                    <a:srgbClr val="C2E5A6"/>
                  </a:solidFill>
                  <a:cs typeface="Comic Sans MS" charset="0"/>
                  <a:sym typeface="Comic Sans MS" charset="0"/>
                </a:rPr>
                <a:t>-</a:t>
              </a:r>
            </a:p>
            <a:p>
              <a:pPr marL="17463" algn="ctr"/>
              <a:r>
                <a:rPr lang="en-US" sz="1400" b="1" dirty="0" err="1">
                  <a:solidFill>
                    <a:srgbClr val="C2E5A6"/>
                  </a:solidFill>
                  <a:cs typeface="Comic Sans MS" charset="0"/>
                  <a:sym typeface="Comic Sans MS" charset="0"/>
                </a:rPr>
                <a:t>fokuseret</a:t>
              </a:r>
              <a:endParaRPr lang="en-US" sz="1400" b="1" dirty="0">
                <a:solidFill>
                  <a:srgbClr val="C2E5A6"/>
                </a:solidFill>
                <a:cs typeface="Comic Sans MS" charset="0"/>
                <a:sym typeface="Comic Sans MS" charset="0"/>
              </a:endParaRPr>
            </a:p>
            <a:p>
              <a:pPr marL="17463" algn="ctr"/>
              <a:endParaRPr lang="en-US" sz="1400" dirty="0">
                <a:solidFill>
                  <a:srgbClr val="C2E5A6"/>
                </a:solidFill>
                <a:cs typeface="Comic Sans MS" charset="0"/>
                <a:sym typeface="Comic Sans MS" charset="0"/>
              </a:endParaRPr>
            </a:p>
            <a:p>
              <a:pPr marL="17463" algn="ctr"/>
              <a:r>
                <a:rPr lang="en-US" sz="1400" dirty="0" err="1">
                  <a:solidFill>
                    <a:srgbClr val="C2E5A6"/>
                  </a:solidFill>
                  <a:cs typeface="Comic Sans MS" charset="0"/>
                  <a:sym typeface="Comic Sans MS" charset="0"/>
                </a:rPr>
                <a:t>Tryghed</a:t>
              </a:r>
              <a:r>
                <a:rPr lang="en-US" sz="1400" dirty="0">
                  <a:solidFill>
                    <a:srgbClr val="C2E5A6"/>
                  </a:solidFill>
                  <a:cs typeface="Comic Sans MS" charset="0"/>
                  <a:sym typeface="Comic Sans MS" charset="0"/>
                </a:rPr>
                <a:t> - </a:t>
              </a:r>
              <a:r>
                <a:rPr lang="en-US" sz="1400" dirty="0" err="1">
                  <a:solidFill>
                    <a:srgbClr val="C2E5A6"/>
                  </a:solidFill>
                  <a:cs typeface="Comic Sans MS" charset="0"/>
                  <a:sym typeface="Comic Sans MS" charset="0"/>
                </a:rPr>
                <a:t>venlighed</a:t>
              </a:r>
              <a:endParaRPr lang="en-US" sz="1400" dirty="0">
                <a:solidFill>
                  <a:srgbClr val="C2E5A6"/>
                </a:solidFill>
                <a:cs typeface="Comic Sans MS" charset="0"/>
                <a:sym typeface="Comic Sans MS" charset="0"/>
              </a:endParaRPr>
            </a:p>
            <a:p>
              <a:pPr marL="17463" algn="ctr"/>
              <a:endParaRPr lang="da-DK" sz="1400" dirty="0">
                <a:solidFill>
                  <a:srgbClr val="C2E5A6"/>
                </a:solidFill>
                <a:cs typeface="Comic Sans MS" charset="0"/>
                <a:sym typeface="Comic Sans MS" charset="0"/>
              </a:endParaRPr>
            </a:p>
            <a:p>
              <a:pPr marL="17463" algn="ctr"/>
              <a:r>
                <a:rPr lang="en-US" sz="1400" dirty="0" err="1" smtClean="0">
                  <a:solidFill>
                    <a:srgbClr val="C2E5A6"/>
                  </a:solidFill>
                  <a:cs typeface="Comic Sans MS" charset="0"/>
                  <a:sym typeface="Comic Sans MS" charset="0"/>
                </a:rPr>
                <a:t>Beroliger</a:t>
              </a:r>
              <a:endParaRPr lang="en-US" sz="1400" dirty="0">
                <a:solidFill>
                  <a:srgbClr val="C2E5A6"/>
                </a:solidFill>
                <a:cs typeface="Comic Sans MS" charset="0"/>
                <a:sym typeface="Comic Sans MS" charset="0"/>
              </a:endParaRPr>
            </a:p>
          </p:txBody>
        </p:sp>
      </p:grpSp>
      <p:grpSp>
        <p:nvGrpSpPr>
          <p:cNvPr id="28676" name="Group 8"/>
          <p:cNvGrpSpPr>
            <a:grpSpLocks/>
          </p:cNvGrpSpPr>
          <p:nvPr/>
        </p:nvGrpSpPr>
        <p:grpSpPr bwMode="auto">
          <a:xfrm>
            <a:off x="2971799" y="3886201"/>
            <a:ext cx="2857500" cy="1979613"/>
            <a:chOff x="0" y="0"/>
            <a:chExt cx="4200" cy="2424"/>
          </a:xfrm>
        </p:grpSpPr>
        <p:sp>
          <p:nvSpPr>
            <p:cNvPr id="28687" name="Oval 9"/>
            <p:cNvSpPr>
              <a:spLocks/>
            </p:cNvSpPr>
            <p:nvPr/>
          </p:nvSpPr>
          <p:spPr bwMode="auto">
            <a:xfrm>
              <a:off x="0" y="0"/>
              <a:ext cx="4200" cy="242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BC01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8688" name="Rectangle 10"/>
            <p:cNvSpPr>
              <a:spLocks/>
            </p:cNvSpPr>
            <p:nvPr/>
          </p:nvSpPr>
          <p:spPr bwMode="auto">
            <a:xfrm>
              <a:off x="120" y="373"/>
              <a:ext cx="3958" cy="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115778" bIns="38100" anchor="ctr">
              <a:spAutoFit/>
            </a:bodyPr>
            <a:lstStyle/>
            <a:p>
              <a:pPr marL="17463" algn="ctr"/>
              <a:r>
                <a:rPr lang="en-US" sz="1400" b="1" dirty="0" err="1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Trusselsfokuseret</a:t>
              </a:r>
              <a:endParaRPr lang="en-US" sz="1400" b="1" dirty="0">
                <a:solidFill>
                  <a:srgbClr val="FED1CF"/>
                </a:solidFill>
                <a:cs typeface="Comic Sans MS" charset="0"/>
                <a:sym typeface="Comic Sans MS" charset="0"/>
              </a:endParaRPr>
            </a:p>
            <a:p>
              <a:pPr marL="17463" algn="ctr"/>
              <a:endParaRPr lang="en-US" sz="1400" dirty="0">
                <a:solidFill>
                  <a:srgbClr val="FED1CF"/>
                </a:solidFill>
                <a:cs typeface="Comic Sans MS" charset="0"/>
                <a:sym typeface="Comic Sans MS" charset="0"/>
              </a:endParaRPr>
            </a:p>
            <a:p>
              <a:pPr marL="17463" algn="ctr"/>
              <a:r>
                <a:rPr lang="en-US" sz="1400" dirty="0" err="1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Aktiverer</a:t>
              </a:r>
              <a:r>
                <a:rPr lang="en-US" sz="1400" dirty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 </a:t>
              </a:r>
              <a:r>
                <a:rPr lang="en-US" sz="1400" dirty="0" err="1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søgning</a:t>
              </a:r>
              <a:r>
                <a:rPr lang="en-US" sz="1400" dirty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 </a:t>
              </a:r>
              <a:r>
                <a:rPr lang="en-US" sz="1400" dirty="0" err="1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af</a:t>
              </a:r>
              <a:r>
                <a:rPr lang="en-US" sz="1400" dirty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 </a:t>
              </a:r>
              <a:r>
                <a:rPr lang="en-US" sz="1400" dirty="0" err="1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beskyttelse</a:t>
              </a:r>
              <a:r>
                <a:rPr lang="en-US" sz="1400" dirty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 </a:t>
              </a:r>
              <a:r>
                <a:rPr lang="en-US" sz="1400" dirty="0" err="1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og</a:t>
              </a:r>
              <a:r>
                <a:rPr lang="en-US" sz="1400" dirty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 </a:t>
              </a:r>
            </a:p>
            <a:p>
              <a:pPr marL="17463" algn="ctr"/>
              <a:r>
                <a:rPr lang="en-US" sz="1400" dirty="0" err="1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sikkerhed</a:t>
              </a:r>
              <a:endParaRPr lang="en-US" sz="1400" dirty="0">
                <a:solidFill>
                  <a:srgbClr val="FED1CF"/>
                </a:solidFill>
                <a:cs typeface="Comic Sans MS" charset="0"/>
                <a:sym typeface="Comic Sans MS" charset="0"/>
              </a:endParaRPr>
            </a:p>
            <a:p>
              <a:pPr marL="17463" algn="ctr"/>
              <a:endParaRPr lang="en-US" sz="1400" dirty="0">
                <a:solidFill>
                  <a:srgbClr val="FED1CF"/>
                </a:solidFill>
                <a:cs typeface="Comic Sans MS" charset="0"/>
                <a:sym typeface="Comic Sans MS" charset="0"/>
              </a:endParaRPr>
            </a:p>
            <a:p>
              <a:pPr marL="17463" algn="ctr"/>
              <a:r>
                <a:rPr lang="en-US" sz="1400" dirty="0" err="1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Aktiverer</a:t>
              </a:r>
              <a:r>
                <a:rPr lang="en-US" sz="1400" dirty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 / </a:t>
              </a:r>
              <a:r>
                <a:rPr lang="en-US" sz="1400" dirty="0" err="1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hæmmer</a:t>
              </a:r>
              <a:endParaRPr lang="en-US" sz="1400" dirty="0">
                <a:solidFill>
                  <a:srgbClr val="FED1CF"/>
                </a:solidFill>
                <a:cs typeface="Comic Sans MS" charset="0"/>
                <a:sym typeface="Comic Sans MS" charset="0"/>
              </a:endParaRPr>
            </a:p>
          </p:txBody>
        </p:sp>
      </p:grpSp>
      <p:sp>
        <p:nvSpPr>
          <p:cNvPr id="28677" name="Line 11"/>
          <p:cNvSpPr>
            <a:spLocks noChangeShapeType="1"/>
          </p:cNvSpPr>
          <p:nvPr/>
        </p:nvSpPr>
        <p:spPr bwMode="auto">
          <a:xfrm>
            <a:off x="4217378" y="2411439"/>
            <a:ext cx="479181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28678" name="Line 12"/>
          <p:cNvSpPr>
            <a:spLocks noChangeShapeType="1"/>
          </p:cNvSpPr>
          <p:nvPr/>
        </p:nvSpPr>
        <p:spPr bwMode="auto">
          <a:xfrm rot="10800000">
            <a:off x="4191000" y="2617761"/>
            <a:ext cx="4572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28679" name="Line 13"/>
          <p:cNvSpPr>
            <a:spLocks noChangeShapeType="1"/>
          </p:cNvSpPr>
          <p:nvPr/>
        </p:nvSpPr>
        <p:spPr bwMode="auto">
          <a:xfrm flipH="1">
            <a:off x="5732009" y="3886201"/>
            <a:ext cx="3810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28680" name="Line 14"/>
          <p:cNvSpPr>
            <a:spLocks noChangeShapeType="1"/>
          </p:cNvSpPr>
          <p:nvPr/>
        </p:nvSpPr>
        <p:spPr bwMode="auto">
          <a:xfrm rot="10800000" flipH="1">
            <a:off x="5600699" y="3808414"/>
            <a:ext cx="228600" cy="3063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 rot="10800000">
            <a:off x="3143929" y="3696494"/>
            <a:ext cx="321656" cy="37941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28682" name="Line 16"/>
          <p:cNvSpPr>
            <a:spLocks noChangeShapeType="1"/>
          </p:cNvSpPr>
          <p:nvPr/>
        </p:nvSpPr>
        <p:spPr bwMode="auto">
          <a:xfrm>
            <a:off x="2865660" y="3808412"/>
            <a:ext cx="381000" cy="42895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28683" name="Rectangle 17"/>
          <p:cNvSpPr>
            <a:spLocks/>
          </p:cNvSpPr>
          <p:nvPr/>
        </p:nvSpPr>
        <p:spPr bwMode="auto">
          <a:xfrm>
            <a:off x="5867401" y="5865814"/>
            <a:ext cx="21373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8207" bIns="0">
            <a:spAutoFit/>
          </a:bodyPr>
          <a:lstStyle/>
          <a:p>
            <a:pPr marL="36513"/>
            <a:r>
              <a:rPr lang="en-US" sz="1100" dirty="0">
                <a:solidFill>
                  <a:srgbClr val="FFFFFF"/>
                </a:solidFill>
                <a:cs typeface="Comic Sans MS" charset="0"/>
                <a:sym typeface="Comic Sans MS" charset="0"/>
              </a:rPr>
              <a:t>Fra Paul Gilbert 2008 (Isager/</a:t>
            </a:r>
            <a:r>
              <a:rPr lang="en-US" sz="1100" dirty="0" err="1">
                <a:solidFill>
                  <a:srgbClr val="FFFFFF"/>
                </a:solidFill>
                <a:cs typeface="Comic Sans MS" charset="0"/>
                <a:sym typeface="Comic Sans MS" charset="0"/>
              </a:rPr>
              <a:t>Mørch</a:t>
            </a:r>
            <a:r>
              <a:rPr lang="en-US" sz="1100" dirty="0">
                <a:solidFill>
                  <a:srgbClr val="FFFFFF"/>
                </a:solidFill>
                <a:cs typeface="Comic Sans MS" charset="0"/>
                <a:sym typeface="Comic Sans MS" charset="0"/>
              </a:rPr>
              <a:t>)</a:t>
            </a:r>
          </a:p>
        </p:txBody>
      </p:sp>
      <p:sp>
        <p:nvSpPr>
          <p:cNvPr id="28684" name="Rectangle 18"/>
          <p:cNvSpPr>
            <a:spLocks/>
          </p:cNvSpPr>
          <p:nvPr/>
        </p:nvSpPr>
        <p:spPr bwMode="auto">
          <a:xfrm>
            <a:off x="5486400" y="1229017"/>
            <a:ext cx="20326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8207" bIns="0">
            <a:spAutoFit/>
          </a:bodyPr>
          <a:lstStyle/>
          <a:p>
            <a:pPr marL="36513"/>
            <a:r>
              <a:rPr lang="en-US" sz="1300" dirty="0" err="1">
                <a:solidFill>
                  <a:srgbClr val="3F691E"/>
                </a:solidFill>
                <a:cs typeface="Comic Sans MS" charset="0"/>
                <a:sym typeface="Comic Sans MS" charset="0"/>
              </a:rPr>
              <a:t>Tilfredshed</a:t>
            </a:r>
            <a:r>
              <a:rPr lang="en-US" sz="1300" dirty="0">
                <a:solidFill>
                  <a:srgbClr val="3F691E"/>
                </a:solidFill>
                <a:cs typeface="Comic Sans MS" charset="0"/>
                <a:sym typeface="Comic Sans MS" charset="0"/>
              </a:rPr>
              <a:t> / </a:t>
            </a:r>
            <a:r>
              <a:rPr lang="en-US" sz="1300" dirty="0" err="1">
                <a:solidFill>
                  <a:srgbClr val="3F691E"/>
                </a:solidFill>
                <a:cs typeface="Comic Sans MS" charset="0"/>
                <a:sym typeface="Comic Sans MS" charset="0"/>
              </a:rPr>
              <a:t>tryg</a:t>
            </a:r>
            <a:r>
              <a:rPr lang="en-US" sz="1300" dirty="0">
                <a:solidFill>
                  <a:srgbClr val="3F691E"/>
                </a:solidFill>
                <a:cs typeface="Comic Sans MS" charset="0"/>
                <a:sym typeface="Comic Sans MS" charset="0"/>
              </a:rPr>
              <a:t> / </a:t>
            </a:r>
            <a:r>
              <a:rPr lang="en-US" sz="1300" dirty="0" err="1">
                <a:solidFill>
                  <a:srgbClr val="3F691E"/>
                </a:solidFill>
                <a:cs typeface="Comic Sans MS" charset="0"/>
                <a:sym typeface="Comic Sans MS" charset="0"/>
              </a:rPr>
              <a:t>forbundet</a:t>
            </a:r>
            <a:endParaRPr lang="en-US" sz="1300" dirty="0">
              <a:solidFill>
                <a:srgbClr val="3F691E"/>
              </a:solidFill>
              <a:cs typeface="Comic Sans MS" charset="0"/>
              <a:sym typeface="Comic Sans MS" charset="0"/>
            </a:endParaRPr>
          </a:p>
        </p:txBody>
      </p:sp>
      <p:sp>
        <p:nvSpPr>
          <p:cNvPr id="28685" name="Rectangle 19"/>
          <p:cNvSpPr>
            <a:spLocks/>
          </p:cNvSpPr>
          <p:nvPr/>
        </p:nvSpPr>
        <p:spPr bwMode="auto">
          <a:xfrm>
            <a:off x="555381" y="1219201"/>
            <a:ext cx="19696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8207" bIns="0">
            <a:spAutoFit/>
          </a:bodyPr>
          <a:lstStyle/>
          <a:p>
            <a:pPr marL="36513"/>
            <a:r>
              <a:rPr lang="en-US" sz="1300" dirty="0" err="1" smtClean="0">
                <a:solidFill>
                  <a:srgbClr val="003DCC"/>
                </a:solidFill>
                <a:cs typeface="Comic Sans MS" charset="0"/>
                <a:sym typeface="Comic Sans MS" charset="0"/>
              </a:rPr>
              <a:t>Drevet</a:t>
            </a:r>
            <a:r>
              <a:rPr lang="en-US" sz="1300" dirty="0" smtClean="0">
                <a:solidFill>
                  <a:srgbClr val="003DCC"/>
                </a:solidFill>
                <a:cs typeface="Comic Sans MS" charset="0"/>
                <a:sym typeface="Comic Sans MS" charset="0"/>
              </a:rPr>
              <a:t>/ </a:t>
            </a:r>
            <a:r>
              <a:rPr lang="en-US" sz="1300" dirty="0" err="1">
                <a:solidFill>
                  <a:srgbClr val="003DCC"/>
                </a:solidFill>
                <a:cs typeface="Comic Sans MS" charset="0"/>
                <a:sym typeface="Comic Sans MS" charset="0"/>
              </a:rPr>
              <a:t>spænding</a:t>
            </a:r>
            <a:r>
              <a:rPr lang="en-US" sz="1300" dirty="0">
                <a:solidFill>
                  <a:srgbClr val="003DCC"/>
                </a:solidFill>
                <a:cs typeface="Comic Sans MS" charset="0"/>
                <a:sym typeface="Comic Sans MS" charset="0"/>
              </a:rPr>
              <a:t> / </a:t>
            </a:r>
            <a:r>
              <a:rPr lang="en-US" sz="1300" dirty="0" err="1">
                <a:solidFill>
                  <a:srgbClr val="003DCC"/>
                </a:solidFill>
                <a:cs typeface="Comic Sans MS" charset="0"/>
                <a:sym typeface="Comic Sans MS" charset="0"/>
              </a:rPr>
              <a:t>vitalitet</a:t>
            </a:r>
            <a:endParaRPr lang="en-US" sz="1300" dirty="0">
              <a:solidFill>
                <a:srgbClr val="003DCC"/>
              </a:solidFill>
              <a:cs typeface="Comic Sans MS" charset="0"/>
              <a:sym typeface="Comic Sans MS" charset="0"/>
            </a:endParaRPr>
          </a:p>
        </p:txBody>
      </p:sp>
      <p:sp>
        <p:nvSpPr>
          <p:cNvPr id="28686" name="Rectangle 20"/>
          <p:cNvSpPr>
            <a:spLocks/>
          </p:cNvSpPr>
          <p:nvPr/>
        </p:nvSpPr>
        <p:spPr bwMode="auto">
          <a:xfrm>
            <a:off x="3663462" y="6178551"/>
            <a:ext cx="14384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8207" bIns="0">
            <a:spAutoFit/>
          </a:bodyPr>
          <a:lstStyle/>
          <a:p>
            <a:pPr marL="36513"/>
            <a:r>
              <a:rPr lang="en-US" sz="1300">
                <a:solidFill>
                  <a:srgbClr val="FF2712"/>
                </a:solidFill>
                <a:cs typeface="Comic Sans MS" charset="0"/>
                <a:sym typeface="Comic Sans MS" charset="0"/>
              </a:rPr>
              <a:t>Vrede / angst / afsky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045C-89E5-E946-8A7A-A5DF8453308D}" type="datetime1">
              <a:rPr lang="da-DK" smtClean="0">
                <a:solidFill>
                  <a:srgbClr val="FFFFFF"/>
                </a:solidFill>
                <a:latin typeface="Calibri"/>
              </a:rPr>
              <a:t>14/09/15</a:t>
            </a:fld>
            <a:endParaRPr lang="da-DK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FFFFFF"/>
                </a:solidFill>
                <a:latin typeface="Calibri"/>
              </a:rPr>
              <a:t>Lena Højgård Isager www.pkf.name</a:t>
            </a:r>
            <a:endParaRPr lang="da-DK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srgbClr val="FFFFFF"/>
                </a:solidFill>
                <a:latin typeface="Calibri"/>
              </a:rPr>
              <a:pPr/>
              <a:t>14</a:t>
            </a:fld>
            <a:endParaRPr lang="da-DK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8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35220" y="-163513"/>
            <a:ext cx="7772400" cy="1600201"/>
          </a:xfrm>
        </p:spPr>
        <p:txBody>
          <a:bodyPr rIns="100976"/>
          <a:lstStyle/>
          <a:p>
            <a:pPr marL="36513"/>
            <a:r>
              <a:rPr lang="en-US" sz="3100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Motivationssystemer</a:t>
            </a:r>
            <a:endParaRPr lang="en-US" sz="31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143000" y="1600200"/>
            <a:ext cx="2923443" cy="2135188"/>
            <a:chOff x="0" y="0"/>
            <a:chExt cx="4296" cy="2616"/>
          </a:xfrm>
        </p:grpSpPr>
        <p:sp>
          <p:nvSpPr>
            <p:cNvPr id="28691" name="Oval 3"/>
            <p:cNvSpPr>
              <a:spLocks/>
            </p:cNvSpPr>
            <p:nvPr/>
          </p:nvSpPr>
          <p:spPr bwMode="auto">
            <a:xfrm>
              <a:off x="0" y="0"/>
              <a:ext cx="4296" cy="2616"/>
            </a:xfrm>
            <a:prstGeom prst="ellipse">
              <a:avLst/>
            </a:prstGeom>
            <a:solidFill>
              <a:srgbClr val="0033FF"/>
            </a:solidFill>
            <a:ln w="9525">
              <a:solidFill>
                <a:srgbClr val="76B6F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8692" name="Rectangle 4"/>
            <p:cNvSpPr>
              <a:spLocks/>
            </p:cNvSpPr>
            <p:nvPr/>
          </p:nvSpPr>
          <p:spPr bwMode="auto">
            <a:xfrm>
              <a:off x="216" y="993"/>
              <a:ext cx="3865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115778" bIns="38100" anchor="ctr">
              <a:spAutoFit/>
            </a:bodyPr>
            <a:lstStyle/>
            <a:p>
              <a:pPr marL="17463" algn="ctr"/>
              <a:r>
                <a:rPr lang="da-DK" sz="1400" b="1" dirty="0" smtClean="0">
                  <a:solidFill>
                    <a:srgbClr val="C0EDFE"/>
                  </a:solidFill>
                  <a:cs typeface="Comic Sans MS" charset="0"/>
                  <a:sym typeface="Comic Sans MS" charset="0"/>
                </a:rPr>
                <a:t>At nå et mål</a:t>
              </a:r>
            </a:p>
            <a:p>
              <a:pPr marL="17463" algn="ctr"/>
              <a:r>
                <a:rPr lang="da-DK" sz="1400" b="1" dirty="0" smtClean="0">
                  <a:solidFill>
                    <a:srgbClr val="C0EDFE"/>
                  </a:solidFill>
                  <a:cs typeface="Comic Sans MS" charset="0"/>
                  <a:sym typeface="Comic Sans MS" charset="0"/>
                </a:rPr>
                <a:t>At gå efter det man er optaget af</a:t>
              </a:r>
              <a:endParaRPr lang="da-DK" sz="1400" dirty="0">
                <a:solidFill>
                  <a:srgbClr val="C0EDFE"/>
                </a:solidFill>
                <a:cs typeface="Comic Sans MS" charset="0"/>
                <a:sym typeface="Comic Sans MS" charset="0"/>
              </a:endParaRPr>
            </a:p>
          </p:txBody>
        </p:sp>
      </p:grp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4762500" y="1600200"/>
            <a:ext cx="3242556" cy="2057400"/>
            <a:chOff x="0" y="0"/>
            <a:chExt cx="4765" cy="2520"/>
          </a:xfrm>
          <a:solidFill>
            <a:srgbClr val="008000"/>
          </a:solidFill>
        </p:grpSpPr>
        <p:sp>
          <p:nvSpPr>
            <p:cNvPr id="28689" name="Oval 6"/>
            <p:cNvSpPr>
              <a:spLocks/>
            </p:cNvSpPr>
            <p:nvPr/>
          </p:nvSpPr>
          <p:spPr bwMode="auto">
            <a:xfrm>
              <a:off x="0" y="0"/>
              <a:ext cx="4576" cy="2520"/>
            </a:xfrm>
            <a:prstGeom prst="ellipse">
              <a:avLst/>
            </a:prstGeom>
            <a:grpFill/>
            <a:ln w="9525">
              <a:solidFill>
                <a:srgbClr val="CCFFC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8690" name="Rectangle 7"/>
            <p:cNvSpPr>
              <a:spLocks/>
            </p:cNvSpPr>
            <p:nvPr/>
          </p:nvSpPr>
          <p:spPr bwMode="auto">
            <a:xfrm>
              <a:off x="360" y="673"/>
              <a:ext cx="4405" cy="11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100" tIns="38100" rIns="115778" bIns="38100" anchor="ctr">
              <a:spAutoFit/>
            </a:bodyPr>
            <a:lstStyle/>
            <a:p>
              <a:pPr marL="17463"/>
              <a:r>
                <a:rPr lang="da-DK" sz="1400" b="1" dirty="0" smtClean="0">
                  <a:solidFill>
                    <a:srgbClr val="C2E5A6"/>
                  </a:solidFill>
                  <a:cs typeface="Comic Sans MS" charset="0"/>
                  <a:sym typeface="Comic Sans MS" charset="0"/>
                </a:rPr>
                <a:t>At være en del af fællesskabet</a:t>
              </a:r>
            </a:p>
            <a:p>
              <a:pPr marL="17463"/>
              <a:r>
                <a:rPr lang="da-DK" sz="1400" b="1" dirty="0" smtClean="0">
                  <a:solidFill>
                    <a:srgbClr val="C2E5A6"/>
                  </a:solidFill>
                  <a:cs typeface="Comic Sans MS" charset="0"/>
                  <a:sym typeface="Comic Sans MS" charset="0"/>
                </a:rPr>
                <a:t>Motivation til at  lindre egen og andres lidelse</a:t>
              </a:r>
            </a:p>
            <a:p>
              <a:pPr marL="17463"/>
              <a:r>
                <a:rPr lang="da-DK" sz="1400" b="1" dirty="0" smtClean="0">
                  <a:solidFill>
                    <a:srgbClr val="C2E5A6"/>
                  </a:solidFill>
                  <a:cs typeface="Comic Sans MS" charset="0"/>
                  <a:sym typeface="Comic Sans MS" charset="0"/>
                </a:rPr>
                <a:t>Imødekomme egne og andres behov</a:t>
              </a:r>
              <a:endParaRPr lang="en-US" sz="1400" dirty="0">
                <a:solidFill>
                  <a:srgbClr val="C2E5A6"/>
                </a:solidFill>
                <a:cs typeface="Comic Sans MS" charset="0"/>
                <a:sym typeface="Comic Sans MS" charset="0"/>
              </a:endParaRPr>
            </a:p>
          </p:txBody>
        </p:sp>
      </p:grpSp>
      <p:grpSp>
        <p:nvGrpSpPr>
          <p:cNvPr id="28676" name="Group 8"/>
          <p:cNvGrpSpPr>
            <a:grpSpLocks/>
          </p:cNvGrpSpPr>
          <p:nvPr/>
        </p:nvGrpSpPr>
        <p:grpSpPr bwMode="auto">
          <a:xfrm>
            <a:off x="2971799" y="3886201"/>
            <a:ext cx="2857500" cy="1979613"/>
            <a:chOff x="0" y="0"/>
            <a:chExt cx="4200" cy="2424"/>
          </a:xfrm>
        </p:grpSpPr>
        <p:sp>
          <p:nvSpPr>
            <p:cNvPr id="28687" name="Oval 9"/>
            <p:cNvSpPr>
              <a:spLocks/>
            </p:cNvSpPr>
            <p:nvPr/>
          </p:nvSpPr>
          <p:spPr bwMode="auto">
            <a:xfrm>
              <a:off x="0" y="0"/>
              <a:ext cx="4200" cy="242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BC01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8688" name="Rectangle 10"/>
            <p:cNvSpPr>
              <a:spLocks/>
            </p:cNvSpPr>
            <p:nvPr/>
          </p:nvSpPr>
          <p:spPr bwMode="auto">
            <a:xfrm>
              <a:off x="616" y="636"/>
              <a:ext cx="2965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115778" bIns="38100" anchor="ctr">
              <a:spAutoFit/>
            </a:bodyPr>
            <a:lstStyle/>
            <a:p>
              <a:pPr marL="17463" algn="ctr"/>
              <a:r>
                <a:rPr lang="en-US" sz="1400" b="1" dirty="0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At </a:t>
              </a:r>
              <a:r>
                <a:rPr lang="en-US" sz="1400" b="1" dirty="0" err="1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komme</a:t>
              </a:r>
              <a:r>
                <a:rPr lang="en-US" sz="1400" b="1" dirty="0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 </a:t>
              </a:r>
              <a:r>
                <a:rPr lang="en-US" sz="1400" b="1" dirty="0" err="1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i</a:t>
              </a:r>
              <a:r>
                <a:rPr lang="en-US" sz="1400" b="1" dirty="0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 </a:t>
              </a:r>
              <a:r>
                <a:rPr lang="en-US" sz="1400" b="1" dirty="0" err="1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sikkerhed</a:t>
              </a:r>
              <a:endParaRPr lang="en-US" sz="1400" b="1" dirty="0" smtClean="0">
                <a:solidFill>
                  <a:srgbClr val="FED1CF"/>
                </a:solidFill>
                <a:cs typeface="Comic Sans MS" charset="0"/>
                <a:sym typeface="Comic Sans MS" charset="0"/>
              </a:endParaRPr>
            </a:p>
            <a:p>
              <a:pPr marL="17463" algn="ctr"/>
              <a:r>
                <a:rPr lang="en-US" sz="1400" b="1" dirty="0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At </a:t>
              </a:r>
              <a:r>
                <a:rPr lang="en-US" sz="1400" b="1" dirty="0" err="1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kæmpe</a:t>
              </a:r>
              <a:endParaRPr lang="en-US" sz="1400" b="1" dirty="0" smtClean="0">
                <a:solidFill>
                  <a:srgbClr val="FED1CF"/>
                </a:solidFill>
                <a:cs typeface="Comic Sans MS" charset="0"/>
                <a:sym typeface="Comic Sans MS" charset="0"/>
              </a:endParaRPr>
            </a:p>
            <a:p>
              <a:pPr marL="17463" algn="ctr"/>
              <a:r>
                <a:rPr lang="en-US" sz="1400" b="1" dirty="0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At </a:t>
              </a:r>
              <a:r>
                <a:rPr lang="en-US" sz="1400" b="1" dirty="0" err="1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komme</a:t>
              </a:r>
              <a:r>
                <a:rPr lang="en-US" sz="1400" b="1" dirty="0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 </a:t>
              </a:r>
              <a:r>
                <a:rPr lang="en-US" sz="1400" b="1" dirty="0" err="1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væk</a:t>
              </a:r>
              <a:endParaRPr lang="en-US" sz="1400" b="1" dirty="0" smtClean="0">
                <a:solidFill>
                  <a:srgbClr val="FED1CF"/>
                </a:solidFill>
                <a:cs typeface="Comic Sans MS" charset="0"/>
                <a:sym typeface="Comic Sans MS" charset="0"/>
              </a:endParaRPr>
            </a:p>
            <a:p>
              <a:pPr marL="17463" algn="ctr"/>
              <a:r>
                <a:rPr lang="en-US" sz="1400" b="1" dirty="0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At </a:t>
              </a:r>
              <a:r>
                <a:rPr lang="en-US" sz="1400" b="1" dirty="0" err="1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undgå</a:t>
              </a:r>
              <a:r>
                <a:rPr lang="en-US" sz="1400" b="1" dirty="0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 / </a:t>
              </a:r>
              <a:r>
                <a:rPr lang="en-US" sz="1400" b="1" dirty="0" err="1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lægge</a:t>
              </a:r>
              <a:r>
                <a:rPr lang="en-US" sz="1400" b="1" dirty="0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 sig </a:t>
              </a:r>
              <a:r>
                <a:rPr lang="en-US" sz="1400" b="1" dirty="0" err="1" smtClean="0">
                  <a:solidFill>
                    <a:srgbClr val="FED1CF"/>
                  </a:solidFill>
                  <a:cs typeface="Comic Sans MS" charset="0"/>
                  <a:sym typeface="Comic Sans MS" charset="0"/>
                </a:rPr>
                <a:t>død</a:t>
              </a:r>
              <a:endParaRPr lang="en-US" sz="1400" dirty="0">
                <a:solidFill>
                  <a:srgbClr val="FED1CF"/>
                </a:solidFill>
                <a:cs typeface="Comic Sans MS" charset="0"/>
                <a:sym typeface="Comic Sans MS" charset="0"/>
              </a:endParaRPr>
            </a:p>
          </p:txBody>
        </p:sp>
      </p:grpSp>
      <p:sp>
        <p:nvSpPr>
          <p:cNvPr id="28677" name="Line 11"/>
          <p:cNvSpPr>
            <a:spLocks noChangeShapeType="1"/>
          </p:cNvSpPr>
          <p:nvPr/>
        </p:nvSpPr>
        <p:spPr bwMode="auto">
          <a:xfrm>
            <a:off x="4217378" y="2411439"/>
            <a:ext cx="479181" cy="1588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28678" name="Line 12"/>
          <p:cNvSpPr>
            <a:spLocks noChangeShapeType="1"/>
          </p:cNvSpPr>
          <p:nvPr/>
        </p:nvSpPr>
        <p:spPr bwMode="auto">
          <a:xfrm rot="10800000">
            <a:off x="4191000" y="2617761"/>
            <a:ext cx="457200" cy="1588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28679" name="Line 13"/>
          <p:cNvSpPr>
            <a:spLocks noChangeShapeType="1"/>
          </p:cNvSpPr>
          <p:nvPr/>
        </p:nvSpPr>
        <p:spPr bwMode="auto">
          <a:xfrm flipH="1">
            <a:off x="5732009" y="3886201"/>
            <a:ext cx="381000" cy="45720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28680" name="Line 14"/>
          <p:cNvSpPr>
            <a:spLocks noChangeShapeType="1"/>
          </p:cNvSpPr>
          <p:nvPr/>
        </p:nvSpPr>
        <p:spPr bwMode="auto">
          <a:xfrm rot="10800000" flipH="1">
            <a:off x="5600699" y="3808414"/>
            <a:ext cx="228600" cy="306387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 rot="10800000">
            <a:off x="3143929" y="3696494"/>
            <a:ext cx="321656" cy="379414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28682" name="Line 16"/>
          <p:cNvSpPr>
            <a:spLocks noChangeShapeType="1"/>
          </p:cNvSpPr>
          <p:nvPr/>
        </p:nvSpPr>
        <p:spPr bwMode="auto">
          <a:xfrm>
            <a:off x="2865660" y="3808412"/>
            <a:ext cx="381000" cy="428957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28684" name="Rectangle 18"/>
          <p:cNvSpPr>
            <a:spLocks/>
          </p:cNvSpPr>
          <p:nvPr/>
        </p:nvSpPr>
        <p:spPr bwMode="auto">
          <a:xfrm>
            <a:off x="5548200" y="1208160"/>
            <a:ext cx="20866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8207" bIns="0">
            <a:spAutoFit/>
          </a:bodyPr>
          <a:lstStyle/>
          <a:p>
            <a:pPr marL="36513"/>
            <a:r>
              <a:rPr lang="en-US" sz="2000" dirty="0" err="1" smtClean="0">
                <a:solidFill>
                  <a:srgbClr val="3F691E"/>
                </a:solidFill>
                <a:cs typeface="Comic Sans MS" charset="0"/>
                <a:sym typeface="Comic Sans MS" charset="0"/>
              </a:rPr>
              <a:t>Beroligende</a:t>
            </a:r>
            <a:r>
              <a:rPr lang="en-US" sz="2000" dirty="0" smtClean="0">
                <a:solidFill>
                  <a:srgbClr val="3F691E"/>
                </a:solidFill>
                <a:cs typeface="Comic Sans MS" charset="0"/>
                <a:sym typeface="Comic Sans MS" charset="0"/>
              </a:rPr>
              <a:t> system</a:t>
            </a:r>
            <a:endParaRPr lang="en-US" sz="2000" dirty="0">
              <a:solidFill>
                <a:srgbClr val="3F691E"/>
              </a:solidFill>
              <a:cs typeface="Comic Sans MS" charset="0"/>
              <a:sym typeface="Comic Sans MS" charset="0"/>
            </a:endParaRPr>
          </a:p>
        </p:txBody>
      </p:sp>
      <p:sp>
        <p:nvSpPr>
          <p:cNvPr id="28685" name="Rectangle 19"/>
          <p:cNvSpPr>
            <a:spLocks/>
          </p:cNvSpPr>
          <p:nvPr/>
        </p:nvSpPr>
        <p:spPr bwMode="auto">
          <a:xfrm>
            <a:off x="2277550" y="1208160"/>
            <a:ext cx="5881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8207" bIns="0">
            <a:spAutoFit/>
          </a:bodyPr>
          <a:lstStyle/>
          <a:p>
            <a:pPr marL="36513"/>
            <a:r>
              <a:rPr lang="en-US" sz="2000" dirty="0" smtClean="0">
                <a:solidFill>
                  <a:srgbClr val="003DCC"/>
                </a:solidFill>
                <a:cs typeface="Comic Sans MS" charset="0"/>
                <a:sym typeface="Comic Sans MS" charset="0"/>
              </a:rPr>
              <a:t>Drive</a:t>
            </a:r>
            <a:endParaRPr lang="en-US" sz="1300" dirty="0">
              <a:solidFill>
                <a:srgbClr val="003DCC"/>
              </a:solidFill>
              <a:cs typeface="Comic Sans MS" charset="0"/>
              <a:sym typeface="Comic Sans MS" charset="0"/>
            </a:endParaRPr>
          </a:p>
        </p:txBody>
      </p:sp>
      <p:sp>
        <p:nvSpPr>
          <p:cNvPr id="28686" name="Rectangle 20"/>
          <p:cNvSpPr>
            <a:spLocks/>
          </p:cNvSpPr>
          <p:nvPr/>
        </p:nvSpPr>
        <p:spPr bwMode="auto">
          <a:xfrm>
            <a:off x="3830989" y="6030519"/>
            <a:ext cx="1335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38207" bIns="0">
            <a:spAutoFit/>
          </a:bodyPr>
          <a:lstStyle/>
          <a:p>
            <a:pPr marL="36513"/>
            <a:r>
              <a:rPr lang="en-US" dirty="0" err="1" smtClean="0">
                <a:solidFill>
                  <a:srgbClr val="FF2712"/>
                </a:solidFill>
                <a:cs typeface="Comic Sans MS" charset="0"/>
                <a:sym typeface="Comic Sans MS" charset="0"/>
              </a:rPr>
              <a:t>Trusselsfokus</a:t>
            </a:r>
            <a:endParaRPr lang="en-US" dirty="0">
              <a:solidFill>
                <a:srgbClr val="FF2712"/>
              </a:solidFill>
              <a:cs typeface="Comic Sans MS" charset="0"/>
              <a:sym typeface="Comic Sans MS" charset="0"/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F9EF-560E-E94B-A2E6-CDB2F62ABBDB}" type="datetime1">
              <a:rPr lang="da-DK" smtClean="0">
                <a:solidFill>
                  <a:srgbClr val="FFFFFF"/>
                </a:solidFill>
                <a:latin typeface="Calibri"/>
              </a:rPr>
              <a:t>14/09/15</a:t>
            </a:fld>
            <a:endParaRPr lang="da-DK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FFFFFF"/>
                </a:solidFill>
                <a:latin typeface="Calibri"/>
              </a:rPr>
              <a:t>Lena Højgård Isager www.pkf.name</a:t>
            </a:r>
            <a:endParaRPr lang="da-DK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srgbClr val="FFFFFF"/>
                </a:solidFill>
                <a:latin typeface="Calibri"/>
              </a:rPr>
              <a:pPr/>
              <a:t>15</a:t>
            </a:fld>
            <a:endParaRPr lang="da-DK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4689707" y="390188"/>
            <a:ext cx="3960488" cy="2880398"/>
            <a:chOff x="0" y="0"/>
            <a:chExt cx="4292" cy="2625"/>
          </a:xfrm>
          <a:solidFill>
            <a:srgbClr val="008000"/>
          </a:solidFill>
        </p:grpSpPr>
        <p:sp>
          <p:nvSpPr>
            <p:cNvPr id="28689" name="Oval 6"/>
            <p:cNvSpPr>
              <a:spLocks/>
            </p:cNvSpPr>
            <p:nvPr/>
          </p:nvSpPr>
          <p:spPr bwMode="auto">
            <a:xfrm>
              <a:off x="0" y="0"/>
              <a:ext cx="4292" cy="2625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0" name="Rectangle 7"/>
            <p:cNvSpPr>
              <a:spLocks/>
            </p:cNvSpPr>
            <p:nvPr/>
          </p:nvSpPr>
          <p:spPr bwMode="auto">
            <a:xfrm>
              <a:off x="1244" y="282"/>
              <a:ext cx="1934" cy="4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/>
          </p:spPr>
          <p:txBody>
            <a:bodyPr wrap="none" lIns="38100" tIns="38100" rIns="115778" bIns="38100" anchor="ctr">
              <a:spAutoFit/>
            </a:bodyPr>
            <a:lstStyle/>
            <a:p>
              <a:pPr marL="17463" algn="ctr"/>
              <a:r>
                <a:rPr lang="da-DK" sz="1300" b="1" dirty="0" smtClean="0">
                  <a:solidFill>
                    <a:srgbClr val="008000"/>
                  </a:solidFill>
                  <a:latin typeface="Calibri"/>
                  <a:cs typeface="Comic Sans MS" charset="0"/>
                  <a:sym typeface="Comic Sans MS" charset="0"/>
                </a:rPr>
                <a:t>Det beroligende system</a:t>
              </a:r>
            </a:p>
            <a:p>
              <a:pPr marL="17463" algn="ctr"/>
              <a:r>
                <a:rPr lang="da-DK" sz="1300" b="1" dirty="0" smtClean="0">
                  <a:solidFill>
                    <a:srgbClr val="008000"/>
                  </a:solidFill>
                  <a:latin typeface="Calibri"/>
                  <a:cs typeface="Comic Sans MS" charset="0"/>
                  <a:sym typeface="Comic Sans MS" charset="0"/>
                </a:rPr>
                <a:t>Ro</a:t>
              </a:r>
              <a:endParaRPr lang="en-US" sz="1300" dirty="0">
                <a:solidFill>
                  <a:srgbClr val="008000"/>
                </a:solidFill>
                <a:latin typeface="Calibri"/>
                <a:cs typeface="Comic Sans MS" charset="0"/>
                <a:sym typeface="Comic Sans MS" charset="0"/>
              </a:endParaRPr>
            </a:p>
          </p:txBody>
        </p:sp>
      </p:grp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62321" y="-594972"/>
            <a:ext cx="7772400" cy="1600201"/>
          </a:xfrm>
        </p:spPr>
        <p:txBody>
          <a:bodyPr rIns="100976">
            <a:normAutofit/>
          </a:bodyPr>
          <a:lstStyle/>
          <a:p>
            <a:pPr marL="36513" eaLnBrk="1" hangingPunct="1"/>
            <a:r>
              <a:rPr lang="en-US" sz="1400" dirty="0" err="1" smtClean="0">
                <a:ea typeface="ＭＳ Ｐゴシック" charset="0"/>
                <a:cs typeface="ＭＳ Ｐゴシック" charset="0"/>
              </a:rPr>
              <a:t>Tre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 smtClean="0">
                <a:ea typeface="ＭＳ Ｐゴシック" charset="0"/>
                <a:cs typeface="ＭＳ Ｐゴシック" charset="0"/>
              </a:rPr>
              <a:t>cirkler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 smtClean="0">
                <a:ea typeface="ＭＳ Ｐゴシック" charset="0"/>
                <a:cs typeface="ＭＳ Ｐゴシック" charset="0"/>
              </a:rPr>
              <a:t>arbejdsskema</a:t>
            </a:r>
            <a:endParaRPr lang="en-US" sz="14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34555" y="437593"/>
            <a:ext cx="3958047" cy="2869729"/>
            <a:chOff x="0" y="0"/>
            <a:chExt cx="4296" cy="2616"/>
          </a:xfrm>
        </p:grpSpPr>
        <p:sp>
          <p:nvSpPr>
            <p:cNvPr id="28691" name="Oval 3"/>
            <p:cNvSpPr>
              <a:spLocks/>
            </p:cNvSpPr>
            <p:nvPr/>
          </p:nvSpPr>
          <p:spPr bwMode="auto">
            <a:xfrm>
              <a:off x="0" y="0"/>
              <a:ext cx="4296" cy="2616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2" name="Rectangle 4"/>
            <p:cNvSpPr>
              <a:spLocks/>
            </p:cNvSpPr>
            <p:nvPr/>
          </p:nvSpPr>
          <p:spPr bwMode="auto">
            <a:xfrm>
              <a:off x="1504" y="102"/>
              <a:ext cx="1283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115778" bIns="38100" anchor="ctr">
              <a:spAutoFit/>
            </a:bodyPr>
            <a:lstStyle/>
            <a:p>
              <a:pPr marL="17463" algn="ctr"/>
              <a:r>
                <a:rPr lang="da-DK" sz="1300" b="1" dirty="0" smtClean="0">
                  <a:solidFill>
                    <a:srgbClr val="0000FF"/>
                  </a:solidFill>
                  <a:latin typeface="Calibri"/>
                  <a:cs typeface="Comic Sans MS" charset="0"/>
                  <a:sym typeface="Comic Sans MS" charset="0"/>
                </a:rPr>
                <a:t>Drive systemet</a:t>
              </a:r>
              <a:endParaRPr lang="da-DK" sz="1300" b="1" dirty="0">
                <a:solidFill>
                  <a:srgbClr val="0000FF"/>
                </a:solidFill>
                <a:latin typeface="Calibri"/>
                <a:cs typeface="Comic Sans MS" charset="0"/>
                <a:sym typeface="Comic Sans MS" charset="0"/>
              </a:endParaRPr>
            </a:p>
            <a:p>
              <a:pPr marL="17463" algn="ctr"/>
              <a:r>
                <a:rPr lang="da-DK" sz="1300" b="1" dirty="0" smtClean="0">
                  <a:solidFill>
                    <a:srgbClr val="0000FF"/>
                  </a:solidFill>
                  <a:latin typeface="Calibri"/>
                  <a:cs typeface="Comic Sans MS" charset="0"/>
                  <a:sym typeface="Comic Sans MS" charset="0"/>
                </a:rPr>
                <a:t>Aktivitet</a:t>
              </a:r>
              <a:endParaRPr lang="da-DK" sz="1300" b="1" dirty="0">
                <a:solidFill>
                  <a:srgbClr val="0000FF"/>
                </a:solidFill>
                <a:latin typeface="Calibri"/>
                <a:cs typeface="Comic Sans MS" charset="0"/>
                <a:sym typeface="Comic Sans MS" charset="0"/>
              </a:endParaRPr>
            </a:p>
          </p:txBody>
        </p:sp>
      </p:grpSp>
      <p:grpSp>
        <p:nvGrpSpPr>
          <p:cNvPr id="28676" name="Group 8"/>
          <p:cNvGrpSpPr>
            <a:grpSpLocks/>
          </p:cNvGrpSpPr>
          <p:nvPr/>
        </p:nvGrpSpPr>
        <p:grpSpPr bwMode="auto">
          <a:xfrm>
            <a:off x="2592174" y="3565618"/>
            <a:ext cx="3959989" cy="2876633"/>
            <a:chOff x="-110" y="-904"/>
            <a:chExt cx="4200" cy="2424"/>
          </a:xfrm>
        </p:grpSpPr>
        <p:sp>
          <p:nvSpPr>
            <p:cNvPr id="28687" name="Oval 9"/>
            <p:cNvSpPr>
              <a:spLocks/>
            </p:cNvSpPr>
            <p:nvPr/>
          </p:nvSpPr>
          <p:spPr bwMode="auto">
            <a:xfrm>
              <a:off x="-110" y="-904"/>
              <a:ext cx="4200" cy="2424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88" name="Rectangle 10"/>
            <p:cNvSpPr>
              <a:spLocks/>
            </p:cNvSpPr>
            <p:nvPr/>
          </p:nvSpPr>
          <p:spPr bwMode="auto">
            <a:xfrm>
              <a:off x="1301" y="-839"/>
              <a:ext cx="1362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115778" bIns="38100" anchor="ctr">
              <a:spAutoFit/>
            </a:bodyPr>
            <a:lstStyle/>
            <a:p>
              <a:pPr marL="17463" algn="ctr"/>
              <a:r>
                <a:rPr lang="en-US" sz="1300" b="1" dirty="0" err="1" smtClean="0">
                  <a:solidFill>
                    <a:srgbClr val="FF0000"/>
                  </a:solidFill>
                  <a:latin typeface="Calibri"/>
                  <a:cs typeface="Comic Sans MS" charset="0"/>
                  <a:sym typeface="Comic Sans MS" charset="0"/>
                </a:rPr>
                <a:t>Trusselsfokus</a:t>
              </a:r>
              <a:endParaRPr lang="en-US" sz="1300" b="1" dirty="0" smtClean="0">
                <a:solidFill>
                  <a:srgbClr val="FF0000"/>
                </a:solidFill>
                <a:latin typeface="Calibri"/>
                <a:cs typeface="Comic Sans MS" charset="0"/>
                <a:sym typeface="Comic Sans MS" charset="0"/>
              </a:endParaRPr>
            </a:p>
            <a:p>
              <a:pPr marL="17463" algn="ctr"/>
              <a:r>
                <a:rPr lang="en-US" sz="1300" b="1" dirty="0" err="1" smtClean="0">
                  <a:solidFill>
                    <a:srgbClr val="FF0000"/>
                  </a:solidFill>
                  <a:latin typeface="Calibri"/>
                  <a:cs typeface="Comic Sans MS" charset="0"/>
                  <a:sym typeface="Comic Sans MS" charset="0"/>
                </a:rPr>
                <a:t>Flugt</a:t>
              </a:r>
              <a:r>
                <a:rPr lang="en-US" sz="1300" b="1" dirty="0" smtClean="0">
                  <a:solidFill>
                    <a:srgbClr val="FF0000"/>
                  </a:solidFill>
                  <a:latin typeface="Calibri"/>
                  <a:cs typeface="Comic Sans MS" charset="0"/>
                  <a:sym typeface="Comic Sans MS" charset="0"/>
                </a:rPr>
                <a:t>/</a:t>
              </a:r>
              <a:r>
                <a:rPr lang="en-US" sz="1300" b="1" dirty="0" err="1" smtClean="0">
                  <a:solidFill>
                    <a:srgbClr val="FF0000"/>
                  </a:solidFill>
                  <a:latin typeface="Calibri"/>
                  <a:cs typeface="Comic Sans MS" charset="0"/>
                  <a:sym typeface="Comic Sans MS" charset="0"/>
                </a:rPr>
                <a:t>kamp</a:t>
              </a:r>
              <a:r>
                <a:rPr lang="en-US" sz="1300" b="1" dirty="0" smtClean="0">
                  <a:solidFill>
                    <a:srgbClr val="FF0000"/>
                  </a:solidFill>
                  <a:latin typeface="Calibri"/>
                  <a:cs typeface="Comic Sans MS" charset="0"/>
                  <a:sym typeface="Comic Sans MS" charset="0"/>
                </a:rPr>
                <a:t>/</a:t>
              </a:r>
              <a:r>
                <a:rPr lang="en-US" sz="1300" b="1" dirty="0" err="1" smtClean="0">
                  <a:solidFill>
                    <a:srgbClr val="FF0000"/>
                  </a:solidFill>
                  <a:latin typeface="Calibri"/>
                  <a:cs typeface="Comic Sans MS" charset="0"/>
                  <a:sym typeface="Comic Sans MS" charset="0"/>
                </a:rPr>
                <a:t>frys</a:t>
              </a:r>
              <a:endParaRPr lang="en-US" sz="1300" dirty="0">
                <a:solidFill>
                  <a:srgbClr val="FF0000"/>
                </a:solidFill>
                <a:latin typeface="Calibri"/>
                <a:cs typeface="Comic Sans MS" charset="0"/>
                <a:sym typeface="Comic Sans MS" charset="0"/>
              </a:endParaRPr>
            </a:p>
          </p:txBody>
        </p:sp>
      </p:grpSp>
      <p:sp>
        <p:nvSpPr>
          <p:cNvPr id="28677" name="Line 11"/>
          <p:cNvSpPr>
            <a:spLocks noChangeShapeType="1"/>
          </p:cNvSpPr>
          <p:nvPr/>
        </p:nvSpPr>
        <p:spPr bwMode="auto">
          <a:xfrm>
            <a:off x="4210526" y="2438576"/>
            <a:ext cx="479181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78" name="Line 12"/>
          <p:cNvSpPr>
            <a:spLocks noChangeShapeType="1"/>
          </p:cNvSpPr>
          <p:nvPr/>
        </p:nvSpPr>
        <p:spPr bwMode="auto">
          <a:xfrm rot="10800000">
            <a:off x="4184148" y="2644898"/>
            <a:ext cx="45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79" name="Line 13"/>
          <p:cNvSpPr>
            <a:spLocks noChangeShapeType="1"/>
          </p:cNvSpPr>
          <p:nvPr/>
        </p:nvSpPr>
        <p:spPr bwMode="auto">
          <a:xfrm flipH="1">
            <a:off x="5206710" y="3270586"/>
            <a:ext cx="283298" cy="3184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80" name="Line 14"/>
          <p:cNvSpPr>
            <a:spLocks noChangeShapeType="1"/>
          </p:cNvSpPr>
          <p:nvPr/>
        </p:nvSpPr>
        <p:spPr bwMode="auto">
          <a:xfrm rot="10800000" flipH="1">
            <a:off x="4870824" y="3102131"/>
            <a:ext cx="335886" cy="3794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 rot="10800000">
            <a:off x="3510418" y="3102132"/>
            <a:ext cx="321656" cy="3794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82" name="Line 16"/>
          <p:cNvSpPr>
            <a:spLocks noChangeShapeType="1"/>
          </p:cNvSpPr>
          <p:nvPr/>
        </p:nvSpPr>
        <p:spPr bwMode="auto">
          <a:xfrm>
            <a:off x="3291249" y="3270586"/>
            <a:ext cx="321900" cy="3724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a-DK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83" name="Rectangle 17"/>
          <p:cNvSpPr>
            <a:spLocks/>
          </p:cNvSpPr>
          <p:nvPr/>
        </p:nvSpPr>
        <p:spPr bwMode="auto">
          <a:xfrm>
            <a:off x="179295" y="6272974"/>
            <a:ext cx="20208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8207" bIns="0">
            <a:spAutoFit/>
          </a:bodyPr>
          <a:lstStyle/>
          <a:p>
            <a:pPr marL="36513"/>
            <a:r>
              <a:rPr lang="en-US" sz="1100" dirty="0" smtClean="0">
                <a:solidFill>
                  <a:prstClr val="black"/>
                </a:solidFill>
                <a:latin typeface="Calibri"/>
                <a:cs typeface="Comic Sans MS" charset="0"/>
                <a:sym typeface="Comic Sans MS" charset="0"/>
              </a:rPr>
              <a:t>Frit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  <a:cs typeface="Comic Sans MS" charset="0"/>
                <a:sym typeface="Comic Sans MS" charset="0"/>
              </a:rPr>
              <a:t>efter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Comic Sans MS" charset="0"/>
                <a:sym typeface="Comic Sans MS" charset="0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Comic Sans MS" charset="0"/>
                <a:sym typeface="Comic Sans MS" charset="0"/>
              </a:rPr>
              <a:t>Paul Gilbert 2008 (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Comic Sans MS" charset="0"/>
                <a:sym typeface="Comic Sans MS" charset="0"/>
              </a:rPr>
              <a:t>Isager)</a:t>
            </a:r>
            <a:endParaRPr lang="en-US" sz="1100" dirty="0">
              <a:solidFill>
                <a:prstClr val="black"/>
              </a:solidFill>
              <a:latin typeface="Calibri"/>
              <a:cs typeface="Comic Sans MS" charset="0"/>
              <a:sym typeface="Comic Sans MS" charset="0"/>
            </a:endParaRPr>
          </a:p>
        </p:txBody>
      </p:sp>
      <p:sp>
        <p:nvSpPr>
          <p:cNvPr id="28684" name="Rectangle 18"/>
          <p:cNvSpPr>
            <a:spLocks/>
          </p:cNvSpPr>
          <p:nvPr/>
        </p:nvSpPr>
        <p:spPr bwMode="auto">
          <a:xfrm>
            <a:off x="5665346" y="3307322"/>
            <a:ext cx="20326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8207" bIns="0">
            <a:spAutoFit/>
          </a:bodyPr>
          <a:lstStyle/>
          <a:p>
            <a:pPr marL="36513"/>
            <a:r>
              <a:rPr lang="en-US" sz="1300" dirty="0" err="1">
                <a:solidFill>
                  <a:srgbClr val="3F691E"/>
                </a:solidFill>
                <a:latin typeface="Calibri"/>
                <a:cs typeface="Comic Sans MS" charset="0"/>
                <a:sym typeface="Comic Sans MS" charset="0"/>
              </a:rPr>
              <a:t>Tilfredshed</a:t>
            </a:r>
            <a:r>
              <a:rPr lang="en-US" sz="1300" dirty="0">
                <a:solidFill>
                  <a:srgbClr val="3F691E"/>
                </a:solidFill>
                <a:latin typeface="Calibri"/>
                <a:cs typeface="Comic Sans MS" charset="0"/>
                <a:sym typeface="Comic Sans MS" charset="0"/>
              </a:rPr>
              <a:t> / </a:t>
            </a:r>
            <a:r>
              <a:rPr lang="en-US" sz="1300" dirty="0" err="1">
                <a:solidFill>
                  <a:srgbClr val="3F691E"/>
                </a:solidFill>
                <a:latin typeface="Calibri"/>
                <a:cs typeface="Comic Sans MS" charset="0"/>
                <a:sym typeface="Comic Sans MS" charset="0"/>
              </a:rPr>
              <a:t>tryg</a:t>
            </a:r>
            <a:r>
              <a:rPr lang="en-US" sz="1300" dirty="0">
                <a:solidFill>
                  <a:srgbClr val="3F691E"/>
                </a:solidFill>
                <a:latin typeface="Calibri"/>
                <a:cs typeface="Comic Sans MS" charset="0"/>
                <a:sym typeface="Comic Sans MS" charset="0"/>
              </a:rPr>
              <a:t> / </a:t>
            </a:r>
            <a:r>
              <a:rPr lang="en-US" sz="1300" dirty="0" err="1">
                <a:solidFill>
                  <a:srgbClr val="3F691E"/>
                </a:solidFill>
                <a:latin typeface="Calibri"/>
                <a:cs typeface="Comic Sans MS" charset="0"/>
                <a:sym typeface="Comic Sans MS" charset="0"/>
              </a:rPr>
              <a:t>forbundet</a:t>
            </a:r>
            <a:endParaRPr lang="en-US" sz="1300" dirty="0">
              <a:solidFill>
                <a:srgbClr val="3F691E"/>
              </a:solidFill>
              <a:latin typeface="Calibri"/>
              <a:cs typeface="Comic Sans MS" charset="0"/>
              <a:sym typeface="Comic Sans MS" charset="0"/>
            </a:endParaRPr>
          </a:p>
        </p:txBody>
      </p:sp>
      <p:sp>
        <p:nvSpPr>
          <p:cNvPr id="28685" name="Rectangle 19"/>
          <p:cNvSpPr>
            <a:spLocks/>
          </p:cNvSpPr>
          <p:nvPr/>
        </p:nvSpPr>
        <p:spPr bwMode="auto">
          <a:xfrm>
            <a:off x="997373" y="3388616"/>
            <a:ext cx="19197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8207" bIns="0">
            <a:spAutoFit/>
          </a:bodyPr>
          <a:lstStyle/>
          <a:p>
            <a:pPr marL="36513"/>
            <a:r>
              <a:rPr lang="en-US" sz="1300" dirty="0" err="1" smtClean="0">
                <a:solidFill>
                  <a:srgbClr val="003DCC"/>
                </a:solidFill>
                <a:latin typeface="Calibri"/>
                <a:cs typeface="Comic Sans MS" charset="0"/>
                <a:sym typeface="Comic Sans MS" charset="0"/>
              </a:rPr>
              <a:t>Drevet</a:t>
            </a:r>
            <a:r>
              <a:rPr lang="en-US" sz="1300" dirty="0" smtClean="0">
                <a:solidFill>
                  <a:srgbClr val="003DCC"/>
                </a:solidFill>
                <a:latin typeface="Calibri"/>
                <a:cs typeface="Comic Sans MS" charset="0"/>
                <a:sym typeface="Comic Sans MS" charset="0"/>
              </a:rPr>
              <a:t>/ </a:t>
            </a:r>
            <a:r>
              <a:rPr lang="en-US" sz="1300" dirty="0" err="1">
                <a:solidFill>
                  <a:srgbClr val="003DCC"/>
                </a:solidFill>
                <a:latin typeface="Calibri"/>
                <a:cs typeface="Comic Sans MS" charset="0"/>
                <a:sym typeface="Comic Sans MS" charset="0"/>
              </a:rPr>
              <a:t>spænding</a:t>
            </a:r>
            <a:r>
              <a:rPr lang="en-US" sz="1300" dirty="0">
                <a:solidFill>
                  <a:srgbClr val="003DCC"/>
                </a:solidFill>
                <a:latin typeface="Calibri"/>
                <a:cs typeface="Comic Sans MS" charset="0"/>
                <a:sym typeface="Comic Sans MS" charset="0"/>
              </a:rPr>
              <a:t> / </a:t>
            </a:r>
            <a:r>
              <a:rPr lang="en-US" sz="1300" dirty="0" err="1">
                <a:solidFill>
                  <a:srgbClr val="003DCC"/>
                </a:solidFill>
                <a:latin typeface="Calibri"/>
                <a:cs typeface="Comic Sans MS" charset="0"/>
                <a:sym typeface="Comic Sans MS" charset="0"/>
              </a:rPr>
              <a:t>vitalitet</a:t>
            </a:r>
            <a:endParaRPr lang="en-US" sz="1300" dirty="0">
              <a:solidFill>
                <a:srgbClr val="003DCC"/>
              </a:solidFill>
              <a:latin typeface="Calibri"/>
              <a:cs typeface="Comic Sans MS" charset="0"/>
              <a:sym typeface="Comic Sans MS" charset="0"/>
            </a:endParaRPr>
          </a:p>
        </p:txBody>
      </p:sp>
      <p:sp>
        <p:nvSpPr>
          <p:cNvPr id="28686" name="Rectangle 20"/>
          <p:cNvSpPr>
            <a:spLocks/>
          </p:cNvSpPr>
          <p:nvPr/>
        </p:nvSpPr>
        <p:spPr bwMode="auto">
          <a:xfrm>
            <a:off x="6012679" y="6172946"/>
            <a:ext cx="14384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8207" bIns="0">
            <a:spAutoFit/>
          </a:bodyPr>
          <a:lstStyle/>
          <a:p>
            <a:pPr marL="36513"/>
            <a:r>
              <a:rPr lang="en-US" sz="1300" dirty="0" err="1">
                <a:solidFill>
                  <a:srgbClr val="FF2712"/>
                </a:solidFill>
                <a:latin typeface="Calibri"/>
                <a:cs typeface="Comic Sans MS" charset="0"/>
                <a:sym typeface="Comic Sans MS" charset="0"/>
              </a:rPr>
              <a:t>Vrede</a:t>
            </a:r>
            <a:r>
              <a:rPr lang="en-US" sz="1300" dirty="0">
                <a:solidFill>
                  <a:srgbClr val="FF2712"/>
                </a:solidFill>
                <a:latin typeface="Calibri"/>
                <a:cs typeface="Comic Sans MS" charset="0"/>
                <a:sym typeface="Comic Sans MS" charset="0"/>
              </a:rPr>
              <a:t> / angst / </a:t>
            </a:r>
            <a:r>
              <a:rPr lang="en-US" sz="1300" dirty="0" err="1">
                <a:solidFill>
                  <a:srgbClr val="FF2712"/>
                </a:solidFill>
                <a:latin typeface="Calibri"/>
                <a:cs typeface="Comic Sans MS" charset="0"/>
                <a:sym typeface="Comic Sans MS" charset="0"/>
              </a:rPr>
              <a:t>afsky</a:t>
            </a:r>
            <a:endParaRPr lang="en-US" sz="1300" dirty="0">
              <a:solidFill>
                <a:srgbClr val="FF2712"/>
              </a:solidFill>
              <a:latin typeface="Calibri"/>
              <a:cs typeface="Comic Sans MS" charset="0"/>
              <a:sym typeface="Comic Sans MS" charset="0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1603166" y="1026619"/>
            <a:ext cx="119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solidFill>
                  <a:prstClr val="black"/>
                </a:solidFill>
                <a:latin typeface="Calibri"/>
              </a:rPr>
              <a:t>Typisk situation:</a:t>
            </a: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kstfelt 22"/>
          <p:cNvSpPr txBox="1"/>
          <p:nvPr/>
        </p:nvSpPr>
        <p:spPr>
          <a:xfrm>
            <a:off x="3977102" y="4130564"/>
            <a:ext cx="119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solidFill>
                  <a:prstClr val="black"/>
                </a:solidFill>
                <a:latin typeface="Calibri"/>
              </a:rPr>
              <a:t>Typisk situation:</a:t>
            </a: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kstfelt 23"/>
          <p:cNvSpPr txBox="1"/>
          <p:nvPr/>
        </p:nvSpPr>
        <p:spPr>
          <a:xfrm>
            <a:off x="6089754" y="1162991"/>
            <a:ext cx="119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solidFill>
                  <a:prstClr val="black"/>
                </a:solidFill>
                <a:latin typeface="Calibri"/>
              </a:rPr>
              <a:t>Typisk situation:</a:t>
            </a: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109041" y="1637342"/>
            <a:ext cx="2182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solidFill>
                  <a:prstClr val="black"/>
                </a:solidFill>
                <a:latin typeface="Calibri"/>
              </a:rPr>
              <a:t>Følelser og kropslige reaktioner:</a:t>
            </a: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kstfelt 25"/>
          <p:cNvSpPr txBox="1"/>
          <p:nvPr/>
        </p:nvSpPr>
        <p:spPr>
          <a:xfrm>
            <a:off x="5689652" y="1637342"/>
            <a:ext cx="2182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solidFill>
                  <a:prstClr val="black"/>
                </a:solidFill>
                <a:latin typeface="Calibri"/>
              </a:rPr>
              <a:t>Følelser og kropslige reaktioner:</a:t>
            </a: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kstfelt 26"/>
          <p:cNvSpPr txBox="1"/>
          <p:nvPr/>
        </p:nvSpPr>
        <p:spPr>
          <a:xfrm>
            <a:off x="3483138" y="4908810"/>
            <a:ext cx="2182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solidFill>
                  <a:prstClr val="black"/>
                </a:solidFill>
                <a:latin typeface="Calibri"/>
              </a:rPr>
              <a:t>Følelser og kropslige reaktioner:</a:t>
            </a: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6366219" y="3981320"/>
            <a:ext cx="1505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solidFill>
                  <a:prstClr val="black"/>
                </a:solidFill>
                <a:latin typeface="Calibri"/>
              </a:rPr>
              <a:t>Sikkerhedsstrategier:</a:t>
            </a: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AAF9-4FC4-4B40-A925-2544B868D408}" type="datetime1">
              <a:rPr lang="da-DK" smtClean="0">
                <a:solidFill>
                  <a:srgbClr val="FFFFFF"/>
                </a:solidFill>
                <a:latin typeface="Calibri"/>
              </a:rPr>
              <a:pPr/>
              <a:t>14/09/15</a:t>
            </a:fld>
            <a:endParaRPr lang="da-DK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FFFFFF"/>
                </a:solidFill>
                <a:latin typeface="Calibri"/>
              </a:rPr>
              <a:t>Lena Højgård Isager www.pkf.name</a:t>
            </a:r>
            <a:endParaRPr lang="da-DK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srgbClr val="FFFFFF"/>
                </a:solidFill>
                <a:latin typeface="Calibri"/>
              </a:rPr>
              <a:pPr/>
              <a:t>16</a:t>
            </a:fld>
            <a:endParaRPr lang="da-DK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3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0223"/>
            <a:ext cx="7772400" cy="1097280"/>
          </a:xfrm>
        </p:spPr>
        <p:txBody>
          <a:bodyPr rIns="96371">
            <a:normAutofit/>
          </a:bodyPr>
          <a:lstStyle/>
          <a:p>
            <a:pPr marL="35895">
              <a:defRPr/>
            </a:pPr>
            <a:r>
              <a:rPr lang="da-DK" sz="4000" dirty="0" smtClean="0"/>
              <a:t>Medfølende sind/selv</a:t>
            </a:r>
          </a:p>
        </p:txBody>
      </p:sp>
      <p:sp>
        <p:nvSpPr>
          <p:cNvPr id="28675" name="Rectangle 2"/>
          <p:cNvSpPr>
            <a:spLocks/>
          </p:cNvSpPr>
          <p:nvPr/>
        </p:nvSpPr>
        <p:spPr bwMode="auto">
          <a:xfrm>
            <a:off x="4343400" y="2893423"/>
            <a:ext cx="8960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20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Karakteristika</a:t>
            </a:r>
            <a:endParaRPr lang="da-DK" sz="120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76" name="Rectangle 3"/>
          <p:cNvSpPr>
            <a:spLocks/>
          </p:cNvSpPr>
          <p:nvPr/>
        </p:nvSpPr>
        <p:spPr bwMode="auto">
          <a:xfrm>
            <a:off x="3505200" y="3050177"/>
            <a:ext cx="4993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80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Sensitivitet</a:t>
            </a:r>
            <a:endParaRPr lang="da-DK" sz="80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77" name="Oval 4"/>
          <p:cNvSpPr>
            <a:spLocks/>
          </p:cNvSpPr>
          <p:nvPr/>
        </p:nvSpPr>
        <p:spPr bwMode="auto">
          <a:xfrm>
            <a:off x="774001" y="1267097"/>
            <a:ext cx="7595999" cy="431727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a-DK">
              <a:solidFill>
                <a:srgbClr val="263B86">
                  <a:lumMod val="75000"/>
                </a:srgbClr>
              </a:solidFill>
              <a:latin typeface="Calibri"/>
            </a:endParaRPr>
          </a:p>
        </p:txBody>
      </p:sp>
      <p:grpSp>
        <p:nvGrpSpPr>
          <p:cNvPr id="28678" name="Group 5"/>
          <p:cNvGrpSpPr>
            <a:grpSpLocks/>
          </p:cNvGrpSpPr>
          <p:nvPr/>
        </p:nvGrpSpPr>
        <p:grpSpPr bwMode="auto">
          <a:xfrm>
            <a:off x="2141375" y="2286001"/>
            <a:ext cx="4861251" cy="2279469"/>
            <a:chOff x="0" y="0"/>
            <a:chExt cx="7144" cy="2791"/>
          </a:xfrm>
          <a:solidFill>
            <a:schemeClr val="accent2"/>
          </a:solidFill>
        </p:grpSpPr>
        <p:sp>
          <p:nvSpPr>
            <p:cNvPr id="28701" name="Oval 6"/>
            <p:cNvSpPr>
              <a:spLocks/>
            </p:cNvSpPr>
            <p:nvPr/>
          </p:nvSpPr>
          <p:spPr bwMode="auto">
            <a:xfrm>
              <a:off x="0" y="0"/>
              <a:ext cx="7144" cy="2791"/>
            </a:xfrm>
            <a:prstGeom prst="ellipse">
              <a:avLst/>
            </a:prstGeom>
            <a:grp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>
                <a:solidFill>
                  <a:srgbClr val="263B8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28702" name="Rectangle 7"/>
            <p:cNvSpPr>
              <a:spLocks/>
            </p:cNvSpPr>
            <p:nvPr/>
          </p:nvSpPr>
          <p:spPr bwMode="auto">
            <a:xfrm>
              <a:off x="2441" y="1242"/>
              <a:ext cx="1397" cy="307"/>
            </a:xfrm>
            <a:prstGeom prst="rect">
              <a:avLst/>
            </a:prstGeom>
            <a:grpFill/>
            <a:ln w="12700">
              <a:solidFill>
                <a:srgbClr val="3366FF"/>
              </a:solidFill>
              <a:miter lim="800000"/>
              <a:headEnd/>
              <a:tailEnd/>
            </a:ln>
            <a:extLst/>
          </p:spPr>
          <p:txBody>
            <a:bodyPr lIns="38100" tIns="38100" rIns="115778" bIns="38100" anchor="ctr"/>
            <a:lstStyle/>
            <a:p>
              <a:pPr marL="17581" algn="ctr"/>
              <a:r>
                <a:rPr lang="da-DK" sz="1000" smtClean="0">
                  <a:solidFill>
                    <a:srgbClr val="263B86">
                      <a:lumMod val="75000"/>
                    </a:srgbClr>
                  </a:solidFill>
                  <a:latin typeface="Calibri"/>
                  <a:ea typeface="ＭＳ Ｐゴシック" charset="0"/>
                  <a:sym typeface="Comic Sans MS" charset="0"/>
                </a:rPr>
                <a:t>Karakteristika</a:t>
              </a:r>
              <a:endParaRPr lang="da-DK" sz="100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endParaRPr>
            </a:p>
          </p:txBody>
        </p:sp>
      </p:grpSp>
      <p:grpSp>
        <p:nvGrpSpPr>
          <p:cNvPr id="28679" name="Group 8"/>
          <p:cNvGrpSpPr>
            <a:grpSpLocks/>
          </p:cNvGrpSpPr>
          <p:nvPr/>
        </p:nvGrpSpPr>
        <p:grpSpPr bwMode="auto">
          <a:xfrm>
            <a:off x="3616778" y="3004458"/>
            <a:ext cx="1905000" cy="836023"/>
            <a:chOff x="0" y="0"/>
            <a:chExt cx="2800" cy="1024"/>
          </a:xfrm>
        </p:grpSpPr>
        <p:sp>
          <p:nvSpPr>
            <p:cNvPr id="28699" name="Oval 9"/>
            <p:cNvSpPr>
              <a:spLocks/>
            </p:cNvSpPr>
            <p:nvPr/>
          </p:nvSpPr>
          <p:spPr bwMode="auto">
            <a:xfrm>
              <a:off x="0" y="0"/>
              <a:ext cx="2800" cy="10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>
                <a:solidFill>
                  <a:srgbClr val="263B8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28700" name="Rectangle 10"/>
            <p:cNvSpPr>
              <a:spLocks/>
            </p:cNvSpPr>
            <p:nvPr/>
          </p:nvSpPr>
          <p:spPr bwMode="auto">
            <a:xfrm>
              <a:off x="673" y="308"/>
              <a:ext cx="1642" cy="3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38100" tIns="38100" rIns="115778" bIns="38100" anchor="ctr">
              <a:spAutoFit/>
            </a:bodyPr>
            <a:lstStyle/>
            <a:p>
              <a:pPr marL="17581" algn="ctr"/>
              <a:r>
                <a:rPr lang="da-DK" sz="1600" b="1" dirty="0" smtClean="0">
                  <a:solidFill>
                    <a:srgbClr val="006F00"/>
                  </a:solidFill>
                  <a:latin typeface="Calibri"/>
                  <a:ea typeface="ＭＳ Ｐゴシック" charset="0"/>
                  <a:sym typeface="Comic Sans MS" charset="0"/>
                </a:rPr>
                <a:t>Medfølelse</a:t>
              </a:r>
              <a:endParaRPr lang="da-DK" sz="1600" b="1" dirty="0">
                <a:solidFill>
                  <a:srgbClr val="006F00"/>
                </a:solidFill>
                <a:latin typeface="Calibri"/>
                <a:ea typeface="ＭＳ Ｐゴシック" charset="0"/>
                <a:sym typeface="Comic Sans MS" charset="0"/>
              </a:endParaRPr>
            </a:p>
          </p:txBody>
        </p:sp>
      </p:grpSp>
      <p:sp>
        <p:nvSpPr>
          <p:cNvPr id="28680" name="Rectangle 11"/>
          <p:cNvSpPr>
            <a:spLocks/>
          </p:cNvSpPr>
          <p:nvPr/>
        </p:nvSpPr>
        <p:spPr bwMode="auto">
          <a:xfrm>
            <a:off x="4032115" y="2524213"/>
            <a:ext cx="12225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600" b="1" dirty="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Karakteristika</a:t>
            </a:r>
            <a:endParaRPr lang="da-DK" sz="1600" b="1" dirty="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81" name="Rectangle 12"/>
          <p:cNvSpPr>
            <a:spLocks/>
          </p:cNvSpPr>
          <p:nvPr/>
        </p:nvSpPr>
        <p:spPr bwMode="auto">
          <a:xfrm>
            <a:off x="2953304" y="2795452"/>
            <a:ext cx="8418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400" dirty="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Følsomhed</a:t>
            </a:r>
            <a:endParaRPr lang="da-DK" sz="1400" dirty="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82" name="Rectangle 13"/>
          <p:cNvSpPr>
            <a:spLocks/>
          </p:cNvSpPr>
          <p:nvPr/>
        </p:nvSpPr>
        <p:spPr bwMode="auto">
          <a:xfrm>
            <a:off x="2816329" y="3944983"/>
            <a:ext cx="11157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40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Fordomsfrihed</a:t>
            </a:r>
            <a:endParaRPr lang="da-DK" sz="140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83" name="Rectangle 14"/>
          <p:cNvSpPr>
            <a:spLocks/>
          </p:cNvSpPr>
          <p:nvPr/>
        </p:nvSpPr>
        <p:spPr bwMode="auto">
          <a:xfrm>
            <a:off x="2261243" y="3344092"/>
            <a:ext cx="1243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400" dirty="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Omsorgsfuldhed</a:t>
            </a:r>
            <a:endParaRPr lang="da-DK" sz="1400" dirty="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84" name="Rectangle 15"/>
          <p:cNvSpPr>
            <a:spLocks/>
          </p:cNvSpPr>
          <p:nvPr/>
        </p:nvSpPr>
        <p:spPr bwMode="auto">
          <a:xfrm>
            <a:off x="5407425" y="3997234"/>
            <a:ext cx="5482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400" dirty="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Empati</a:t>
            </a:r>
            <a:endParaRPr lang="da-DK" sz="1400" dirty="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85" name="Rectangle 16"/>
          <p:cNvSpPr>
            <a:spLocks/>
          </p:cNvSpPr>
          <p:nvPr/>
        </p:nvSpPr>
        <p:spPr bwMode="auto">
          <a:xfrm>
            <a:off x="5648615" y="3316429"/>
            <a:ext cx="1231156" cy="24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6465" bIns="0"/>
          <a:lstStyle/>
          <a:p>
            <a:pPr marL="35895"/>
            <a:r>
              <a:rPr lang="da-DK" sz="1400" dirty="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Rummelighed</a:t>
            </a:r>
            <a:endParaRPr lang="da-DK" sz="1400" dirty="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86" name="Rectangle 17"/>
          <p:cNvSpPr>
            <a:spLocks/>
          </p:cNvSpPr>
          <p:nvPr/>
        </p:nvSpPr>
        <p:spPr bwMode="auto">
          <a:xfrm>
            <a:off x="5369379" y="2795452"/>
            <a:ext cx="6243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400" dirty="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Sympati</a:t>
            </a:r>
            <a:endParaRPr lang="da-DK" sz="1400" dirty="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87" name="Rectangle 18"/>
          <p:cNvSpPr>
            <a:spLocks/>
          </p:cNvSpPr>
          <p:nvPr/>
        </p:nvSpPr>
        <p:spPr bwMode="auto">
          <a:xfrm>
            <a:off x="3669404" y="1515292"/>
            <a:ext cx="20515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600" b="1" dirty="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Træning af færdigheder</a:t>
            </a:r>
            <a:endParaRPr lang="da-DK" sz="1600" b="1" dirty="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88" name="Rectangle 19"/>
          <p:cNvSpPr>
            <a:spLocks/>
          </p:cNvSpPr>
          <p:nvPr/>
        </p:nvSpPr>
        <p:spPr bwMode="auto">
          <a:xfrm>
            <a:off x="1199345" y="2501444"/>
            <a:ext cx="12627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400" dirty="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Opmærksomhed</a:t>
            </a:r>
            <a:endParaRPr lang="da-DK" sz="1400" dirty="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89" name="Rectangle 20"/>
          <p:cNvSpPr>
            <a:spLocks/>
          </p:cNvSpPr>
          <p:nvPr/>
        </p:nvSpPr>
        <p:spPr bwMode="auto">
          <a:xfrm>
            <a:off x="1344749" y="4178388"/>
            <a:ext cx="117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400" dirty="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Evnen til at føle</a:t>
            </a:r>
            <a:endParaRPr lang="da-DK" sz="1400" dirty="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90" name="Rectangle 21"/>
          <p:cNvSpPr>
            <a:spLocks/>
          </p:cNvSpPr>
          <p:nvPr/>
        </p:nvSpPr>
        <p:spPr bwMode="auto">
          <a:xfrm>
            <a:off x="3916079" y="4963886"/>
            <a:ext cx="13063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40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Evnen til at sanse</a:t>
            </a:r>
            <a:endParaRPr lang="da-DK" sz="140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91" name="Rectangle 22"/>
          <p:cNvSpPr>
            <a:spLocks/>
          </p:cNvSpPr>
          <p:nvPr/>
        </p:nvSpPr>
        <p:spPr bwMode="auto">
          <a:xfrm>
            <a:off x="6879771" y="3964577"/>
            <a:ext cx="5855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40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Adfærd</a:t>
            </a:r>
            <a:endParaRPr lang="da-DK" sz="140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92" name="Rectangle 23"/>
          <p:cNvSpPr>
            <a:spLocks/>
          </p:cNvSpPr>
          <p:nvPr/>
        </p:nvSpPr>
        <p:spPr bwMode="auto">
          <a:xfrm>
            <a:off x="6428015" y="2286000"/>
            <a:ext cx="11031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400" dirty="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Ræsonnement</a:t>
            </a:r>
            <a:endParaRPr lang="da-DK" sz="1400" dirty="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93" name="Rectangle 24"/>
          <p:cNvSpPr>
            <a:spLocks/>
          </p:cNvSpPr>
          <p:nvPr/>
        </p:nvSpPr>
        <p:spPr bwMode="auto">
          <a:xfrm rot="47734">
            <a:off x="3446430" y="1930084"/>
            <a:ext cx="22456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400" smtClean="0">
                <a:solidFill>
                  <a:srgbClr val="263B86">
                    <a:lumMod val="75000"/>
                  </a:srgbClr>
                </a:solidFill>
                <a:latin typeface="Calibri"/>
                <a:ea typeface="ＭＳ Ｐゴシック" charset="0"/>
                <a:sym typeface="Comic Sans MS" charset="0"/>
              </a:rPr>
              <a:t>Forestillingsevne, visualisering</a:t>
            </a:r>
            <a:endParaRPr lang="da-DK" sz="1400">
              <a:solidFill>
                <a:srgbClr val="263B86">
                  <a:lumMod val="75000"/>
                </a:srgbClr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94" name="Rectangle 25"/>
          <p:cNvSpPr>
            <a:spLocks/>
          </p:cNvSpPr>
          <p:nvPr/>
        </p:nvSpPr>
        <p:spPr bwMode="auto">
          <a:xfrm>
            <a:off x="7953167" y="1761513"/>
            <a:ext cx="6905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600" b="1" dirty="0" smtClean="0">
                <a:solidFill>
                  <a:srgbClr val="FFFFFF"/>
                </a:solidFill>
                <a:latin typeface="Calibri"/>
                <a:ea typeface="ＭＳ Ｐゴシック" charset="0"/>
                <a:sym typeface="Comic Sans MS" charset="0"/>
              </a:rPr>
              <a:t>Visdom</a:t>
            </a:r>
            <a:endParaRPr lang="da-DK" sz="1600" b="1" dirty="0">
              <a:solidFill>
                <a:srgbClr val="FFFFFF"/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96" name="Rectangle 27"/>
          <p:cNvSpPr>
            <a:spLocks/>
          </p:cNvSpPr>
          <p:nvPr/>
        </p:nvSpPr>
        <p:spPr bwMode="auto">
          <a:xfrm>
            <a:off x="436126" y="5252255"/>
            <a:ext cx="1178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600" b="1" dirty="0" smtClean="0">
                <a:solidFill>
                  <a:srgbClr val="FFFFFF"/>
                </a:solidFill>
                <a:latin typeface="Calibri"/>
                <a:ea typeface="ＭＳ Ｐゴシック" charset="0"/>
                <a:sym typeface="Comic Sans MS" charset="0"/>
              </a:rPr>
              <a:t>Forpligtigelse</a:t>
            </a:r>
            <a:endParaRPr lang="da-DK" sz="1600" b="1" dirty="0">
              <a:solidFill>
                <a:srgbClr val="FFFFFF"/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8698" name="Rectangle 29"/>
          <p:cNvSpPr>
            <a:spLocks/>
          </p:cNvSpPr>
          <p:nvPr/>
        </p:nvSpPr>
        <p:spPr bwMode="auto">
          <a:xfrm>
            <a:off x="6689271" y="5928904"/>
            <a:ext cx="15768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400" dirty="0" smtClean="0">
                <a:solidFill>
                  <a:srgbClr val="FFFFFF"/>
                </a:solidFill>
                <a:latin typeface="Calibri"/>
                <a:ea typeface="ＭＳ Ｐゴシック" charset="0"/>
                <a:sym typeface="Comic Sans MS" charset="0"/>
              </a:rPr>
              <a:t>(Gilbert 2008/ Isager</a:t>
            </a:r>
            <a:r>
              <a:rPr lang="da-DK" sz="800" dirty="0" smtClean="0">
                <a:solidFill>
                  <a:srgbClr val="FFFFFF"/>
                </a:solidFill>
                <a:latin typeface="Calibri"/>
                <a:ea typeface="ＭＳ Ｐゴシック" charset="0"/>
                <a:sym typeface="Comic Sans MS" charset="0"/>
              </a:rPr>
              <a:t>)</a:t>
            </a:r>
            <a:endParaRPr lang="da-DK" sz="800" dirty="0">
              <a:solidFill>
                <a:srgbClr val="FFFFFF"/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8873-11C2-F94B-B331-52E58640335E}" type="datetime1">
              <a:rPr lang="da-DK" smtClean="0">
                <a:solidFill>
                  <a:prstClr val="white"/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/>
                </a:solidFill>
                <a:latin typeface="Calibri"/>
              </a:rPr>
              <a:t>Lena Højgård Isager www.pkf.name</a:t>
            </a:r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white"/>
                </a:solidFill>
                <a:latin typeface="Calibri"/>
              </a:rPr>
              <a:pPr/>
              <a:t>17</a:t>
            </a:fld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25"/>
          <p:cNvSpPr>
            <a:spLocks/>
          </p:cNvSpPr>
          <p:nvPr/>
        </p:nvSpPr>
        <p:spPr bwMode="auto">
          <a:xfrm>
            <a:off x="83455" y="3333003"/>
            <a:ext cx="5768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600" b="1" dirty="0" smtClean="0">
                <a:solidFill>
                  <a:srgbClr val="FFFFFF"/>
                </a:solidFill>
                <a:latin typeface="Calibri"/>
                <a:ea typeface="ＭＳ Ｐゴシック" charset="0"/>
                <a:sym typeface="Comic Sans MS" charset="0"/>
              </a:rPr>
              <a:t>Styrke</a:t>
            </a:r>
            <a:endParaRPr lang="da-DK" sz="1600" b="1" dirty="0">
              <a:solidFill>
                <a:srgbClr val="FFFFFF"/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36" name="Rectangle 25"/>
          <p:cNvSpPr>
            <a:spLocks/>
          </p:cNvSpPr>
          <p:nvPr/>
        </p:nvSpPr>
        <p:spPr bwMode="auto">
          <a:xfrm>
            <a:off x="436126" y="1912518"/>
            <a:ext cx="6905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600" b="1" dirty="0" smtClean="0">
                <a:solidFill>
                  <a:srgbClr val="FFFFFF"/>
                </a:solidFill>
                <a:latin typeface="Calibri"/>
                <a:ea typeface="ＭＳ Ｐゴシック" charset="0"/>
                <a:sym typeface="Comic Sans MS" charset="0"/>
              </a:rPr>
              <a:t>Visdom</a:t>
            </a:r>
            <a:endParaRPr lang="da-DK" sz="1600" b="1" dirty="0">
              <a:solidFill>
                <a:srgbClr val="FFFFFF"/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37" name="Rectangle 25"/>
          <p:cNvSpPr>
            <a:spLocks/>
          </p:cNvSpPr>
          <p:nvPr/>
        </p:nvSpPr>
        <p:spPr bwMode="auto">
          <a:xfrm>
            <a:off x="8458200" y="3328218"/>
            <a:ext cx="5768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600" b="1" dirty="0" smtClean="0">
                <a:solidFill>
                  <a:srgbClr val="FFFFFF"/>
                </a:solidFill>
                <a:latin typeface="Calibri"/>
                <a:ea typeface="ＭＳ Ｐゴシック" charset="0"/>
                <a:sym typeface="Comic Sans MS" charset="0"/>
              </a:rPr>
              <a:t>Styrke</a:t>
            </a:r>
            <a:endParaRPr lang="da-DK" sz="1600" b="1" dirty="0">
              <a:solidFill>
                <a:srgbClr val="FFFFFF"/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  <p:sp>
        <p:nvSpPr>
          <p:cNvPr id="38" name="Rectangle 27"/>
          <p:cNvSpPr>
            <a:spLocks/>
          </p:cNvSpPr>
          <p:nvPr/>
        </p:nvSpPr>
        <p:spPr bwMode="auto">
          <a:xfrm>
            <a:off x="7548070" y="5252255"/>
            <a:ext cx="1178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465" bIns="0">
            <a:spAutoFit/>
          </a:bodyPr>
          <a:lstStyle/>
          <a:p>
            <a:pPr marL="35895"/>
            <a:r>
              <a:rPr lang="da-DK" sz="1600" b="1" dirty="0" smtClean="0">
                <a:solidFill>
                  <a:srgbClr val="FFFFFF"/>
                </a:solidFill>
                <a:latin typeface="Calibri"/>
                <a:ea typeface="ＭＳ Ｐゴシック" charset="0"/>
                <a:sym typeface="Comic Sans MS" charset="0"/>
              </a:rPr>
              <a:t>Forpligtigelse</a:t>
            </a:r>
            <a:endParaRPr lang="da-DK" sz="1600" b="1" dirty="0">
              <a:solidFill>
                <a:srgbClr val="FFFFFF"/>
              </a:solidFill>
              <a:latin typeface="Calibri"/>
              <a:ea typeface="ＭＳ Ｐゴシック" charset="0"/>
              <a:sym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Karakteristika ved medfølelse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sz="2800" dirty="0" smtClean="0"/>
              <a:t>Sympati: </a:t>
            </a:r>
          </a:p>
          <a:p>
            <a:pPr lvl="1"/>
            <a:r>
              <a:rPr lang="da-DK" sz="1700" dirty="0" smtClean="0"/>
              <a:t>At </a:t>
            </a:r>
            <a:r>
              <a:rPr lang="da-DK" sz="1700" dirty="0"/>
              <a:t>være åben, i stand til at blive berørt af og i harmoni med egne og andres følelser, lidelser og </a:t>
            </a:r>
            <a:r>
              <a:rPr lang="da-DK" sz="1700" dirty="0" smtClean="0"/>
              <a:t>behov, spejlneuroner</a:t>
            </a:r>
          </a:p>
          <a:p>
            <a:r>
              <a:rPr lang="da-DK" sz="2800" dirty="0" smtClean="0"/>
              <a:t>Rummelighed:</a:t>
            </a:r>
          </a:p>
          <a:p>
            <a:pPr lvl="1"/>
            <a:r>
              <a:rPr lang="da-DK" sz="1700" dirty="0"/>
              <a:t>Evne til at tolerere snarere end </a:t>
            </a:r>
            <a:r>
              <a:rPr lang="da-DK" sz="1700" dirty="0" smtClean="0"/>
              <a:t>at undgå </a:t>
            </a:r>
            <a:r>
              <a:rPr lang="da-DK" sz="1700" dirty="0"/>
              <a:t>svære følelser, erindringer og situationer</a:t>
            </a:r>
            <a:endParaRPr lang="da-DK" sz="1700" dirty="0" smtClean="0"/>
          </a:p>
          <a:p>
            <a:r>
              <a:rPr lang="da-DK" sz="2600" dirty="0" smtClean="0"/>
              <a:t>Empati:</a:t>
            </a:r>
          </a:p>
          <a:p>
            <a:pPr lvl="1"/>
            <a:r>
              <a:rPr lang="da-DK" sz="1700" dirty="0" smtClean="0"/>
              <a:t>En </a:t>
            </a:r>
            <a:r>
              <a:rPr lang="da-DK" sz="1700" dirty="0"/>
              <a:t>empatisk forståelse af, hvordan sindet fungerer, hvordan vi føler, hvad vi føler, hvorfor vores tanker er, som de er - og en tilsvarende forståelse for, hvordan andre har </a:t>
            </a:r>
            <a:r>
              <a:rPr lang="da-DK" sz="1700" dirty="0" smtClean="0"/>
              <a:t>det</a:t>
            </a:r>
            <a:endParaRPr lang="da-DK" sz="1700" dirty="0"/>
          </a:p>
          <a:p>
            <a:r>
              <a:rPr lang="da-DK" sz="2600" dirty="0" smtClean="0"/>
              <a:t>Fordomsfrihed:</a:t>
            </a:r>
          </a:p>
          <a:p>
            <a:pPr lvl="1"/>
            <a:r>
              <a:rPr lang="da-DK" sz="1700" dirty="0" smtClean="0"/>
              <a:t>En accepterende og </a:t>
            </a:r>
            <a:r>
              <a:rPr lang="da-DK" sz="1700" dirty="0"/>
              <a:t>forstående, men ikke eftergivende indstilling til sig selv og andre</a:t>
            </a:r>
            <a:endParaRPr lang="da-DK" sz="1700" dirty="0" smtClean="0"/>
          </a:p>
          <a:p>
            <a:r>
              <a:rPr lang="da-DK" sz="2600" dirty="0" smtClean="0"/>
              <a:t>Omsorgsfuldhed:</a:t>
            </a:r>
          </a:p>
          <a:p>
            <a:pPr lvl="1"/>
            <a:r>
              <a:rPr lang="da-DK" sz="1700" dirty="0"/>
              <a:t>Motivation til at give mere omsorg til sig selv og </a:t>
            </a:r>
            <a:r>
              <a:rPr lang="da-DK" sz="1700" dirty="0" smtClean="0"/>
              <a:t>andre</a:t>
            </a:r>
          </a:p>
          <a:p>
            <a:r>
              <a:rPr lang="da-DK" sz="2600" dirty="0" smtClean="0"/>
              <a:t>Følsomhed:</a:t>
            </a:r>
          </a:p>
          <a:p>
            <a:pPr lvl="1"/>
            <a:r>
              <a:rPr lang="da-DK" sz="1700" dirty="0"/>
              <a:t>Følsomhed over for egne og andres behov</a:t>
            </a:r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AB6D-16AA-A24D-A8A1-DD509B21D3F2}" type="datetime1">
              <a:rPr lang="da-DK" smtClean="0">
                <a:latin typeface="Calibri"/>
              </a:rPr>
              <a:pPr/>
              <a:t>14/09/15</a:t>
            </a:fld>
            <a:endParaRPr lang="da-DK" dirty="0"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latin typeface="Calibri"/>
              </a:rPr>
              <a:t>Lena Højgård Isager www.pkf.name</a:t>
            </a:r>
            <a:endParaRPr lang="da-DK" dirty="0"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latin typeface="Calibri"/>
              </a:rPr>
              <a:pPr/>
              <a:t>18</a:t>
            </a:fld>
            <a:endParaRPr lang="da-DK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7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28662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da-DK" dirty="0" smtClean="0">
                <a:latin typeface="+mn-lt"/>
              </a:rPr>
              <a:t>Medfølende </a:t>
            </a:r>
            <a:r>
              <a:rPr lang="da-DK" sz="4900" dirty="0" smtClean="0">
                <a:latin typeface="+mn-lt"/>
              </a:rPr>
              <a:t>færdigheder</a:t>
            </a:r>
            <a:endParaRPr lang="da-DK" sz="4900" dirty="0">
              <a:latin typeface="+mn-lt"/>
            </a:endParaRPr>
          </a:p>
        </p:txBody>
      </p:sp>
      <p:sp>
        <p:nvSpPr>
          <p:cNvPr id="3075" name="Pladsholder til indhold 2"/>
          <p:cNvSpPr>
            <a:spLocks noGrp="1"/>
          </p:cNvSpPr>
          <p:nvPr>
            <p:ph sz="quarter" idx="4294967295"/>
          </p:nvPr>
        </p:nvSpPr>
        <p:spPr>
          <a:xfrm>
            <a:off x="457200" y="947737"/>
            <a:ext cx="8229600" cy="5408613"/>
          </a:xfrm>
        </p:spPr>
        <p:txBody>
          <a:bodyPr>
            <a:noAutofit/>
          </a:bodyPr>
          <a:lstStyle/>
          <a:p>
            <a:pPr marL="273050" indent="-273050" eaLnBrk="1" hangingPunct="1">
              <a:lnSpc>
                <a:spcPct val="90000"/>
              </a:lnSpc>
            </a:pPr>
            <a:r>
              <a:rPr lang="da-DK" sz="2400" dirty="0" smtClean="0"/>
              <a:t>Ræsonnement:</a:t>
            </a:r>
          </a:p>
          <a:p>
            <a:pPr marL="673100" lvl="1" indent="-273050">
              <a:lnSpc>
                <a:spcPct val="120000"/>
              </a:lnSpc>
            </a:pPr>
            <a:r>
              <a:rPr lang="da-DK" sz="1400" dirty="0" smtClean="0"/>
              <a:t>Tænke </a:t>
            </a:r>
            <a:r>
              <a:rPr lang="da-DK" sz="1400" dirty="0"/>
              <a:t>og ræsonnere sig </a:t>
            </a:r>
            <a:r>
              <a:rPr lang="da-DK" sz="1400" dirty="0" smtClean="0"/>
              <a:t>frem ved </a:t>
            </a:r>
            <a:r>
              <a:rPr lang="da-DK" sz="1400" dirty="0"/>
              <a:t>at bruge sin </a:t>
            </a:r>
            <a:r>
              <a:rPr lang="da-DK" sz="1400" dirty="0" smtClean="0"/>
              <a:t>fornuft, bruge sin viden om vores opståen gennem en evolutionær proces og en tricky hjerne, sammen med egen visdom i form af livserfaringer.</a:t>
            </a:r>
          </a:p>
          <a:p>
            <a:pPr marL="273050" indent="-273050">
              <a:lnSpc>
                <a:spcPct val="120000"/>
              </a:lnSpc>
            </a:pPr>
            <a:r>
              <a:rPr lang="da-DK" sz="2400" dirty="0" smtClean="0"/>
              <a:t>Vælge </a:t>
            </a:r>
            <a:r>
              <a:rPr lang="da-DK" sz="2400" dirty="0"/>
              <a:t>den rette </a:t>
            </a:r>
            <a:r>
              <a:rPr lang="da-DK" sz="2400" dirty="0" smtClean="0"/>
              <a:t>adfærd:</a:t>
            </a:r>
          </a:p>
          <a:p>
            <a:pPr marL="673100" lvl="1" indent="-273050">
              <a:lnSpc>
                <a:spcPct val="120000"/>
              </a:lnSpc>
            </a:pPr>
            <a:r>
              <a:rPr lang="da-DK" sz="1400" dirty="0"/>
              <a:t>Planlægge og udvise en adfærd, som aktivt får mig ( og andre) til at rykke frem mod mine (deres) </a:t>
            </a:r>
            <a:r>
              <a:rPr lang="da-DK" sz="1400" dirty="0" smtClean="0"/>
              <a:t>livsmål, til </a:t>
            </a:r>
            <a:r>
              <a:rPr lang="da-DK" sz="1400" dirty="0"/>
              <a:t>at </a:t>
            </a:r>
            <a:r>
              <a:rPr lang="da-DK" sz="1400" dirty="0" smtClean="0"/>
              <a:t>trives</a:t>
            </a:r>
            <a:endParaRPr lang="da-DK" sz="1400" dirty="0"/>
          </a:p>
          <a:p>
            <a:pPr marL="273050" indent="-273050" eaLnBrk="1" hangingPunct="1">
              <a:lnSpc>
                <a:spcPct val="90000"/>
              </a:lnSpc>
            </a:pPr>
            <a:r>
              <a:rPr lang="da-DK" sz="2400" dirty="0"/>
              <a:t>Sætte sanserne i </a:t>
            </a:r>
            <a:r>
              <a:rPr lang="da-DK" sz="2400" dirty="0" smtClean="0"/>
              <a:t>fokus:</a:t>
            </a:r>
          </a:p>
          <a:p>
            <a:pPr marL="673100" lvl="1" indent="-273050">
              <a:lnSpc>
                <a:spcPct val="90000"/>
              </a:lnSpc>
            </a:pPr>
            <a:r>
              <a:rPr lang="da-DK" sz="1400" dirty="0" smtClean="0"/>
              <a:t>Vælge at bruge sine sanser, bruge naturen, finde beroligende dufte, bløde bolde / sten, musik / naturlyde, varme bade / massage, lækker mad, smukke ting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da-DK" sz="2400" dirty="0" smtClean="0"/>
              <a:t>Mærke </a:t>
            </a:r>
            <a:r>
              <a:rPr lang="da-DK" sz="2400" dirty="0"/>
              <a:t>sine </a:t>
            </a:r>
            <a:r>
              <a:rPr lang="da-DK" sz="2400" dirty="0" smtClean="0"/>
              <a:t>følelser:</a:t>
            </a:r>
          </a:p>
          <a:p>
            <a:pPr marL="673100" lvl="1" indent="-273050">
              <a:lnSpc>
                <a:spcPct val="90000"/>
              </a:lnSpc>
            </a:pPr>
            <a:r>
              <a:rPr lang="da-DK" sz="1400" dirty="0" smtClean="0"/>
              <a:t>Øve sig i at mærke efter hvordan man har det og tolerere følelsen, udholde den og forholde sig medfølende til den</a:t>
            </a:r>
            <a:endParaRPr lang="da-DK" sz="1400" dirty="0"/>
          </a:p>
          <a:p>
            <a:pPr marL="273050" indent="-273050">
              <a:lnSpc>
                <a:spcPct val="90000"/>
              </a:lnSpc>
            </a:pPr>
            <a:r>
              <a:rPr lang="da-DK" sz="2400" dirty="0"/>
              <a:t>Bruge sin </a:t>
            </a:r>
            <a:r>
              <a:rPr lang="da-DK" sz="2400" dirty="0" smtClean="0"/>
              <a:t>forestillingsevne:</a:t>
            </a:r>
          </a:p>
          <a:p>
            <a:pPr marL="673100" lvl="1" indent="-273050">
              <a:lnSpc>
                <a:spcPct val="90000"/>
              </a:lnSpc>
            </a:pPr>
            <a:r>
              <a:rPr lang="da-DK" sz="1400" dirty="0" smtClean="0"/>
              <a:t>Genkaldelse </a:t>
            </a:r>
            <a:r>
              <a:rPr lang="da-DK" sz="1400" dirty="0"/>
              <a:t>af støttende erindringer, billeder </a:t>
            </a:r>
            <a:r>
              <a:rPr lang="da-DK" sz="1400" dirty="0" smtClean="0"/>
              <a:t>og / eller gode følelser af sig selv. Brug af medfølende forestillinger</a:t>
            </a:r>
            <a:endParaRPr lang="da-DK" sz="1400" dirty="0"/>
          </a:p>
          <a:p>
            <a:pPr marL="273050" indent="-273050">
              <a:lnSpc>
                <a:spcPct val="90000"/>
              </a:lnSpc>
            </a:pPr>
            <a:r>
              <a:rPr lang="da-DK" sz="2400" dirty="0" smtClean="0"/>
              <a:t>At </a:t>
            </a:r>
            <a:r>
              <a:rPr lang="da-DK" sz="2400" dirty="0"/>
              <a:t>bruge sin opmærksomhed </a:t>
            </a:r>
            <a:r>
              <a:rPr lang="da-DK" sz="2400" dirty="0" smtClean="0"/>
              <a:t>bevidst:</a:t>
            </a:r>
          </a:p>
          <a:p>
            <a:pPr marL="673100" lvl="1" indent="-273050">
              <a:lnSpc>
                <a:spcPct val="90000"/>
              </a:lnSpc>
            </a:pPr>
            <a:r>
              <a:rPr lang="da-DK" sz="1400" dirty="0" smtClean="0"/>
              <a:t>Fuldt </a:t>
            </a:r>
            <a:r>
              <a:rPr lang="da-DK" sz="1400" dirty="0"/>
              <a:t>nærvær og </a:t>
            </a:r>
            <a:r>
              <a:rPr lang="da-DK" sz="1400" dirty="0" smtClean="0"/>
              <a:t>opmærksomhed. </a:t>
            </a:r>
            <a:r>
              <a:rPr lang="da-DK" sz="1400" dirty="0"/>
              <a:t>Bevidst rette opmærksomhed mod ting, som hjælper med at skabe harmoni</a:t>
            </a:r>
          </a:p>
          <a:p>
            <a:pPr marL="273050" indent="-273050">
              <a:lnSpc>
                <a:spcPct val="90000"/>
              </a:lnSpc>
              <a:buNone/>
            </a:pPr>
            <a:r>
              <a:rPr lang="da-DK" sz="1200" dirty="0" smtClean="0"/>
              <a:t>													(</a:t>
            </a:r>
            <a:r>
              <a:rPr lang="da-DK" sz="1200" dirty="0"/>
              <a:t>Paul Gilbert 2010/ </a:t>
            </a:r>
            <a:r>
              <a:rPr lang="da-DK" sz="1200" dirty="0" smtClean="0"/>
              <a:t>Isager) </a:t>
            </a:r>
            <a:endParaRPr lang="da-DK" sz="1200" dirty="0"/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endParaRPr lang="da-DK" sz="1200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C606-DFE1-0048-A518-D69B3E7AE217}" type="datetime1">
              <a:rPr lang="da-DK" smtClean="0">
                <a:latin typeface="Calibri"/>
              </a:rPr>
              <a:pPr/>
              <a:t>14/09/15</a:t>
            </a:fld>
            <a:endParaRPr lang="da-DK" dirty="0"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latin typeface="Calibri"/>
              </a:rPr>
              <a:t>Lena Højgård Isager www.pkf.name</a:t>
            </a:r>
            <a:endParaRPr lang="da-DK" dirty="0"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latin typeface="Calibri"/>
              </a:rPr>
              <a:pPr/>
              <a:t>19</a:t>
            </a:fld>
            <a:endParaRPr lang="da-DK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1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3095"/>
            <a:ext cx="4949388" cy="828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a-DK" sz="4000" dirty="0" smtClean="0">
                <a:solidFill>
                  <a:schemeClr val="bg1"/>
                </a:solidFill>
              </a:rPr>
              <a:t>Temadag Psykiatri</a:t>
            </a:r>
            <a:r>
              <a:rPr lang="da-DK" sz="3200" dirty="0">
                <a:solidFill>
                  <a:schemeClr val="bg1"/>
                </a:solidFill>
              </a:rPr>
              <a:t/>
            </a:r>
            <a:br>
              <a:rPr lang="da-DK" sz="3200" dirty="0">
                <a:solidFill>
                  <a:schemeClr val="bg1"/>
                </a:solidFill>
              </a:rPr>
            </a:br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55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2800" dirty="0" smtClean="0">
                <a:solidFill>
                  <a:schemeClr val="bg1"/>
                </a:solidFill>
              </a:rPr>
              <a:t>Introduktion til den medfølelsesfokuserede tilgang </a:t>
            </a:r>
          </a:p>
          <a:p>
            <a:pPr marL="0" indent="0">
              <a:lnSpc>
                <a:spcPct val="90000"/>
              </a:lnSpc>
              <a:buNone/>
            </a:pPr>
            <a:endParaRPr lang="da-DK" sz="28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2800" dirty="0" smtClean="0">
                <a:solidFill>
                  <a:schemeClr val="bg1"/>
                </a:solidFill>
              </a:rPr>
              <a:t>Klientforløb</a:t>
            </a:r>
            <a:endParaRPr lang="da-DK" sz="2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2800" dirty="0">
                <a:solidFill>
                  <a:schemeClr val="bg1"/>
                </a:solidFill>
              </a:rPr>
              <a:t>	</a:t>
            </a:r>
            <a:r>
              <a:rPr lang="da-DK" sz="2800" dirty="0" smtClean="0">
                <a:solidFill>
                  <a:schemeClr val="bg1"/>
                </a:solidFill>
              </a:rPr>
              <a:t>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2800" dirty="0" smtClean="0">
                <a:solidFill>
                  <a:schemeClr val="bg1"/>
                </a:solidFill>
              </a:rPr>
              <a:t>Implementering</a:t>
            </a:r>
            <a:endParaRPr lang="da-DK" sz="2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2800" dirty="0">
                <a:solidFill>
                  <a:schemeClr val="bg1"/>
                </a:solidFill>
              </a:rPr>
              <a:t>	</a:t>
            </a:r>
            <a:r>
              <a:rPr lang="da-DK" sz="2800" dirty="0" smtClean="0">
                <a:solidFill>
                  <a:schemeClr val="bg1"/>
                </a:solidFill>
              </a:rPr>
              <a:t>			</a:t>
            </a:r>
          </a:p>
          <a:p>
            <a:pPr marL="0" indent="0">
              <a:lnSpc>
                <a:spcPct val="90000"/>
              </a:lnSpc>
              <a:buNone/>
            </a:pPr>
            <a:endParaRPr lang="da-DK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a-DK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73ED-7A0F-1740-989E-603FFC3EF11B}" type="datetime1">
              <a:rPr lang="da-DK" smtClean="0">
                <a:solidFill>
                  <a:schemeClr val="bg1"/>
                </a:solidFill>
                <a:latin typeface="Calibri"/>
              </a:rPr>
              <a:t>14/09/15</a:t>
            </a:fld>
            <a:endParaRPr lang="da-DK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  <a:latin typeface="Calibri"/>
              </a:rPr>
              <a:t>Lena Højgård Isager </a:t>
            </a:r>
            <a:r>
              <a:rPr lang="da-DK" dirty="0" err="1" smtClean="0">
                <a:solidFill>
                  <a:schemeClr val="bg1"/>
                </a:solidFill>
                <a:latin typeface="Calibri"/>
              </a:rPr>
              <a:t>www.pkf.name</a:t>
            </a:r>
            <a:endParaRPr lang="da-DK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schemeClr val="bg1"/>
                </a:solidFill>
                <a:latin typeface="Calibri"/>
              </a:rPr>
              <a:pPr/>
              <a:t>2</a:t>
            </a:fld>
            <a:endParaRPr lang="da-DK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03" y="373954"/>
            <a:ext cx="1354440" cy="118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9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Klientforløb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Dorte er sygeplejerske og sygemeldt med stress. </a:t>
            </a:r>
          </a:p>
          <a:p>
            <a:r>
              <a:rPr lang="da-DK" dirty="0" smtClean="0"/>
              <a:t>Har siden tidlig ungdom haft perioder med moderat depression. </a:t>
            </a:r>
          </a:p>
          <a:p>
            <a:r>
              <a:rPr lang="da-DK" dirty="0" smtClean="0"/>
              <a:t>Kommer til at tjekke meget på arbejde, når hun føler sig presset.</a:t>
            </a:r>
          </a:p>
          <a:p>
            <a:r>
              <a:rPr lang="da-DK" dirty="0" smtClean="0"/>
              <a:t>Dyrker motion og spiser sundt.</a:t>
            </a:r>
          </a:p>
          <a:p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Analyse af kernefrygt – at lave fejl - og sikkerhedsstrategier</a:t>
            </a:r>
          </a:p>
          <a:p>
            <a:r>
              <a:rPr lang="da-DK" dirty="0" smtClean="0"/>
              <a:t>Baggrundshistorie – Hvordan giver frygt og strategier mening</a:t>
            </a:r>
          </a:p>
          <a:p>
            <a:r>
              <a:rPr lang="da-DK" dirty="0" err="1" smtClean="0"/>
              <a:t>Psykoedukation</a:t>
            </a:r>
            <a:r>
              <a:rPr lang="da-DK" dirty="0" smtClean="0"/>
              <a:t> til metoden og beroligende åndedræt</a:t>
            </a:r>
          </a:p>
          <a:p>
            <a:r>
              <a:rPr lang="da-DK" dirty="0" smtClean="0"/>
              <a:t>Opbygning af medfølelse med selv</a:t>
            </a:r>
          </a:p>
          <a:p>
            <a:r>
              <a:rPr lang="da-DK" dirty="0" smtClean="0"/>
              <a:t>Arbejde med skam </a:t>
            </a:r>
          </a:p>
          <a:p>
            <a:r>
              <a:rPr lang="da-DK" dirty="0" smtClean="0"/>
              <a:t>Arbejde med selvkritik</a:t>
            </a:r>
          </a:p>
          <a:p>
            <a:r>
              <a:rPr lang="da-DK" dirty="0" smtClean="0"/>
              <a:t>Arbejde med ønsket version af sig selv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FE07-1104-DB4E-BA68-EFA012E5A968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347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Eksempel på implementering</a:t>
            </a:r>
            <a:br>
              <a:rPr lang="da-DK" dirty="0" smtClean="0"/>
            </a:br>
            <a:r>
              <a:rPr lang="da-DK" dirty="0" smtClean="0"/>
              <a:t>Perron </a:t>
            </a:r>
            <a:r>
              <a:rPr lang="da-DK" dirty="0" smtClean="0"/>
              <a:t>4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Knap 3 år med månedlig supervision 3 timer pr. gang med hele det faste personale – startende med visualisering hver gang.</a:t>
            </a:r>
          </a:p>
          <a:p>
            <a:r>
              <a:rPr lang="da-DK" dirty="0" smtClean="0"/>
              <a:t>4 kursusdage – intro og særligt fokus på svære relationer og kognitive funktionsnedsættelser</a:t>
            </a:r>
          </a:p>
          <a:p>
            <a:r>
              <a:rPr lang="da-DK" dirty="0" smtClean="0"/>
              <a:t>Tæt samarbejde med ledelsen</a:t>
            </a:r>
          </a:p>
          <a:p>
            <a:r>
              <a:rPr lang="da-DK" dirty="0" smtClean="0"/>
              <a:t>Tværfaglig gruppe: sygeplejerske, pædagoger, sosu assistenter, pedel, kok, ergoterapeut, ufaglært </a:t>
            </a:r>
            <a:r>
              <a:rPr lang="da-DK" dirty="0" err="1" smtClean="0"/>
              <a:t>værestedsmedarbejder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BEA1-6B3A-F346-B81C-37334194CF7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4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FE07-1104-DB4E-BA68-EFA012E5A968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Billede 4" descr="IMG_17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460304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73318" y="118455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Robert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167342" y="30253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Robert</a:t>
            </a: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4853099" y="5179216"/>
            <a:ext cx="340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3 cirkler på personalets reaktioner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0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Hvad kom der ud af det</a:t>
            </a:r>
            <a:br>
              <a:rPr lang="da-DK" dirty="0" smtClean="0"/>
            </a:br>
            <a:r>
              <a:rPr lang="da-DK" dirty="0" smtClean="0"/>
              <a:t>for personalet?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Fælles strategier</a:t>
            </a:r>
          </a:p>
          <a:p>
            <a:r>
              <a:rPr lang="da-DK" dirty="0" smtClean="0"/>
              <a:t>Man kan stole på de andre, fokus på samarbejde</a:t>
            </a:r>
          </a:p>
          <a:p>
            <a:r>
              <a:rPr lang="da-DK" dirty="0" smtClean="0"/>
              <a:t>Fælles forståelse</a:t>
            </a:r>
          </a:p>
          <a:p>
            <a:r>
              <a:rPr lang="da-DK" dirty="0" smtClean="0"/>
              <a:t>Fællesskabsfølelse – føles lidt som en familie</a:t>
            </a:r>
          </a:p>
          <a:p>
            <a:r>
              <a:rPr lang="da-DK" dirty="0" smtClean="0"/>
              <a:t>Homogenitet</a:t>
            </a:r>
          </a:p>
          <a:p>
            <a:r>
              <a:rPr lang="da-DK" dirty="0" smtClean="0"/>
              <a:t>Højnet fagligt niveau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BEA1-6B3A-F346-B81C-37334194CF7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9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fik brugerne ud af det?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Færre konflikter</a:t>
            </a:r>
          </a:p>
          <a:p>
            <a:endParaRPr lang="da-DK" dirty="0" smtClean="0"/>
          </a:p>
          <a:p>
            <a:r>
              <a:rPr lang="da-DK" dirty="0" smtClean="0"/>
              <a:t>Et mere roligt og hyggeligt værested</a:t>
            </a:r>
          </a:p>
          <a:p>
            <a:endParaRPr lang="da-DK" dirty="0" smtClean="0"/>
          </a:p>
          <a:p>
            <a:r>
              <a:rPr lang="da-DK" dirty="0" smtClean="0"/>
              <a:t>At blive mødt med bedre humør af personalet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BEA1-6B3A-F346-B81C-37334194CF7D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0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367599" y="1270337"/>
            <a:ext cx="84588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rgbClr val="FFFFFF"/>
                </a:solidFill>
              </a:rPr>
              <a:t>Sæt dig godt tilrette, så du sidder oprejst og afslappet, med hovedet opret på kroppen.</a:t>
            </a:r>
          </a:p>
          <a:p>
            <a:pPr marL="285750" indent="-285750">
              <a:buFont typeface="Arial"/>
              <a:buChar char="•"/>
            </a:pPr>
            <a:endParaRPr lang="da-DK" sz="1400" dirty="0" smtClean="0">
              <a:solidFill>
                <a:srgbClr val="FFFFFF"/>
              </a:solidFill>
            </a:endParaRPr>
          </a:p>
          <a:p>
            <a:r>
              <a:rPr lang="da-DK" sz="1400" dirty="0" smtClean="0">
                <a:solidFill>
                  <a:srgbClr val="FFFFFF"/>
                </a:solidFill>
              </a:rPr>
              <a:t>Ret opmærksomheden mod dit åndedræt, og læg mærke til kroppens rytme, når du trækker vejret.</a:t>
            </a:r>
          </a:p>
          <a:p>
            <a:endParaRPr lang="da-DK" sz="1400" dirty="0">
              <a:solidFill>
                <a:srgbClr val="FFFFFF"/>
              </a:solidFill>
            </a:endParaRPr>
          </a:p>
          <a:p>
            <a:r>
              <a:rPr lang="da-DK" sz="1400" dirty="0" smtClean="0">
                <a:solidFill>
                  <a:srgbClr val="FFFFFF"/>
                </a:solidFill>
              </a:rPr>
              <a:t>Prøv at trække vejret lidt dybere og lidt langsommere end du plejer at gøre.</a:t>
            </a:r>
          </a:p>
          <a:p>
            <a:endParaRPr lang="da-DK" sz="1400" dirty="0">
              <a:solidFill>
                <a:srgbClr val="FFFFFF"/>
              </a:solidFill>
            </a:endParaRPr>
          </a:p>
          <a:p>
            <a:r>
              <a:rPr lang="da-DK" sz="1400" dirty="0" smtClean="0">
                <a:solidFill>
                  <a:srgbClr val="FFFFFF"/>
                </a:solidFill>
              </a:rPr>
              <a:t>Prøv især at fokusere på udåndingen og se om du kan få fornemmelsen af at give lidt slip på udåndingen.</a:t>
            </a:r>
          </a:p>
          <a:p>
            <a:pPr marL="285750" indent="-285750"/>
            <a:endParaRPr lang="da-DK" sz="1400" dirty="0">
              <a:solidFill>
                <a:srgbClr val="FFFFFF"/>
              </a:solidFill>
            </a:endParaRPr>
          </a:p>
          <a:p>
            <a:r>
              <a:rPr lang="da-DK" sz="1400" dirty="0" smtClean="0">
                <a:solidFill>
                  <a:srgbClr val="FFFFFF"/>
                </a:solidFill>
              </a:rPr>
              <a:t>Ret opmærksomheden mod dit ansigtsudtryk og se om du kan få et mildt udtryk i ansigtet. Se om du kan slappe af i  panden, kinderne og kæben. Prøv at trække lidt på smilebåndet, bare så det føles behageligt. Læg mærke til hvordan det er.</a:t>
            </a:r>
          </a:p>
          <a:p>
            <a:endParaRPr lang="da-DK" sz="1400" dirty="0">
              <a:solidFill>
                <a:srgbClr val="FFFFFF"/>
              </a:solidFill>
            </a:endParaRPr>
          </a:p>
          <a:p>
            <a:r>
              <a:rPr lang="da-DK" sz="1400" dirty="0" smtClean="0">
                <a:solidFill>
                  <a:srgbClr val="FFFFFF"/>
                </a:solidFill>
              </a:rPr>
              <a:t>Ret opmærksomheden mod kroppen, læg mærke til hvordan der er i kroppen, om der er noget, der spænder eller gør ondt, så giv det lidt venlig opmærksomhed, måske du kan blødgøre lidt omkring det.</a:t>
            </a:r>
          </a:p>
          <a:p>
            <a:endParaRPr lang="da-DK" sz="1400" dirty="0">
              <a:solidFill>
                <a:srgbClr val="FFFFFF"/>
              </a:solidFill>
            </a:endParaRPr>
          </a:p>
          <a:p>
            <a:r>
              <a:rPr lang="da-DK" sz="1400" dirty="0" smtClean="0">
                <a:solidFill>
                  <a:srgbClr val="FFFFFF"/>
                </a:solidFill>
              </a:rPr>
              <a:t>Ret opmærksomheden mod underlaget, mod stolen og gulvet, og se om du kan få fornemmelsen af at underlaget udgør en solid base for kroppen. </a:t>
            </a:r>
          </a:p>
          <a:p>
            <a:endParaRPr lang="da-DK" sz="1400" dirty="0">
              <a:solidFill>
                <a:srgbClr val="FFFFFF"/>
              </a:solidFill>
            </a:endParaRPr>
          </a:p>
          <a:p>
            <a:r>
              <a:rPr lang="da-DK" sz="1400" dirty="0" smtClean="0">
                <a:solidFill>
                  <a:srgbClr val="FFFFFF"/>
                </a:solidFill>
              </a:rPr>
              <a:t>Prøv på samme måde om du kan få fornemmelsen af, at kroppen udgør en solid base for sindet.</a:t>
            </a:r>
          </a:p>
          <a:p>
            <a:endParaRPr lang="da-DK" sz="1400" dirty="0">
              <a:solidFill>
                <a:srgbClr val="FFFFFF"/>
              </a:solidFill>
            </a:endParaRPr>
          </a:p>
          <a:p>
            <a:r>
              <a:rPr lang="da-DK" sz="1400" dirty="0" smtClean="0">
                <a:solidFill>
                  <a:srgbClr val="FFFFFF"/>
                </a:solidFill>
              </a:rPr>
              <a:t>Ret opmærksomheden tilbage til åndedrættet og det lille smil, og gør dig klar til at komme ud igen.</a:t>
            </a:r>
          </a:p>
          <a:p>
            <a:pPr marL="285750" indent="-285750">
              <a:buFont typeface="Arial"/>
              <a:buChar char="•"/>
            </a:pPr>
            <a:endParaRPr lang="da-DK" dirty="0" smtClean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" y="366686"/>
            <a:ext cx="1141494" cy="9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2320729" y="366687"/>
            <a:ext cx="3930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>
                <a:solidFill>
                  <a:srgbClr val="FFFFFF"/>
                </a:solidFill>
              </a:rPr>
              <a:t>Beroligende åndedræt</a:t>
            </a:r>
            <a:endParaRPr lang="da-DK" sz="3200" dirty="0">
              <a:solidFill>
                <a:srgbClr val="FFFFFF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A013-ECA4-C848-B7B5-B0D0B7A5BC8E}" type="datetime1">
              <a:rPr lang="da-DK" smtClean="0">
                <a:solidFill>
                  <a:srgbClr val="FFFFFF"/>
                </a:solidFill>
                <a:latin typeface="Calibri"/>
              </a:rPr>
              <a:t>14/09/15</a:t>
            </a:fld>
            <a:endParaRPr lang="da-DK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366683" y="5976178"/>
            <a:ext cx="4839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Lydfil: http://</a:t>
            </a:r>
            <a:r>
              <a:rPr lang="da-DK" sz="1400" dirty="0" err="1">
                <a:solidFill>
                  <a:schemeClr val="bg1"/>
                </a:solidFill>
              </a:rPr>
              <a:t>pkf.name</a:t>
            </a:r>
            <a:r>
              <a:rPr lang="da-DK" sz="1400" dirty="0">
                <a:solidFill>
                  <a:schemeClr val="bg1"/>
                </a:solidFill>
              </a:rPr>
              <a:t>/</a:t>
            </a:r>
            <a:r>
              <a:rPr lang="da-DK" sz="1400" dirty="0" err="1">
                <a:solidFill>
                  <a:schemeClr val="bg1"/>
                </a:solidFill>
              </a:rPr>
              <a:t>lena-hojgard-isager</a:t>
            </a:r>
            <a:r>
              <a:rPr lang="da-DK" sz="1400" dirty="0">
                <a:solidFill>
                  <a:schemeClr val="bg1"/>
                </a:solidFill>
              </a:rPr>
              <a:t>/lydfiler-til-</a:t>
            </a:r>
            <a:r>
              <a:rPr lang="da-DK" sz="1400" dirty="0" err="1">
                <a:solidFill>
                  <a:schemeClr val="bg1"/>
                </a:solidFill>
              </a:rPr>
              <a:t>traening</a:t>
            </a:r>
            <a:r>
              <a:rPr lang="da-DK" sz="1400" dirty="0">
                <a:solidFill>
                  <a:schemeClr val="bg1"/>
                </a:solidFill>
              </a:rPr>
              <a:t>/  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srgbClr val="FFFFFF"/>
                </a:solidFill>
                <a:latin typeface="Calibri"/>
              </a:rPr>
              <a:pPr/>
              <a:t>25</a:t>
            </a:fld>
            <a:endParaRPr lang="da-DK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FFFF"/>
                </a:solidFill>
                <a:latin typeface="Calibri"/>
              </a:rPr>
              <a:t>Lena Højgård Isager www.pkf.name</a:t>
            </a:r>
            <a:endParaRPr lang="da-DK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8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rgbClr val="FFFFFF"/>
                </a:solidFill>
              </a:rPr>
              <a:t>Referencer og kilder til inspiration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8229600" cy="4525963"/>
          </a:xfrm>
          <a:noFill/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sz="2900" dirty="0" err="1" smtClean="0">
                <a:solidFill>
                  <a:srgbClr val="FFFFFF"/>
                </a:solidFill>
              </a:rPr>
              <a:t>Powerpoint</a:t>
            </a:r>
            <a:r>
              <a:rPr lang="da-DK" sz="2900" dirty="0" smtClean="0">
                <a:solidFill>
                  <a:srgbClr val="FFFFFF"/>
                </a:solidFill>
              </a:rPr>
              <a:t> fra i dag og andre undervisningsmaterialer :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FFFFFF"/>
                </a:solidFill>
                <a:hlinkClick r:id="rId2"/>
              </a:rPr>
              <a:t>http://pkf.name/lena-hojgard-isager/powerpoints-fra-kurser-og-foredrag</a:t>
            </a:r>
            <a:r>
              <a:rPr lang="da-DK" sz="2000" dirty="0" smtClean="0">
                <a:solidFill>
                  <a:srgbClr val="FFFFFF"/>
                </a:solidFill>
                <a:hlinkClick r:id="rId2"/>
              </a:rPr>
              <a:t>/</a:t>
            </a:r>
            <a:endParaRPr lang="da-DK" sz="20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a-DK" sz="20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2800" dirty="0" smtClean="0">
                <a:solidFill>
                  <a:srgbClr val="FFFFFF"/>
                </a:solidFill>
              </a:rPr>
              <a:t>Bog:</a:t>
            </a:r>
          </a:p>
          <a:p>
            <a:pPr marL="0" indent="0">
              <a:buNone/>
            </a:pPr>
            <a:r>
              <a:rPr lang="da-DK" sz="2000" dirty="0" smtClean="0">
                <a:solidFill>
                  <a:srgbClr val="FFFFFF"/>
                </a:solidFill>
              </a:rPr>
              <a:t>Paul Gilbert: Medfølelse og mindfulness – fra selvkritik til selvværd. Klim 2009</a:t>
            </a:r>
          </a:p>
          <a:p>
            <a:pPr marL="0" indent="0">
              <a:buNone/>
            </a:pPr>
            <a:endParaRPr lang="da-DK" sz="20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2000" dirty="0" smtClean="0">
                <a:solidFill>
                  <a:srgbClr val="FFFFFF"/>
                </a:solidFill>
              </a:rPr>
              <a:t>Alle litteraturhenvisninger kan findes på: </a:t>
            </a:r>
          </a:p>
          <a:p>
            <a:pPr marL="0" indent="0">
              <a:buNone/>
            </a:pPr>
            <a:r>
              <a:rPr lang="da-DK" sz="2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/>
              </a:rPr>
              <a:t>http://www.compassionatemind.co.uk/resources/</a:t>
            </a:r>
            <a:r>
              <a:rPr lang="da-DK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3"/>
              </a:rPr>
              <a:t>books.htm</a:t>
            </a:r>
            <a:endParaRPr lang="da-DK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da-DK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2000" dirty="0" smtClean="0">
                <a:solidFill>
                  <a:srgbClr val="FFFFFF"/>
                </a:solidFill>
              </a:rPr>
              <a:t>Paul Gilbert: Compassion Focused Therapy, kapitel i ”Kognitiv terapi nyeste udvikling”, Rosenberg og Arnt Ed.</a:t>
            </a:r>
          </a:p>
          <a:p>
            <a:pPr marL="0" indent="0">
              <a:buNone/>
            </a:pPr>
            <a:endParaRPr lang="da-DK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2800" dirty="0" smtClean="0">
                <a:solidFill>
                  <a:srgbClr val="FFFFFF"/>
                </a:solidFill>
              </a:rPr>
              <a:t>Hjemmesider m. videoer og meditationer til download:</a:t>
            </a:r>
          </a:p>
          <a:p>
            <a:pPr marL="0" indent="0">
              <a:buNone/>
            </a:pPr>
            <a:endParaRPr lang="da-DK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a-DK" sz="1700" dirty="0">
                <a:solidFill>
                  <a:schemeClr val="bg2">
                    <a:lumMod val="50000"/>
                  </a:schemeClr>
                </a:solidFill>
                <a:hlinkClick r:id="rId4"/>
              </a:rPr>
              <a:t>http://pkf.name/lena-hojgard-isager/lydfiler-til-traening</a:t>
            </a:r>
            <a:r>
              <a:rPr lang="da-DK" sz="17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/</a:t>
            </a:r>
            <a:endParaRPr lang="da-DK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a-DK" sz="1700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http://www.compassionatemind.co.uk/resources/</a:t>
            </a:r>
            <a:r>
              <a:rPr lang="da-DK" sz="1700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video.htm</a:t>
            </a:r>
            <a:endParaRPr lang="da-DK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17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a-DK" sz="1700" dirty="0">
                <a:solidFill>
                  <a:schemeClr val="bg2">
                    <a:lumMod val="50000"/>
                  </a:schemeClr>
                </a:solidFill>
                <a:hlinkClick r:id="rId6"/>
              </a:rPr>
              <a:t>http://www.self-compassion.org/guided-self-compassion-meditations-mp3.</a:t>
            </a:r>
            <a:r>
              <a:rPr lang="da-DK" sz="1700" dirty="0" smtClean="0">
                <a:solidFill>
                  <a:schemeClr val="bg2">
                    <a:lumMod val="50000"/>
                  </a:schemeClr>
                </a:solidFill>
                <a:hlinkClick r:id="rId6"/>
              </a:rPr>
              <a:t>html</a:t>
            </a:r>
            <a:endParaRPr lang="da-DK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17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a-DK" sz="1700" dirty="0">
                <a:solidFill>
                  <a:schemeClr val="bg2">
                    <a:lumMod val="50000"/>
                  </a:schemeClr>
                </a:solidFill>
                <a:hlinkClick r:id="rId7"/>
              </a:rPr>
              <a:t>http://www.mindfulselfcompassion.org/</a:t>
            </a:r>
            <a:r>
              <a:rPr lang="da-DK" sz="1700" dirty="0" smtClean="0">
                <a:solidFill>
                  <a:schemeClr val="bg2">
                    <a:lumMod val="50000"/>
                  </a:schemeClr>
                </a:solidFill>
                <a:hlinkClick r:id="rId7"/>
              </a:rPr>
              <a:t>meditations_downloads.php</a:t>
            </a:r>
            <a:endParaRPr lang="da-DK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a-DK" sz="1700" u="sng" dirty="0" smtClean="0">
                <a:hlinkClick r:id="rId8"/>
              </a:rPr>
              <a:t>www.compassionforvoices.com</a:t>
            </a:r>
            <a:r>
              <a:rPr lang="da-DK" sz="1700" u="sng" dirty="0" smtClean="0"/>
              <a:t> </a:t>
            </a:r>
            <a:r>
              <a:rPr lang="da-DK" sz="1700" dirty="0" smtClean="0">
                <a:solidFill>
                  <a:schemeClr val="bg1"/>
                </a:solidFill>
              </a:rPr>
              <a:t> Animeret film om Stuart der lærer at håndtere stemmer ved at  bruge CFT</a:t>
            </a:r>
            <a:endParaRPr lang="da-DK" sz="17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2000" dirty="0">
              <a:solidFill>
                <a:srgbClr val="80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2F1A-8663-9543-92E8-83BB5B22442A}" type="datetime1">
              <a:rPr lang="da-DK" smtClean="0">
                <a:solidFill>
                  <a:srgbClr val="FFFFFF"/>
                </a:solidFill>
                <a:latin typeface="Calibri"/>
              </a:rPr>
              <a:t>14/09/15</a:t>
            </a:fld>
            <a:endParaRPr lang="da-DK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FFFFFF"/>
                </a:solidFill>
                <a:latin typeface="Calibri"/>
              </a:rPr>
              <a:t>Lena Højgård Isager www.pkf.name</a:t>
            </a:r>
            <a:endParaRPr lang="da-DK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srgbClr val="FFFFFF"/>
                </a:solidFill>
                <a:latin typeface="Calibri"/>
              </a:rPr>
              <a:pPr/>
              <a:t>26</a:t>
            </a:fld>
            <a:endParaRPr lang="da-DK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7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397375" y="1222338"/>
            <a:ext cx="4193948" cy="1444662"/>
          </a:xfrm>
        </p:spPr>
        <p:txBody>
          <a:bodyPr rIns="96305">
            <a:normAutofit fontScale="90000"/>
          </a:bodyPr>
          <a:lstStyle/>
          <a:p>
            <a:pPr marL="35871">
              <a:defRPr/>
            </a:pPr>
            <a:r>
              <a:rPr lang="da-DK" dirty="0" smtClean="0">
                <a:solidFill>
                  <a:srgbClr val="FFFFFF"/>
                </a:solidFill>
              </a:rPr>
              <a:t>Definition af medfølelse</a:t>
            </a:r>
            <a:br>
              <a:rPr lang="da-DK" dirty="0" smtClean="0">
                <a:solidFill>
                  <a:srgbClr val="FFFFFF"/>
                </a:solidFill>
              </a:rPr>
            </a:br>
            <a:r>
              <a:rPr lang="da-DK" dirty="0" smtClean="0">
                <a:solidFill>
                  <a:srgbClr val="FFFFFF"/>
                </a:solidFill>
              </a:rPr>
              <a:t> i </a:t>
            </a:r>
            <a:br>
              <a:rPr lang="da-DK" dirty="0" smtClean="0">
                <a:solidFill>
                  <a:srgbClr val="FFFFFF"/>
                </a:solidFill>
              </a:rPr>
            </a:br>
            <a:r>
              <a:rPr lang="da-DK" dirty="0" smtClean="0">
                <a:solidFill>
                  <a:srgbClr val="FFFFFF"/>
                </a:solidFill>
              </a:rPr>
              <a:t>Compassion Focused Therapy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latin typeface="Calibri"/>
              </a:rPr>
              <a:t>Lena Højgård Isager </a:t>
            </a:r>
            <a:r>
              <a:rPr lang="da-DK" dirty="0" err="1" smtClean="0">
                <a:latin typeface="Calibri"/>
              </a:rPr>
              <a:t>www.pkf.name</a:t>
            </a:r>
            <a:endParaRPr lang="da-DK" dirty="0">
              <a:latin typeface="Calibri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65D3-4269-7242-BAB9-02D7D3494106}" type="datetime1">
              <a:rPr lang="da-DK" smtClean="0">
                <a:latin typeface="Calibri"/>
              </a:rPr>
              <a:pPr/>
              <a:t>14/09/15</a:t>
            </a:fld>
            <a:endParaRPr lang="da-DK" dirty="0"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latin typeface="Calibri"/>
              </a:rPr>
              <a:pPr/>
              <a:t>3</a:t>
            </a:fld>
            <a:endParaRPr lang="da-DK" dirty="0">
              <a:latin typeface="Calibri"/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4000499"/>
            <a:ext cx="8175171" cy="2239279"/>
          </a:xfrm>
        </p:spPr>
        <p:txBody>
          <a:bodyPr>
            <a:normAutofit/>
          </a:bodyPr>
          <a:lstStyle/>
          <a:p>
            <a:pPr marL="784018" lvl="2" indent="-307460">
              <a:spcBef>
                <a:spcPts val="450"/>
              </a:spcBef>
              <a:buNone/>
              <a:tabLst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2190283" algn="l"/>
                <a:tab pos="3174154" algn="l"/>
                <a:tab pos="4158024" algn="l"/>
                <a:tab pos="5239987" algn="l"/>
                <a:tab pos="5239987" algn="l"/>
                <a:tab pos="6125764" algn="l"/>
                <a:tab pos="6223858" algn="l"/>
                <a:tab pos="7109634" algn="l"/>
                <a:tab pos="7207726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</a:tabLst>
              <a:defRPr/>
            </a:pPr>
            <a:r>
              <a:rPr lang="da-DK" sz="2600" dirty="0" smtClean="0">
                <a:solidFill>
                  <a:srgbClr val="FFFFFF"/>
                </a:solidFill>
              </a:rPr>
              <a:t>”En sensitivitet overfor lidelse (og hvad der forårsagede lidelsen), sammen med </a:t>
            </a:r>
            <a:r>
              <a:rPr lang="da-DK" sz="2600" dirty="0" smtClean="0"/>
              <a:t>en forpligtigelse til </a:t>
            </a:r>
            <a:r>
              <a:rPr lang="da-DK" sz="2600" dirty="0" smtClean="0">
                <a:solidFill>
                  <a:srgbClr val="FFFFFF"/>
                </a:solidFill>
              </a:rPr>
              <a:t>at forsøge at </a:t>
            </a:r>
            <a:r>
              <a:rPr lang="da-DK" sz="2600" dirty="0" smtClean="0"/>
              <a:t>forebygge </a:t>
            </a:r>
            <a:r>
              <a:rPr lang="da-DK" sz="2600" dirty="0" smtClean="0">
                <a:solidFill>
                  <a:srgbClr val="FFFFFF"/>
                </a:solidFill>
              </a:rPr>
              <a:t>og at</a:t>
            </a:r>
            <a:r>
              <a:rPr lang="da-DK" sz="2600" dirty="0" smtClean="0"/>
              <a:t> lindre</a:t>
            </a:r>
            <a:r>
              <a:rPr lang="da-DK" sz="2600" dirty="0"/>
              <a:t> </a:t>
            </a:r>
            <a:r>
              <a:rPr lang="da-DK" sz="2600" dirty="0" smtClean="0"/>
              <a:t>lidelse”</a:t>
            </a:r>
            <a:endParaRPr lang="da-DK" sz="2600" dirty="0" smtClean="0">
              <a:solidFill>
                <a:srgbClr val="FFFFFF"/>
              </a:solidFill>
            </a:endParaRPr>
          </a:p>
          <a:p>
            <a:pPr marL="784018" lvl="2" indent="-307460">
              <a:spcBef>
                <a:spcPts val="450"/>
              </a:spcBef>
              <a:buNone/>
              <a:tabLst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2190283" algn="l"/>
                <a:tab pos="3174154" algn="l"/>
                <a:tab pos="4158024" algn="l"/>
                <a:tab pos="5239987" algn="l"/>
                <a:tab pos="5239987" algn="l"/>
                <a:tab pos="6125764" algn="l"/>
                <a:tab pos="6223858" algn="l"/>
                <a:tab pos="7109634" algn="l"/>
                <a:tab pos="7207726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</a:tabLst>
              <a:defRPr/>
            </a:pPr>
            <a:r>
              <a:rPr lang="da-DK" sz="2600" dirty="0" smtClean="0">
                <a:solidFill>
                  <a:srgbClr val="FFFFFF"/>
                </a:solidFill>
              </a:rPr>
              <a:t> 		</a:t>
            </a:r>
            <a:r>
              <a:rPr lang="da-DK" sz="1800" dirty="0" smtClean="0">
                <a:solidFill>
                  <a:srgbClr val="FFFFFF"/>
                </a:solidFill>
              </a:rPr>
              <a:t>Paul Gilbert og </a:t>
            </a:r>
            <a:r>
              <a:rPr lang="da-DK" sz="1800" dirty="0" err="1" smtClean="0">
                <a:solidFill>
                  <a:srgbClr val="FFFFFF"/>
                </a:solidFill>
              </a:rPr>
              <a:t>Choden</a:t>
            </a:r>
            <a:r>
              <a:rPr lang="da-DK" sz="1800" dirty="0" smtClean="0">
                <a:solidFill>
                  <a:srgbClr val="FFFFFF"/>
                </a:solidFill>
              </a:rPr>
              <a:t> 2014</a:t>
            </a:r>
          </a:p>
          <a:p>
            <a:pPr marL="784018" lvl="2" indent="-307460">
              <a:spcBef>
                <a:spcPts val="450"/>
              </a:spcBef>
              <a:buNone/>
              <a:tabLst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2190283" algn="l"/>
                <a:tab pos="3174154" algn="l"/>
                <a:tab pos="4158024" algn="l"/>
                <a:tab pos="5239987" algn="l"/>
                <a:tab pos="5239987" algn="l"/>
                <a:tab pos="6125764" algn="l"/>
                <a:tab pos="6223858" algn="l"/>
                <a:tab pos="7109634" algn="l"/>
                <a:tab pos="7207726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</a:tabLst>
              <a:defRPr/>
            </a:pPr>
            <a:endParaRPr lang="da-DK" sz="2600" dirty="0" smtClean="0">
              <a:solidFill>
                <a:srgbClr val="FFFFFF"/>
              </a:solidFill>
            </a:endParaRPr>
          </a:p>
          <a:p>
            <a:pPr marL="784018" lvl="2" indent="-307460">
              <a:spcBef>
                <a:spcPts val="450"/>
              </a:spcBef>
              <a:buNone/>
              <a:tabLst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2190283" algn="l"/>
                <a:tab pos="3174154" algn="l"/>
                <a:tab pos="4158024" algn="l"/>
                <a:tab pos="5239987" algn="l"/>
                <a:tab pos="5239987" algn="l"/>
                <a:tab pos="6125764" algn="l"/>
                <a:tab pos="6223858" algn="l"/>
                <a:tab pos="7109634" algn="l"/>
                <a:tab pos="7207726" algn="l"/>
                <a:tab pos="5239987" algn="l"/>
                <a:tab pos="6125764" algn="l"/>
                <a:tab pos="7109634" algn="l"/>
                <a:tab pos="5239987" algn="l"/>
                <a:tab pos="6125764" algn="l"/>
                <a:tab pos="7109634" algn="l"/>
                <a:tab pos="5239987" algn="l"/>
                <a:tab pos="6125764" algn="l"/>
              </a:tabLst>
              <a:defRPr/>
            </a:pPr>
            <a:endParaRPr lang="da-DK" sz="2600" dirty="0" smtClean="0">
              <a:solidFill>
                <a:srgbClr val="FFFFFF"/>
              </a:solidFill>
            </a:endParaRPr>
          </a:p>
          <a:p>
            <a:pPr marL="400050" lvl="1" indent="0">
              <a:buNone/>
            </a:pPr>
            <a:endParaRPr lang="da-DK" sz="2600" dirty="0">
              <a:solidFill>
                <a:srgbClr val="FFFFFF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84479"/>
            <a:ext cx="3733641" cy="279276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79" y="243535"/>
            <a:ext cx="938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38547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Skamfuldt at lide af psykisk sygdom </a:t>
            </a:r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Skam lukker ned for sindet og forhindrer engagement i egen lidelse</a:t>
            </a:r>
          </a:p>
          <a:p>
            <a:r>
              <a:rPr lang="da-DK" dirty="0" smtClean="0"/>
              <a:t>Skam vedligeholdes ofte indefra af selvkritik og kritiske tanker om andre og af handlinger, der er rettet mod at komme væk fra skammen</a:t>
            </a:r>
          </a:p>
          <a:p>
            <a:r>
              <a:rPr lang="da-DK" dirty="0" smtClean="0"/>
              <a:t>Skam vedligeholdes udefra af andres holdninger, stigmatisering, konkurrencesamfundets idealer, mm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BEA1-6B3A-F346-B81C-37334194CF7D}" type="datetime1">
              <a:rPr lang="da-DK" smtClean="0">
                <a:latin typeface="Calibri"/>
              </a:rPr>
              <a:pPr/>
              <a:t>14/09/15</a:t>
            </a:fld>
            <a:endParaRPr lang="da-DK" dirty="0"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latin typeface="Calibri"/>
              </a:rPr>
              <a:t>Lena Højgård Isager www.pkf.name</a:t>
            </a:r>
            <a:endParaRPr lang="da-DK" dirty="0"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latin typeface="Calibri"/>
              </a:rPr>
              <a:pPr/>
              <a:t>4</a:t>
            </a:fld>
            <a:endParaRPr lang="da-DK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188913"/>
            <a:ext cx="8458200" cy="457200"/>
          </a:xfrm>
          <a:effec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a-DK" dirty="0" smtClean="0">
                <a:latin typeface="+mn-lt"/>
              </a:rPr>
              <a:t>Medfølelse som flow</a:t>
            </a:r>
            <a:endParaRPr lang="da-DK" dirty="0">
              <a:latin typeface="+mn-lt"/>
            </a:endParaRP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981075"/>
            <a:ext cx="8569325" cy="5564188"/>
          </a:xfrm>
          <a:effectLst/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da-DK" sz="2400" i="1" dirty="0" smtClean="0"/>
          </a:p>
          <a:p>
            <a:pPr marL="0" indent="0" algn="just" eaLnBrk="1" hangingPunct="1">
              <a:lnSpc>
                <a:spcPct val="155000"/>
              </a:lnSpc>
              <a:buFontTx/>
              <a:buNone/>
              <a:defRPr/>
            </a:pPr>
            <a:r>
              <a:rPr lang="da-DK" sz="2400" i="1" dirty="0" smtClean="0"/>
              <a:t>	</a:t>
            </a:r>
            <a:r>
              <a:rPr lang="da-DK" dirty="0" smtClean="0"/>
              <a:t>Anden									Selv</a:t>
            </a:r>
          </a:p>
          <a:p>
            <a:pPr marL="0" indent="0" algn="just" eaLnBrk="1" hangingPunct="1">
              <a:lnSpc>
                <a:spcPct val="165000"/>
              </a:lnSpc>
              <a:buFontTx/>
              <a:buNone/>
              <a:defRPr/>
            </a:pPr>
            <a:r>
              <a:rPr lang="da-DK" dirty="0" smtClean="0"/>
              <a:t>	Selv										Anden</a:t>
            </a:r>
          </a:p>
          <a:p>
            <a:pPr marL="0" indent="0" algn="just" eaLnBrk="1" hangingPunct="1">
              <a:lnSpc>
                <a:spcPct val="165000"/>
              </a:lnSpc>
              <a:buFontTx/>
              <a:buNone/>
              <a:defRPr/>
            </a:pPr>
            <a:r>
              <a:rPr lang="da-DK" dirty="0" smtClean="0"/>
              <a:t>	Selv 										Selv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da-DK" sz="2400" dirty="0" smtClean="0"/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da-DK" sz="2400" dirty="0" smtClean="0"/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da-DK" sz="2400" dirty="0" smtClean="0"/>
              <a:t>Forskellige øvelser for hver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da-DK" sz="2400" dirty="0" smtClean="0"/>
              <a:t>Evidens for at man ved intentionelt at træne hver af disse kan have indflydelse på mental tilstand og social adfærd</a:t>
            </a:r>
            <a:endParaRPr lang="da-DK" sz="2400" dirty="0"/>
          </a:p>
        </p:txBody>
      </p:sp>
      <p:sp>
        <p:nvSpPr>
          <p:cNvPr id="755716" name="Line 4"/>
          <p:cNvSpPr>
            <a:spLocks noChangeShapeType="1"/>
          </p:cNvSpPr>
          <p:nvPr/>
        </p:nvSpPr>
        <p:spPr bwMode="auto">
          <a:xfrm>
            <a:off x="3294063" y="2009775"/>
            <a:ext cx="1439862" cy="0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da-DK" sz="1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5717" name="Line 5"/>
          <p:cNvSpPr>
            <a:spLocks noChangeShapeType="1"/>
          </p:cNvSpPr>
          <p:nvPr/>
        </p:nvSpPr>
        <p:spPr bwMode="auto">
          <a:xfrm>
            <a:off x="3294063" y="2874963"/>
            <a:ext cx="1439862" cy="0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da-DK" sz="1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5718" name="Line 6"/>
          <p:cNvSpPr>
            <a:spLocks noChangeShapeType="1"/>
          </p:cNvSpPr>
          <p:nvPr/>
        </p:nvSpPr>
        <p:spPr bwMode="auto">
          <a:xfrm>
            <a:off x="3294063" y="3768725"/>
            <a:ext cx="1439862" cy="0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da-DK" sz="1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CF0E5434-EFE2-9447-942E-DD644A5EC48D}" type="datetime1">
              <a:rPr lang="da-DK" smtClean="0"/>
              <a:t>14/09/15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da-DK" smtClean="0"/>
              <a:t>Lena Højgård Isager www.pkf.name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8FCE65AC-5FA7-A442-B9D9-7FA4188F768F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1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a-DK" sz="3600" dirty="0" smtClean="0">
                <a:ea typeface="+mj-ea"/>
              </a:rPr>
              <a:t>Realitetstjek: Livet kan være hårdt</a:t>
            </a:r>
            <a:endParaRPr lang="da-DK" sz="3600" dirty="0">
              <a:ea typeface="+mj-ea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5064125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da-DK" sz="2400" dirty="0" smtClean="0"/>
              <a:t>Medfølelse udspringer af en erkendelse af vores livsvilkår:</a:t>
            </a:r>
          </a:p>
          <a:p>
            <a:pPr marL="0" indent="0">
              <a:buFont typeface="Arial" charset="0"/>
              <a:buNone/>
            </a:pPr>
            <a:r>
              <a:rPr lang="da-DK" sz="2400" dirty="0" smtClean="0"/>
              <a:t>Vores liv er begrænsede, i gennemsnit lever vi 20-30.000 dage. </a:t>
            </a:r>
          </a:p>
          <a:p>
            <a:pPr marL="0" indent="0">
              <a:buFont typeface="Arial" charset="0"/>
              <a:buNone/>
            </a:pPr>
            <a:r>
              <a:rPr lang="da-DK" sz="2400" dirty="0" smtClean="0"/>
              <a:t>Det er vores skæbne til at blive ældre og dø.</a:t>
            </a:r>
          </a:p>
          <a:p>
            <a:pPr marL="0" indent="0">
              <a:buFont typeface="Arial" charset="0"/>
              <a:buNone/>
            </a:pPr>
            <a:r>
              <a:rPr lang="da-DK" sz="2400" dirty="0" smtClean="0"/>
              <a:t>Vi lider ofte af sygdomme og rammes af tragedier. </a:t>
            </a:r>
          </a:p>
          <a:p>
            <a:pPr marL="0" indent="0">
              <a:buFont typeface="Arial" charset="0"/>
              <a:buNone/>
            </a:pPr>
            <a:r>
              <a:rPr lang="da-DK" sz="2400" dirty="0" smtClean="0"/>
              <a:t>Vores liv er påvirkede af en tilfældig genetisk sammensætning og af tilfældige hændelser. </a:t>
            </a:r>
          </a:p>
          <a:p>
            <a:pPr marL="0" indent="0">
              <a:buFont typeface="Arial" charset="0"/>
              <a:buNone/>
            </a:pPr>
            <a:r>
              <a:rPr lang="da-DK" sz="2400" dirty="0" smtClean="0"/>
              <a:t>Vores liv er fyldt af forandringer og tab.</a:t>
            </a:r>
          </a:p>
          <a:p>
            <a:pPr marL="0" indent="0">
              <a:buFont typeface="Arial" charset="0"/>
              <a:buNone/>
            </a:pPr>
            <a:r>
              <a:rPr lang="da-DK" sz="2400" dirty="0" smtClean="0"/>
              <a:t>                                     	</a:t>
            </a:r>
          </a:p>
          <a:p>
            <a:pPr marL="0" indent="0">
              <a:buFont typeface="Arial" charset="0"/>
              <a:buNone/>
            </a:pPr>
            <a:r>
              <a:rPr lang="da-DK" sz="2400" dirty="0"/>
              <a:t>	</a:t>
            </a:r>
            <a:r>
              <a:rPr lang="da-DK" sz="2400" dirty="0" smtClean="0"/>
              <a:t>						</a:t>
            </a:r>
            <a:r>
              <a:rPr lang="da-DK" sz="2800" dirty="0" smtClean="0">
                <a:solidFill>
                  <a:schemeClr val="bg1"/>
                </a:solidFill>
              </a:rPr>
              <a:t>Vi er udviklet til at overleve, </a:t>
            </a:r>
          </a:p>
          <a:p>
            <a:pPr marL="0" indent="0">
              <a:buFont typeface="Arial" charset="0"/>
              <a:buNone/>
            </a:pPr>
            <a:r>
              <a:rPr lang="da-DK" sz="2800" dirty="0">
                <a:solidFill>
                  <a:schemeClr val="bg1"/>
                </a:solidFill>
              </a:rPr>
              <a:t>	</a:t>
            </a:r>
            <a:r>
              <a:rPr lang="da-DK" sz="2800" dirty="0" smtClean="0">
                <a:solidFill>
                  <a:schemeClr val="bg1"/>
                </a:solidFill>
              </a:rPr>
              <a:t>						ikke til at være lykkelige</a:t>
            </a:r>
            <a:endParaRPr lang="da-DK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372902"/>
            <a:ext cx="2959337" cy="187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3719-80BC-9742-A013-95C7DD24DFFD}" type="datetime1">
              <a:rPr lang="da-DK" smtClean="0">
                <a:latin typeface="Calibri"/>
              </a:rPr>
              <a:pPr/>
              <a:t>14/09/15</a:t>
            </a:fld>
            <a:endParaRPr lang="da-DK" dirty="0"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latin typeface="Calibri"/>
              </a:rPr>
              <a:t>Lena Højgård Isager www.pkf.name</a:t>
            </a:r>
            <a:endParaRPr lang="da-DK" dirty="0"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latin typeface="Calibri"/>
              </a:rPr>
              <a:pPr/>
              <a:t>6</a:t>
            </a:fld>
            <a:endParaRPr lang="da-DK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856288"/>
          </a:xfrm>
        </p:spPr>
        <p:txBody>
          <a:bodyPr/>
          <a:lstStyle/>
          <a:p>
            <a:pPr marL="0" indent="0">
              <a:buNone/>
              <a:defRPr/>
            </a:pPr>
            <a:endParaRPr lang="da-DK" sz="2400" dirty="0" smtClean="0">
              <a:solidFill>
                <a:srgbClr val="FFFFFF"/>
              </a:solidFill>
              <a:ea typeface="+mn-ea"/>
            </a:endParaRPr>
          </a:p>
          <a:p>
            <a:pPr marL="0" indent="0">
              <a:buNone/>
              <a:defRPr/>
            </a:pPr>
            <a:r>
              <a:rPr lang="da-DK" sz="2400" dirty="0" smtClean="0">
                <a:solidFill>
                  <a:srgbClr val="FFFFFF"/>
                </a:solidFill>
                <a:ea typeface="+mn-ea"/>
              </a:rPr>
              <a:t>Vores </a:t>
            </a:r>
            <a:r>
              <a:rPr lang="da-DK" sz="2400" dirty="0" smtClean="0">
                <a:solidFill>
                  <a:srgbClr val="FFFFFF"/>
                </a:solidFill>
                <a:ea typeface="+mn-ea"/>
              </a:rPr>
              <a:t>hjerner er formet i vores tidlige relationer og </a:t>
            </a:r>
            <a:r>
              <a:rPr lang="da-DK" sz="2400" dirty="0" smtClean="0">
                <a:solidFill>
                  <a:srgbClr val="FFFFFF"/>
                </a:solidFill>
                <a:ea typeface="+mn-ea"/>
              </a:rPr>
              <a:t>omgivelser</a:t>
            </a:r>
            <a:r>
              <a:rPr lang="da-DK" sz="2400" dirty="0" smtClean="0">
                <a:solidFill>
                  <a:srgbClr val="FFFFFF"/>
                </a:solidFill>
                <a:ea typeface="+mn-ea"/>
              </a:rPr>
              <a:t>. Vi er helt bogstaveligt støbt og formet af vores familie og </a:t>
            </a:r>
            <a:r>
              <a:rPr lang="da-DK" sz="2400" dirty="0" smtClean="0">
                <a:solidFill>
                  <a:srgbClr val="FFFFFF"/>
                </a:solidFill>
                <a:ea typeface="+mn-ea"/>
              </a:rPr>
              <a:t>oplevelser.</a:t>
            </a:r>
            <a:endParaRPr lang="da-DK" dirty="0" smtClean="0">
              <a:solidFill>
                <a:srgbClr val="FFFFFF"/>
              </a:solidFill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da-DK" dirty="0" smtClean="0">
              <a:solidFill>
                <a:srgbClr val="FFFFFF"/>
              </a:solidFill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da-DK" dirty="0" smtClean="0">
              <a:solidFill>
                <a:srgbClr val="FFFFFF"/>
              </a:solidFill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da-DK" dirty="0" smtClean="0">
              <a:solidFill>
                <a:srgbClr val="FFFFFF"/>
              </a:solidFill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da-DK" dirty="0" smtClean="0">
              <a:solidFill>
                <a:srgbClr val="FFFFFF"/>
              </a:solidFill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da-DK" dirty="0" smtClean="0">
              <a:solidFill>
                <a:srgbClr val="FFFFFF"/>
              </a:solidFill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da-DK" dirty="0" smtClean="0">
              <a:solidFill>
                <a:srgbClr val="FFFFFF"/>
              </a:solidFill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da-DK" dirty="0" smtClean="0">
              <a:solidFill>
                <a:srgbClr val="FFFFFF"/>
              </a:solidFill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da-DK" dirty="0" smtClean="0">
              <a:solidFill>
                <a:srgbClr val="FFFFFF"/>
              </a:solidFill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da-DK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71763"/>
            <a:ext cx="38877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38877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629" y="112525"/>
            <a:ext cx="938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EDDC-1101-2947-98C4-DCFED1E1B1F5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3058778" y="411630"/>
            <a:ext cx="230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chemeClr val="bg1"/>
                </a:solidFill>
              </a:rPr>
              <a:t>Formet af livet</a:t>
            </a:r>
            <a:endParaRPr lang="da-D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 rot="-192303">
            <a:off x="91848" y="6531429"/>
            <a:ext cx="7587343" cy="2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5614" bIns="0" anchor="ctr"/>
          <a:lstStyle/>
          <a:p>
            <a:pPr marL="35166"/>
            <a:r>
              <a:rPr lang="en-US" sz="800" dirty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  <a:sym typeface="Comic Sans MS" charset="0"/>
              </a:rPr>
              <a:t>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94673"/>
          <a:lstStyle/>
          <a:p>
            <a:pPr marL="35166">
              <a:defRPr/>
            </a:pPr>
            <a:r>
              <a:rPr lang="en-US" dirty="0" smtClean="0">
                <a:solidFill>
                  <a:srgbClr val="FFFFFF"/>
                </a:solidFill>
              </a:rPr>
              <a:t>En version </a:t>
            </a:r>
            <a:r>
              <a:rPr lang="en-US" dirty="0" err="1" smtClean="0">
                <a:solidFill>
                  <a:srgbClr val="FFFFFF"/>
                </a:solidFill>
              </a:rPr>
              <a:t>af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os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 rIns="94673"/>
          <a:lstStyle/>
          <a:p>
            <a:pPr eaLnBrk="1" hangingPunct="1">
              <a:buClr>
                <a:srgbClr val="FF9900"/>
              </a:buClr>
              <a:buFont typeface="Zapf Dingbats" charset="0"/>
              <a:buChar char="✤"/>
              <a:defRPr/>
            </a:pPr>
            <a:r>
              <a:rPr lang="da-DK" dirty="0" smtClean="0">
                <a:solidFill>
                  <a:srgbClr val="FFFFFF"/>
                </a:solidFill>
              </a:rPr>
              <a:t>Vi har ikke selv bestilt den hjerne, vi fødes med</a:t>
            </a:r>
          </a:p>
          <a:p>
            <a:pPr eaLnBrk="1" hangingPunct="1">
              <a:buClr>
                <a:srgbClr val="FF9900"/>
              </a:buClr>
              <a:buFont typeface="Zapf Dingbats" charset="0"/>
              <a:buChar char="✤"/>
              <a:defRPr/>
            </a:pPr>
            <a:r>
              <a:rPr lang="da-DK" dirty="0" smtClean="0">
                <a:solidFill>
                  <a:srgbClr val="FFFFFF"/>
                </a:solidFill>
              </a:rPr>
              <a:t>Vi har ikke selv valgt, hvor vi vil fødes</a:t>
            </a:r>
          </a:p>
          <a:p>
            <a:pPr eaLnBrk="1" hangingPunct="1">
              <a:buClr>
                <a:srgbClr val="FF9900"/>
              </a:buClr>
              <a:buFont typeface="Zapf Dingbats" charset="0"/>
              <a:buChar char="✤"/>
              <a:defRPr/>
            </a:pPr>
            <a:r>
              <a:rPr lang="da-DK" dirty="0" smtClean="0">
                <a:solidFill>
                  <a:srgbClr val="FFFFFF"/>
                </a:solidFill>
              </a:rPr>
              <a:t>Vi har ikke selv valgt, hvem vi vil fødes af</a:t>
            </a:r>
          </a:p>
          <a:p>
            <a:pPr eaLnBrk="1" hangingPunct="1">
              <a:buClr>
                <a:srgbClr val="FF9900"/>
              </a:buClr>
              <a:buFont typeface="Zapf Dingbats" charset="0"/>
              <a:buChar char="✤"/>
              <a:defRPr/>
            </a:pPr>
            <a:endParaRPr lang="da-DK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9900"/>
              </a:buClr>
              <a:buFont typeface="Zapf Dingbats" charset="0"/>
              <a:buChar char="✤"/>
              <a:defRPr/>
            </a:pPr>
            <a:r>
              <a:rPr lang="da-DK" sz="6000" dirty="0" smtClean="0">
                <a:solidFill>
                  <a:srgbClr val="FFFFFF"/>
                </a:solidFill>
              </a:rPr>
              <a:t>Det er ikke vores fejl!</a:t>
            </a:r>
            <a:endParaRPr lang="da-DK" sz="6000" dirty="0" smtClean="0">
              <a:solidFill>
                <a:srgbClr val="FFFFFF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E60A-973E-2F42-937A-8E87D092643F}" type="datetime1">
              <a:rPr lang="da-DK" smtClean="0">
                <a:solidFill>
                  <a:srgbClr val="FFFFFF"/>
                </a:solidFill>
                <a:latin typeface="Calibri"/>
              </a:rPr>
              <a:t>14/09/15</a:t>
            </a:fld>
            <a:endParaRPr lang="da-DK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FFFFFF"/>
                </a:solidFill>
                <a:latin typeface="Calibri"/>
              </a:rPr>
              <a:t>Lena Højgård Isager www.pkf.name</a:t>
            </a:r>
            <a:endParaRPr lang="da-DK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srgbClr val="FFFFFF"/>
                </a:solidFill>
                <a:latin typeface="Calibri"/>
              </a:rPr>
              <a:pPr/>
              <a:t>8</a:t>
            </a:fld>
            <a:endParaRPr lang="da-DK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420968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/>
          </p:cNvSpPr>
          <p:nvPr/>
        </p:nvSpPr>
        <p:spPr bwMode="auto">
          <a:xfrm>
            <a:off x="91848" y="6547757"/>
            <a:ext cx="758734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5606" bIns="0" anchor="ctr"/>
          <a:lstStyle/>
          <a:p>
            <a:pPr marL="35158" defTabSz="421996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6699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34" y="241125"/>
            <a:ext cx="8965066" cy="964501"/>
          </a:xfrm>
        </p:spPr>
        <p:txBody>
          <a:bodyPr rIns="94651">
            <a:noAutofit/>
          </a:bodyPr>
          <a:lstStyle/>
          <a:p>
            <a:pPr marL="35158" indent="0"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Neural Bases of Threat Processing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N W6" charset="0"/>
                <a:cs typeface="ヒラギノ明朝 ProN W6" charset="0"/>
              </a:rPr>
              <a:t/>
            </a:r>
            <a:b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N W6" charset="0"/>
                <a:cs typeface="ヒラギノ明朝 ProN W6" charset="0"/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LeDoux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1994)</a:t>
            </a: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21508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430676"/>
            <a:ext cx="6136078" cy="54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C50E-8664-7044-ABF7-DAB4C17E0459}" type="datetime1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14/09/15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Lena Højgård Isager www.pkf.name</a:t>
            </a:r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65AC-5FA7-A442-B9D9-7FA4188F768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986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tema">
  <a:themeElements>
    <a:clrScheme name="Fremvisning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tandardtema">
  <a:themeElements>
    <a:clrScheme name="Fremvisning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Standardtema">
  <a:themeElements>
    <a:clrScheme name="Fremvisning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Standardtema">
  <a:themeElements>
    <a:clrScheme name="Fremvisning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Kontortema">
  <a:themeElements>
    <a:clrScheme name="Fremvisning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Standardtema">
  <a:themeElements>
    <a:clrScheme name="Fremvisning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Standardtema">
  <a:themeElements>
    <a:clrScheme name="Fremvisning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13347</TotalTime>
  <Words>1584</Words>
  <Application>Microsoft Macintosh PowerPoint</Application>
  <PresentationFormat>Skærmshow (4:3)</PresentationFormat>
  <Paragraphs>345</Paragraphs>
  <Slides>26</Slides>
  <Notes>6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8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41" baseType="lpstr">
      <vt:lpstr>Calibri</vt:lpstr>
      <vt:lpstr>Comic Sans MS</vt:lpstr>
      <vt:lpstr>ＭＳ Ｐゴシック</vt:lpstr>
      <vt:lpstr>Zapf Dingbats</vt:lpstr>
      <vt:lpstr>ヒラギノ明朝 ProN W6</vt:lpstr>
      <vt:lpstr>Arial</vt:lpstr>
      <vt:lpstr>Brugerdefineret design</vt:lpstr>
      <vt:lpstr>Standardtema</vt:lpstr>
      <vt:lpstr>2_Standardtema</vt:lpstr>
      <vt:lpstr>3_Standardtema</vt:lpstr>
      <vt:lpstr>6_Standardtema</vt:lpstr>
      <vt:lpstr>3_Kontortema</vt:lpstr>
      <vt:lpstr>8_Standardtema</vt:lpstr>
      <vt:lpstr>9_Standardtema</vt:lpstr>
      <vt:lpstr>Bitmap Image</vt:lpstr>
      <vt:lpstr>Vejle September 2015</vt:lpstr>
      <vt:lpstr>Temadag Psykiatri </vt:lpstr>
      <vt:lpstr>Definition af medfølelse  i  Compassion Focused Therapy</vt:lpstr>
      <vt:lpstr>Skamfuldt at lide af psykisk sygdom -</vt:lpstr>
      <vt:lpstr>Medfølelse som flow</vt:lpstr>
      <vt:lpstr>Realitetstjek: Livet kan være hårdt</vt:lpstr>
      <vt:lpstr>PowerPoint-præsentation</vt:lpstr>
      <vt:lpstr>En version af os</vt:lpstr>
      <vt:lpstr>Neural Bases of Threat Processing  (LeDoux, 1994) </vt:lpstr>
      <vt:lpstr>Flygt eller Kæmp i hverdagen-   din hjerne er designet til at beskytte dig</vt:lpstr>
      <vt:lpstr>PowerPoint-præsentation</vt:lpstr>
      <vt:lpstr>Sources of behaviour</vt:lpstr>
      <vt:lpstr>PowerPoint-præsentation</vt:lpstr>
      <vt:lpstr>Typer af affektreguleringssystemer</vt:lpstr>
      <vt:lpstr>Motivationssystemer</vt:lpstr>
      <vt:lpstr>Tre cirkler arbejdsskema</vt:lpstr>
      <vt:lpstr>Medfølende sind/selv</vt:lpstr>
      <vt:lpstr>Karakteristika ved medfølelse</vt:lpstr>
      <vt:lpstr>Medfølende færdigheder</vt:lpstr>
      <vt:lpstr>Klientforløb</vt:lpstr>
      <vt:lpstr>Eksempel på implementering Perron 4 </vt:lpstr>
      <vt:lpstr>PowerPoint-præsentation</vt:lpstr>
      <vt:lpstr>Hvad kom der ud af det for personalet?</vt:lpstr>
      <vt:lpstr>Hvad fik brugerne ud af det?</vt:lpstr>
      <vt:lpstr>PowerPoint-præsentation</vt:lpstr>
      <vt:lpstr>Referencer og kilder til inspiration</vt:lpstr>
    </vt:vector>
  </TitlesOfParts>
  <Company>Psykologhuset Kognitivt Fokus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Temadag Hillerød </dc:title>
  <dc:creator>Lena Højgård Isager</dc:creator>
  <cp:lastModifiedBy>Lena Højgård Isager</cp:lastModifiedBy>
  <cp:revision>268</cp:revision>
  <cp:lastPrinted>2015-04-27T15:33:10Z</cp:lastPrinted>
  <dcterms:created xsi:type="dcterms:W3CDTF">2011-01-05T08:38:12Z</dcterms:created>
  <dcterms:modified xsi:type="dcterms:W3CDTF">2015-09-15T08:04:06Z</dcterms:modified>
</cp:coreProperties>
</file>