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0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55"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93234"/>
  </p:normalViewPr>
  <p:slideViewPr>
    <p:cSldViewPr snapToGrid="0" snapToObjects="1">
      <p:cViewPr>
        <p:scale>
          <a:sx n="61" d="100"/>
          <a:sy n="61" d="100"/>
        </p:scale>
        <p:origin x="5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jpe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344EC-7E69-F345-A1E6-72886127A10D}" type="datetimeFigureOut">
              <a:rPr lang="da-DK" smtClean="0"/>
              <a:t>01/02/2018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B1397-34FF-B044-8B12-6BA74503C954}" type="slidenum">
              <a:rPr lang="da-DK" smtClean="0"/>
              <a:t>‹nr.›</a:t>
            </a:fld>
            <a:endParaRPr lang="da-DK"/>
          </a:p>
        </p:txBody>
      </p:sp>
    </p:spTree>
    <p:extLst>
      <p:ext uri="{BB962C8B-B14F-4D97-AF65-F5344CB8AC3E}">
        <p14:creationId xmlns:p14="http://schemas.microsoft.com/office/powerpoint/2010/main" val="357997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03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4C8BEFCE-852A-4667-AD62-35A4E0F8AB9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8074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71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36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29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E3A24-9F69-E34A-912B-C49CFF359E4D}"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20270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55B7FEEC-4AE4-3144-9C49-24DA861BEF2C}" type="slidenum">
              <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81</a:t>
            </a:fld>
            <a:endPar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2852522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9F7E34A0-978C-834F-B285-806223463ACC}" type="slidenum">
              <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82</a:t>
            </a:fld>
            <a:endPar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406475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96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1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FAFBC4-D48D-4DF4-8DEE-7C8EBABD11E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FBA6DE0-2307-47D1-906F-242EB27EEAC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0599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a:solidFill>
                <a:srgbClr val="000000"/>
              </a:solidFill>
              <a:cs typeface="Arial" charset="0"/>
              <a:sym typeface="Arial" charset="0"/>
            </a:endParaRPr>
          </a:p>
          <a:p>
            <a:pPr marL="76200" eaLnBrk="1" hangingPunct="1">
              <a:spcBef>
                <a:spcPts val="813"/>
              </a:spcBef>
              <a:defRPr/>
            </a:pPr>
            <a:r>
              <a:rPr lang="ja-JP" altLang="en-US" sz="2200">
                <a:solidFill>
                  <a:srgbClr val="000000"/>
                </a:solidFill>
                <a:latin typeface="Arial"/>
                <a:cs typeface="Arial" charset="0"/>
                <a:sym typeface="Arial" charset="0"/>
              </a:rPr>
              <a:t>“</a:t>
            </a:r>
            <a:r>
              <a:rPr lang="en-US" sz="2200">
                <a:solidFill>
                  <a:srgbClr val="000000"/>
                </a:solidFill>
                <a:cs typeface="Arial" charset="0"/>
                <a:sym typeface="Arial" charset="0"/>
              </a:rPr>
              <a:t>Snake example &amp; stick analogy</a:t>
            </a:r>
            <a:r>
              <a:rPr lang="ja-JP" altLang="en-US" sz="2200">
                <a:solidFill>
                  <a:srgbClr val="000000"/>
                </a:solidFill>
                <a:latin typeface="Arial"/>
                <a:cs typeface="Arial" charset="0"/>
                <a:sym typeface="Arial" charset="0"/>
              </a:rPr>
              <a:t>”</a:t>
            </a:r>
            <a:endParaRPr lang="en-US" sz="2200">
              <a:solidFill>
                <a:srgbClr val="000000"/>
              </a:solidFill>
              <a:cs typeface="Arial" charset="0"/>
              <a:sym typeface="Arial" charset="0"/>
            </a:endParaRPr>
          </a:p>
        </p:txBody>
      </p:sp>
    </p:spTree>
    <p:extLst>
      <p:ext uri="{BB962C8B-B14F-4D97-AF65-F5344CB8AC3E}">
        <p14:creationId xmlns:p14="http://schemas.microsoft.com/office/powerpoint/2010/main" val="279530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527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34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3273-84C9-384C-8730-9EE84FEB8F35}"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2042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0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defRPr>
                <a:solidFill>
                  <a:schemeClr val="bg1"/>
                </a:solidFill>
              </a:defRPr>
            </a:lvl1p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2291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2308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9967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85521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20550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2749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3542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08656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097855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8253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2987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224462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523602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49280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1862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77362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81101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062"/>
            <a:ext cx="10363200" cy="1470388"/>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a:t>Klik for at redigere undertiteltypografien i masteren</a:t>
            </a:r>
          </a:p>
        </p:txBody>
      </p:sp>
    </p:spTree>
    <p:extLst>
      <p:ext uri="{BB962C8B-B14F-4D97-AF65-F5344CB8AC3E}">
        <p14:creationId xmlns:p14="http://schemas.microsoft.com/office/powerpoint/2010/main" val="97960121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5891157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385" y="4407082"/>
            <a:ext cx="10363200" cy="1361803"/>
          </a:xfrm>
        </p:spPr>
        <p:txBody>
          <a:bodyPr anchor="t"/>
          <a:lstStyle>
            <a:lvl1pPr algn="l">
              <a:defRPr sz="1800" b="1" cap="all"/>
            </a:lvl1pPr>
          </a:lstStyle>
          <a:p>
            <a:r>
              <a:rPr lang="da-DK"/>
              <a:t>Klik for at redigere i masteren</a:t>
            </a:r>
          </a:p>
        </p:txBody>
      </p:sp>
      <p:sp>
        <p:nvSpPr>
          <p:cNvPr id="3" name="Pladsholder til tekst 2"/>
          <p:cNvSpPr>
            <a:spLocks noGrp="1"/>
          </p:cNvSpPr>
          <p:nvPr>
            <p:ph type="body" idx="1"/>
          </p:nvPr>
        </p:nvSpPr>
        <p:spPr>
          <a:xfrm>
            <a:off x="963385" y="2906486"/>
            <a:ext cx="103632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a:t>Klik for at redigere teksttypografierne i masteren</a:t>
            </a:r>
          </a:p>
        </p:txBody>
      </p:sp>
    </p:spTree>
    <p:extLst>
      <p:ext uri="{BB962C8B-B14F-4D97-AF65-F5344CB8AC3E}">
        <p14:creationId xmlns:p14="http://schemas.microsoft.com/office/powerpoint/2010/main" val="17734258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1"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39545"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709087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320"/>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2" y="1534886"/>
            <a:ext cx="5386615"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4" name="Pladsholder til indhold 3"/>
          <p:cNvSpPr>
            <a:spLocks noGrp="1"/>
          </p:cNvSpPr>
          <p:nvPr>
            <p:ph sz="half" idx="2"/>
          </p:nvPr>
        </p:nvSpPr>
        <p:spPr>
          <a:xfrm>
            <a:off x="609602" y="2174966"/>
            <a:ext cx="5386615"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064" y="1534886"/>
            <a:ext cx="5389336"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6" name="Pladsholder til indhold 5"/>
          <p:cNvSpPr>
            <a:spLocks noGrp="1"/>
          </p:cNvSpPr>
          <p:nvPr>
            <p:ph sz="quarter" idx="4"/>
          </p:nvPr>
        </p:nvSpPr>
        <p:spPr>
          <a:xfrm>
            <a:off x="6193064" y="2174966"/>
            <a:ext cx="5389336"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559698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068637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286532517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2526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2687"/>
            <a:ext cx="4011385" cy="1162594"/>
          </a:xfrm>
        </p:spPr>
        <p:txBody>
          <a:bodyPr anchor="b"/>
          <a:lstStyle>
            <a:lvl1pPr algn="l">
              <a:defRPr sz="900" b="1"/>
            </a:lvl1pPr>
          </a:lstStyle>
          <a:p>
            <a:r>
              <a:rPr lang="da-DK"/>
              <a:t>Klik for at redigere i masteren</a:t>
            </a:r>
          </a:p>
        </p:txBody>
      </p:sp>
      <p:sp>
        <p:nvSpPr>
          <p:cNvPr id="3" name="Pladsholder til indhold 2"/>
          <p:cNvSpPr>
            <a:spLocks noGrp="1"/>
          </p:cNvSpPr>
          <p:nvPr>
            <p:ph idx="1"/>
          </p:nvPr>
        </p:nvSpPr>
        <p:spPr>
          <a:xfrm>
            <a:off x="4767046" y="272695"/>
            <a:ext cx="6815364"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281"/>
            <a:ext cx="4011385"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13352621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415" y="4800601"/>
            <a:ext cx="7315200" cy="566601"/>
          </a:xfrm>
        </p:spPr>
        <p:txBody>
          <a:bodyPr anchor="b"/>
          <a:lstStyle>
            <a:lvl1pPr algn="l">
              <a:defRPr sz="900" b="1"/>
            </a:lvl1pPr>
          </a:lstStyle>
          <a:p>
            <a:r>
              <a:rPr lang="da-DK"/>
              <a:t>Klik for at redigere i masteren</a:t>
            </a:r>
          </a:p>
        </p:txBody>
      </p:sp>
      <p:sp>
        <p:nvSpPr>
          <p:cNvPr id="3" name="Pladsholder til billede 2"/>
          <p:cNvSpPr>
            <a:spLocks noGrp="1"/>
          </p:cNvSpPr>
          <p:nvPr>
            <p:ph type="pic" idx="1"/>
          </p:nvPr>
        </p:nvSpPr>
        <p:spPr>
          <a:xfrm>
            <a:off x="2389415" y="613138"/>
            <a:ext cx="73152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a:sym typeface="Comic Sans MS" charset="0"/>
            </a:endParaRPr>
          </a:p>
        </p:txBody>
      </p:sp>
      <p:sp>
        <p:nvSpPr>
          <p:cNvPr id="4" name="Pladsholder til tekst 3"/>
          <p:cNvSpPr>
            <a:spLocks noGrp="1"/>
          </p:cNvSpPr>
          <p:nvPr>
            <p:ph type="body" sz="half" idx="2"/>
          </p:nvPr>
        </p:nvSpPr>
        <p:spPr>
          <a:xfrm>
            <a:off x="2389415" y="5367202"/>
            <a:ext cx="73152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77120685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652689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378823"/>
            <a:ext cx="2590800" cy="6479177"/>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378823"/>
            <a:ext cx="7685315" cy="6479177"/>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8704325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026365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260676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02423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24579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202682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957042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21395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30560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872875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733709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526675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609600"/>
            <a:ext cx="25908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609600"/>
            <a:ext cx="75692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576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914400" y="609600"/>
            <a:ext cx="103632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a:xfrm>
            <a:off x="8737600" y="6248400"/>
            <a:ext cx="2540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4543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a-DK"/>
              <a:t>Klik for at redigere i masteren</a:t>
            </a:r>
          </a:p>
        </p:txBody>
      </p:sp>
      <p:sp>
        <p:nvSpPr>
          <p:cNvPr id="3" name="Pladsholder til tabel 2"/>
          <p:cNvSpPr>
            <a:spLocks noGrp="1"/>
          </p:cNvSpPr>
          <p:nvPr>
            <p:ph type="tbl" idx="1"/>
          </p:nvPr>
        </p:nvSpPr>
        <p:spPr>
          <a:xfrm>
            <a:off x="914400" y="1981200"/>
            <a:ext cx="10363200" cy="4114800"/>
          </a:xfrm>
        </p:spPr>
        <p:txBody>
          <a:bodyPr/>
          <a:lstStyle/>
          <a:p>
            <a:endParaRPr lang="da-DK"/>
          </a:p>
        </p:txBody>
      </p:sp>
      <p:sp>
        <p:nvSpPr>
          <p:cNvPr id="4" name="Pladsholder til dato 3"/>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a:xfrm>
            <a:off x="8737600" y="6248400"/>
            <a:ext cx="2540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94608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20200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61919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5097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5329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4418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Lena Højgård Isager </a:t>
            </a:r>
            <a:r>
              <a:rPr lang="da-DK" dirty="0" err="1"/>
              <a:t>www.pkf.name</a:t>
            </a:r>
            <a:endParaRPr lang="da-DK" dirty="0"/>
          </a:p>
        </p:txBody>
      </p:sp>
      <p:pic>
        <p:nvPicPr>
          <p:cNvPr id="8" name="Billed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77493" y="6291853"/>
            <a:ext cx="2004907" cy="429623"/>
          </a:xfrm>
          <a:prstGeom prst="rect">
            <a:avLst/>
          </a:prstGeom>
        </p:spPr>
      </p:pic>
    </p:spTree>
    <p:extLst>
      <p:ext uri="{BB962C8B-B14F-4D97-AF65-F5344CB8AC3E}">
        <p14:creationId xmlns:p14="http://schemas.microsoft.com/office/powerpoint/2010/main" val="2418670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defRPr>
            </a:lvl1pPr>
          </a:lstStyle>
          <a:p>
            <a:endParaRPr lang="da-DK">
              <a:latin typeface="Calibri"/>
            </a:endParaRP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da-DK">
                <a:latin typeface="Calibri"/>
              </a:rPr>
              <a:t>Lena Højgård Isager www.pkf.name</a:t>
            </a:r>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58506" y="243536"/>
            <a:ext cx="1250949"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4718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14400" y="378823"/>
            <a:ext cx="10363200" cy="1600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914400" y="1979024"/>
            <a:ext cx="10363200" cy="487897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5983780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914400" y="6248400"/>
            <a:ext cx="2540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da-DK">
              <a:solidFill>
                <a:srgbClr val="000000"/>
              </a:solidFill>
            </a:endParaRPr>
          </a:p>
        </p:txBody>
      </p:sp>
      <p:sp>
        <p:nvSpPr>
          <p:cNvPr id="334853" name="Rectangle 5"/>
          <p:cNvSpPr>
            <a:spLocks noGrp="1" noChangeArrowheads="1"/>
          </p:cNvSpPr>
          <p:nvPr>
            <p:ph type="ftr" sz="quarter" idx="3"/>
          </p:nvPr>
        </p:nvSpPr>
        <p:spPr bwMode="auto">
          <a:xfrm>
            <a:off x="4165600" y="6248400"/>
            <a:ext cx="3860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r>
              <a:rPr lang="da-DK">
                <a:solidFill>
                  <a:srgbClr val="000000"/>
                </a:solidFill>
              </a:rPr>
              <a:t>Lena Højgård Isager www.pkf.name</a:t>
            </a:r>
          </a:p>
        </p:txBody>
      </p:sp>
      <p:sp>
        <p:nvSpPr>
          <p:cNvPr id="334854" name="Rectangle 6"/>
          <p:cNvSpPr>
            <a:spLocks noGrp="1" noChangeArrowheads="1"/>
          </p:cNvSpPr>
          <p:nvPr>
            <p:ph type="sldNum" sz="quarter" idx="4"/>
          </p:nvPr>
        </p:nvSpPr>
        <p:spPr bwMode="auto">
          <a:xfrm>
            <a:off x="8737600" y="6248400"/>
            <a:ext cx="25400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00213EB-9975-134C-8707-14EB34506FB1}" type="slidenum">
              <a:rPr lang="da-DK" smtClean="0">
                <a:solidFill>
                  <a:srgbClr val="000000"/>
                </a:solidFill>
              </a:rPr>
              <a:pPr eaLnBrk="0" fontAlgn="base" hangingPunct="0">
                <a:spcBef>
                  <a:spcPct val="0"/>
                </a:spcBef>
                <a:spcAft>
                  <a:spcPct val="0"/>
                </a:spcAft>
              </a:pPr>
              <a:t>‹nr.›</a:t>
            </a:fld>
            <a:endParaRPr lang="da-DK">
              <a:solidFill>
                <a:srgbClr val="000000"/>
              </a:solidFill>
            </a:endParaRPr>
          </a:p>
        </p:txBody>
      </p:sp>
    </p:spTree>
    <p:extLst>
      <p:ext uri="{BB962C8B-B14F-4D97-AF65-F5344CB8AC3E}">
        <p14:creationId xmlns:p14="http://schemas.microsoft.com/office/powerpoint/2010/main" val="37503721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dt="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7" Type="http://schemas.openxmlformats.org/officeDocument/2006/relationships/hyperlink" Target="http://compassionforvoices.com/" TargetMode="External"/><Relationship Id="rId2" Type="http://schemas.openxmlformats.org/officeDocument/2006/relationships/hyperlink" Target="https://compassionatemind.co.uk/" TargetMode="External"/><Relationship Id="rId1" Type="http://schemas.openxmlformats.org/officeDocument/2006/relationships/slideLayout" Target="../slideLayouts/slideLayout8.xml"/><Relationship Id="rId6" Type="http://schemas.openxmlformats.org/officeDocument/2006/relationships/hyperlink" Target="http://www.mindfulselfcompassion.org/meditations_downloads.php" TargetMode="External"/><Relationship Id="rId5" Type="http://schemas.openxmlformats.org/officeDocument/2006/relationships/hyperlink" Target="http://www.self-compassion.org/guided-self-compassion-meditations-mp3.html" TargetMode="External"/><Relationship Id="rId4" Type="http://schemas.openxmlformats.org/officeDocument/2006/relationships/hyperlink" Target="https://compassionatemind.co.uk/individuals/audio-for-individu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12" y="-2232837"/>
            <a:ext cx="12971721" cy="9728791"/>
          </a:xfrm>
          <a:prstGeom prst="rect">
            <a:avLst/>
          </a:prstGeom>
        </p:spPr>
      </p:pic>
      <p:sp>
        <p:nvSpPr>
          <p:cNvPr id="2" name="Titel 1"/>
          <p:cNvSpPr>
            <a:spLocks noGrp="1"/>
          </p:cNvSpPr>
          <p:nvPr>
            <p:ph type="ctrTitle"/>
          </p:nvPr>
        </p:nvSpPr>
        <p:spPr>
          <a:xfrm>
            <a:off x="2209800" y="1040871"/>
            <a:ext cx="7772400" cy="2206280"/>
          </a:xfrm>
        </p:spPr>
        <p:txBody>
          <a:bodyPr>
            <a:normAutofit fontScale="90000"/>
          </a:bodyPr>
          <a:lstStyle/>
          <a:p>
            <a:r>
              <a:rPr lang="da-DK" dirty="0">
                <a:solidFill>
                  <a:schemeClr val="bg1"/>
                </a:solidFill>
              </a:rPr>
              <a:t>Basiskursus i </a:t>
            </a:r>
            <a:br>
              <a:rPr lang="da-DK" dirty="0">
                <a:solidFill>
                  <a:schemeClr val="bg1"/>
                </a:solidFill>
              </a:rPr>
            </a:br>
            <a:r>
              <a:rPr lang="da-DK" dirty="0">
                <a:solidFill>
                  <a:schemeClr val="bg1"/>
                </a:solidFill>
              </a:rPr>
              <a:t>Medfølelsesfokuseret terapi /</a:t>
            </a:r>
            <a:br>
              <a:rPr lang="da-DK" dirty="0">
                <a:solidFill>
                  <a:schemeClr val="bg1"/>
                </a:solidFill>
              </a:rPr>
            </a:br>
            <a:r>
              <a:rPr lang="da-DK" dirty="0" err="1">
                <a:solidFill>
                  <a:schemeClr val="bg1"/>
                </a:solidFill>
              </a:rPr>
              <a:t>Compassion</a:t>
            </a:r>
            <a:r>
              <a:rPr lang="da-DK" dirty="0">
                <a:solidFill>
                  <a:schemeClr val="bg1"/>
                </a:solidFill>
              </a:rPr>
              <a:t> </a:t>
            </a:r>
            <a:r>
              <a:rPr lang="da-DK" dirty="0" err="1">
                <a:solidFill>
                  <a:schemeClr val="bg1"/>
                </a:solidFill>
              </a:rPr>
              <a:t>Focused</a:t>
            </a:r>
            <a:r>
              <a:rPr lang="da-DK" dirty="0">
                <a:solidFill>
                  <a:schemeClr val="bg1"/>
                </a:solidFill>
              </a:rPr>
              <a:t> </a:t>
            </a:r>
            <a:r>
              <a:rPr lang="da-DK" dirty="0" err="1">
                <a:solidFill>
                  <a:schemeClr val="bg1"/>
                </a:solidFill>
              </a:rPr>
              <a:t>Therapy</a:t>
            </a:r>
            <a:r>
              <a:rPr lang="da-DK" dirty="0">
                <a:solidFill>
                  <a:schemeClr val="bg1"/>
                </a:solidFill>
              </a:rPr>
              <a:t> CFT for tværfagligt personale</a:t>
            </a:r>
            <a:br>
              <a:rPr lang="da-DK" dirty="0">
                <a:solidFill>
                  <a:schemeClr val="bg1"/>
                </a:solidFill>
              </a:rPr>
            </a:br>
            <a:r>
              <a:rPr lang="da-DK" sz="2000" dirty="0"/>
              <a:t>1 og 2 februar og 9 marts 2018</a:t>
            </a:r>
            <a:endParaRPr lang="da-DK" sz="4000" dirty="0"/>
          </a:p>
        </p:txBody>
      </p:sp>
      <p:sp>
        <p:nvSpPr>
          <p:cNvPr id="3" name="Undertitel 2"/>
          <p:cNvSpPr>
            <a:spLocks noGrp="1"/>
          </p:cNvSpPr>
          <p:nvPr>
            <p:ph type="subTitle" idx="1"/>
          </p:nvPr>
        </p:nvSpPr>
        <p:spPr>
          <a:xfrm>
            <a:off x="2895600" y="3901141"/>
            <a:ext cx="6400800" cy="1752600"/>
          </a:xfrm>
        </p:spPr>
        <p:txBody>
          <a:bodyPr/>
          <a:lstStyle/>
          <a:p>
            <a:r>
              <a:rPr lang="da-DK" dirty="0">
                <a:solidFill>
                  <a:srgbClr val="FFFFFF"/>
                </a:solidFill>
              </a:rPr>
              <a:t>Ved psykolog Lena Højgård Isager</a:t>
            </a:r>
          </a:p>
          <a:p>
            <a:r>
              <a:rPr lang="da-DK" dirty="0">
                <a:solidFill>
                  <a:srgbClr val="FFFFFF"/>
                </a:solidFill>
              </a:rPr>
              <a:t>Psykologhuset Kognitivt Fokus</a:t>
            </a:r>
          </a:p>
          <a:p>
            <a:r>
              <a:rPr lang="da-DK" dirty="0" err="1">
                <a:solidFill>
                  <a:srgbClr val="FFFFFF"/>
                </a:solidFill>
              </a:rPr>
              <a:t>www.pkf.name</a:t>
            </a:r>
            <a:endParaRPr lang="da-DK" dirty="0">
              <a:solidFill>
                <a:srgbClr val="FFFFFF"/>
              </a:solidFill>
            </a:endParaRPr>
          </a:p>
          <a:p>
            <a:endParaRPr lang="da-DK" dirty="0">
              <a:solidFill>
                <a:srgbClr val="FFFFFF"/>
              </a:solidFill>
            </a:endParaRPr>
          </a:p>
        </p:txBody>
      </p:sp>
    </p:spTree>
    <p:extLst>
      <p:ext uri="{BB962C8B-B14F-4D97-AF65-F5344CB8AC3E}">
        <p14:creationId xmlns:p14="http://schemas.microsoft.com/office/powerpoint/2010/main" val="201001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Hvad er medfølelse?</a:t>
            </a:r>
          </a:p>
        </p:txBody>
      </p:sp>
      <p:sp>
        <p:nvSpPr>
          <p:cNvPr id="3" name="Pladsholder til indhold 2"/>
          <p:cNvSpPr>
            <a:spLocks noGrp="1"/>
          </p:cNvSpPr>
          <p:nvPr>
            <p:ph idx="1"/>
          </p:nvPr>
        </p:nvSpPr>
        <p:spPr/>
        <p:txBody>
          <a:bodyPr>
            <a:normAutofit fontScale="92500" lnSpcReduction="20000"/>
          </a:bodyPr>
          <a:lstStyle/>
          <a:p>
            <a:r>
              <a:rPr lang="da-DK" dirty="0">
                <a:solidFill>
                  <a:schemeClr val="bg1"/>
                </a:solidFill>
              </a:rPr>
              <a:t>Videnskabelige undersøgelser viser, at den vigtigste kerne i medfølelse er styrke, og ikke som de fleste tror - venlighed</a:t>
            </a:r>
          </a:p>
          <a:p>
            <a:r>
              <a:rPr lang="da-DK" dirty="0">
                <a:solidFill>
                  <a:schemeClr val="bg1"/>
                </a:solidFill>
              </a:rPr>
              <a:t>Modet til at være medfølende ligger i villigheden til at se på arten af og årsagerne til lidelse, både vores egen, andres og for menneskeheden. </a:t>
            </a:r>
          </a:p>
          <a:p>
            <a:r>
              <a:rPr lang="da-DK" dirty="0">
                <a:solidFill>
                  <a:schemeClr val="bg1"/>
                </a:solidFill>
              </a:rPr>
              <a:t>Udfordringen er, at opnå den visdom vi har brug for til at kunne håndtere årsagerne til lidelsen hos os selv og andre</a:t>
            </a:r>
          </a:p>
          <a:p>
            <a:r>
              <a:rPr lang="da-DK" dirty="0">
                <a:solidFill>
                  <a:schemeClr val="bg1"/>
                </a:solidFill>
              </a:rPr>
              <a:t>Medfølelse er en af de mest betydningsfulde tilkendegivelser af styrke og mod som menneskeheden kender. Det er vanskeligt og kraftfuldt, smitsomt og indflydelsesrigt. Det er en universelt kendt motivation med potentiale til at ændre verden</a:t>
            </a:r>
          </a:p>
          <a:p>
            <a:endParaRPr lang="da-DK" dirty="0">
              <a:solidFill>
                <a:schemeClr val="bg1"/>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6843430" y="5933480"/>
            <a:ext cx="2917594" cy="307777"/>
          </a:xfrm>
          <a:prstGeom prst="rect">
            <a:avLst/>
          </a:prstGeom>
          <a:noFill/>
        </p:spPr>
        <p:txBody>
          <a:bodyPr wrap="none" rtlCol="0">
            <a:spAutoFit/>
          </a:bodyPr>
          <a:lstStyle/>
          <a:p>
            <a:pPr defTabSz="457200"/>
            <a:r>
              <a:rPr lang="da-DK" sz="1400" dirty="0">
                <a:solidFill>
                  <a:prstClr val="white"/>
                </a:solidFill>
                <a:latin typeface="Calibri"/>
              </a:rPr>
              <a:t>Fra </a:t>
            </a:r>
            <a:r>
              <a:rPr lang="da-DK" sz="1400" dirty="0" err="1">
                <a:solidFill>
                  <a:prstClr val="white"/>
                </a:solidFill>
                <a:latin typeface="Calibri"/>
              </a:rPr>
              <a:t>https</a:t>
            </a:r>
            <a:r>
              <a:rPr lang="da-DK" sz="1400" dirty="0">
                <a:solidFill>
                  <a:prstClr val="white"/>
                </a:solidFill>
                <a:latin typeface="Calibri"/>
              </a:rPr>
              <a:t>://</a:t>
            </a:r>
            <a:r>
              <a:rPr lang="da-DK" sz="1400" dirty="0" err="1">
                <a:solidFill>
                  <a:prstClr val="white"/>
                </a:solidFill>
                <a:latin typeface="Calibri"/>
              </a:rPr>
              <a:t>compassionatemind.co.uk</a:t>
            </a:r>
            <a:endParaRPr lang="da-DK" sz="1400" dirty="0">
              <a:solidFill>
                <a:prstClr val="white"/>
              </a:solidFill>
              <a:latin typeface="Calibri"/>
            </a:endParaRPr>
          </a:p>
        </p:txBody>
      </p:sp>
    </p:spTree>
    <p:extLst>
      <p:ext uri="{BB962C8B-B14F-4D97-AF65-F5344CB8AC3E}">
        <p14:creationId xmlns:p14="http://schemas.microsoft.com/office/powerpoint/2010/main" val="1683570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981200" y="457200"/>
            <a:ext cx="8229600" cy="1143000"/>
          </a:xfrm>
        </p:spPr>
        <p:txBody>
          <a:bodyPr>
            <a:normAutofit fontScale="90000"/>
          </a:bodyPr>
          <a:lstStyle/>
          <a:p>
            <a:pPr>
              <a:lnSpc>
                <a:spcPct val="120000"/>
              </a:lnSpc>
              <a:defRPr/>
            </a:pPr>
            <a:r>
              <a:rPr lang="da-DK" sz="3600" dirty="0">
                <a:solidFill>
                  <a:srgbClr val="F8E950"/>
                </a:solidFill>
              </a:rPr>
              <a:t>To processer i at udvikle vores</a:t>
            </a:r>
            <a:br>
              <a:rPr lang="da-DK" sz="3600" dirty="0">
                <a:solidFill>
                  <a:srgbClr val="F8E950"/>
                </a:solidFill>
              </a:rPr>
            </a:br>
            <a:r>
              <a:rPr lang="da-DK" sz="3600" dirty="0">
                <a:solidFill>
                  <a:srgbClr val="F8E950"/>
                </a:solidFill>
              </a:rPr>
              <a:t> medfølende sind</a:t>
            </a:r>
            <a:br>
              <a:rPr lang="da-DK" sz="3600" dirty="0">
                <a:solidFill>
                  <a:srgbClr val="F8E950"/>
                </a:solidFill>
              </a:rPr>
            </a:br>
            <a:endParaRPr lang="da-DK" sz="3600" dirty="0"/>
          </a:p>
        </p:txBody>
      </p:sp>
      <p:sp>
        <p:nvSpPr>
          <p:cNvPr id="3" name="Content Placeholder 2"/>
          <p:cNvSpPr>
            <a:spLocks noGrp="1"/>
          </p:cNvSpPr>
          <p:nvPr>
            <p:ph idx="1"/>
          </p:nvPr>
        </p:nvSpPr>
        <p:spPr/>
        <p:txBody>
          <a:bodyPr rtlCol="0">
            <a:normAutofit fontScale="92500" lnSpcReduction="10000"/>
          </a:bodyPr>
          <a:lstStyle/>
          <a:p>
            <a:pPr marL="0" indent="0">
              <a:lnSpc>
                <a:spcPct val="120000"/>
              </a:lnSpc>
              <a:buNone/>
              <a:defRPr/>
            </a:pPr>
            <a:r>
              <a:rPr lang="da-DK" sz="2600" dirty="0"/>
              <a:t>Engagement - at nærme sig vanskelighederne</a:t>
            </a:r>
            <a:r>
              <a:rPr lang="da-DK" dirty="0"/>
              <a:t>: </a:t>
            </a:r>
          </a:p>
          <a:p>
            <a:pPr marL="0" indent="0">
              <a:lnSpc>
                <a:spcPct val="120000"/>
              </a:lnSpc>
              <a:buNone/>
              <a:defRPr/>
            </a:pPr>
            <a:r>
              <a:rPr lang="da-DK" sz="2000" dirty="0"/>
              <a:t>At lære at være sensitiv over for de ting, der forårsager vanskeligheder eller smerte</a:t>
            </a:r>
          </a:p>
          <a:p>
            <a:pPr marL="0" indent="0">
              <a:lnSpc>
                <a:spcPct val="120000"/>
              </a:lnSpc>
              <a:buNone/>
              <a:defRPr/>
            </a:pPr>
            <a:r>
              <a:rPr lang="da-DK" sz="2000" dirty="0"/>
              <a:t>At vende sig imod vanskelighederne i stedet for at vende sig væk fra dem ( engagement ikke undgåelse)</a:t>
            </a:r>
          </a:p>
          <a:p>
            <a:pPr marL="0" indent="0">
              <a:lnSpc>
                <a:spcPct val="120000"/>
              </a:lnSpc>
              <a:buNone/>
              <a:defRPr/>
            </a:pPr>
            <a:r>
              <a:rPr lang="da-DK" sz="2000" dirty="0"/>
              <a:t>At kunne begynde at udholde og tolerere lidelse</a:t>
            </a:r>
          </a:p>
          <a:p>
            <a:pPr marL="0" indent="0">
              <a:lnSpc>
                <a:spcPct val="120000"/>
              </a:lnSpc>
              <a:buNone/>
              <a:defRPr/>
            </a:pPr>
            <a:r>
              <a:rPr lang="da-DK" sz="2000" dirty="0"/>
              <a:t>At forstå naturen af og årsagerne til lidelse på en ikke-dømmende og accepterende måde </a:t>
            </a:r>
          </a:p>
          <a:p>
            <a:pPr marL="0" indent="0">
              <a:lnSpc>
                <a:spcPct val="120000"/>
              </a:lnSpc>
              <a:buNone/>
              <a:defRPr/>
            </a:pPr>
            <a:endParaRPr lang="da-DK" sz="2000" dirty="0"/>
          </a:p>
          <a:p>
            <a:pPr marL="0" indent="0">
              <a:lnSpc>
                <a:spcPct val="120000"/>
              </a:lnSpc>
              <a:buNone/>
              <a:defRPr/>
            </a:pPr>
            <a:r>
              <a:rPr lang="da-DK" sz="2600" dirty="0"/>
              <a:t>Lindring – at forebygge lidelse:</a:t>
            </a:r>
          </a:p>
          <a:p>
            <a:pPr marL="0" indent="0">
              <a:lnSpc>
                <a:spcPct val="120000"/>
              </a:lnSpc>
              <a:buNone/>
              <a:defRPr/>
            </a:pPr>
            <a:r>
              <a:rPr lang="da-DK" sz="2000" dirty="0"/>
              <a:t>At arbejde for at lindre lidelse med venlighed og et ægte medfølende ønske om, at vi og andre må få det bedre</a:t>
            </a:r>
          </a:p>
          <a:p>
            <a:pPr marL="0" indent="0">
              <a:lnSpc>
                <a:spcPct val="120000"/>
              </a:lnSpc>
              <a:buNone/>
              <a:defRPr/>
            </a:pPr>
            <a:r>
              <a:rPr lang="da-DK" sz="2000" dirty="0"/>
              <a:t>At forstå venlighed og omsorg som mod (ikke tegn på svaghed)</a:t>
            </a:r>
          </a:p>
          <a:p>
            <a:pPr marL="0" indent="0">
              <a:lnSpc>
                <a:spcPct val="120000"/>
              </a:lnSpc>
              <a:buNone/>
              <a:defRPr/>
            </a:pPr>
            <a:r>
              <a:rPr lang="da-DK" sz="2000" dirty="0"/>
              <a:t>At opbygge motivation for at være hjælpsomme over for os selv og andre</a:t>
            </a:r>
          </a:p>
          <a:p>
            <a:pPr marL="0" indent="0">
              <a:lnSpc>
                <a:spcPct val="120000"/>
              </a:lnSpc>
              <a:buNone/>
              <a:defRPr/>
            </a:pPr>
            <a:endParaRPr lang="da-DK" sz="1900" dirty="0"/>
          </a:p>
          <a:p>
            <a:pPr marL="182880" indent="-182880">
              <a:buFont typeface="Arial" pitchFamily="34" charset="0"/>
              <a:buChar char="•"/>
              <a:defRPr/>
            </a:pPr>
            <a:endParaRPr lang="da-DK" dirty="0"/>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6533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effectLst/>
        </p:spPr>
        <p:txBody>
          <a:bodyPr/>
          <a:lstStyle/>
          <a:p>
            <a:pPr defTabSz="457200"/>
            <a:r>
              <a:rPr lang="da-DK">
                <a:solidFill>
                  <a:prstClr val="white"/>
                </a:solidFill>
                <a:latin typeface="Calibri"/>
              </a:rPr>
              <a:t>Lena Højgård Isager www.pkf.name</a:t>
            </a:r>
          </a:p>
        </p:txBody>
      </p:sp>
      <p:sp>
        <p:nvSpPr>
          <p:cNvPr id="755714" name="Rectangle 2"/>
          <p:cNvSpPr>
            <a:spLocks noGrp="1" noChangeArrowheads="1"/>
          </p:cNvSpPr>
          <p:nvPr>
            <p:ph type="ctrTitle" idx="4294967295"/>
          </p:nvPr>
        </p:nvSpPr>
        <p:spPr>
          <a:xfrm>
            <a:off x="1524000" y="188913"/>
            <a:ext cx="8458200" cy="457200"/>
          </a:xfrm>
          <a:effectLst/>
        </p:spPr>
        <p:txBody>
          <a:bodyPr>
            <a:normAutofit fontScale="90000"/>
          </a:bodyPr>
          <a:lstStyle/>
          <a:p>
            <a:pPr eaLnBrk="1" hangingPunct="1">
              <a:defRPr/>
            </a:pPr>
            <a:r>
              <a:rPr lang="da-DK">
                <a:solidFill>
                  <a:srgbClr val="F8E950"/>
                </a:solidFill>
                <a:latin typeface="+mn-lt"/>
              </a:rPr>
              <a:t>Medfølelse som flow</a:t>
            </a:r>
          </a:p>
        </p:txBody>
      </p:sp>
      <p:sp>
        <p:nvSpPr>
          <p:cNvPr id="755715" name="Rectangle 3"/>
          <p:cNvSpPr>
            <a:spLocks noGrp="1" noChangeArrowheads="1"/>
          </p:cNvSpPr>
          <p:nvPr>
            <p:ph type="subTitle" idx="4294967295"/>
          </p:nvPr>
        </p:nvSpPr>
        <p:spPr>
          <a:xfrm>
            <a:off x="2098676" y="981075"/>
            <a:ext cx="8569325" cy="5564188"/>
          </a:xfrm>
          <a:effectLst/>
        </p:spPr>
        <p:txBody>
          <a:bodyPr>
            <a:normAutofit lnSpcReduction="10000"/>
          </a:bodyPr>
          <a:lstStyle/>
          <a:p>
            <a:pPr marL="0" indent="0">
              <a:lnSpc>
                <a:spcPct val="120000"/>
              </a:lnSpc>
              <a:buNone/>
              <a:defRPr/>
            </a:pPr>
            <a:endParaRPr lang="da-DK" sz="2400" i="1"/>
          </a:p>
          <a:p>
            <a:pPr marL="0" indent="0" algn="just">
              <a:lnSpc>
                <a:spcPct val="155000"/>
              </a:lnSpc>
              <a:buNone/>
              <a:defRPr/>
            </a:pPr>
            <a:r>
              <a:rPr lang="da-DK" sz="2400" i="1"/>
              <a:t>	</a:t>
            </a:r>
            <a:r>
              <a:rPr lang="da-DK"/>
              <a:t>Anden									Selv</a:t>
            </a:r>
          </a:p>
          <a:p>
            <a:pPr marL="0" indent="0" algn="just">
              <a:lnSpc>
                <a:spcPct val="165000"/>
              </a:lnSpc>
              <a:buNone/>
              <a:defRPr/>
            </a:pPr>
            <a:r>
              <a:rPr lang="da-DK"/>
              <a:t>	Selv										Anden</a:t>
            </a:r>
          </a:p>
          <a:p>
            <a:pPr marL="0" indent="0" algn="just">
              <a:lnSpc>
                <a:spcPct val="165000"/>
              </a:lnSpc>
              <a:buNone/>
              <a:defRPr/>
            </a:pPr>
            <a:r>
              <a:rPr lang="da-DK"/>
              <a:t>	Selv 										Selv</a:t>
            </a:r>
          </a:p>
          <a:p>
            <a:pPr marL="0" indent="0" algn="just">
              <a:lnSpc>
                <a:spcPct val="120000"/>
              </a:lnSpc>
              <a:buNone/>
              <a:defRPr/>
            </a:pPr>
            <a:endParaRPr lang="da-DK" sz="2400"/>
          </a:p>
          <a:p>
            <a:pPr marL="0" indent="0" algn="just">
              <a:lnSpc>
                <a:spcPct val="120000"/>
              </a:lnSpc>
              <a:buNone/>
              <a:defRPr/>
            </a:pPr>
            <a:endParaRPr lang="da-DK" sz="2400"/>
          </a:p>
          <a:p>
            <a:pPr marL="0" indent="0" algn="just">
              <a:lnSpc>
                <a:spcPct val="120000"/>
              </a:lnSpc>
              <a:buNone/>
              <a:defRPr/>
            </a:pPr>
            <a:r>
              <a:rPr lang="da-DK" sz="2400"/>
              <a:t>Forskellige øvelser for hver</a:t>
            </a:r>
          </a:p>
          <a:p>
            <a:pPr marL="0" indent="0">
              <a:lnSpc>
                <a:spcPct val="120000"/>
              </a:lnSpc>
              <a:buNone/>
              <a:defRPr/>
            </a:pPr>
            <a:r>
              <a:rPr lang="da-DK" sz="2400"/>
              <a:t>Evidens for at man ved intentionelt at træne hver af disse kan have indflydelse på mental tilstand og social adfærd</a:t>
            </a:r>
          </a:p>
        </p:txBody>
      </p:sp>
      <p:sp>
        <p:nvSpPr>
          <p:cNvPr id="755716" name="Line 4"/>
          <p:cNvSpPr>
            <a:spLocks noChangeShapeType="1"/>
          </p:cNvSpPr>
          <p:nvPr/>
        </p:nvSpPr>
        <p:spPr bwMode="auto">
          <a:xfrm>
            <a:off x="4818063" y="2009775"/>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7" name="Line 5"/>
          <p:cNvSpPr>
            <a:spLocks noChangeShapeType="1"/>
          </p:cNvSpPr>
          <p:nvPr/>
        </p:nvSpPr>
        <p:spPr bwMode="auto">
          <a:xfrm>
            <a:off x="4818063" y="2874963"/>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8" name="Line 6"/>
          <p:cNvSpPr>
            <a:spLocks noChangeShapeType="1"/>
          </p:cNvSpPr>
          <p:nvPr/>
        </p:nvSpPr>
        <p:spPr bwMode="auto">
          <a:xfrm>
            <a:off x="4818063" y="3768725"/>
            <a:ext cx="1439862" cy="0"/>
          </a:xfrm>
          <a:prstGeom prst="line">
            <a:avLst/>
          </a:prstGeom>
          <a:noFill/>
          <a:ln w="57150">
            <a:solidFill>
              <a:schemeClr val="bg2">
                <a:lumMod val="50000"/>
              </a:schemeClr>
            </a:solidFill>
            <a:round/>
            <a:headEnd/>
            <a:tailEnd type="triangle" w="med" len="med"/>
          </a:ln>
          <a:effectLst/>
          <a:ex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22526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81456"/>
            <a:ext cx="8229600" cy="5711825"/>
          </a:xfrm>
        </p:spPr>
        <p:txBody>
          <a:bodyPr/>
          <a:lstStyle/>
          <a:p>
            <a:pPr marL="0" indent="0" algn="ctr">
              <a:buNone/>
              <a:defRPr/>
            </a:pPr>
            <a:r>
              <a:rPr lang="da-DK" sz="4000" dirty="0">
                <a:solidFill>
                  <a:srgbClr val="F8E950"/>
                </a:solidFill>
              </a:rPr>
              <a:t>Hvorfor har vi brug for medfølelse?</a:t>
            </a:r>
          </a:p>
          <a:p>
            <a:pPr marL="0" indent="0" algn="ctr">
              <a:buNone/>
              <a:defRPr/>
            </a:pPr>
            <a:endParaRPr lang="da-DK" sz="4000" dirty="0">
              <a:solidFill>
                <a:srgbClr val="FFFFFF"/>
              </a:solidFill>
            </a:endParaRPr>
          </a:p>
          <a:p>
            <a:pPr marL="0" indent="0" algn="ctr">
              <a:buNone/>
              <a:defRPr/>
            </a:pPr>
            <a:endParaRPr lang="da-DK" sz="4000" dirty="0">
              <a:solidFill>
                <a:srgbClr val="FFFFFF"/>
              </a:solidFill>
            </a:endParaRPr>
          </a:p>
          <a:p>
            <a:pPr marL="0" indent="0" algn="ctr">
              <a:buNone/>
              <a:defRPr/>
            </a:pPr>
            <a:r>
              <a:rPr lang="da-DK" sz="4000" dirty="0">
                <a:solidFill>
                  <a:srgbClr val="FFFFFF"/>
                </a:solidFill>
              </a:rPr>
              <a:t> </a:t>
            </a: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2076855"/>
            <a:ext cx="6943725" cy="3905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98861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sz="3600" dirty="0">
                <a:solidFill>
                  <a:srgbClr val="F8E950"/>
                </a:solidFill>
              </a:rPr>
              <a:t>Realitetstjek: Livet kan være hårdt</a:t>
            </a:r>
          </a:p>
        </p:txBody>
      </p:sp>
      <p:sp>
        <p:nvSpPr>
          <p:cNvPr id="15363" name="Content Placeholder 2"/>
          <p:cNvSpPr>
            <a:spLocks noGrp="1"/>
          </p:cNvSpPr>
          <p:nvPr>
            <p:ph idx="1"/>
          </p:nvPr>
        </p:nvSpPr>
        <p:spPr/>
        <p:txBody>
          <a:bodyPr>
            <a:normAutofit/>
          </a:bodyPr>
          <a:lstStyle/>
          <a:p>
            <a:pPr marL="0" indent="0">
              <a:buNone/>
            </a:pPr>
            <a:r>
              <a:rPr lang="da-DK" sz="2400" dirty="0"/>
              <a:t>Medfølelse starter med en erkendelse af livets vilkår:</a:t>
            </a:r>
          </a:p>
          <a:p>
            <a:pPr marL="0" indent="0">
              <a:buNone/>
            </a:pPr>
            <a:r>
              <a:rPr lang="da-DK" sz="2400" dirty="0"/>
              <a:t>Vores liv er begrænsede, i gennemsnit lever vi 20-30.000 dage. </a:t>
            </a:r>
          </a:p>
          <a:p>
            <a:pPr marL="0" indent="0">
              <a:buNone/>
            </a:pPr>
            <a:r>
              <a:rPr lang="da-DK" sz="2400" dirty="0"/>
              <a:t>Det er vores skæbne til at blive ældre og dø.</a:t>
            </a:r>
          </a:p>
          <a:p>
            <a:pPr marL="0" indent="0">
              <a:buNone/>
            </a:pPr>
            <a:r>
              <a:rPr lang="da-DK" sz="2400" dirty="0"/>
              <a:t>Vi lider ofte af sygdomme og rammes af tragedier. </a:t>
            </a:r>
          </a:p>
          <a:p>
            <a:pPr marL="0" indent="0">
              <a:buNone/>
            </a:pPr>
            <a:r>
              <a:rPr lang="da-DK" sz="2400" dirty="0"/>
              <a:t>Vores liv er påvirkede af en tilfældig genetisk sammensætning og af tilfældige hændelser. </a:t>
            </a:r>
          </a:p>
          <a:p>
            <a:pPr marL="0" indent="0">
              <a:buNone/>
            </a:pPr>
            <a:r>
              <a:rPr lang="da-DK" sz="2400" dirty="0"/>
              <a:t>Vores liv er fyldt af forandringer og tab.</a:t>
            </a:r>
          </a:p>
          <a:p>
            <a:pPr marL="0" indent="0">
              <a:buNone/>
            </a:pPr>
            <a:r>
              <a:rPr lang="da-DK" sz="2400" dirty="0"/>
              <a:t>                                     	</a:t>
            </a:r>
          </a:p>
          <a:p>
            <a:pPr marL="0" indent="0">
              <a:buNone/>
            </a:pPr>
            <a:r>
              <a:rPr lang="da-DK" sz="2400" dirty="0"/>
              <a:t>							</a:t>
            </a:r>
            <a:r>
              <a:rPr lang="da-DK" sz="2800" dirty="0"/>
              <a:t>Vi er designet til at overleve, </a:t>
            </a:r>
          </a:p>
          <a:p>
            <a:pPr marL="0" indent="0">
              <a:buNone/>
            </a:pPr>
            <a:r>
              <a:rPr lang="da-DK" sz="2800" dirty="0"/>
              <a:t>							ikke til at være lykkelige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6" name="Picture 2" descr="2"/>
          <p:cNvPicPr>
            <a:picLocks noChangeAspect="1" noChangeArrowheads="1"/>
          </p:cNvPicPr>
          <p:nvPr/>
        </p:nvPicPr>
        <p:blipFill>
          <a:blip r:embed="rId2"/>
          <a:srcRect/>
          <a:stretch>
            <a:fillRect/>
          </a:stretch>
        </p:blipFill>
        <p:spPr bwMode="auto">
          <a:xfrm>
            <a:off x="896021" y="4673166"/>
            <a:ext cx="2655887" cy="1683185"/>
          </a:xfrm>
          <a:prstGeom prst="rect">
            <a:avLst/>
          </a:prstGeom>
          <a:noFill/>
          <a:ln w="9525">
            <a:noFill/>
            <a:miter lim="800000"/>
            <a:headEnd/>
            <a:tailEnd/>
          </a:ln>
        </p:spPr>
      </p:pic>
    </p:spTree>
    <p:extLst>
      <p:ext uri="{BB962C8B-B14F-4D97-AF65-F5344CB8AC3E}">
        <p14:creationId xmlns:p14="http://schemas.microsoft.com/office/powerpoint/2010/main" val="156974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Vi er alle i samme båd</a:t>
            </a:r>
          </a:p>
        </p:txBody>
      </p:sp>
      <p:sp>
        <p:nvSpPr>
          <p:cNvPr id="3" name="Pladsholder til indhold 2"/>
          <p:cNvSpPr>
            <a:spLocks noGrp="1"/>
          </p:cNvSpPr>
          <p:nvPr>
            <p:ph idx="1"/>
          </p:nvPr>
        </p:nvSpPr>
        <p:spPr/>
        <p:txBody>
          <a:bodyPr>
            <a:normAutofit/>
          </a:bodyPr>
          <a:lstStyle/>
          <a:p>
            <a:pPr marL="0" indent="0">
              <a:buNone/>
            </a:pPr>
            <a:r>
              <a:rPr lang="da-DK" sz="2400" dirty="0"/>
              <a:t>Vi bliver alle ramt, det er kun et spørgsmål om tid</a:t>
            </a:r>
          </a:p>
          <a:p>
            <a:pPr marL="0" indent="0">
              <a:buNone/>
            </a:pPr>
            <a:endParaRPr lang="da-DK" sz="2400" dirty="0"/>
          </a:p>
          <a:p>
            <a:pPr marL="0" indent="0">
              <a:buNone/>
            </a:pPr>
            <a:r>
              <a:rPr lang="da-DK" sz="2400" dirty="0"/>
              <a:t>Vi bruger de metoder, vi kan finde til at klare os, så godt vi kan</a:t>
            </a:r>
          </a:p>
          <a:p>
            <a:pPr marL="0" indent="0">
              <a:buNone/>
            </a:pPr>
            <a:endParaRPr lang="da-DK" sz="2400" dirty="0"/>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463" y="3113069"/>
            <a:ext cx="3738280" cy="3013094"/>
          </a:xfrm>
          <a:prstGeom prst="rect">
            <a:avLst/>
          </a:prstGeom>
        </p:spPr>
      </p:pic>
      <p:sp>
        <p:nvSpPr>
          <p:cNvPr id="8" name="Tekstfelt 7"/>
          <p:cNvSpPr txBox="1"/>
          <p:nvPr/>
        </p:nvSpPr>
        <p:spPr>
          <a:xfrm>
            <a:off x="6324602" y="3863182"/>
            <a:ext cx="3004457" cy="1200329"/>
          </a:xfrm>
          <a:prstGeom prst="rect">
            <a:avLst/>
          </a:prstGeom>
          <a:noFill/>
        </p:spPr>
        <p:txBody>
          <a:bodyPr wrap="square" rtlCol="0">
            <a:spAutoFit/>
          </a:bodyPr>
          <a:lstStyle/>
          <a:p>
            <a:pPr defTabSz="457200"/>
            <a:r>
              <a:rPr lang="da-DK" sz="2400" dirty="0">
                <a:solidFill>
                  <a:prstClr val="white"/>
                </a:solidFill>
                <a:latin typeface="Calibri"/>
              </a:rPr>
              <a:t>Nogle strategier virker kun på kort sigt!</a:t>
            </a:r>
          </a:p>
          <a:p>
            <a:pPr defTabSz="457200"/>
            <a:endParaRPr lang="da-DK" sz="2400" dirty="0">
              <a:solidFill>
                <a:prstClr val="black"/>
              </a:solidFill>
              <a:latin typeface="Calibri"/>
            </a:endParaRPr>
          </a:p>
        </p:txBody>
      </p:sp>
    </p:spTree>
    <p:extLst>
      <p:ext uri="{BB962C8B-B14F-4D97-AF65-F5344CB8AC3E}">
        <p14:creationId xmlns:p14="http://schemas.microsoft.com/office/powerpoint/2010/main" val="1847028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da-DK" sz="3200">
                <a:solidFill>
                  <a:srgbClr val="F8E950"/>
                </a:solidFill>
                <a:latin typeface="+mn-lt"/>
              </a:rPr>
              <a:t>Livets strøm</a:t>
            </a:r>
          </a:p>
        </p:txBody>
      </p:sp>
      <p:sp>
        <p:nvSpPr>
          <p:cNvPr id="3" name="Content Placeholder 2"/>
          <p:cNvSpPr>
            <a:spLocks noGrp="1"/>
          </p:cNvSpPr>
          <p:nvPr>
            <p:ph idx="1"/>
          </p:nvPr>
        </p:nvSpPr>
        <p:spPr/>
        <p:txBody>
          <a:bodyPr>
            <a:normAutofit lnSpcReduction="10000"/>
          </a:bodyPr>
          <a:lstStyle/>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“finder” bare os selv her</a:t>
            </a: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at blive født eller valgt de gener, vi er lavet ud fra</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følelser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grundlæggende temperament</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krop og den måde den fungerer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 basale menneskelige ønsker og behov</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det tidspunkt i historien, vi blev født på</a:t>
            </a:r>
          </a:p>
          <a:p>
            <a:pPr marL="0" indent="0">
              <a:lnSpc>
                <a:spcPct val="80000"/>
              </a:lnSpc>
              <a:buNone/>
            </a:pPr>
            <a:endParaRPr lang="da-DK" sz="1300">
              <a:solidFill>
                <a:srgbClr val="FFFFFF"/>
              </a:solidFill>
            </a:endParaRPr>
          </a:p>
          <a:p>
            <a:pPr marL="0" indent="0">
              <a:lnSpc>
                <a:spcPct val="80000"/>
              </a:lnSpc>
              <a:buNone/>
            </a:pPr>
            <a:endParaRPr lang="da-DK" sz="1300">
              <a:solidFill>
                <a:srgbClr val="FFFFFF"/>
              </a:solidFill>
            </a:endParaRPr>
          </a:p>
          <a:p>
            <a:pPr marL="0" indent="0">
              <a:lnSpc>
                <a:spcPct val="80000"/>
              </a:lnSpc>
              <a:buNone/>
            </a:pPr>
            <a:endParaRPr lang="da-DK" sz="900">
              <a:solidFill>
                <a:srgbClr val="FFFFFF"/>
              </a:solidFill>
            </a:endParaRPr>
          </a:p>
          <a:p>
            <a:pPr marL="0" indent="0">
              <a:lnSpc>
                <a:spcPct val="80000"/>
              </a:lnSpc>
              <a:buNone/>
            </a:pPr>
            <a:endParaRPr lang="da-DK" sz="500" i="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16389" name="Picture 6" descr="http://www.iconwallstickers.co.uk/media/catalog/product/cache/5/thumbnail/9df78eab33525d08d6e5fb8d27136e95/2-Jpegs/Evolution-of-Man-Sihouette-Wall-Decal-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18" y="1279526"/>
            <a:ext cx="3443776" cy="1288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38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49276"/>
            <a:ext cx="8229600" cy="5927725"/>
          </a:xfrm>
        </p:spPr>
        <p:txBody>
          <a:bodyPr>
            <a:normAutofit/>
          </a:bodyPr>
          <a:lstStyle/>
          <a:p>
            <a:pPr marL="0" indent="0" algn="ctr">
              <a:buNone/>
            </a:pPr>
            <a:r>
              <a:rPr lang="da-DK" sz="3500">
                <a:solidFill>
                  <a:srgbClr val="F8E950"/>
                </a:solidFill>
              </a:rPr>
              <a:t>Vores biologiske selv</a:t>
            </a:r>
          </a:p>
          <a:p>
            <a:pPr marL="0" indent="0">
              <a:buNone/>
            </a:pPr>
            <a:r>
              <a:rPr lang="da-DK" sz="2400">
                <a:solidFill>
                  <a:srgbClr val="FFFFFF"/>
                </a:solidFill>
              </a:rPr>
              <a:t>Vi har sind, hjerner og kroppe, der er udviklet gennem millioner af års evolution. </a:t>
            </a:r>
          </a:p>
          <a:p>
            <a:pPr marL="0" indent="0">
              <a:buNone/>
            </a:pPr>
            <a:r>
              <a:rPr lang="da-DK" sz="2400">
                <a:solidFill>
                  <a:srgbClr val="FFFFFF"/>
                </a:solidFill>
              </a:rPr>
              <a:t>Vi er designet til at føle, ønske og have behov for bestemte ting. </a:t>
            </a:r>
            <a:endParaRPr lang="da-DK" b="1">
              <a:solidFill>
                <a:srgbClr val="FFFFFF"/>
              </a:solidFill>
            </a:endParaRPr>
          </a:p>
          <a:p>
            <a:pPr marL="0" indent="0"/>
            <a:endParaRPr lang="da-DK" b="1">
              <a:solidFill>
                <a:srgbClr val="FFFFFF"/>
              </a:solidFill>
            </a:endParaRPr>
          </a:p>
          <a:p>
            <a:pPr marL="0" indent="0"/>
            <a:endParaRPr lang="da-DK">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957513"/>
            <a:ext cx="5715000" cy="3390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5951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333376"/>
            <a:ext cx="8229600" cy="735013"/>
          </a:xfrm>
        </p:spPr>
        <p:txBody>
          <a:bodyPr>
            <a:normAutofit fontScale="90000"/>
          </a:bodyPr>
          <a:lstStyle/>
          <a:p>
            <a:pPr>
              <a:defRPr/>
            </a:pPr>
            <a:r>
              <a:rPr lang="da-DK">
                <a:solidFill>
                  <a:srgbClr val="F8E950"/>
                </a:solidFill>
                <a:latin typeface="+mn-lt"/>
                <a:ea typeface="+mj-ea"/>
              </a:rPr>
              <a:t>Vores udviklede følelser</a:t>
            </a:r>
          </a:p>
        </p:txBody>
      </p:sp>
      <p:sp>
        <p:nvSpPr>
          <p:cNvPr id="3" name="Content Placeholder 2"/>
          <p:cNvSpPr>
            <a:spLocks noGrp="1"/>
          </p:cNvSpPr>
          <p:nvPr>
            <p:ph idx="1"/>
          </p:nvPr>
        </p:nvSpPr>
        <p:spPr>
          <a:xfrm>
            <a:off x="1981200" y="1125538"/>
            <a:ext cx="8229600" cy="5351462"/>
          </a:xfrm>
        </p:spPr>
        <p:txBody>
          <a:bodyPr>
            <a:normAutofit/>
          </a:bodyPr>
          <a:lstStyle/>
          <a:p>
            <a:pPr marL="0" indent="0">
              <a:buNone/>
            </a:pPr>
            <a:r>
              <a:rPr lang="da-DK" sz="2000" dirty="0">
                <a:solidFill>
                  <a:srgbClr val="FFFFFF"/>
                </a:solidFill>
              </a:rPr>
              <a:t>Følelser som vrede og angst er udviklede i vores hjerner for at motivere os, gøre os </a:t>
            </a:r>
            <a:r>
              <a:rPr lang="da-DK" sz="2000" dirty="0" err="1">
                <a:solidFill>
                  <a:srgbClr val="FFFFFF"/>
                </a:solidFill>
              </a:rPr>
              <a:t>agtpågivne</a:t>
            </a:r>
            <a:r>
              <a:rPr lang="da-DK" sz="2000" dirty="0">
                <a:solidFill>
                  <a:srgbClr val="FFFFFF"/>
                </a:solidFill>
              </a:rPr>
              <a:t>, drive os og beskytte os. På samme måde er smerte, som kan være så ubehagelig, en del af vores naturlige beskyttelsessystem. </a:t>
            </a:r>
          </a:p>
          <a:p>
            <a:pPr marL="0" indent="0">
              <a:buNone/>
            </a:pPr>
            <a:r>
              <a:rPr lang="da-DK" sz="2000" dirty="0">
                <a:solidFill>
                  <a:srgbClr val="FFFFFF"/>
                </a:solidFill>
              </a:rPr>
              <a:t>Både smerte og følelser er udviklede til at beskytte os, til at få os til at reagere, og samtidig kan begge dele være svære at have med at gøre.</a:t>
            </a:r>
          </a:p>
          <a:p>
            <a:pPr marL="0" indent="0">
              <a:buNone/>
            </a:pPr>
            <a:r>
              <a:rPr lang="da-DK" sz="2000" dirty="0">
                <a:solidFill>
                  <a:srgbClr val="FFFFFF"/>
                </a:solidFill>
              </a:rPr>
              <a:t>                                       </a:t>
            </a:r>
          </a:p>
          <a:p>
            <a:pPr marL="0" indent="0">
              <a:buNone/>
            </a:pPr>
            <a:r>
              <a:rPr lang="da-DK" sz="2000" dirty="0">
                <a:solidFill>
                  <a:srgbClr val="FFFFFF"/>
                </a:solidFill>
              </a:rPr>
              <a:t>                                   </a:t>
            </a: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lgn="ctr">
              <a:buNone/>
            </a:pPr>
            <a:r>
              <a:rPr lang="da-DK" sz="2200" i="1" dirty="0">
                <a:solidFill>
                  <a:srgbClr val="FFFFFF"/>
                </a:solidFill>
              </a:rPr>
              <a:t>Hvorfor bliver vi som mennesker vrede? Kede af det? Angste? </a:t>
            </a:r>
            <a:endParaRPr lang="da-DK" i="1" dirty="0">
              <a:solidFill>
                <a:srgbClr val="FFFFFF"/>
              </a:solidFill>
            </a:endParaRP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3149375"/>
            <a:ext cx="4535487"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58599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908050"/>
            <a:ext cx="8147050" cy="525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8602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6096000" cy="828000"/>
          </a:xfrm>
        </p:spPr>
        <p:txBody>
          <a:bodyPr>
            <a:noAutofit/>
          </a:bodyPr>
          <a:lstStyle/>
          <a:p>
            <a:pPr>
              <a:lnSpc>
                <a:spcPct val="90000"/>
              </a:lnSpc>
            </a:pPr>
            <a:r>
              <a:rPr lang="da-DK" sz="3600">
                <a:solidFill>
                  <a:srgbClr val="F8E950"/>
                </a:solidFill>
              </a:rPr>
              <a:t>Introduktion til en medfølelsesfokuseret tilgang </a:t>
            </a:r>
            <a:br>
              <a:rPr lang="da-DK" sz="3600">
                <a:solidFill>
                  <a:srgbClr val="F8E950"/>
                </a:solidFill>
              </a:rPr>
            </a:br>
            <a:endParaRPr lang="da-DK" sz="36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t>Dag 1.: </a:t>
            </a:r>
          </a:p>
          <a:p>
            <a:pPr marL="0" indent="0">
              <a:lnSpc>
                <a:spcPct val="90000"/>
              </a:lnSpc>
              <a:buNone/>
            </a:pPr>
            <a:r>
              <a:rPr lang="da-DK" sz="2400" dirty="0"/>
              <a:t>10.00-12.00	Præsentation af underviser og deltagere							Introduktion til den medfølelsesfokuserede </a:t>
            </a:r>
          </a:p>
          <a:p>
            <a:pPr marL="0" indent="0">
              <a:lnSpc>
                <a:spcPct val="90000"/>
              </a:lnSpc>
              <a:buNone/>
            </a:pPr>
            <a:r>
              <a:rPr lang="da-DK" sz="2400" dirty="0"/>
              <a:t>				tilgang</a:t>
            </a:r>
          </a:p>
          <a:p>
            <a:pPr marL="0" indent="0">
              <a:lnSpc>
                <a:spcPct val="90000"/>
              </a:lnSpc>
              <a:buNone/>
            </a:pPr>
            <a:r>
              <a:rPr lang="da-DK" sz="2400" dirty="0"/>
              <a:t>12.00-12.45	Frokost</a:t>
            </a:r>
          </a:p>
          <a:p>
            <a:pPr marL="0" indent="0">
              <a:lnSpc>
                <a:spcPct val="90000"/>
              </a:lnSpc>
              <a:buNone/>
            </a:pPr>
            <a:r>
              <a:rPr lang="da-DK" sz="2400" dirty="0"/>
              <a:t>12.45-16.00	Modellen med de tre cirkler</a:t>
            </a:r>
          </a:p>
          <a:p>
            <a:pPr marL="0" indent="0">
              <a:lnSpc>
                <a:spcPct val="90000"/>
              </a:lnSpc>
              <a:buNone/>
            </a:pPr>
            <a:r>
              <a:rPr lang="da-DK" sz="2400" dirty="0"/>
              <a:t>				Øvelse med de tre cirkler.</a:t>
            </a:r>
          </a:p>
          <a:p>
            <a:pPr marL="0" indent="0">
              <a:lnSpc>
                <a:spcPct val="90000"/>
              </a:lnSpc>
              <a:buNone/>
            </a:pPr>
            <a:r>
              <a:rPr lang="da-DK" sz="2400" dirty="0"/>
              <a:t>				Opsamling på øvelse</a:t>
            </a:r>
          </a:p>
          <a:p>
            <a:pPr>
              <a:lnSpc>
                <a:spcPct val="90000"/>
              </a:lnSpc>
              <a:buFont typeface="Arial" charset="0"/>
              <a:buNone/>
            </a:pPr>
            <a:endParaRPr lang="da-DK" dirty="0">
              <a:solidFill>
                <a:schemeClr val="bg1"/>
              </a:solidFill>
            </a:endParaRPr>
          </a:p>
          <a:p>
            <a:pPr>
              <a:lnSpc>
                <a:spcPct val="90000"/>
              </a:lnSpc>
              <a:buFont typeface="Arial" charset="0"/>
              <a:buNone/>
            </a:pPr>
            <a:endParaRPr lang="da-DK" dirty="0">
              <a:solidFill>
                <a:schemeClr val="bg1"/>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69616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00601"/>
            <a:ext cx="8229600" cy="1325563"/>
          </a:xfrm>
        </p:spPr>
        <p:txBody>
          <a:bodyPr>
            <a:normAutofit fontScale="92500" lnSpcReduction="20000"/>
          </a:bodyPr>
          <a:lstStyle/>
          <a:p>
            <a:endParaRPr lang="da-DK">
              <a:solidFill>
                <a:srgbClr val="FFFFFF"/>
              </a:solidFill>
            </a:endParaRPr>
          </a:p>
          <a:p>
            <a:pPr marL="0" indent="0">
              <a:buNone/>
            </a:pPr>
            <a:r>
              <a:rPr lang="da-DK">
                <a:solidFill>
                  <a:srgbClr val="FFFFFF"/>
                </a:solidFill>
              </a:rPr>
              <a:t>Dyr har ikke bekymringer om, hvad der vil ske i morgen, eller hvad der skete </a:t>
            </a:r>
            <a:r>
              <a:rPr lang="da-DK" err="1">
                <a:solidFill>
                  <a:srgbClr val="FFFFFF"/>
                </a:solidFill>
              </a:rPr>
              <a:t>igår</a:t>
            </a:r>
            <a:endParaRPr lang="da-DK">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584201"/>
            <a:ext cx="6069012" cy="455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2088357" y="247651"/>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BE0204"/>
                </a:solidFill>
                <a:latin typeface="Calibri"/>
                <a:ea typeface="ＭＳ Ｐゴシック" charset="0"/>
              </a:rPr>
              <a:t>Hvad hvis jeg ikke kan klare det i morgen?</a:t>
            </a:r>
          </a:p>
        </p:txBody>
      </p:sp>
    </p:spTree>
    <p:extLst>
      <p:ext uri="{BB962C8B-B14F-4D97-AF65-F5344CB8AC3E}">
        <p14:creationId xmlns:p14="http://schemas.microsoft.com/office/powerpoint/2010/main" val="229912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endParaRPr lang="da-DK"/>
          </a:p>
          <a:p>
            <a:pPr algn="ctr">
              <a:buFont typeface="Arial" charset="0"/>
              <a:buNone/>
            </a:pPr>
            <a:r>
              <a:rPr lang="da-DK"/>
              <a:t>Dyr bekymrer sig ikke om, hvordan de tager sig ud i andres øjne</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571" y="1081113"/>
            <a:ext cx="5305425" cy="4057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loud Callout 3"/>
          <p:cNvSpPr/>
          <p:nvPr/>
        </p:nvSpPr>
        <p:spPr>
          <a:xfrm>
            <a:off x="2252664"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76B6F2">
                    <a:lumMod val="50000"/>
                  </a:srgbClr>
                </a:solidFill>
                <a:latin typeface="Calibri"/>
                <a:ea typeface="ＭＳ Ｐゴシック" charset="0"/>
              </a:rPr>
              <a:t>Jeg forstår ikke, at jeg er så tyk og beskidt!</a:t>
            </a:r>
          </a:p>
        </p:txBody>
      </p:sp>
    </p:spTree>
    <p:extLst>
      <p:ext uri="{BB962C8B-B14F-4D97-AF65-F5344CB8AC3E}">
        <p14:creationId xmlns:p14="http://schemas.microsoft.com/office/powerpoint/2010/main" val="3425295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pPr algn="ctr"/>
            <a:endParaRPr lang="da-DK"/>
          </a:p>
          <a:p>
            <a:pPr algn="ctr">
              <a:buFont typeface="Arial" charset="0"/>
              <a:buNone/>
            </a:pPr>
            <a:r>
              <a:rPr lang="da-DK" sz="2000">
                <a:solidFill>
                  <a:srgbClr val="FFFFFF"/>
                </a:solidFill>
              </a:rPr>
              <a:t>Andre dyr har ikke de nye områder af hjernen til at stille spørgsmål ved, fordømme eller kritisere deres egne naturlige reaktioner og oplevelser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1065214"/>
            <a:ext cx="5256213" cy="4027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loud Callout 5"/>
          <p:cNvSpPr/>
          <p:nvPr/>
        </p:nvSpPr>
        <p:spPr>
          <a:xfrm>
            <a:off x="6240464"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FF0000"/>
                </a:solidFill>
                <a:latin typeface="Calibri"/>
                <a:ea typeface="ＭＳ Ｐゴシック" charset="0"/>
              </a:rPr>
              <a:t>Hvorfor bliver jeg så gal igen? Jeg burde ikke blive så gal. </a:t>
            </a:r>
          </a:p>
        </p:txBody>
      </p:sp>
    </p:spTree>
    <p:extLst>
      <p:ext uri="{BB962C8B-B14F-4D97-AF65-F5344CB8AC3E}">
        <p14:creationId xmlns:p14="http://schemas.microsoft.com/office/powerpoint/2010/main" val="1164240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981076"/>
            <a:ext cx="7127875" cy="5040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kstfelt 1"/>
          <p:cNvSpPr txBox="1"/>
          <p:nvPr/>
        </p:nvSpPr>
        <p:spPr>
          <a:xfrm>
            <a:off x="5816656" y="3567081"/>
            <a:ext cx="1296000" cy="1200329"/>
          </a:xfrm>
          <a:prstGeom prst="rect">
            <a:avLst/>
          </a:prstGeom>
          <a:solidFill>
            <a:srgbClr val="000000"/>
          </a:solidFill>
        </p:spPr>
        <p:txBody>
          <a:bodyPr wrap="square" rtlCol="0">
            <a:spAutoFit/>
          </a:bodyPr>
          <a:lstStyle/>
          <a:p>
            <a:pPr defTabSz="457200"/>
            <a:r>
              <a:rPr lang="da-DK">
                <a:solidFill>
                  <a:srgbClr val="FFFFFF"/>
                </a:solidFill>
                <a:latin typeface="Calibri"/>
              </a:rPr>
              <a:t>De første 60 sek. af et panikanfald</a:t>
            </a:r>
            <a:endParaRPr lang="da-DK">
              <a:solidFill>
                <a:prstClr val="black"/>
              </a:solidFill>
              <a:latin typeface="Calibri"/>
            </a:endParaRPr>
          </a:p>
        </p:txBody>
      </p:sp>
      <p:sp>
        <p:nvSpPr>
          <p:cNvPr id="4" name="Pladsholder til sidefod 3"/>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6483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dirty="0">
                <a:ea typeface="+mj-ea"/>
              </a:rPr>
              <a:t> </a:t>
            </a:r>
            <a:r>
              <a:rPr lang="da-DK" dirty="0">
                <a:solidFill>
                  <a:srgbClr val="F8E950"/>
                </a:solidFill>
                <a:ea typeface="+mj-ea"/>
              </a:rPr>
              <a:t>Vores personlige historie</a:t>
            </a:r>
          </a:p>
        </p:txBody>
      </p:sp>
      <p:sp>
        <p:nvSpPr>
          <p:cNvPr id="3" name="Content Placeholder 2"/>
          <p:cNvSpPr>
            <a:spLocks noGrp="1"/>
          </p:cNvSpPr>
          <p:nvPr>
            <p:ph idx="1"/>
          </p:nvPr>
        </p:nvSpPr>
        <p:spPr/>
        <p:txBody>
          <a:bodyPr>
            <a:normAutofit fontScale="85000" lnSpcReduction="20000"/>
          </a:bodyPr>
          <a:lstStyle/>
          <a:p>
            <a:pPr marL="0" indent="0">
              <a:buNone/>
            </a:pPr>
            <a:r>
              <a:rPr lang="da-DK" sz="2200" dirty="0"/>
              <a:t>Vores værdier, følelser og fornemmelse af hvem vi er bliver formet igennem vores opdragelse og konkrete kulturelle sammenhæng. </a:t>
            </a:r>
          </a:p>
          <a:p>
            <a:pPr marL="0" indent="0">
              <a:buNone/>
            </a:pPr>
            <a:r>
              <a:rPr lang="da-DK" sz="2200" dirty="0"/>
              <a:t>Vores konkrete vilkår er bestemmende for, hvilken udgave af os selv vi bliver. Vi udvikles til at overleve bedst muligt i forhold til de krav og trusler, vi mødes af.</a:t>
            </a:r>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lgn="ctr">
              <a:buNone/>
            </a:pPr>
            <a:endParaRPr lang="da-DK" sz="2000" i="1" dirty="0"/>
          </a:p>
          <a:p>
            <a:pPr marL="0" indent="0" algn="ctr">
              <a:buNone/>
            </a:pPr>
            <a:endParaRPr lang="da-DK" sz="2000" i="1" dirty="0"/>
          </a:p>
          <a:p>
            <a:pPr marL="0" indent="0" algn="ctr">
              <a:buNone/>
            </a:pPr>
            <a:endParaRPr lang="da-DK" sz="2000" i="1" dirty="0"/>
          </a:p>
          <a:p>
            <a:pPr marL="0" indent="0" algn="ctr">
              <a:buNone/>
            </a:pPr>
            <a:r>
              <a:rPr lang="da-DK" sz="2000" i="1" dirty="0"/>
              <a:t>Hvordan mon denne baby vil udvikle sig, hvis den kidnappes af en narkobande?</a:t>
            </a:r>
          </a:p>
          <a:p>
            <a:pPr marL="0" indent="0" algn="ctr">
              <a:buNone/>
            </a:pPr>
            <a:r>
              <a:rPr lang="da-DK" sz="2000" i="1" dirty="0"/>
              <a:t>Hvordan var du blevet, hvis du var vokset op inde hos naboen?</a:t>
            </a:r>
          </a:p>
          <a:p>
            <a:pPr marL="0" indent="0"/>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1" y="2832996"/>
            <a:ext cx="3351213"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07" y="2832996"/>
            <a:ext cx="2813851" cy="2516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2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Engagement af klienten i </a:t>
            </a:r>
            <a:r>
              <a:rPr lang="da-DK" dirty="0" err="1"/>
              <a:t>psykoedukation</a:t>
            </a:r>
            <a:endParaRPr lang="da-DK" dirty="0"/>
          </a:p>
        </p:txBody>
      </p:sp>
      <p:sp>
        <p:nvSpPr>
          <p:cNvPr id="3" name="Pladsholder til indhold 2"/>
          <p:cNvSpPr>
            <a:spLocks noGrp="1"/>
          </p:cNvSpPr>
          <p:nvPr>
            <p:ph idx="1"/>
          </p:nvPr>
        </p:nvSpPr>
        <p:spPr/>
        <p:txBody>
          <a:bodyPr>
            <a:normAutofit fontScale="92500" lnSpcReduction="10000"/>
          </a:bodyPr>
          <a:lstStyle/>
          <a:p>
            <a:r>
              <a:rPr lang="da-DK" dirty="0"/>
              <a:t>Stil spørgsmål til klientens erfaringsverden</a:t>
            </a:r>
          </a:p>
          <a:p>
            <a:r>
              <a:rPr lang="da-DK" dirty="0"/>
              <a:t>Vær nysgerrig i forhold til, hvad klienten tænker om de forskellige elementer</a:t>
            </a:r>
          </a:p>
          <a:p>
            <a:r>
              <a:rPr lang="da-DK" dirty="0"/>
              <a:t>Det er ikke noget der skal læres, det er noget der skal tænkes over sammen med klienten</a:t>
            </a:r>
          </a:p>
          <a:p>
            <a:r>
              <a:rPr lang="da-DK" dirty="0"/>
              <a:t>Igennem denne proces opbygges klientens indre visdom, som baner vejen for en dyb erkendelse af at vi alle er ”en brik i det store spil”, et resultat af både evolution og egne konkrete erfaringer, uden skyld i hvordan det er blevet, men med ansvar for hvordan man går videre.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861612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592138"/>
          </a:xfrm>
        </p:spPr>
        <p:txBody>
          <a:bodyPr>
            <a:normAutofit fontScale="90000"/>
          </a:bodyPr>
          <a:lstStyle/>
          <a:p>
            <a:pPr>
              <a:defRPr/>
            </a:pPr>
            <a:r>
              <a:rPr lang="da-DK">
                <a:solidFill>
                  <a:srgbClr val="F8E950"/>
                </a:solidFill>
                <a:latin typeface="+mn-lt"/>
                <a:ea typeface="+mj-ea"/>
              </a:rPr>
              <a:t>Indlæring af følelser</a:t>
            </a:r>
          </a:p>
        </p:txBody>
      </p:sp>
      <p:sp>
        <p:nvSpPr>
          <p:cNvPr id="3" name="Content Placeholder 2"/>
          <p:cNvSpPr>
            <a:spLocks noGrp="1"/>
          </p:cNvSpPr>
          <p:nvPr>
            <p:ph idx="1"/>
          </p:nvPr>
        </p:nvSpPr>
        <p:spPr/>
        <p:txBody>
          <a:bodyPr rtlCol="0">
            <a:normAutofit fontScale="25000" lnSpcReduction="20000"/>
          </a:bodyPr>
          <a:lstStyle/>
          <a:p>
            <a:pPr marL="0" indent="0">
              <a:buNone/>
              <a:defRPr/>
            </a:pPr>
            <a:r>
              <a:rPr lang="da-DK" sz="6400" dirty="0">
                <a:solidFill>
                  <a:srgbClr val="FFFFFF"/>
                </a:solidFill>
              </a:rPr>
              <a:t>Tænk over, hvad du har lært om dine følelser:</a:t>
            </a:r>
          </a:p>
          <a:p>
            <a:pPr marL="0" indent="0">
              <a:buNone/>
              <a:defRPr/>
            </a:pPr>
            <a:endParaRPr lang="da-DK" sz="4300" dirty="0">
              <a:solidFill>
                <a:srgbClr val="FFFFFF"/>
              </a:solidFill>
            </a:endParaRPr>
          </a:p>
          <a:p>
            <a:pPr marL="182880" indent="-182880">
              <a:buFont typeface="Arial" pitchFamily="34" charset="0"/>
              <a:buChar char="•"/>
              <a:defRPr/>
            </a:pPr>
            <a:r>
              <a:rPr lang="da-DK" sz="5600" dirty="0">
                <a:solidFill>
                  <a:srgbClr val="FFFFFF"/>
                </a:solidFill>
              </a:rPr>
              <a:t>Hvordan blev vrede håndteret i din familie?</a:t>
            </a:r>
          </a:p>
          <a:p>
            <a:pPr marL="582930" lvl="1" indent="-182880">
              <a:buFont typeface="Arial" pitchFamily="34" charset="0"/>
              <a:buChar char="•"/>
              <a:defRPr/>
            </a:pPr>
            <a:r>
              <a:rPr lang="da-DK" sz="5600" dirty="0">
                <a:solidFill>
                  <a:srgbClr val="FFFFFF"/>
                </a:solidFill>
              </a:rPr>
              <a:t>Hvad gjorde mor/far når du blev vred?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vrede?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angst håndteret i din familie?</a:t>
            </a:r>
          </a:p>
          <a:p>
            <a:pPr marL="582930" lvl="1" indent="-182880">
              <a:buFont typeface="Arial" pitchFamily="34" charset="0"/>
              <a:buChar char="•"/>
              <a:defRPr/>
            </a:pPr>
            <a:r>
              <a:rPr lang="da-DK" sz="5600" dirty="0">
                <a:solidFill>
                  <a:srgbClr val="FFFFFF"/>
                </a:solidFill>
              </a:rPr>
              <a:t>Hvad gjorde mor/far når du blev angst?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angste?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ked af det hed håndteret i din familie?</a:t>
            </a:r>
          </a:p>
          <a:p>
            <a:pPr marL="582930" lvl="1" indent="-182880">
              <a:buFont typeface="Arial" pitchFamily="34" charset="0"/>
              <a:buChar char="•"/>
              <a:defRPr/>
            </a:pPr>
            <a:r>
              <a:rPr lang="da-DK" sz="5600" dirty="0">
                <a:solidFill>
                  <a:srgbClr val="FFFFFF"/>
                </a:solidFill>
              </a:rPr>
              <a:t>Hvad gjorde mor/far når du blev ked af det?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kede af det?</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glæde håndteret i din familie?</a:t>
            </a:r>
          </a:p>
          <a:p>
            <a:pPr marL="582930" lvl="1" indent="-182880">
              <a:buFont typeface="Arial" pitchFamily="34" charset="0"/>
              <a:buChar char="•"/>
              <a:defRPr/>
            </a:pPr>
            <a:r>
              <a:rPr lang="da-DK" sz="5600" dirty="0">
                <a:solidFill>
                  <a:srgbClr val="FFFFFF"/>
                </a:solidFill>
              </a:rPr>
              <a:t>Hvad gjorde mor/far når du blev glad?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glade?</a:t>
            </a:r>
          </a:p>
          <a:p>
            <a:pPr marL="182880" indent="-182880">
              <a:buFont typeface="Arial" pitchFamily="34" charset="0"/>
              <a:buChar char="•"/>
              <a:defRPr/>
            </a:pPr>
            <a:endParaRPr lang="da-DK" dirty="0">
              <a:solidFill>
                <a:srgbClr val="FFFFFF"/>
              </a:solidFill>
            </a:endParaRPr>
          </a:p>
          <a:p>
            <a:pPr marL="182880" indent="-182880">
              <a:buFont typeface="Arial" pitchFamily="34" charset="0"/>
              <a:buChar char="•"/>
              <a:defRPr/>
            </a:pPr>
            <a:endParaRPr lang="da-DK" dirty="0">
              <a:solidFill>
                <a:srgbClr val="FFFFFF"/>
              </a:solidFill>
            </a:endParaRPr>
          </a:p>
          <a:p>
            <a:pPr marL="582930" lvl="1" indent="-182880">
              <a:buFont typeface="Arial" pitchFamily="34" charset="0"/>
              <a:buChar char="•"/>
              <a:defRPr/>
            </a:pPr>
            <a:endParaRPr lang="da-DK" dirty="0">
              <a:solidFill>
                <a:srgbClr val="FFFFFF"/>
              </a:solidFill>
            </a:endParaRPr>
          </a:p>
        </p:txBody>
      </p:sp>
      <p:pic>
        <p:nvPicPr>
          <p:cNvPr id="32773" name="Picture 4" descr="C:\Users\Tobyn\Pictures\Hara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644" y="1940312"/>
            <a:ext cx="2603280" cy="152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644" y="3631911"/>
            <a:ext cx="2603281" cy="1952461"/>
          </a:xfrm>
          <a:prstGeom prst="rect">
            <a:avLst/>
          </a:prstGeom>
        </p:spPr>
      </p:pic>
    </p:spTree>
    <p:extLst>
      <p:ext uri="{BB962C8B-B14F-4D97-AF65-F5344CB8AC3E}">
        <p14:creationId xmlns:p14="http://schemas.microsoft.com/office/powerpoint/2010/main" val="2750854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vert="horz" lIns="91440" tIns="45720" rIns="94673" bIns="45720" rtlCol="0" anchor="ctr">
            <a:normAutofit/>
          </a:bodyPr>
          <a:lstStyle/>
          <a:p>
            <a:pPr marL="35166">
              <a:defRPr/>
            </a:pPr>
            <a:r>
              <a:rPr lang="en-US">
                <a:solidFill>
                  <a:srgbClr val="F8E950"/>
                </a:solidFill>
              </a:rPr>
              <a:t>En version </a:t>
            </a:r>
            <a:r>
              <a:rPr lang="en-US" err="1">
                <a:solidFill>
                  <a:srgbClr val="F8E950"/>
                </a:solidFill>
              </a:rPr>
              <a:t>af</a:t>
            </a:r>
            <a:r>
              <a:rPr lang="en-US">
                <a:solidFill>
                  <a:srgbClr val="F8E950"/>
                </a:solidFill>
              </a:rPr>
              <a:t> </a:t>
            </a:r>
            <a:r>
              <a:rPr lang="en-US" err="1">
                <a:solidFill>
                  <a:srgbClr val="F8E950"/>
                </a:solidFill>
              </a:rPr>
              <a:t>os</a:t>
            </a:r>
            <a:endParaRPr lang="en-US">
              <a:solidFill>
                <a:srgbClr val="F8E950"/>
              </a:solidFill>
            </a:endParaRPr>
          </a:p>
        </p:txBody>
      </p:sp>
      <p:sp>
        <p:nvSpPr>
          <p:cNvPr id="18435" name="Rectangle 3"/>
          <p:cNvSpPr>
            <a:spLocks noGrp="1" noChangeArrowheads="1"/>
          </p:cNvSpPr>
          <p:nvPr>
            <p:ph idx="1"/>
          </p:nvPr>
        </p:nvSpPr>
        <p:spPr/>
        <p:txBody>
          <a:bodyPr vert="horz" lIns="91440" tIns="45720" rIns="94673" bIns="45720" rtlCol="0">
            <a:normAutofit/>
          </a:bodyPr>
          <a:lstStyle/>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bestilt</a:t>
            </a:r>
            <a:r>
              <a:rPr lang="en-US">
                <a:solidFill>
                  <a:srgbClr val="FFFFFF"/>
                </a:solidFill>
              </a:rPr>
              <a:t> den </a:t>
            </a:r>
            <a:r>
              <a:rPr lang="en-US" err="1">
                <a:solidFill>
                  <a:srgbClr val="FFFFFF"/>
                </a:solidFill>
              </a:rPr>
              <a:t>hjerne</a:t>
            </a:r>
            <a:r>
              <a:rPr lang="en-US">
                <a:solidFill>
                  <a:srgbClr val="FFFFFF"/>
                </a:solidFill>
              </a:rPr>
              <a:t>, vi </a:t>
            </a:r>
            <a:r>
              <a:rPr lang="en-US" err="1">
                <a:solidFill>
                  <a:srgbClr val="FFFFFF"/>
                </a:solidFill>
              </a:rPr>
              <a:t>fødes</a:t>
            </a:r>
            <a:r>
              <a:rPr lang="en-US">
                <a:solidFill>
                  <a:srgbClr val="FFFFFF"/>
                </a:solidFill>
              </a:rPr>
              <a:t> med</a:t>
            </a: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hvor</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endParaRPr lang="en-US">
              <a:solidFill>
                <a:srgbClr val="FFFFFF"/>
              </a:solidFill>
            </a:endParaRP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hvem</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r>
              <a:rPr lang="en-US">
                <a:solidFill>
                  <a:srgbClr val="FFFFFF"/>
                </a:solidFill>
              </a:rPr>
              <a:t> </a:t>
            </a:r>
            <a:r>
              <a:rPr lang="en-US" err="1">
                <a:solidFill>
                  <a:srgbClr val="FFFFFF"/>
                </a:solidFill>
              </a:rPr>
              <a:t>af</a:t>
            </a:r>
            <a:endParaRPr lang="en-US">
              <a:solidFill>
                <a:srgbClr val="FFFFFF"/>
              </a:solidFill>
            </a:endParaRPr>
          </a:p>
          <a:p>
            <a:pPr eaLnBrk="1" hangingPunct="1">
              <a:buClr>
                <a:srgbClr val="FF9900"/>
              </a:buClr>
              <a:buFont typeface="Zapf Dingbats" charset="0"/>
              <a:buChar char="✤"/>
              <a:defRPr/>
            </a:pPr>
            <a:endParaRPr lang="en-US">
              <a:solidFill>
                <a:srgbClr val="FFFFFF"/>
              </a:solidFill>
            </a:endParaRPr>
          </a:p>
          <a:p>
            <a:pPr eaLnBrk="1" hangingPunct="1">
              <a:buClr>
                <a:srgbClr val="FF9900"/>
              </a:buClr>
              <a:buFont typeface="Zapf Dingbats" charset="0"/>
              <a:buChar char="✤"/>
              <a:defRPr/>
            </a:pPr>
            <a:r>
              <a:rPr lang="en-US" sz="6000" err="1">
                <a:solidFill>
                  <a:srgbClr val="FFFFFF"/>
                </a:solidFill>
              </a:rPr>
              <a:t>Det</a:t>
            </a:r>
            <a:r>
              <a:rPr lang="en-US" sz="6000">
                <a:solidFill>
                  <a:srgbClr val="FFFFFF"/>
                </a:solidFill>
              </a:rPr>
              <a:t> </a:t>
            </a:r>
            <a:r>
              <a:rPr lang="en-US" sz="6000" err="1">
                <a:solidFill>
                  <a:srgbClr val="FFFFFF"/>
                </a:solidFill>
              </a:rPr>
              <a:t>er</a:t>
            </a:r>
            <a:r>
              <a:rPr lang="en-US" sz="6000">
                <a:solidFill>
                  <a:srgbClr val="FFFFFF"/>
                </a:solidFill>
              </a:rPr>
              <a:t> </a:t>
            </a:r>
            <a:r>
              <a:rPr lang="en-US" sz="6000" err="1">
                <a:solidFill>
                  <a:srgbClr val="FFFFFF"/>
                </a:solidFill>
              </a:rPr>
              <a:t>ikke</a:t>
            </a:r>
            <a:r>
              <a:rPr lang="en-US" sz="6000">
                <a:solidFill>
                  <a:srgbClr val="FFFFFF"/>
                </a:solidFill>
              </a:rPr>
              <a:t> </a:t>
            </a:r>
            <a:r>
              <a:rPr lang="en-US" sz="6000" err="1">
                <a:solidFill>
                  <a:srgbClr val="FFFFFF"/>
                </a:solidFill>
              </a:rPr>
              <a:t>vores</a:t>
            </a:r>
            <a:r>
              <a:rPr lang="en-US" sz="6000">
                <a:solidFill>
                  <a:srgbClr val="FFFFFF"/>
                </a:solidFill>
              </a:rPr>
              <a:t> </a:t>
            </a:r>
            <a:r>
              <a:rPr lang="en-US" sz="6000" err="1">
                <a:solidFill>
                  <a:srgbClr val="FFFFFF"/>
                </a:solidFill>
              </a:rPr>
              <a:t>fejl</a:t>
            </a:r>
            <a:r>
              <a:rPr lang="en-US" sz="6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87368476"/>
      </p:ext>
    </p:extLst>
  </p:cSld>
  <p:clrMapOvr>
    <a:masterClrMapping/>
  </p:clrMapOvr>
  <p:transition>
    <p:cover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02934" y="241126"/>
            <a:ext cx="8965066" cy="964501"/>
          </a:xfrm>
        </p:spPr>
        <p:txBody>
          <a:bodyPr vert="horz" lIns="91440" tIns="45720" rIns="94651" bIns="45720" rtlCol="0" anchor="ctr">
            <a:noAutofit/>
          </a:bodyPr>
          <a:lstStyle/>
          <a:p>
            <a:pPr marL="35158">
              <a:defRPr/>
            </a:pPr>
            <a:r>
              <a:rPr lang="en-US" sz="3200" b="1">
                <a:solidFill>
                  <a:srgbClr val="F8E950"/>
                </a:solidFill>
                <a:effectLst>
                  <a:outerShdw blurRad="38100" dist="38100" dir="2700000" algn="tl">
                    <a:srgbClr val="000000"/>
                  </a:outerShdw>
                </a:effectLst>
              </a:rPr>
              <a:t>Neural Bases of Threat Processing </a:t>
            </a:r>
            <a:br>
              <a:rPr lang="en-US" sz="3200" b="1">
                <a:solidFill>
                  <a:srgbClr val="F8E950"/>
                </a:solidFill>
                <a:effectLst>
                  <a:outerShdw blurRad="38100" dist="38100" dir="2700000" algn="tl">
                    <a:srgbClr val="000000"/>
                  </a:outerShdw>
                </a:effectLst>
                <a:ea typeface="ヒラギノ明朝 ProN W6" charset="0"/>
                <a:cs typeface="ヒラギノ明朝 ProN W6" charset="0"/>
              </a:rPr>
            </a:br>
            <a:r>
              <a:rPr lang="en-US" sz="3200" b="1">
                <a:solidFill>
                  <a:srgbClr val="F8E950"/>
                </a:solidFill>
                <a:effectLst>
                  <a:outerShdw blurRad="38100" dist="38100" dir="2700000" algn="tl">
                    <a:srgbClr val="000000"/>
                  </a:outerShdw>
                </a:effectLst>
              </a:rPr>
              <a:t>(</a:t>
            </a:r>
            <a:r>
              <a:rPr lang="en-US" sz="3200" b="1" err="1">
                <a:solidFill>
                  <a:srgbClr val="F8E950"/>
                </a:solidFill>
                <a:effectLst>
                  <a:outerShdw blurRad="38100" dist="38100" dir="2700000" algn="tl">
                    <a:srgbClr val="000000"/>
                  </a:outerShdw>
                </a:effectLst>
              </a:rPr>
              <a:t>LeDoux</a:t>
            </a:r>
            <a:r>
              <a:rPr lang="en-US" sz="3200" b="1">
                <a:solidFill>
                  <a:srgbClr val="F8E950"/>
                </a:solidFill>
                <a:effectLst>
                  <a:outerShdw blurRad="38100" dist="38100" dir="2700000" algn="tl">
                    <a:srgbClr val="000000"/>
                  </a:outerShdw>
                </a:effectLst>
              </a:rPr>
              <a:t>, 1994)</a:t>
            </a:r>
            <a:br>
              <a:rPr lang="en-US" sz="3200">
                <a:solidFill>
                  <a:srgbClr val="FFFFFF"/>
                </a:solidFill>
              </a:rPr>
            </a:br>
            <a:endParaRPr lang="en-US" sz="320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565" y="1177583"/>
            <a:ext cx="6136078" cy="5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46707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2350634" y="4328705"/>
            <a:ext cx="7772400" cy="1836964"/>
          </a:xfrm>
        </p:spPr>
        <p:txBody>
          <a:bodyPr vert="horz" lIns="91440" tIns="45720" rIns="94640" bIns="45720" rtlCol="0" anchor="ctr">
            <a:normAutofit/>
          </a:bodyPr>
          <a:lstStyle/>
          <a:p>
            <a:pPr marL="35154">
              <a:defRPr/>
            </a:pPr>
            <a:r>
              <a:rPr lang="en-US" sz="3500" err="1">
                <a:solidFill>
                  <a:srgbClr val="FFFFFF"/>
                </a:solidFill>
              </a:rPr>
              <a:t>Flygt</a:t>
            </a:r>
            <a:r>
              <a:rPr lang="en-US" sz="3500">
                <a:solidFill>
                  <a:srgbClr val="FFFFFF"/>
                </a:solidFill>
              </a:rPr>
              <a:t> </a:t>
            </a:r>
            <a:r>
              <a:rPr lang="en-US" sz="3500" err="1">
                <a:solidFill>
                  <a:srgbClr val="FFFFFF"/>
                </a:solidFill>
              </a:rPr>
              <a:t>eller</a:t>
            </a:r>
            <a:r>
              <a:rPr lang="en-US" sz="3500">
                <a:solidFill>
                  <a:srgbClr val="FFFFFF"/>
                </a:solidFill>
              </a:rPr>
              <a:t> </a:t>
            </a:r>
            <a:r>
              <a:rPr lang="en-US" sz="3500" err="1">
                <a:solidFill>
                  <a:srgbClr val="FFFFFF"/>
                </a:solidFill>
              </a:rPr>
              <a:t>Kæmp</a:t>
            </a:r>
            <a:r>
              <a:rPr lang="en-US" sz="3500">
                <a:solidFill>
                  <a:srgbClr val="FFFFFF"/>
                </a:solidFill>
              </a:rPr>
              <a:t> </a:t>
            </a:r>
            <a:r>
              <a:rPr lang="en-US" sz="3500" err="1">
                <a:solidFill>
                  <a:srgbClr val="FFFFFF"/>
                </a:solidFill>
              </a:rPr>
              <a:t>i</a:t>
            </a:r>
            <a:r>
              <a:rPr lang="en-US" sz="3500">
                <a:solidFill>
                  <a:srgbClr val="FFFFFF"/>
                </a:solidFill>
              </a:rPr>
              <a:t> </a:t>
            </a:r>
            <a:r>
              <a:rPr lang="en-US" sz="3500" err="1">
                <a:solidFill>
                  <a:srgbClr val="FFFFFF"/>
                </a:solidFill>
              </a:rPr>
              <a:t>hverdagen</a:t>
            </a:r>
            <a:r>
              <a:rPr lang="en-US" sz="3500">
                <a:solidFill>
                  <a:srgbClr val="FFFFFF"/>
                </a:solidFill>
              </a:rPr>
              <a:t>-</a:t>
            </a:r>
            <a:br>
              <a:rPr lang="en-US" sz="3500">
                <a:solidFill>
                  <a:srgbClr val="FFFFFF"/>
                </a:solidFill>
              </a:rPr>
            </a:br>
            <a:r>
              <a:rPr lang="en-US" sz="3500">
                <a:solidFill>
                  <a:srgbClr val="FFFFFF"/>
                </a:solidFill>
              </a:rPr>
              <a:t>  din </a:t>
            </a:r>
            <a:r>
              <a:rPr lang="en-US" sz="3500" err="1">
                <a:solidFill>
                  <a:srgbClr val="FFFFFF"/>
                </a:solidFill>
              </a:rPr>
              <a:t>hjerne</a:t>
            </a:r>
            <a:r>
              <a:rPr lang="en-US" sz="3500">
                <a:solidFill>
                  <a:srgbClr val="FFFFFF"/>
                </a:solidFill>
              </a:rPr>
              <a:t> </a:t>
            </a:r>
            <a:r>
              <a:rPr lang="en-US" sz="3500" err="1">
                <a:solidFill>
                  <a:srgbClr val="FFFFFF"/>
                </a:solidFill>
              </a:rPr>
              <a:t>er</a:t>
            </a:r>
            <a:r>
              <a:rPr lang="en-US" sz="3500">
                <a:solidFill>
                  <a:srgbClr val="FFFFFF"/>
                </a:solidFill>
              </a:rPr>
              <a:t> </a:t>
            </a:r>
            <a:r>
              <a:rPr lang="en-US" sz="3500" err="1">
                <a:solidFill>
                  <a:srgbClr val="FFFFFF"/>
                </a:solidFill>
              </a:rPr>
              <a:t>designet</a:t>
            </a:r>
            <a:r>
              <a:rPr lang="en-US" sz="3500">
                <a:solidFill>
                  <a:srgbClr val="FFFFFF"/>
                </a:solidFill>
              </a:rPr>
              <a:t> </a:t>
            </a:r>
            <a:r>
              <a:rPr lang="en-US" sz="3500" err="1">
                <a:solidFill>
                  <a:srgbClr val="FFFFFF"/>
                </a:solidFill>
              </a:rPr>
              <a:t>til</a:t>
            </a:r>
            <a:r>
              <a:rPr lang="en-US" sz="3500">
                <a:solidFill>
                  <a:srgbClr val="FFFFFF"/>
                </a:solidFill>
              </a:rPr>
              <a:t> at </a:t>
            </a:r>
            <a:r>
              <a:rPr lang="en-US" sz="3500" err="1">
                <a:solidFill>
                  <a:srgbClr val="FFFFFF"/>
                </a:solidFill>
              </a:rPr>
              <a:t>beskytte</a:t>
            </a:r>
            <a:r>
              <a:rPr lang="en-US" sz="350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202" y="115118"/>
            <a:ext cx="6411686" cy="396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64553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2290"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Ansvar</a:t>
            </a:r>
          </a:p>
        </p:txBody>
      </p:sp>
      <p:sp>
        <p:nvSpPr>
          <p:cNvPr id="12291" name="Rectangle 3"/>
          <p:cNvSpPr>
            <a:spLocks noGrp="1" noChangeArrowheads="1"/>
          </p:cNvSpPr>
          <p:nvPr>
            <p:ph idx="1"/>
          </p:nvPr>
        </p:nvSpPr>
        <p:spPr/>
        <p:txBody>
          <a:bodyPr vert="horz" lIns="91440" tIns="45720" rIns="94673" bIns="45720" rtlCol="0">
            <a:normAutofit/>
          </a:bodyPr>
          <a:lstStyle/>
          <a:p>
            <a:pPr eaLnBrk="1" hangingPunct="1">
              <a:defRPr/>
            </a:pPr>
            <a:r>
              <a:rPr lang="da-DK">
                <a:solidFill>
                  <a:srgbClr val="FFFFFF"/>
                </a:solidFill>
              </a:rPr>
              <a:t>På kurset  arbejder vi med forskellige øvelser fx. medfølende forestillinger eller selvkritik</a:t>
            </a:r>
          </a:p>
          <a:p>
            <a:pPr eaLnBrk="1" hangingPunct="1">
              <a:defRPr/>
            </a:pPr>
            <a:r>
              <a:rPr lang="da-DK">
                <a:solidFill>
                  <a:srgbClr val="FFFFFF"/>
                </a:solidFill>
              </a:rPr>
              <a:t>Alle øvelser er fuldstændig frivillige</a:t>
            </a:r>
          </a:p>
          <a:p>
            <a:pPr eaLnBrk="1" hangingPunct="1">
              <a:defRPr/>
            </a:pPr>
            <a:r>
              <a:rPr lang="da-DK">
                <a:solidFill>
                  <a:srgbClr val="FFFFFF"/>
                </a:solidFill>
              </a:rPr>
              <a:t>Du er ansvarlig for dit eget velvære</a:t>
            </a:r>
          </a:p>
          <a:p>
            <a:pPr eaLnBrk="1" hangingPunct="1">
              <a:defRPr/>
            </a:pPr>
            <a:r>
              <a:rPr lang="da-DK">
                <a:solidFill>
                  <a:srgbClr val="FFFFFF"/>
                </a:solidFill>
              </a:rPr>
              <a:t>Alt materiale, der deles mellem deltagerne, er fortroligt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8851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2209800" y="2130426"/>
            <a:ext cx="7968803" cy="2505969"/>
          </a:xfrm>
        </p:spPr>
        <p:txBody>
          <a:bodyPr>
            <a:normAutofit/>
          </a:bodyPr>
          <a:lstStyle/>
          <a:p>
            <a:r>
              <a:rPr lang="da-DK" dirty="0">
                <a:solidFill>
                  <a:srgbClr val="F8E950"/>
                </a:solidFill>
              </a:rPr>
              <a:t>”Man kan ikke være for forsigtig”</a:t>
            </a:r>
            <a:br>
              <a:rPr lang="da-DK" dirty="0">
                <a:solidFill>
                  <a:srgbClr val="F8E950"/>
                </a:solidFill>
              </a:rPr>
            </a:br>
            <a:br>
              <a:rPr lang="da-DK" dirty="0">
                <a:solidFill>
                  <a:srgbClr val="F8E950"/>
                </a:solidFill>
              </a:rPr>
            </a:br>
            <a:r>
              <a:rPr lang="da-DK" dirty="0">
                <a:solidFill>
                  <a:srgbClr val="F8E950"/>
                </a:solidFill>
              </a:rPr>
              <a:t>(</a:t>
            </a:r>
            <a:r>
              <a:rPr lang="da-DK" dirty="0" err="1">
                <a:solidFill>
                  <a:srgbClr val="F8E950"/>
                </a:solidFill>
              </a:rPr>
              <a:t>Better</a:t>
            </a:r>
            <a:r>
              <a:rPr lang="da-DK" dirty="0">
                <a:solidFill>
                  <a:srgbClr val="F8E950"/>
                </a:solidFill>
              </a:rPr>
              <a:t> </a:t>
            </a:r>
            <a:r>
              <a:rPr lang="da-DK" dirty="0" err="1">
                <a:solidFill>
                  <a:srgbClr val="F8E950"/>
                </a:solidFill>
              </a:rPr>
              <a:t>safe</a:t>
            </a:r>
            <a:r>
              <a:rPr lang="da-DK" dirty="0">
                <a:solidFill>
                  <a:srgbClr val="F8E950"/>
                </a:solidFill>
              </a:rPr>
              <a:t> </a:t>
            </a:r>
            <a:r>
              <a:rPr lang="da-DK" dirty="0" err="1">
                <a:solidFill>
                  <a:srgbClr val="F8E950"/>
                </a:solidFill>
              </a:rPr>
              <a:t>than</a:t>
            </a:r>
            <a:r>
              <a:rPr lang="da-DK" dirty="0">
                <a:solidFill>
                  <a:srgbClr val="F8E950"/>
                </a:solidFill>
              </a:rPr>
              <a:t> </a:t>
            </a:r>
            <a:r>
              <a:rPr lang="da-DK" dirty="0" err="1">
                <a:solidFill>
                  <a:srgbClr val="F8E950"/>
                </a:solidFill>
              </a:rPr>
              <a:t>sorry</a:t>
            </a:r>
            <a:r>
              <a:rPr lang="da-DK" dirty="0">
                <a:solidFill>
                  <a:srgbClr val="F8E950"/>
                </a:solidFill>
              </a:rPr>
              <a:t>)</a:t>
            </a:r>
          </a:p>
        </p:txBody>
      </p:sp>
    </p:spTree>
    <p:extLst>
      <p:ext uri="{BB962C8B-B14F-4D97-AF65-F5344CB8AC3E}">
        <p14:creationId xmlns:p14="http://schemas.microsoft.com/office/powerpoint/2010/main" val="4178749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3600" b="1">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845223173"/>
              </p:ext>
            </p:extLst>
          </p:nvPr>
        </p:nvGraphicFramePr>
        <p:xfrm>
          <a:off x="0" y="-65869"/>
          <a:ext cx="12192000" cy="7996213"/>
        </p:xfrm>
        <a:graphic>
          <a:graphicData uri="http://schemas.openxmlformats.org/presentationml/2006/ole">
            <mc:AlternateContent xmlns:mc="http://schemas.openxmlformats.org/markup-compatibility/2006">
              <mc:Choice xmlns:v="urn:schemas-microsoft-com:vml" Requires="v">
                <p:oleObj spid="_x0000_s3075" name="Bitmap Image" r:id="rId4" imgW="8419048" imgH="5915851" progId="PBrush">
                  <p:embed/>
                </p:oleObj>
              </mc:Choice>
              <mc:Fallback>
                <p:oleObj name="Bitmap Image" r:id="rId4" imgW="8419048" imgH="5915851" progId="PBrush">
                  <p:embed/>
                  <p:pic>
                    <p:nvPicPr>
                      <p:cNvPr id="50995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69"/>
                        <a:ext cx="12192000"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2279651" y="4076700"/>
            <a:ext cx="6480175" cy="738664"/>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p:txBody>
      </p:sp>
      <p:sp>
        <p:nvSpPr>
          <p:cNvPr id="1793032" name="Text Box 6"/>
          <p:cNvSpPr txBox="1">
            <a:spLocks noChangeArrowheads="1"/>
          </p:cNvSpPr>
          <p:nvPr/>
        </p:nvSpPr>
        <p:spPr bwMode="auto">
          <a:xfrm>
            <a:off x="2424114" y="2349500"/>
            <a:ext cx="5976937" cy="946150"/>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09960" name="Text Box 7"/>
          <p:cNvSpPr txBox="1">
            <a:spLocks noChangeArrowheads="1"/>
          </p:cNvSpPr>
          <p:nvPr/>
        </p:nvSpPr>
        <p:spPr bwMode="auto">
          <a:xfrm>
            <a:off x="1524001" y="260351"/>
            <a:ext cx="8746085" cy="412421"/>
          </a:xfrm>
          <a:prstGeom prst="rect">
            <a:avLst/>
          </a:prstGeom>
          <a:noFill/>
          <a:ln w="12700">
            <a:noFill/>
            <a:miter lim="800000"/>
            <a:headEnd type="none" w="sm" len="sm"/>
            <a:tailEnd type="none" w="sm" len="sm"/>
          </a:ln>
        </p:spPr>
        <p:txBody>
          <a:bodyPr wrap="square">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1793034" name="Line 8"/>
          <p:cNvSpPr>
            <a:spLocks noChangeShapeType="1"/>
          </p:cNvSpPr>
          <p:nvPr/>
        </p:nvSpPr>
        <p:spPr bwMode="auto">
          <a:xfrm flipV="1">
            <a:off x="4151313" y="3429000"/>
            <a:ext cx="0" cy="503238"/>
          </a:xfrm>
          <a:prstGeom prst="line">
            <a:avLst/>
          </a:prstGeom>
          <a:noFill/>
          <a:ln w="57150">
            <a:solidFill>
              <a:srgbClr val="FF0000"/>
            </a:solidFill>
            <a:round/>
            <a:headEnd/>
            <a:tailEnd type="triangle" w="med" len="med"/>
          </a:ln>
        </p:spPr>
        <p:txBody>
          <a:bodyPr/>
          <a:lstStyle/>
          <a:p>
            <a:pPr defTabSz="457200"/>
            <a:endParaRPr lang="da-DK">
              <a:solidFill>
                <a:prstClr val="black"/>
              </a:solidFill>
              <a:latin typeface="Calibri"/>
            </a:endParaRPr>
          </a:p>
        </p:txBody>
      </p:sp>
      <p:sp>
        <p:nvSpPr>
          <p:cNvPr id="1793035" name="Line 9"/>
          <p:cNvSpPr>
            <a:spLocks noChangeShapeType="1"/>
          </p:cNvSpPr>
          <p:nvPr/>
        </p:nvSpPr>
        <p:spPr bwMode="auto">
          <a:xfrm>
            <a:off x="6816725" y="3429001"/>
            <a:ext cx="0" cy="504825"/>
          </a:xfrm>
          <a:prstGeom prst="line">
            <a:avLst/>
          </a:prstGeom>
          <a:noFill/>
          <a:ln w="57150">
            <a:solidFill>
              <a:srgbClr val="0000CC"/>
            </a:solidFill>
            <a:round/>
            <a:headEnd/>
            <a:tailEnd type="triangle" w="med" len="med"/>
          </a:ln>
        </p:spPr>
        <p:txBody>
          <a:bodyPr/>
          <a:lstStyle/>
          <a:p>
            <a:pPr defTabSz="457200"/>
            <a:endParaRPr lang="da-DK">
              <a:solidFill>
                <a:prstClr val="black"/>
              </a:solidFill>
              <a:latin typeface="Calibri"/>
            </a:endParaRPr>
          </a:p>
        </p:txBody>
      </p:sp>
      <p:sp>
        <p:nvSpPr>
          <p:cNvPr id="2" name="Tekstfelt 1"/>
          <p:cNvSpPr txBox="1"/>
          <p:nvPr/>
        </p:nvSpPr>
        <p:spPr>
          <a:xfrm>
            <a:off x="7611703" y="5847979"/>
            <a:ext cx="2540000" cy="369332"/>
          </a:xfrm>
          <a:prstGeom prst="rect">
            <a:avLst/>
          </a:prstGeom>
          <a:noFill/>
        </p:spPr>
        <p:txBody>
          <a:bodyPr wrap="square" rtlCol="0">
            <a:spAutoFit/>
          </a:bodyPr>
          <a:lstStyle/>
          <a:p>
            <a:pPr defTabSz="457200"/>
            <a:r>
              <a:rPr lang="da-DK">
                <a:solidFill>
                  <a:srgbClr val="FA8716">
                    <a:lumMod val="75000"/>
                  </a:srgbClr>
                </a:solidFill>
                <a:latin typeface="Calibri"/>
              </a:rPr>
              <a:t>Paul Gilbert 2013/Isager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3033245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2209800" y="457200"/>
            <a:ext cx="7772400" cy="533400"/>
          </a:xfrm>
        </p:spPr>
        <p:txBody>
          <a:bodyPr>
            <a:normAutofit fontScale="90000"/>
          </a:bodyPr>
          <a:lstStyle/>
          <a:p>
            <a:pPr>
              <a:defRPr/>
            </a:pPr>
            <a:r>
              <a:rPr lang="en-GB" sz="4000" b="1">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3600" b="1">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1870589772"/>
              </p:ext>
            </p:extLst>
          </p:nvPr>
        </p:nvGraphicFramePr>
        <p:xfrm>
          <a:off x="0" y="-543699"/>
          <a:ext cx="12192000" cy="8412163"/>
        </p:xfrm>
        <a:graphic>
          <a:graphicData uri="http://schemas.openxmlformats.org/presentationml/2006/ole">
            <mc:AlternateContent xmlns:mc="http://schemas.openxmlformats.org/markup-compatibility/2006">
              <mc:Choice xmlns:v="urn:schemas-microsoft-com:vml" Requires="v">
                <p:oleObj spid="_x0000_s4099" name="Bitmap Image" r:id="rId4" imgW="8419048" imgH="5915851" progId="PBrush">
                  <p:embed/>
                </p:oleObj>
              </mc:Choice>
              <mc:Fallback>
                <p:oleObj name="Bitmap Image" r:id="rId4" imgW="8419048" imgH="5915851" progId="PBrush">
                  <p:embed/>
                  <p:pic>
                    <p:nvPicPr>
                      <p:cNvPr id="1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3699"/>
                        <a:ext cx="12192000"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2279651" y="4076701"/>
            <a:ext cx="6480175" cy="1241365"/>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a:p>
            <a:pPr algn="ctr" defTabSz="457200">
              <a:lnSpc>
                <a:spcPct val="60000"/>
              </a:lnSpc>
              <a:spcBef>
                <a:spcPct val="50000"/>
              </a:spcBef>
            </a:pPr>
            <a:r>
              <a:rPr lang="en-GB" sz="2800" err="1">
                <a:solidFill>
                  <a:srgbClr val="006600"/>
                </a:solidFill>
                <a:latin typeface="Calibri"/>
              </a:rPr>
              <a:t>Medfølelse</a:t>
            </a:r>
            <a:endParaRPr lang="en-GB" sz="2800">
              <a:solidFill>
                <a:srgbClr val="006600"/>
              </a:solidFill>
              <a:latin typeface="Calibri"/>
            </a:endParaRPr>
          </a:p>
        </p:txBody>
      </p:sp>
      <p:sp>
        <p:nvSpPr>
          <p:cNvPr id="510983" name="Text Box 6"/>
          <p:cNvSpPr txBox="1">
            <a:spLocks noChangeArrowheads="1"/>
          </p:cNvSpPr>
          <p:nvPr/>
        </p:nvSpPr>
        <p:spPr bwMode="auto">
          <a:xfrm>
            <a:off x="2424114" y="2708276"/>
            <a:ext cx="5976937" cy="954107"/>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10984" name="Text Box 7"/>
          <p:cNvSpPr txBox="1">
            <a:spLocks noChangeArrowheads="1"/>
          </p:cNvSpPr>
          <p:nvPr/>
        </p:nvSpPr>
        <p:spPr bwMode="auto">
          <a:xfrm>
            <a:off x="982662" y="260351"/>
            <a:ext cx="10009188" cy="412421"/>
          </a:xfrm>
          <a:prstGeom prst="rect">
            <a:avLst/>
          </a:prstGeom>
          <a:noFill/>
          <a:ln w="12700">
            <a:noFill/>
            <a:miter lim="800000"/>
            <a:headEnd type="none" w="sm" len="sm"/>
            <a:tailEnd type="none" w="sm" len="sm"/>
          </a:ln>
        </p:spPr>
        <p:txBody>
          <a:bodyPr>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510985" name="Line 8"/>
          <p:cNvSpPr>
            <a:spLocks noChangeShapeType="1"/>
          </p:cNvSpPr>
          <p:nvPr/>
        </p:nvSpPr>
        <p:spPr bwMode="auto">
          <a:xfrm flipV="1">
            <a:off x="4079875" y="3573464"/>
            <a:ext cx="0" cy="503237"/>
          </a:xfrm>
          <a:prstGeom prst="line">
            <a:avLst/>
          </a:prstGeom>
          <a:noFill/>
          <a:ln w="57150">
            <a:solidFill>
              <a:srgbClr val="996633"/>
            </a:solidFill>
            <a:round/>
            <a:headEnd/>
            <a:tailEnd type="triangle" w="med" len="med"/>
          </a:ln>
        </p:spPr>
        <p:txBody>
          <a:bodyPr/>
          <a:lstStyle/>
          <a:p>
            <a:pPr defTabSz="457200"/>
            <a:endParaRPr lang="en-US">
              <a:solidFill>
                <a:prstClr val="black"/>
              </a:solidFill>
              <a:latin typeface="Calibri"/>
            </a:endParaRPr>
          </a:p>
        </p:txBody>
      </p:sp>
      <p:sp>
        <p:nvSpPr>
          <p:cNvPr id="510986" name="Line 9"/>
          <p:cNvSpPr>
            <a:spLocks noChangeShapeType="1"/>
          </p:cNvSpPr>
          <p:nvPr/>
        </p:nvSpPr>
        <p:spPr bwMode="auto">
          <a:xfrm>
            <a:off x="6816725" y="3573464"/>
            <a:ext cx="0" cy="504825"/>
          </a:xfrm>
          <a:prstGeom prst="line">
            <a:avLst/>
          </a:prstGeom>
          <a:noFill/>
          <a:ln w="57150">
            <a:solidFill>
              <a:srgbClr val="0000CC"/>
            </a:solidFill>
            <a:round/>
            <a:headEnd/>
            <a:tailEnd type="triangle" w="med" len="med"/>
          </a:ln>
        </p:spPr>
        <p:txBody>
          <a:bodyPr/>
          <a:lstStyle/>
          <a:p>
            <a:pPr defTabSz="457200"/>
            <a:endParaRPr lang="en-US">
              <a:solidFill>
                <a:prstClr val="black"/>
              </a:solidFill>
              <a:latin typeface="Calibri"/>
            </a:endParaRPr>
          </a:p>
        </p:txBody>
      </p:sp>
      <p:sp>
        <p:nvSpPr>
          <p:cNvPr id="1793036" name="Text Box 10"/>
          <p:cNvSpPr txBox="1">
            <a:spLocks noChangeArrowheads="1"/>
          </p:cNvSpPr>
          <p:nvPr/>
        </p:nvSpPr>
        <p:spPr bwMode="auto">
          <a:xfrm>
            <a:off x="4151313" y="1773239"/>
            <a:ext cx="3168650" cy="487313"/>
          </a:xfrm>
          <a:prstGeom prst="rect">
            <a:avLst/>
          </a:prstGeom>
          <a:noFill/>
          <a:ln w="9525">
            <a:noFill/>
            <a:miter lim="800000"/>
            <a:headEnd/>
            <a:tailEnd/>
          </a:ln>
        </p:spPr>
        <p:txBody>
          <a:bodyPr>
            <a:spAutoFit/>
          </a:bodyPr>
          <a:lstStyle/>
          <a:p>
            <a:pPr marL="342900" indent="-342900" defTabSz="457200">
              <a:lnSpc>
                <a:spcPct val="90000"/>
              </a:lnSpc>
              <a:spcBef>
                <a:spcPct val="50000"/>
              </a:spcBef>
            </a:pPr>
            <a:r>
              <a:rPr lang="en-GB" sz="2800" i="1">
                <a:solidFill>
                  <a:srgbClr val="0066CC"/>
                </a:solidFill>
                <a:latin typeface="Calibri"/>
              </a:rPr>
              <a:t>Mindful </a:t>
            </a:r>
            <a:r>
              <a:rPr lang="en-GB" sz="2800" i="1" err="1">
                <a:solidFill>
                  <a:srgbClr val="0066CC"/>
                </a:solidFill>
                <a:latin typeface="Calibri"/>
              </a:rPr>
              <a:t>hjerne</a:t>
            </a:r>
            <a:endParaRPr lang="en-GB" sz="2800" i="1">
              <a:solidFill>
                <a:srgbClr val="0066CC"/>
              </a:solidFill>
              <a:latin typeface="Calibri"/>
            </a:endParaRPr>
          </a:p>
        </p:txBody>
      </p:sp>
      <p:sp>
        <p:nvSpPr>
          <p:cNvPr id="1793037" name="Line 11"/>
          <p:cNvSpPr>
            <a:spLocks noChangeShapeType="1"/>
          </p:cNvSpPr>
          <p:nvPr/>
        </p:nvSpPr>
        <p:spPr bwMode="auto">
          <a:xfrm flipV="1">
            <a:off x="4511675" y="2205038"/>
            <a:ext cx="0" cy="576262"/>
          </a:xfrm>
          <a:prstGeom prst="line">
            <a:avLst/>
          </a:prstGeom>
          <a:noFill/>
          <a:ln w="57150">
            <a:solidFill>
              <a:srgbClr val="0000FF"/>
            </a:solidFill>
            <a:round/>
            <a:headEnd/>
            <a:tailEnd type="triangle" w="med" len="med"/>
          </a:ln>
        </p:spPr>
        <p:txBody>
          <a:bodyPr/>
          <a:lstStyle/>
          <a:p>
            <a:pPr defTabSz="457200"/>
            <a:endParaRPr lang="en-US">
              <a:solidFill>
                <a:prstClr val="black"/>
              </a:solidFill>
              <a:latin typeface="Calibri"/>
            </a:endParaRPr>
          </a:p>
        </p:txBody>
      </p:sp>
      <p:sp>
        <p:nvSpPr>
          <p:cNvPr id="1793038" name="Line 12"/>
          <p:cNvSpPr>
            <a:spLocks noChangeShapeType="1"/>
          </p:cNvSpPr>
          <p:nvPr/>
        </p:nvSpPr>
        <p:spPr bwMode="auto">
          <a:xfrm>
            <a:off x="6240463" y="2276476"/>
            <a:ext cx="0" cy="576263"/>
          </a:xfrm>
          <a:prstGeom prst="line">
            <a:avLst/>
          </a:prstGeom>
          <a:noFill/>
          <a:ln w="57150">
            <a:solidFill>
              <a:srgbClr val="0099FF"/>
            </a:solidFill>
            <a:round/>
            <a:headEnd/>
            <a:tailEnd type="triangle" w="med" len="med"/>
          </a:ln>
        </p:spPr>
        <p:txBody>
          <a:bodyPr/>
          <a:lstStyle/>
          <a:p>
            <a:pPr defTabSz="457200"/>
            <a:endParaRPr lang="en-US">
              <a:solidFill>
                <a:prstClr val="black"/>
              </a:solidFill>
              <a:latin typeface="Calibri"/>
            </a:endParaRPr>
          </a:p>
        </p:txBody>
      </p:sp>
      <p:sp>
        <p:nvSpPr>
          <p:cNvPr id="1877005" name="Line 13"/>
          <p:cNvSpPr>
            <a:spLocks noChangeShapeType="1"/>
          </p:cNvSpPr>
          <p:nvPr/>
        </p:nvSpPr>
        <p:spPr bwMode="auto">
          <a:xfrm flipH="1">
            <a:off x="6888163" y="4797426"/>
            <a:ext cx="431800" cy="360363"/>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1877006" name="Line 14"/>
          <p:cNvSpPr>
            <a:spLocks noChangeShapeType="1"/>
          </p:cNvSpPr>
          <p:nvPr/>
        </p:nvSpPr>
        <p:spPr bwMode="auto">
          <a:xfrm flipH="1" flipV="1">
            <a:off x="3648076" y="4797425"/>
            <a:ext cx="576263" cy="287338"/>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2" name="Rektangel 1"/>
          <p:cNvSpPr/>
          <p:nvPr/>
        </p:nvSpPr>
        <p:spPr>
          <a:xfrm>
            <a:off x="7661492" y="6096000"/>
            <a:ext cx="2510911" cy="369332"/>
          </a:xfrm>
          <a:prstGeom prst="rect">
            <a:avLst/>
          </a:prstGeom>
        </p:spPr>
        <p:txBody>
          <a:bodyPr wrap="none">
            <a:spAutoFit/>
          </a:bodyPr>
          <a:lstStyle/>
          <a:p>
            <a:pPr defTabSz="457200"/>
            <a:r>
              <a:rPr lang="da-DK">
                <a:solidFill>
                  <a:srgbClr val="FA8716">
                    <a:lumMod val="75000"/>
                  </a:srgbClr>
                </a:solidFill>
                <a:latin typeface="Calibri"/>
              </a:rPr>
              <a:t>Paul Gilbert 2013 /Isager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7800472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a:xfrm>
            <a:off x="1762125" y="80056"/>
            <a:ext cx="8464550" cy="838200"/>
          </a:xfrm>
        </p:spPr>
        <p:txBody>
          <a:bodyPr>
            <a:noAutofit/>
          </a:bodyPr>
          <a:lstStyle/>
          <a:p>
            <a:r>
              <a:rPr lang="da-DK" sz="2400" dirty="0">
                <a:latin typeface="Calibri" charset="0"/>
                <a:ea typeface="Calibri" charset="0"/>
                <a:cs typeface="Calibri" charset="0"/>
              </a:rPr>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819400" y="1447800"/>
            <a:ext cx="6350000" cy="519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19387"/>
            <a:ext cx="990600" cy="74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365" y="3155282"/>
            <a:ext cx="710162" cy="53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924" y="1066800"/>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133" y="2265781"/>
            <a:ext cx="650875"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371" y="1201814"/>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929" y="2223207"/>
            <a:ext cx="4953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000" y="1905000"/>
            <a:ext cx="86995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1" y="2971800"/>
            <a:ext cx="652463"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2083482" y="2646782"/>
            <a:ext cx="65971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dirty="0">
                <a:solidFill>
                  <a:srgbClr val="000000"/>
                </a:solidFill>
                <a:latin typeface="Calibri" charset="0"/>
                <a:ea typeface="Calibri" charset="0"/>
                <a:cs typeface="Calibri" charset="0"/>
              </a:rPr>
              <a:t>Måltid</a:t>
            </a:r>
          </a:p>
        </p:txBody>
      </p:sp>
      <p:sp>
        <p:nvSpPr>
          <p:cNvPr id="351248" name="Rectangle 16"/>
          <p:cNvSpPr>
            <a:spLocks noChangeArrowheads="1"/>
          </p:cNvSpPr>
          <p:nvPr/>
        </p:nvSpPr>
        <p:spPr bwMode="auto">
          <a:xfrm>
            <a:off x="2985667" y="1830355"/>
            <a:ext cx="43424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Sex</a:t>
            </a:r>
          </a:p>
        </p:txBody>
      </p:sp>
      <p:sp>
        <p:nvSpPr>
          <p:cNvPr id="351249" name="Rectangle 17"/>
          <p:cNvSpPr>
            <a:spLocks noChangeArrowheads="1"/>
          </p:cNvSpPr>
          <p:nvPr/>
        </p:nvSpPr>
        <p:spPr bwMode="auto">
          <a:xfrm>
            <a:off x="4422830" y="1751112"/>
            <a:ext cx="51648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b="1">
                <a:solidFill>
                  <a:srgbClr val="000000"/>
                </a:solidFill>
                <a:latin typeface="Comic Sans MS"/>
                <a:ea typeface="ヒラギノ明朝 ProN W3"/>
              </a:rPr>
              <a:t>Sex</a:t>
            </a:r>
          </a:p>
        </p:txBody>
      </p:sp>
      <p:sp>
        <p:nvSpPr>
          <p:cNvPr id="351250" name="Rectangle 18"/>
          <p:cNvSpPr>
            <a:spLocks noChangeArrowheads="1"/>
          </p:cNvSpPr>
          <p:nvPr/>
        </p:nvSpPr>
        <p:spPr bwMode="auto">
          <a:xfrm>
            <a:off x="7989672" y="1293912"/>
            <a:ext cx="1416173"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1" name="Rectangle 19"/>
          <p:cNvSpPr>
            <a:spLocks noChangeArrowheads="1"/>
          </p:cNvSpPr>
          <p:nvPr/>
        </p:nvSpPr>
        <p:spPr bwMode="auto">
          <a:xfrm>
            <a:off x="6096000" y="2024263"/>
            <a:ext cx="145424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2" name="Rectangle 20"/>
          <p:cNvSpPr>
            <a:spLocks noChangeArrowheads="1"/>
          </p:cNvSpPr>
          <p:nvPr/>
        </p:nvSpPr>
        <p:spPr bwMode="auto">
          <a:xfrm>
            <a:off x="8686800" y="3124200"/>
            <a:ext cx="171547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Venlighed, varme og </a:t>
            </a:r>
          </a:p>
          <a:p>
            <a:pPr defTabSz="457200"/>
            <a:r>
              <a:rPr lang="da-DK" sz="1400">
                <a:solidFill>
                  <a:srgbClr val="000000"/>
                </a:solidFill>
                <a:latin typeface="Calibri" charset="0"/>
                <a:ea typeface="Calibri" charset="0"/>
                <a:cs typeface="Calibri" charset="0"/>
              </a:rPr>
              <a:t>omsorg</a:t>
            </a:r>
          </a:p>
        </p:txBody>
      </p:sp>
      <p:sp>
        <p:nvSpPr>
          <p:cNvPr id="351253" name="Rectangle 21"/>
          <p:cNvSpPr>
            <a:spLocks noChangeArrowheads="1"/>
          </p:cNvSpPr>
          <p:nvPr/>
        </p:nvSpPr>
        <p:spPr bwMode="auto">
          <a:xfrm>
            <a:off x="7038569" y="2665512"/>
            <a:ext cx="10233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Medfølelse</a:t>
            </a:r>
          </a:p>
        </p:txBody>
      </p:sp>
      <p:sp>
        <p:nvSpPr>
          <p:cNvPr id="351254" name="Line 22"/>
          <p:cNvSpPr>
            <a:spLocks noChangeShapeType="1"/>
          </p:cNvSpPr>
          <p:nvPr/>
        </p:nvSpPr>
        <p:spPr bwMode="auto">
          <a:xfrm>
            <a:off x="2819400" y="2665511"/>
            <a:ext cx="609600" cy="458689"/>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5" name="Line 23"/>
          <p:cNvSpPr>
            <a:spLocks noChangeShapeType="1"/>
          </p:cNvSpPr>
          <p:nvPr/>
        </p:nvSpPr>
        <p:spPr bwMode="auto">
          <a:xfrm>
            <a:off x="3584365"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6" name="Line 24"/>
          <p:cNvSpPr>
            <a:spLocks noChangeShapeType="1"/>
          </p:cNvSpPr>
          <p:nvPr/>
        </p:nvSpPr>
        <p:spPr bwMode="auto">
          <a:xfrm flipH="1">
            <a:off x="6938228" y="2116214"/>
            <a:ext cx="612014" cy="530567"/>
          </a:xfrm>
          <a:prstGeom prst="line">
            <a:avLst/>
          </a:prstGeom>
          <a:noFill/>
          <a:ln w="28575" cmpd="sng">
            <a:solidFill>
              <a:schemeClr val="accent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7" name="Line 25"/>
          <p:cNvSpPr>
            <a:spLocks noChangeShapeType="1"/>
          </p:cNvSpPr>
          <p:nvPr/>
        </p:nvSpPr>
        <p:spPr bwMode="auto">
          <a:xfrm flipH="1">
            <a:off x="8077200" y="2971800"/>
            <a:ext cx="533400" cy="3048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8" name="Rectangle 26"/>
          <p:cNvSpPr>
            <a:spLocks noChangeArrowheads="1"/>
          </p:cNvSpPr>
          <p:nvPr/>
        </p:nvSpPr>
        <p:spPr bwMode="auto">
          <a:xfrm>
            <a:off x="4761484" y="3810000"/>
            <a:ext cx="208563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b="1" dirty="0">
                <a:solidFill>
                  <a:srgbClr val="000000"/>
                </a:solidFill>
                <a:latin typeface="Calibri" charset="0"/>
                <a:ea typeface="Calibri" charset="0"/>
                <a:cs typeface="Calibri" charset="0"/>
              </a:rPr>
              <a:t>Det </a:t>
            </a:r>
            <a:r>
              <a:rPr lang="da-DK" b="1" dirty="0" err="1">
                <a:solidFill>
                  <a:srgbClr val="000000"/>
                </a:solidFill>
                <a:latin typeface="Calibri" charset="0"/>
                <a:ea typeface="Calibri" charset="0"/>
                <a:cs typeface="Calibri" charset="0"/>
              </a:rPr>
              <a:t>limbiske</a:t>
            </a:r>
            <a:r>
              <a:rPr lang="da-DK" b="1" dirty="0">
                <a:solidFill>
                  <a:srgbClr val="000000"/>
                </a:solidFill>
                <a:latin typeface="Calibri" charset="0"/>
                <a:ea typeface="Calibri" charset="0"/>
                <a:cs typeface="Calibri" charset="0"/>
              </a:rPr>
              <a:t> system</a:t>
            </a:r>
          </a:p>
        </p:txBody>
      </p:sp>
      <p:sp>
        <p:nvSpPr>
          <p:cNvPr id="351259" name="Line 27"/>
          <p:cNvSpPr>
            <a:spLocks noChangeShapeType="1"/>
          </p:cNvSpPr>
          <p:nvPr/>
        </p:nvSpPr>
        <p:spPr bwMode="auto">
          <a:xfrm>
            <a:off x="4422830" y="3647420"/>
            <a:ext cx="377770" cy="238780"/>
          </a:xfrm>
          <a:prstGeom prst="line">
            <a:avLst/>
          </a:prstGeom>
          <a:noFill/>
          <a:ln w="28575" cmpd="sng">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0" name="Line 28"/>
          <p:cNvSpPr>
            <a:spLocks noChangeShapeType="1"/>
          </p:cNvSpPr>
          <p:nvPr/>
        </p:nvSpPr>
        <p:spPr bwMode="auto">
          <a:xfrm>
            <a:off x="4953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1" name="Line 29"/>
          <p:cNvSpPr>
            <a:spLocks noChangeShapeType="1"/>
          </p:cNvSpPr>
          <p:nvPr/>
        </p:nvSpPr>
        <p:spPr bwMode="auto">
          <a:xfrm flipH="1">
            <a:off x="6096000" y="3155282"/>
            <a:ext cx="523242" cy="730919"/>
          </a:xfrm>
          <a:prstGeom prst="line">
            <a:avLst/>
          </a:prstGeom>
          <a:noFill/>
          <a:ln w="28575" cmpd="sng">
            <a:solidFill>
              <a:schemeClr val="accent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2" name="Line 30"/>
          <p:cNvSpPr>
            <a:spLocks noChangeShapeType="1"/>
          </p:cNvSpPr>
          <p:nvPr/>
        </p:nvSpPr>
        <p:spPr bwMode="auto">
          <a:xfrm flipH="1">
            <a:off x="6477000" y="3657600"/>
            <a:ext cx="685800" cy="228600"/>
          </a:xfrm>
          <a:prstGeom prst="line">
            <a:avLst/>
          </a:prstGeom>
          <a:noFill/>
          <a:ln w="28575" cmpd="sng">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3" name="Rectangle 31"/>
          <p:cNvSpPr>
            <a:spLocks noChangeArrowheads="1"/>
          </p:cNvSpPr>
          <p:nvPr/>
        </p:nvSpPr>
        <p:spPr bwMode="auto">
          <a:xfrm>
            <a:off x="2743201" y="4876800"/>
            <a:ext cx="90281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Mavesyre</a:t>
            </a:r>
          </a:p>
          <a:p>
            <a:pPr defTabSz="457200"/>
            <a:r>
              <a:rPr lang="da-DK" sz="1400">
                <a:solidFill>
                  <a:srgbClr val="000000"/>
                </a:solidFill>
                <a:latin typeface="Calibri" charset="0"/>
                <a:ea typeface="Calibri" charset="0"/>
                <a:cs typeface="Calibri" charset="0"/>
              </a:rPr>
              <a:t>Spyt</a:t>
            </a:r>
          </a:p>
        </p:txBody>
      </p:sp>
      <p:sp>
        <p:nvSpPr>
          <p:cNvPr id="351264" name="Rectangle 32"/>
          <p:cNvSpPr>
            <a:spLocks noChangeArrowheads="1"/>
          </p:cNvSpPr>
          <p:nvPr/>
        </p:nvSpPr>
        <p:spPr bwMode="auto">
          <a:xfrm>
            <a:off x="4191001" y="5257801"/>
            <a:ext cx="99257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Ophidselse</a:t>
            </a:r>
          </a:p>
        </p:txBody>
      </p:sp>
      <p:sp>
        <p:nvSpPr>
          <p:cNvPr id="351265" name="Rectangle 33"/>
          <p:cNvSpPr>
            <a:spLocks noChangeArrowheads="1"/>
          </p:cNvSpPr>
          <p:nvPr/>
        </p:nvSpPr>
        <p:spPr bwMode="auto">
          <a:xfrm>
            <a:off x="7162800" y="5791200"/>
            <a:ext cx="1600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a:r>
              <a:rPr lang="da-DK" sz="1400">
                <a:solidFill>
                  <a:srgbClr val="000000"/>
                </a:solidFill>
                <a:latin typeface="Calibri" charset="0"/>
                <a:ea typeface="Calibri" charset="0"/>
                <a:cs typeface="Calibri" charset="0"/>
              </a:rPr>
              <a:t>Angst</a:t>
            </a:r>
          </a:p>
          <a:p>
            <a:pPr defTabSz="457200"/>
            <a:r>
              <a:rPr lang="da-DK" sz="1400">
                <a:solidFill>
                  <a:srgbClr val="000000"/>
                </a:solidFill>
                <a:latin typeface="Calibri" charset="0"/>
                <a:ea typeface="Calibri" charset="0"/>
                <a:cs typeface="Calibri" charset="0"/>
              </a:rPr>
              <a:t>Deprimeret</a:t>
            </a:r>
          </a:p>
        </p:txBody>
      </p:sp>
      <p:sp>
        <p:nvSpPr>
          <p:cNvPr id="351268" name="Rectangle 36"/>
          <p:cNvSpPr>
            <a:spLocks noChangeArrowheads="1"/>
          </p:cNvSpPr>
          <p:nvPr/>
        </p:nvSpPr>
        <p:spPr bwMode="auto">
          <a:xfrm>
            <a:off x="8686800" y="4724400"/>
            <a:ext cx="58182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Rolig </a:t>
            </a:r>
          </a:p>
          <a:p>
            <a:pPr defTabSz="457200"/>
            <a:r>
              <a:rPr lang="da-DK" sz="1400">
                <a:solidFill>
                  <a:srgbClr val="000000"/>
                </a:solidFill>
                <a:latin typeface="Calibri" charset="0"/>
                <a:ea typeface="Calibri" charset="0"/>
                <a:cs typeface="Calibri" charset="0"/>
              </a:rPr>
              <a:t>Tryg</a:t>
            </a:r>
          </a:p>
        </p:txBody>
      </p:sp>
      <p:sp>
        <p:nvSpPr>
          <p:cNvPr id="351272" name="Line 40"/>
          <p:cNvSpPr>
            <a:spLocks noChangeShapeType="1"/>
          </p:cNvSpPr>
          <p:nvPr/>
        </p:nvSpPr>
        <p:spPr bwMode="auto">
          <a:xfrm flipH="1">
            <a:off x="3429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3" name="Line 41"/>
          <p:cNvSpPr>
            <a:spLocks noChangeShapeType="1"/>
          </p:cNvSpPr>
          <p:nvPr/>
        </p:nvSpPr>
        <p:spPr bwMode="auto">
          <a:xfrm flipH="1">
            <a:off x="4800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4" name="Line 42"/>
          <p:cNvSpPr>
            <a:spLocks noChangeShapeType="1"/>
          </p:cNvSpPr>
          <p:nvPr/>
        </p:nvSpPr>
        <p:spPr bwMode="auto">
          <a:xfrm>
            <a:off x="6096000" y="4114800"/>
            <a:ext cx="1219200" cy="1600200"/>
          </a:xfrm>
          <a:prstGeom prst="line">
            <a:avLst/>
          </a:prstGeom>
          <a:noFill/>
          <a:ln w="28575" cmpd="sng">
            <a:solidFill>
              <a:schemeClr val="accent6"/>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5" name="Line 43"/>
          <p:cNvSpPr>
            <a:spLocks noChangeShapeType="1"/>
          </p:cNvSpPr>
          <p:nvPr/>
        </p:nvSpPr>
        <p:spPr bwMode="auto">
          <a:xfrm>
            <a:off x="6400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6" name="Rectangle 44"/>
          <p:cNvSpPr>
            <a:spLocks noChangeArrowheads="1"/>
          </p:cNvSpPr>
          <p:nvPr/>
        </p:nvSpPr>
        <p:spPr bwMode="auto">
          <a:xfrm>
            <a:off x="3505201" y="2800671"/>
            <a:ext cx="67576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Målti</a:t>
            </a:r>
            <a:r>
              <a:rPr lang="da-DK" sz="1400" b="1">
                <a:solidFill>
                  <a:srgbClr val="000000"/>
                </a:solidFill>
                <a:latin typeface="Calibri" charset="0"/>
                <a:ea typeface="Calibri" charset="0"/>
                <a:cs typeface="Calibri" charset="0"/>
              </a:rPr>
              <a:t>d</a:t>
            </a:r>
          </a:p>
        </p:txBody>
      </p:sp>
      <p:sp>
        <p:nvSpPr>
          <p:cNvPr id="351277" name="Rectangle 45"/>
          <p:cNvSpPr>
            <a:spLocks noChangeArrowheads="1"/>
          </p:cNvSpPr>
          <p:nvPr/>
        </p:nvSpPr>
        <p:spPr bwMode="auto">
          <a:xfrm>
            <a:off x="2133600" y="6172201"/>
            <a:ext cx="177324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r>
              <a:rPr lang="da-DK" sz="1000" dirty="0">
                <a:solidFill>
                  <a:srgbClr val="000000"/>
                </a:solidFill>
                <a:latin typeface="Calibri" charset="0"/>
                <a:ea typeface="Calibri" charset="0"/>
                <a:cs typeface="Calibri" charset="0"/>
              </a:rPr>
              <a:t>Fra P. Gilbert 2008/ L.H. Isager</a:t>
            </a:r>
          </a:p>
        </p:txBody>
      </p:sp>
      <p:pic>
        <p:nvPicPr>
          <p:cNvPr id="2" name="Billede 1"/>
          <p:cNvPicPr>
            <a:picLocks noChangeAspect="1"/>
          </p:cNvPicPr>
          <p:nvPr/>
        </p:nvPicPr>
        <p:blipFill>
          <a:blip r:embed="rId9"/>
          <a:stretch>
            <a:fillRect/>
          </a:stretch>
        </p:blipFill>
        <p:spPr>
          <a:xfrm>
            <a:off x="4672468" y="744614"/>
            <a:ext cx="1158955" cy="703186"/>
          </a:xfrm>
          <a:prstGeom prst="rect">
            <a:avLst/>
          </a:prstGeom>
        </p:spPr>
      </p:pic>
      <p:pic>
        <p:nvPicPr>
          <p:cNvPr id="39" name="Billede 38"/>
          <p:cNvPicPr>
            <a:picLocks noChangeAspect="1"/>
          </p:cNvPicPr>
          <p:nvPr/>
        </p:nvPicPr>
        <p:blipFill>
          <a:blip r:embed="rId9"/>
          <a:stretch>
            <a:fillRect/>
          </a:stretch>
        </p:blipFill>
        <p:spPr>
          <a:xfrm>
            <a:off x="5103539" y="2247046"/>
            <a:ext cx="912456" cy="553625"/>
          </a:xfrm>
          <a:prstGeom prst="rect">
            <a:avLst/>
          </a:prstGeom>
        </p:spPr>
      </p:pic>
      <p:cxnSp>
        <p:nvCxnSpPr>
          <p:cNvPr id="4" name="Lige pilforbindelse 3"/>
          <p:cNvCxnSpPr/>
          <p:nvPr/>
        </p:nvCxnSpPr>
        <p:spPr>
          <a:xfrm>
            <a:off x="5334001" y="1447800"/>
            <a:ext cx="125095" cy="57646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5595980" y="2866194"/>
            <a:ext cx="208322" cy="94380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5602208" y="4284587"/>
            <a:ext cx="6227" cy="943807"/>
          </a:xfrm>
          <a:prstGeom prst="straightConnector1">
            <a:avLst/>
          </a:prstGeom>
          <a:ln>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5334001" y="5257801"/>
            <a:ext cx="59958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Trang</a:t>
            </a:r>
          </a:p>
        </p:txBody>
      </p:sp>
      <p:sp>
        <p:nvSpPr>
          <p:cNvPr id="9" name="Tekstfelt 8"/>
          <p:cNvSpPr txBox="1"/>
          <p:nvPr/>
        </p:nvSpPr>
        <p:spPr>
          <a:xfrm>
            <a:off x="5941764" y="923764"/>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
        <p:nvSpPr>
          <p:cNvPr id="53" name="Tekstfelt 52"/>
          <p:cNvSpPr txBox="1"/>
          <p:nvPr/>
        </p:nvSpPr>
        <p:spPr>
          <a:xfrm>
            <a:off x="5145500" y="1905001"/>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Tree>
    <p:extLst>
      <p:ext uri="{BB962C8B-B14F-4D97-AF65-F5344CB8AC3E}">
        <p14:creationId xmlns:p14="http://schemas.microsoft.com/office/powerpoint/2010/main" val="32991075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Opmærksomhedsøvelser</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Skift af fokus for opmærksomheden:</a:t>
            </a:r>
          </a:p>
          <a:p>
            <a:pPr lvl="2"/>
            <a:r>
              <a:rPr lang="da-DK">
                <a:solidFill>
                  <a:srgbClr val="FFFFFF"/>
                </a:solidFill>
              </a:rPr>
              <a:t>venstre fod – højre fod – hænder – læber</a:t>
            </a:r>
          </a:p>
          <a:p>
            <a:pPr lvl="2"/>
            <a:r>
              <a:rPr lang="da-DK">
                <a:solidFill>
                  <a:srgbClr val="FFFFFF"/>
                </a:solidFill>
              </a:rPr>
              <a:t>Historie: Juleshopping i 10 butikker</a:t>
            </a:r>
          </a:p>
          <a:p>
            <a:pPr lvl="2"/>
            <a:r>
              <a:rPr lang="da-DK">
                <a:solidFill>
                  <a:srgbClr val="FFFFFF"/>
                </a:solidFill>
              </a:rPr>
              <a:t>Evnen til at flytte opmærksomheden</a:t>
            </a:r>
          </a:p>
          <a:p>
            <a:pPr lvl="2"/>
            <a:r>
              <a:rPr lang="da-DK">
                <a:solidFill>
                  <a:srgbClr val="FFFFFF"/>
                </a:solidFill>
              </a:rPr>
              <a:t>Zoom og baggrund</a:t>
            </a:r>
          </a:p>
          <a:p>
            <a:pPr marL="914400" lvl="2" indent="0">
              <a:buNone/>
            </a:pPr>
            <a:endParaRPr lang="da-DK">
              <a:solidFill>
                <a:srgbClr val="FFFFFF"/>
              </a:solidFill>
            </a:endParaRPr>
          </a:p>
          <a:p>
            <a:pPr marL="571500" indent="-457200"/>
            <a:r>
              <a:rPr lang="da-DK">
                <a:solidFill>
                  <a:srgbClr val="FFFFFF"/>
                </a:solidFill>
              </a:rPr>
              <a:t>Indre fokus</a:t>
            </a:r>
          </a:p>
          <a:p>
            <a:pPr marL="1371600" lvl="2" indent="-457200"/>
            <a:r>
              <a:rPr lang="da-DK">
                <a:solidFill>
                  <a:srgbClr val="FFFFFF"/>
                </a:solidFill>
              </a:rPr>
              <a:t>Sjov situation</a:t>
            </a:r>
          </a:p>
          <a:p>
            <a:pPr marL="1371600" lvl="2" indent="-457200"/>
            <a:r>
              <a:rPr lang="da-DK">
                <a:solidFill>
                  <a:srgbClr val="FFFFFF"/>
                </a:solidFill>
              </a:rPr>
              <a:t>Skænderi</a:t>
            </a:r>
          </a:p>
          <a:p>
            <a:pPr marL="1371600" lvl="2" indent="-457200"/>
            <a:r>
              <a:rPr lang="da-DK">
                <a:solidFill>
                  <a:srgbClr val="FFFFFF"/>
                </a:solidFill>
              </a:rPr>
              <a:t>Minder sætter gang i følelserne</a:t>
            </a:r>
          </a:p>
          <a:p>
            <a:pPr marL="1371600" lvl="2" indent="-457200"/>
            <a:r>
              <a:rPr lang="da-DK">
                <a:solidFill>
                  <a:srgbClr val="FFFFFF"/>
                </a:solidFill>
              </a:rPr>
              <a:t>Trusselssystemet trækker truende minder frem</a:t>
            </a:r>
          </a:p>
          <a:p>
            <a:pPr marL="1371600" lvl="2" indent="-457200"/>
            <a:r>
              <a:rPr lang="da-DK">
                <a:solidFill>
                  <a:srgbClr val="FFFFFF"/>
                </a:solidFill>
              </a:rPr>
              <a:t>Skift opmærksomheden – hvordan er det muligt for dig?</a:t>
            </a:r>
          </a:p>
          <a:p>
            <a:pPr marL="457200" lvl="1" indent="0">
              <a:buNone/>
            </a:pPr>
            <a:r>
              <a:rPr lang="da-DK">
                <a:solidFill>
                  <a:srgbClr val="FFFFFF"/>
                </a:solidFill>
              </a:rPr>
              <a:t>	</a:t>
            </a: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94925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1" y="274638"/>
            <a:ext cx="7222565" cy="1143000"/>
          </a:xfrm>
        </p:spPr>
        <p:txBody>
          <a:bodyPr>
            <a:normAutofit/>
          </a:bodyPr>
          <a:lstStyle/>
          <a:p>
            <a:r>
              <a:rPr lang="da-DK" sz="3600">
                <a:solidFill>
                  <a:srgbClr val="F8E950"/>
                </a:solidFill>
              </a:rPr>
              <a:t>Opmærksomhedsøvelser fortsat</a:t>
            </a:r>
          </a:p>
        </p:txBody>
      </p:sp>
      <p:sp>
        <p:nvSpPr>
          <p:cNvPr id="3" name="Pladsholder til indhold 2"/>
          <p:cNvSpPr>
            <a:spLocks noGrp="1"/>
          </p:cNvSpPr>
          <p:nvPr>
            <p:ph idx="1"/>
          </p:nvPr>
        </p:nvSpPr>
        <p:spPr/>
        <p:txBody>
          <a:bodyPr/>
          <a:lstStyle/>
          <a:p>
            <a:r>
              <a:rPr lang="da-DK">
                <a:solidFill>
                  <a:srgbClr val="FFFFFF"/>
                </a:solidFill>
              </a:rPr>
              <a:t>Fokus på åndedrættet</a:t>
            </a:r>
          </a:p>
          <a:p>
            <a:pPr lvl="2"/>
            <a:r>
              <a:rPr lang="da-DK" sz="2000">
                <a:solidFill>
                  <a:srgbClr val="FFFFFF"/>
                </a:solidFill>
              </a:rPr>
              <a:t>Opmærksomheden vandrer – sindets natur</a:t>
            </a:r>
          </a:p>
          <a:p>
            <a:pPr lvl="2"/>
            <a:r>
              <a:rPr lang="da-DK" sz="2000">
                <a:solidFill>
                  <a:srgbClr val="FFFFFF"/>
                </a:solidFill>
              </a:rPr>
              <a:t>Man kan ikke stoppe tankevirksomheden</a:t>
            </a:r>
          </a:p>
          <a:p>
            <a:pPr lvl="2"/>
            <a:r>
              <a:rPr lang="da-DK" sz="2000">
                <a:solidFill>
                  <a:srgbClr val="FFFFFF"/>
                </a:solidFill>
              </a:rPr>
              <a:t>Sindet eksisterer kun nu og her</a:t>
            </a:r>
          </a:p>
          <a:p>
            <a:pPr lvl="2"/>
            <a:r>
              <a:rPr lang="da-DK" sz="2000">
                <a:solidFill>
                  <a:srgbClr val="FFFFFF"/>
                </a:solidFill>
              </a:rPr>
              <a:t>Læg mærke til hvad der sker, når man bringer opmærksomheden tilbage</a:t>
            </a:r>
          </a:p>
          <a:p>
            <a:pPr lvl="2"/>
            <a:r>
              <a:rPr lang="da-DK" sz="2000">
                <a:solidFill>
                  <a:srgbClr val="FFFFFF"/>
                </a:solidFill>
              </a:rPr>
              <a:t>Kvalitetsforskel mellem bevidst nærvær og dagdrømmeri – ”springende opmærksomhed”</a:t>
            </a:r>
          </a:p>
          <a:p>
            <a:pPr lvl="2"/>
            <a:endParaRPr lang="da-DK" sz="200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282299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Sindet er som en have</a:t>
            </a:r>
          </a:p>
        </p:txBody>
      </p:sp>
      <p:sp>
        <p:nvSpPr>
          <p:cNvPr id="3" name="Pladsholder til indhold 2"/>
          <p:cNvSpPr>
            <a:spLocks noGrp="1"/>
          </p:cNvSpPr>
          <p:nvPr>
            <p:ph idx="1"/>
          </p:nvPr>
        </p:nvSpPr>
        <p:spPr/>
        <p:txBody>
          <a:bodyPr>
            <a:normAutofit/>
          </a:bodyPr>
          <a:lstStyle/>
          <a:p>
            <a:pPr marL="0" indent="0">
              <a:buNone/>
            </a:pPr>
            <a:r>
              <a:rPr lang="da-DK" sz="2000" dirty="0">
                <a:solidFill>
                  <a:srgbClr val="FFFFFF"/>
                </a:solidFill>
              </a:rPr>
              <a:t>Alting vil gro overalt</a:t>
            </a:r>
          </a:p>
          <a:p>
            <a:pPr marL="0" indent="0">
              <a:buNone/>
            </a:pPr>
            <a:endParaRPr lang="da-DK" sz="2000" dirty="0">
              <a:solidFill>
                <a:srgbClr val="FFFFFF"/>
              </a:solidFill>
            </a:endParaRPr>
          </a:p>
          <a:p>
            <a:pPr marL="0" indent="0">
              <a:buNone/>
            </a:pPr>
            <a:r>
              <a:rPr lang="da-DK" sz="2000" dirty="0">
                <a:solidFill>
                  <a:srgbClr val="FFFFFF"/>
                </a:solidFill>
              </a:rPr>
              <a:t>Måske vil du ikke have en vild have</a:t>
            </a:r>
          </a:p>
          <a:p>
            <a:pPr marL="0" indent="0">
              <a:buNone/>
            </a:pPr>
            <a:endParaRPr lang="da-DK" sz="2000" dirty="0">
              <a:solidFill>
                <a:srgbClr val="FFFFFF"/>
              </a:solidFill>
            </a:endParaRPr>
          </a:p>
          <a:p>
            <a:pPr marL="0" indent="0">
              <a:buNone/>
            </a:pPr>
            <a:r>
              <a:rPr lang="da-DK" sz="2000" dirty="0">
                <a:solidFill>
                  <a:srgbClr val="FFFFFF"/>
                </a:solidFill>
              </a:rPr>
              <a:t>Du kan kultivere den, som du vil</a:t>
            </a:r>
          </a:p>
          <a:p>
            <a:pPr marL="0" indent="0">
              <a:buNone/>
            </a:pPr>
            <a:endParaRPr lang="da-DK" sz="2000" dirty="0">
              <a:solidFill>
                <a:srgbClr val="FFFFFF"/>
              </a:solidFill>
            </a:endParaRPr>
          </a:p>
          <a:p>
            <a:pPr marL="0" indent="0">
              <a:buNone/>
            </a:pPr>
            <a:r>
              <a:rPr lang="da-DK" sz="2000" dirty="0">
                <a:solidFill>
                  <a:srgbClr val="FFFFFF"/>
                </a:solidFill>
              </a:rPr>
              <a:t>Dyrke det du ønsker skal fylde og arbejde med det, du ønsker skal fylde mindre</a:t>
            </a:r>
          </a:p>
          <a:p>
            <a:pPr marL="0" indent="0">
              <a:buNone/>
            </a:pPr>
            <a:endParaRPr lang="da-DK" sz="2000" dirty="0">
              <a:solidFill>
                <a:srgbClr val="FFFFFF"/>
              </a:solidFill>
            </a:endParaRPr>
          </a:p>
          <a:p>
            <a:pPr marL="0" indent="0">
              <a:buNone/>
            </a:pPr>
            <a:endParaRPr lang="da-DK" sz="2000" dirty="0">
              <a:solidFill>
                <a:srgbClr val="FFFFFF"/>
              </a:solidFill>
            </a:endParaRPr>
          </a:p>
          <a:p>
            <a:pPr marL="0" indent="0">
              <a:buNone/>
            </a:pPr>
            <a:endParaRPr lang="da-DK" sz="2000" dirty="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376" y="4525963"/>
            <a:ext cx="2133600" cy="1600200"/>
          </a:xfrm>
          <a:prstGeom prst="rect">
            <a:avLst/>
          </a:prstGeom>
        </p:spPr>
      </p:pic>
      <p:pic>
        <p:nvPicPr>
          <p:cNvPr id="9" name="Billede 8"/>
          <p:cNvPicPr>
            <a:picLocks noChangeAspect="1"/>
          </p:cNvPicPr>
          <p:nvPr/>
        </p:nvPicPr>
        <p:blipFill>
          <a:blip r:embed="rId3"/>
          <a:stretch>
            <a:fillRect/>
          </a:stretch>
        </p:blipFill>
        <p:spPr>
          <a:xfrm>
            <a:off x="2828693" y="4525964"/>
            <a:ext cx="2241396" cy="1600199"/>
          </a:xfrm>
          <a:prstGeom prst="rect">
            <a:avLst/>
          </a:prstGeom>
        </p:spPr>
      </p:pic>
    </p:spTree>
    <p:extLst>
      <p:ext uri="{BB962C8B-B14F-4D97-AF65-F5344CB8AC3E}">
        <p14:creationId xmlns:p14="http://schemas.microsoft.com/office/powerpoint/2010/main" val="3451371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866563" y="1493054"/>
            <a:ext cx="8801437" cy="4893647"/>
          </a:xfrm>
          <a:prstGeom prst="rect">
            <a:avLst/>
          </a:prstGeom>
          <a:noFill/>
        </p:spPr>
        <p:txBody>
          <a:bodyPr wrap="square" rtlCol="0">
            <a:spAutoFit/>
          </a:bodyPr>
          <a:lstStyle/>
          <a:p>
            <a:pPr defTabSz="457200"/>
            <a:r>
              <a:rPr lang="da-DK" sz="1200" dirty="0">
                <a:solidFill>
                  <a:srgbClr val="FFFFFF"/>
                </a:solidFill>
                <a:latin typeface="Calibri"/>
              </a:rPr>
              <a:t>Start med at sætte dig godt tilrette, så du sidder oprejst og afslappet, med hovedet opret på kroppen.</a:t>
            </a:r>
          </a:p>
          <a:p>
            <a:pPr marL="285750" indent="-285750" defTabSz="457200">
              <a:buFont typeface="Arial"/>
              <a:buChar char="•"/>
            </a:pPr>
            <a:endParaRPr lang="da-DK" sz="1200" dirty="0">
              <a:solidFill>
                <a:srgbClr val="FFFFFF"/>
              </a:solidFill>
              <a:latin typeface="Calibri"/>
            </a:endParaRPr>
          </a:p>
          <a:p>
            <a:pPr defTabSz="457200"/>
            <a:r>
              <a:rPr lang="da-DK" sz="1200" dirty="0">
                <a:solidFill>
                  <a:srgbClr val="FFFFFF"/>
                </a:solidFill>
                <a:latin typeface="Calibri"/>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p>
          <a:p>
            <a:pPr defTabSz="457200"/>
            <a:endParaRPr lang="da-DK" sz="1200" dirty="0">
              <a:solidFill>
                <a:srgbClr val="FFFFFF"/>
              </a:solidFill>
              <a:latin typeface="Calibri"/>
            </a:endParaRPr>
          </a:p>
          <a:p>
            <a:pPr defTabSz="457200"/>
            <a:r>
              <a:rPr lang="da-DK" sz="1200" dirty="0">
                <a:solidFill>
                  <a:srgbClr val="FFFFFF"/>
                </a:solidFill>
                <a:latin typeface="Calibri"/>
              </a:rPr>
              <a:t>Hvis opmærksomheden vandrer undervejs, så prøv blot at lægge mærke til, hvad det er, der fanger din opmærksomhed, og prøv så om du kan lade det være og med venlighed lede opmærksomheden tilbage til åndedrættet.</a:t>
            </a:r>
          </a:p>
          <a:p>
            <a:pPr marL="285750" indent="-285750" defTabSz="457200"/>
            <a:endParaRPr lang="da-DK" sz="1200" dirty="0">
              <a:solidFill>
                <a:srgbClr val="FFFFFF"/>
              </a:solidFill>
              <a:latin typeface="Calibri"/>
            </a:endParaRPr>
          </a:p>
          <a:p>
            <a:pPr defTabSz="457200"/>
            <a:r>
              <a:rPr lang="da-DK" sz="1200" dirty="0">
                <a:solidFill>
                  <a:srgbClr val="FFFFFF"/>
                </a:solidFill>
                <a:latin typeface="Calibri"/>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defTabSz="457200"/>
            <a:endParaRPr lang="da-DK" sz="1200" dirty="0">
              <a:solidFill>
                <a:srgbClr val="FFFFFF"/>
              </a:solidFill>
              <a:latin typeface="Calibri"/>
            </a:endParaRPr>
          </a:p>
          <a:p>
            <a:pPr defTabSz="457200"/>
            <a:r>
              <a:rPr lang="da-DK" sz="1200" dirty="0">
                <a:solidFill>
                  <a:srgbClr val="FFFFFF"/>
                </a:solidFill>
                <a:latin typeface="Calibri"/>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p>
          <a:p>
            <a:pPr defTabSz="457200"/>
            <a:endParaRPr lang="da-DK" sz="1200" dirty="0">
              <a:solidFill>
                <a:srgbClr val="FFFFFF"/>
              </a:solidFill>
              <a:latin typeface="Calibri"/>
            </a:endParaRPr>
          </a:p>
          <a:p>
            <a:pPr defTabSz="457200"/>
            <a:r>
              <a:rPr lang="da-DK" sz="1200" dirty="0">
                <a:solidFill>
                  <a:srgbClr val="FFFFFF"/>
                </a:solidFill>
                <a:latin typeface="Calibri"/>
              </a:rPr>
              <a:t>Ret opmærksomheden mod underlaget, mod stolen og gulvet, og se om du kan få fornemmelsen af, at underlaget udgør en solid base for kroppen. </a:t>
            </a:r>
          </a:p>
          <a:p>
            <a:pPr defTabSz="457200"/>
            <a:endParaRPr lang="da-DK" sz="1200" dirty="0">
              <a:solidFill>
                <a:srgbClr val="FFFFFF"/>
              </a:solidFill>
              <a:latin typeface="Calibri"/>
            </a:endParaRPr>
          </a:p>
          <a:p>
            <a:pPr defTabSz="457200"/>
            <a:r>
              <a:rPr lang="da-DK" sz="1200" dirty="0">
                <a:solidFill>
                  <a:srgbClr val="FFFFFF"/>
                </a:solidFill>
                <a:latin typeface="Calibri"/>
              </a:rPr>
              <a:t>Prøv på samme måde om du kan få fornemmelsen af, at kroppen udgør en solid base for sindet.</a:t>
            </a:r>
          </a:p>
          <a:p>
            <a:pPr defTabSz="457200"/>
            <a:endParaRPr lang="da-DK" sz="1200" dirty="0">
              <a:solidFill>
                <a:srgbClr val="FFFFFF"/>
              </a:solidFill>
              <a:latin typeface="Calibri"/>
            </a:endParaRPr>
          </a:p>
          <a:p>
            <a:pPr defTabSz="457200"/>
            <a:r>
              <a:rPr lang="da-DK" sz="1200" dirty="0">
                <a:solidFill>
                  <a:srgbClr val="FFFFFF"/>
                </a:solidFill>
                <a:latin typeface="Calibri"/>
              </a:rPr>
              <a:t>Ret opmærksomheden tilbage til åndedrættet og det lille smil, og gør dig klar til at komme ud igen.</a:t>
            </a:r>
          </a:p>
          <a:p>
            <a:pPr defTabSz="457200"/>
            <a:endParaRPr lang="da-DK" sz="1200" dirty="0">
              <a:solidFill>
                <a:srgbClr val="FFFFFF"/>
              </a:solidFill>
              <a:latin typeface="Calibri"/>
            </a:endParaRPr>
          </a:p>
          <a:p>
            <a:pPr defTabSz="457200"/>
            <a:r>
              <a:rPr lang="da-DK" sz="1200" dirty="0">
                <a:solidFill>
                  <a:srgbClr val="FFFFFF"/>
                </a:solidFill>
                <a:latin typeface="Calibri"/>
                <a:hlinkClick r:id="rId3"/>
              </a:rPr>
              <a:t>http://www.pkf.name/lena-hoejgaard-isager/downloads/</a:t>
            </a:r>
            <a:endParaRPr lang="da-DK" sz="1200" dirty="0">
              <a:solidFill>
                <a:srgbClr val="FFFFFF"/>
              </a:solidFill>
              <a:latin typeface="Calibri"/>
            </a:endParaRPr>
          </a:p>
          <a:p>
            <a:pPr defTabSz="457200"/>
            <a:endParaRPr lang="da-DK" sz="1200" dirty="0">
              <a:solidFill>
                <a:srgbClr val="FFFFFF"/>
              </a:solidFill>
              <a:latin typeface="Calibri"/>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790" y="366687"/>
            <a:ext cx="1141494" cy="941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kstfelt 1"/>
          <p:cNvSpPr txBox="1"/>
          <p:nvPr/>
        </p:nvSpPr>
        <p:spPr>
          <a:xfrm>
            <a:off x="3573266" y="384537"/>
            <a:ext cx="6151812" cy="584775"/>
          </a:xfrm>
          <a:prstGeom prst="rect">
            <a:avLst/>
          </a:prstGeom>
          <a:noFill/>
        </p:spPr>
        <p:txBody>
          <a:bodyPr wrap="none" rtlCol="0">
            <a:spAutoFit/>
          </a:bodyPr>
          <a:lstStyle/>
          <a:p>
            <a:pPr defTabSz="457200"/>
            <a:r>
              <a:rPr lang="da-DK" sz="3200">
                <a:solidFill>
                  <a:srgbClr val="FFFFFF"/>
                </a:solidFill>
                <a:latin typeface="Calibri"/>
              </a:rPr>
              <a:t>Guidning til beroligende åndedræt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81129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Drøftelse af øvelsen i par</a:t>
            </a:r>
          </a:p>
        </p:txBody>
      </p:sp>
      <p:sp>
        <p:nvSpPr>
          <p:cNvPr id="6" name="Pladsholder til indhold 5"/>
          <p:cNvSpPr>
            <a:spLocks noGrp="1"/>
          </p:cNvSpPr>
          <p:nvPr>
            <p:ph idx="1"/>
          </p:nvPr>
        </p:nvSpPr>
        <p:spPr/>
        <p:txBody>
          <a:bodyPr>
            <a:normAutofit/>
          </a:bodyPr>
          <a:lstStyle/>
          <a:p>
            <a:pPr>
              <a:buFont typeface="Wingdings" charset="2"/>
              <a:buChar char="Ø"/>
            </a:pPr>
            <a:r>
              <a:rPr lang="da-DK" sz="2400" dirty="0"/>
              <a:t>Hvordan var det for jer at lave øvelsen</a:t>
            </a:r>
          </a:p>
          <a:p>
            <a:pPr>
              <a:buFont typeface="Wingdings" charset="2"/>
              <a:buChar char="Ø"/>
            </a:pPr>
            <a:endParaRPr lang="da-DK" sz="2400" dirty="0"/>
          </a:p>
          <a:p>
            <a:pPr>
              <a:buFont typeface="Wingdings" charset="2"/>
              <a:buChar char="Ø"/>
            </a:pPr>
            <a:r>
              <a:rPr lang="da-DK" sz="2400" dirty="0"/>
              <a:t>Undersøg hvordan I reagerede, når opmærksomheden blev fanget af andre ting</a:t>
            </a:r>
          </a:p>
          <a:p>
            <a:pPr>
              <a:buFont typeface="Wingdings" charset="2"/>
              <a:buChar char="Ø"/>
            </a:pPr>
            <a:endParaRPr lang="da-DK" sz="2400" dirty="0"/>
          </a:p>
          <a:p>
            <a:pPr>
              <a:buFont typeface="Wingdings" charset="2"/>
              <a:buChar char="Ø"/>
            </a:pPr>
            <a:r>
              <a:rPr lang="da-DK" sz="2400" dirty="0"/>
              <a:t>Drøft hvordan man kan øve sig i at lægge mærke til de ting, der dukker op i opmærksomheden, acceptere dem og prøve at lade dem være</a:t>
            </a:r>
          </a:p>
          <a:p>
            <a:pPr>
              <a:buFont typeface="Wingdings" charset="2"/>
              <a:buChar char="Ø"/>
            </a:pPr>
            <a:endParaRPr lang="da-DK" sz="2400" dirty="0"/>
          </a:p>
          <a:p>
            <a:pPr>
              <a:buFont typeface="Wingdings" charset="2"/>
              <a:buChar char="Ø"/>
            </a:pPr>
            <a:r>
              <a:rPr lang="da-DK" sz="2400" dirty="0"/>
              <a:t>Drøft vanskelighederne ved det</a:t>
            </a: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04998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959220" y="-163513"/>
            <a:ext cx="7772400" cy="1600201"/>
          </a:xfrm>
        </p:spPr>
        <p:txBody>
          <a:bodyPr vert="horz" lIns="91440" tIns="45720" rIns="100976" bIns="45720" rtlCol="0" anchor="ctr">
            <a:normAutofit/>
          </a:bodyPr>
          <a:lstStyle/>
          <a:p>
            <a:pPr marL="36513"/>
            <a:r>
              <a:rPr lang="da-DK" sz="3100">
                <a:solidFill>
                  <a:srgbClr val="F8E950"/>
                </a:solidFill>
                <a:ea typeface="ＭＳ Ｐゴシック" charset="0"/>
                <a:cs typeface="ＭＳ Ｐゴシック" charset="0"/>
              </a:rPr>
              <a:t>Typer af affektreguleringssystemer</a:t>
            </a:r>
          </a:p>
        </p:txBody>
      </p:sp>
      <p:grpSp>
        <p:nvGrpSpPr>
          <p:cNvPr id="28674" name="Group 2"/>
          <p:cNvGrpSpPr>
            <a:grpSpLocks/>
          </p:cNvGrpSpPr>
          <p:nvPr/>
        </p:nvGrpSpPr>
        <p:grpSpPr bwMode="auto">
          <a:xfrm>
            <a:off x="2667001"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pPr defTabSz="457200"/>
              <a:endParaRPr lang="da-DK">
                <a:solidFill>
                  <a:prstClr val="black"/>
                </a:solidFill>
                <a:latin typeface="Calibri"/>
              </a:endParaRPr>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463" algn="ctr" defTabSz="457200"/>
              <a:r>
                <a:rPr lang="da-DK" sz="1400" b="1">
                  <a:solidFill>
                    <a:srgbClr val="C0EDFE"/>
                  </a:solidFill>
                  <a:latin typeface="Calibri"/>
                  <a:cs typeface="Comic Sans MS" charset="0"/>
                  <a:sym typeface="Comic Sans MS" charset="0"/>
                </a:rPr>
                <a:t>Tilskyndelses/resurse-</a:t>
              </a:r>
            </a:p>
            <a:p>
              <a:pPr marL="17463" algn="ctr" defTabSz="457200"/>
              <a:r>
                <a:rPr lang="da-DK" sz="1400" b="1">
                  <a:solidFill>
                    <a:srgbClr val="C0EDFE"/>
                  </a:solidFill>
                  <a:latin typeface="Calibri"/>
                  <a:cs typeface="Comic Sans MS" charset="0"/>
                  <a:sym typeface="Comic Sans MS" charset="0"/>
                </a:rPr>
                <a:t>fokuseret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At ønske, forfølge, </a:t>
              </a:r>
            </a:p>
            <a:p>
              <a:pPr marL="17463" algn="ctr" defTabSz="457200"/>
              <a:r>
                <a:rPr lang="da-DK" sz="1400">
                  <a:solidFill>
                    <a:srgbClr val="C0EDFE"/>
                  </a:solidFill>
                  <a:latin typeface="Calibri"/>
                  <a:cs typeface="Comic Sans MS" charset="0"/>
                  <a:sym typeface="Comic Sans MS" charset="0"/>
                </a:rPr>
                <a:t>opnå og konsumere noget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Aktiverer</a:t>
              </a:r>
            </a:p>
          </p:txBody>
        </p:sp>
      </p:grpSp>
      <p:grpSp>
        <p:nvGrpSpPr>
          <p:cNvPr id="28675" name="Group 5"/>
          <p:cNvGrpSpPr>
            <a:grpSpLocks/>
          </p:cNvGrpSpPr>
          <p:nvPr/>
        </p:nvGrpSpPr>
        <p:grpSpPr bwMode="auto">
          <a:xfrm>
            <a:off x="6286501"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pPr defTabSz="457200"/>
              <a:endParaRPr lang="da-DK">
                <a:solidFill>
                  <a:prstClr val="black"/>
                </a:solidFill>
                <a:latin typeface="Calibri"/>
              </a:endParaRPr>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400" b="1">
                  <a:solidFill>
                    <a:srgbClr val="C2E5A6"/>
                  </a:solidFill>
                  <a:latin typeface="Calibri"/>
                  <a:cs typeface="Comic Sans MS" charset="0"/>
                  <a:sym typeface="Comic Sans MS" charset="0"/>
                </a:rPr>
                <a:t>Uden-ønsker/tilknytnings-</a:t>
              </a:r>
            </a:p>
            <a:p>
              <a:pPr marL="17463" algn="ctr" defTabSz="457200"/>
              <a:r>
                <a:rPr lang="da-DK" sz="1400" b="1">
                  <a:solidFill>
                    <a:srgbClr val="C2E5A6"/>
                  </a:solidFill>
                  <a:latin typeface="Calibri"/>
                  <a:cs typeface="Comic Sans MS" charset="0"/>
                  <a:sym typeface="Comic Sans MS" charset="0"/>
                </a:rPr>
                <a:t>fokuseret</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Tryghed - venlighed</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Beroliger</a:t>
              </a:r>
            </a:p>
          </p:txBody>
        </p:sp>
      </p:grpSp>
      <p:grpSp>
        <p:nvGrpSpPr>
          <p:cNvPr id="28676" name="Group 8"/>
          <p:cNvGrpSpPr>
            <a:grpSpLocks/>
          </p:cNvGrpSpPr>
          <p:nvPr/>
        </p:nvGrpSpPr>
        <p:grpSpPr bwMode="auto">
          <a:xfrm>
            <a:off x="4495799" y="3886202"/>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pPr defTabSz="457200"/>
              <a:endParaRPr lang="da-DK">
                <a:solidFill>
                  <a:prstClr val="black"/>
                </a:solidFill>
                <a:latin typeface="Calibri"/>
              </a:endParaRPr>
            </a:p>
          </p:txBody>
        </p:sp>
        <p:sp>
          <p:nvSpPr>
            <p:cNvPr id="28688" name="Rectangle 10"/>
            <p:cNvSpPr>
              <a:spLocks/>
            </p:cNvSpPr>
            <p:nvPr/>
          </p:nvSpPr>
          <p:spPr bwMode="auto">
            <a:xfrm>
              <a:off x="73" y="373"/>
              <a:ext cx="4053" cy="1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400" b="1" err="1">
                  <a:solidFill>
                    <a:srgbClr val="FED1CF"/>
                  </a:solidFill>
                  <a:latin typeface="Calibri"/>
                  <a:cs typeface="Comic Sans MS" charset="0"/>
                  <a:sym typeface="Comic Sans MS" charset="0"/>
                </a:rPr>
                <a:t>Trusselsfokuseret</a:t>
              </a:r>
              <a:endParaRPr lang="en-US" sz="1400" b="1">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søgning</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af</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beskyttelse</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og</a:t>
              </a:r>
              <a:r>
                <a:rPr lang="en-US" sz="1400">
                  <a:solidFill>
                    <a:srgbClr val="FED1CF"/>
                  </a:solidFill>
                  <a:latin typeface="Calibri"/>
                  <a:cs typeface="Comic Sans MS" charset="0"/>
                  <a:sym typeface="Comic Sans MS" charset="0"/>
                </a:rPr>
                <a:t> </a:t>
              </a:r>
            </a:p>
            <a:p>
              <a:pPr marL="17463" algn="ctr" defTabSz="457200"/>
              <a:r>
                <a:rPr lang="en-US" sz="1400" err="1">
                  <a:solidFill>
                    <a:srgbClr val="FED1CF"/>
                  </a:solidFill>
                  <a:latin typeface="Calibri"/>
                  <a:cs typeface="Comic Sans MS" charset="0"/>
                  <a:sym typeface="Comic Sans MS" charset="0"/>
                </a:rPr>
                <a:t>sikkerhed</a:t>
              </a:r>
              <a:endParaRPr lang="en-US" sz="1400">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 </a:t>
              </a:r>
              <a:r>
                <a:rPr lang="en-US" sz="1400" err="1">
                  <a:solidFill>
                    <a:srgbClr val="FED1CF"/>
                  </a:solidFill>
                  <a:latin typeface="Calibri"/>
                  <a:cs typeface="Comic Sans MS" charset="0"/>
                  <a:sym typeface="Comic Sans MS" charset="0"/>
                </a:rPr>
                <a:t>hæmmer</a:t>
              </a:r>
              <a:endParaRPr lang="en-US" sz="1400">
                <a:solidFill>
                  <a:srgbClr val="FED1CF"/>
                </a:solidFill>
                <a:latin typeface="Calibri"/>
                <a:cs typeface="Comic Sans MS" charset="0"/>
                <a:sym typeface="Comic Sans MS" charset="0"/>
              </a:endParaRPr>
            </a:p>
          </p:txBody>
        </p:sp>
      </p:grpSp>
      <p:sp>
        <p:nvSpPr>
          <p:cNvPr id="28677" name="Line 11"/>
          <p:cNvSpPr>
            <a:spLocks noChangeShapeType="1"/>
          </p:cNvSpPr>
          <p:nvPr/>
        </p:nvSpPr>
        <p:spPr bwMode="auto">
          <a:xfrm>
            <a:off x="5741379" y="2411439"/>
            <a:ext cx="479181"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78" name="Line 12"/>
          <p:cNvSpPr>
            <a:spLocks noChangeShapeType="1"/>
          </p:cNvSpPr>
          <p:nvPr/>
        </p:nvSpPr>
        <p:spPr bwMode="auto">
          <a:xfrm rot="10800000">
            <a:off x="5715000" y="2617761"/>
            <a:ext cx="457200" cy="1588"/>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79" name="Line 13"/>
          <p:cNvSpPr>
            <a:spLocks noChangeShapeType="1"/>
          </p:cNvSpPr>
          <p:nvPr/>
        </p:nvSpPr>
        <p:spPr bwMode="auto">
          <a:xfrm flipH="1">
            <a:off x="7256009" y="3886201"/>
            <a:ext cx="381000" cy="457200"/>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0" name="Line 14"/>
          <p:cNvSpPr>
            <a:spLocks noChangeShapeType="1"/>
          </p:cNvSpPr>
          <p:nvPr/>
        </p:nvSpPr>
        <p:spPr bwMode="auto">
          <a:xfrm rot="10800000" flipH="1">
            <a:off x="7124699" y="3808415"/>
            <a:ext cx="228600" cy="30638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1" name="Line 15"/>
          <p:cNvSpPr>
            <a:spLocks noChangeShapeType="1"/>
          </p:cNvSpPr>
          <p:nvPr/>
        </p:nvSpPr>
        <p:spPr bwMode="auto">
          <a:xfrm rot="10800000">
            <a:off x="4667929" y="3696494"/>
            <a:ext cx="321656" cy="379414"/>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2" name="Line 16"/>
          <p:cNvSpPr>
            <a:spLocks noChangeShapeType="1"/>
          </p:cNvSpPr>
          <p:nvPr/>
        </p:nvSpPr>
        <p:spPr bwMode="auto">
          <a:xfrm>
            <a:off x="4389660" y="3808413"/>
            <a:ext cx="381000" cy="428957"/>
          </a:xfrm>
          <a:prstGeom prst="line">
            <a:avLst/>
          </a:prstGeom>
          <a:noFill/>
          <a:ln w="381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prstClr val="black"/>
              </a:solidFill>
              <a:latin typeface="Calibri"/>
            </a:endParaRPr>
          </a:p>
        </p:txBody>
      </p:sp>
      <p:sp>
        <p:nvSpPr>
          <p:cNvPr id="28683" name="Rectangle 17"/>
          <p:cNvSpPr>
            <a:spLocks/>
          </p:cNvSpPr>
          <p:nvPr/>
        </p:nvSpPr>
        <p:spPr bwMode="auto">
          <a:xfrm>
            <a:off x="7391402" y="5865815"/>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
        <p:nvSpPr>
          <p:cNvPr id="28684" name="Rectangle 18"/>
          <p:cNvSpPr>
            <a:spLocks/>
          </p:cNvSpPr>
          <p:nvPr/>
        </p:nvSpPr>
        <p:spPr bwMode="auto">
          <a:xfrm>
            <a:off x="7010401" y="1229018"/>
            <a:ext cx="2071829"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da-DK" sz="1300">
                <a:solidFill>
                  <a:srgbClr val="3F691E"/>
                </a:solidFill>
                <a:latin typeface="Calibri"/>
                <a:cs typeface="Comic Sans MS" charset="0"/>
                <a:sym typeface="Comic Sans MS" charset="0"/>
              </a:rPr>
              <a:t>Tilfredshed / tryg / forbundet</a:t>
            </a:r>
          </a:p>
        </p:txBody>
      </p:sp>
      <p:sp>
        <p:nvSpPr>
          <p:cNvPr id="28685" name="Rectangle 19"/>
          <p:cNvSpPr>
            <a:spLocks/>
          </p:cNvSpPr>
          <p:nvPr/>
        </p:nvSpPr>
        <p:spPr bwMode="auto">
          <a:xfrm>
            <a:off x="2079381" y="1219202"/>
            <a:ext cx="19696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da-DK" sz="1300">
                <a:solidFill>
                  <a:srgbClr val="003DCC"/>
                </a:solidFill>
                <a:latin typeface="Calibri"/>
                <a:cs typeface="Comic Sans MS" charset="0"/>
                <a:sym typeface="Comic Sans MS" charset="0"/>
              </a:rPr>
              <a:t>Drevet/ spænding / vitalitet</a:t>
            </a:r>
          </a:p>
        </p:txBody>
      </p:sp>
      <p:sp>
        <p:nvSpPr>
          <p:cNvPr id="28686" name="Rectangle 20"/>
          <p:cNvSpPr>
            <a:spLocks/>
          </p:cNvSpPr>
          <p:nvPr/>
        </p:nvSpPr>
        <p:spPr bwMode="auto">
          <a:xfrm>
            <a:off x="5187462" y="6178552"/>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a:solidFill>
                  <a:srgbClr val="FF2712"/>
                </a:solidFill>
                <a:latin typeface="Calibri"/>
                <a:cs typeface="Comic Sans MS" charset="0"/>
                <a:sym typeface="Comic Sans MS" charset="0"/>
              </a:rPr>
              <a:t>Vrede / angst / afsky</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0837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3314"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Kurset</a:t>
            </a:r>
          </a:p>
        </p:txBody>
      </p:sp>
      <p:sp>
        <p:nvSpPr>
          <p:cNvPr id="13315" name="Rectangle 3"/>
          <p:cNvSpPr>
            <a:spLocks noGrp="1" noChangeArrowheads="1"/>
          </p:cNvSpPr>
          <p:nvPr>
            <p:ph idx="1"/>
          </p:nvPr>
        </p:nvSpPr>
        <p:spPr/>
        <p:txBody>
          <a:bodyPr vert="horz" lIns="91440" tIns="45720" rIns="94673" bIns="45720" rtlCol="0">
            <a:normAutofit/>
          </a:bodyPr>
          <a:lstStyle/>
          <a:p>
            <a:pPr>
              <a:defRPr/>
            </a:pPr>
            <a:r>
              <a:rPr lang="da-DK" sz="2200">
                <a:solidFill>
                  <a:srgbClr val="FFFFFF"/>
                </a:solidFill>
              </a:rPr>
              <a:t>Vi vil gennemgå den grundliggende filosofi og model for Medfølelsesfokuseret terapi (Compassion Focused Therapy a la Paul Gilbert). </a:t>
            </a:r>
          </a:p>
          <a:p>
            <a:pPr>
              <a:defRPr/>
            </a:pPr>
            <a:endParaRPr lang="da-DK" sz="2200">
              <a:solidFill>
                <a:srgbClr val="FFFFFF"/>
              </a:solidFill>
            </a:endParaRPr>
          </a:p>
          <a:p>
            <a:pPr>
              <a:defRPr/>
            </a:pPr>
            <a:r>
              <a:rPr lang="da-DK" sz="2200">
                <a:solidFill>
                  <a:srgbClr val="FFFFFF"/>
                </a:solidFill>
              </a:rPr>
              <a:t>Modellens forståelse af sindet og hjernen har rødder i en evolutionær tilgang, og bygger bla.  på neuro-, social- og psykologisk videnskab </a:t>
            </a:r>
          </a:p>
          <a:p>
            <a:pPr>
              <a:defRPr/>
            </a:pPr>
            <a:endParaRPr lang="da-DK" sz="2200">
              <a:solidFill>
                <a:srgbClr val="FFFFFF"/>
              </a:solidFill>
            </a:endParaRPr>
          </a:p>
          <a:p>
            <a:pPr>
              <a:defRPr/>
            </a:pPr>
            <a:r>
              <a:rPr lang="da-DK" sz="2200">
                <a:solidFill>
                  <a:srgbClr val="FFFFFF"/>
                </a:solidFill>
              </a:rPr>
              <a:t>Vi vil se på dynamikken i skam og selvkritik, og den betydning de har  for vedligeholdelsen af belastende psykiske tilstande</a:t>
            </a:r>
          </a:p>
          <a:p>
            <a:pPr eaLnBrk="1" hangingPunct="1">
              <a:defRPr/>
            </a:pPr>
            <a:endParaRPr lang="da-DK" sz="2200">
              <a:solidFill>
                <a:srgbClr val="FFFFFF"/>
              </a:solidFill>
            </a:endParaRPr>
          </a:p>
          <a:p>
            <a:pPr eaLnBrk="1" hangingPunct="1">
              <a:defRPr/>
            </a:pPr>
            <a:r>
              <a:rPr lang="da-DK" sz="2200">
                <a:solidFill>
                  <a:srgbClr val="FFFFFF"/>
                </a:solidFill>
              </a:rPr>
              <a:t>Vi vil først og fremmest arbejde på at kunne bevare og fremme medfølelsen hos os selv og dem vi samarbejder med, uanset hvordan deres lidelse kommer til udtryk</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99851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4348844"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3011"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2"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3"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4"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3015" name="Rectangle 8"/>
          <p:cNvSpPr>
            <a:spLocks/>
          </p:cNvSpPr>
          <p:nvPr/>
        </p:nvSpPr>
        <p:spPr bwMode="auto">
          <a:xfrm>
            <a:off x="5714056" y="3128554"/>
            <a:ext cx="7976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a:solidFill>
                  <a:srgbClr val="FFFFFF"/>
                </a:solidFill>
                <a:latin typeface="Calibri"/>
                <a:ea typeface="ＭＳ Ｐゴシック" charset="0"/>
                <a:sym typeface="Comic Sans MS" charset="0"/>
              </a:rPr>
              <a:t>Angst</a:t>
            </a:r>
          </a:p>
        </p:txBody>
      </p:sp>
      <p:sp>
        <p:nvSpPr>
          <p:cNvPr id="43016" name="Rectangle 9"/>
          <p:cNvSpPr>
            <a:spLocks/>
          </p:cNvSpPr>
          <p:nvPr/>
        </p:nvSpPr>
        <p:spPr bwMode="auto">
          <a:xfrm>
            <a:off x="4934999" y="443486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Fare - </a:t>
            </a:r>
            <a:r>
              <a:rPr lang="en-US" sz="2000" err="1">
                <a:solidFill>
                  <a:srgbClr val="FFFFFF"/>
                </a:solidFill>
                <a:latin typeface="Calibri"/>
                <a:ea typeface="ＭＳ Ｐゴシック" charset="0"/>
                <a:sym typeface="Comic Sans MS" charset="0"/>
              </a:rPr>
              <a:t>trussel</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3017" name="Rectangle 10"/>
          <p:cNvSpPr>
            <a:spLocks/>
          </p:cNvSpPr>
          <p:nvPr/>
        </p:nvSpPr>
        <p:spPr bwMode="auto">
          <a:xfrm>
            <a:off x="2217954" y="4395653"/>
            <a:ext cx="2758083"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Tør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munden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ja-JP" altLang="en-US" sz="2000">
                <a:solidFill>
                  <a:srgbClr val="FFFFFF"/>
                </a:solidFill>
                <a:latin typeface="Calibri"/>
                <a:ea typeface="ＭＳ Ｐゴシック" charset="0"/>
                <a:sym typeface="Comic Sans MS" charset="0"/>
              </a:rPr>
              <a:t>“</a:t>
            </a:r>
            <a:r>
              <a:rPr lang="en-US" altLang="ja-JP" sz="2000" err="1">
                <a:solidFill>
                  <a:srgbClr val="FFFFFF"/>
                </a:solidFill>
                <a:latin typeface="Calibri"/>
                <a:ea typeface="Comic Sans MS" charset="0"/>
                <a:cs typeface="Comic Sans MS" charset="0"/>
                <a:sym typeface="Comic Sans MS" charset="0"/>
              </a:rPr>
              <a:t>Sommerfugle</a:t>
            </a:r>
            <a:r>
              <a:rPr lang="en-US" altLang="ja-JP" sz="2000">
                <a:solidFill>
                  <a:srgbClr val="FFFFFF"/>
                </a:solidFill>
                <a:latin typeface="Calibri"/>
                <a:ea typeface="Comic Sans MS" charset="0"/>
                <a:cs typeface="Comic Sans MS" charset="0"/>
                <a:sym typeface="Comic Sans MS" charset="0"/>
              </a:rPr>
              <a:t> </a:t>
            </a:r>
            <a:r>
              <a:rPr lang="en-US" altLang="ja-JP" sz="2000" err="1">
                <a:solidFill>
                  <a:srgbClr val="FFFFFF"/>
                </a:solidFill>
                <a:latin typeface="Calibri"/>
                <a:ea typeface="Comic Sans MS" charset="0"/>
                <a:cs typeface="Comic Sans MS" charset="0"/>
                <a:sym typeface="Comic Sans MS" charset="0"/>
              </a:rPr>
              <a:t>i</a:t>
            </a:r>
            <a:r>
              <a:rPr lang="en-US" altLang="ja-JP" sz="2000">
                <a:solidFill>
                  <a:srgbClr val="FFFFFF"/>
                </a:solidFill>
                <a:latin typeface="Calibri"/>
                <a:ea typeface="Comic Sans MS" charset="0"/>
                <a:cs typeface="Comic Sans MS" charset="0"/>
                <a:sym typeface="Comic Sans MS" charset="0"/>
              </a:rPr>
              <a:t> maven</a:t>
            </a:r>
            <a:r>
              <a:rPr lang="ja-JP" altLang="en-US" sz="2000">
                <a:solidFill>
                  <a:srgbClr val="FFFFFF"/>
                </a:solidFill>
                <a:latin typeface="Calibri"/>
                <a:ea typeface="ＭＳ Ｐゴシック" charset="0"/>
                <a:sym typeface="Comic Sans MS" charset="0"/>
              </a:rPr>
              <a:t>”</a:t>
            </a:r>
            <a:endParaRPr lang="en-US" altLang="ja-JP" sz="2000">
              <a:solidFill>
                <a:srgbClr val="FFFFFF"/>
              </a:solidFill>
              <a:latin typeface="Calibri"/>
              <a:ea typeface="Comic Sans MS" charset="0"/>
              <a:cs typeface="Comic Sans MS" charset="0"/>
              <a:sym typeface="Comic Sans MS" charset="0"/>
            </a:endParaRPr>
          </a:p>
          <a:p>
            <a:pPr marL="35899" defTabSz="457200">
              <a:buSzPct val="125000"/>
              <a:buFont typeface="Lucida Grande" charset="0"/>
              <a:buChar char="‣"/>
            </a:pPr>
            <a:r>
              <a:rPr lang="en-US" sz="2000" err="1">
                <a:solidFill>
                  <a:srgbClr val="FFFFFF"/>
                </a:solidFill>
                <a:latin typeface="Calibri"/>
                <a:ea typeface="Comic Sans MS" charset="0"/>
                <a:cs typeface="Comic Sans MS" charset="0"/>
                <a:sym typeface="Comic Sans MS" charset="0"/>
              </a:rPr>
              <a:t>Bange</a:t>
            </a:r>
            <a:endParaRPr lang="en-US" sz="2000">
              <a:solidFill>
                <a:srgbClr val="FFFFFF"/>
              </a:solidFill>
              <a:latin typeface="Calibri"/>
              <a:ea typeface="Comic Sans MS" charset="0"/>
              <a:cs typeface="Comic Sans MS" charset="0"/>
              <a:sym typeface="Comic Sans MS" charset="0"/>
            </a:endParaRPr>
          </a:p>
        </p:txBody>
      </p:sp>
      <p:sp>
        <p:nvSpPr>
          <p:cNvPr id="43018" name="Rectangle 11"/>
          <p:cNvSpPr>
            <a:spLocks/>
          </p:cNvSpPr>
          <p:nvPr/>
        </p:nvSpPr>
        <p:spPr bwMode="auto">
          <a:xfrm>
            <a:off x="8077201" y="4506687"/>
            <a:ext cx="2262691"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Passiv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Aktiv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underkastelse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0358"/>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577131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2279651" y="981075"/>
            <a:ext cx="7834313" cy="4648200"/>
          </a:xfrm>
          <a:prstGeom prst="rect">
            <a:avLst/>
          </a:prstGeom>
          <a:noFill/>
          <a:ln w="9525">
            <a:noFill/>
            <a:miter lim="800000"/>
            <a:headEnd/>
            <a:tailEnd/>
          </a:ln>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80563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4348844"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4035"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6"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7"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8"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solidFill>
                <a:srgbClr val="FFFFFF"/>
              </a:solidFill>
              <a:latin typeface="Calibri"/>
            </a:endParaRPr>
          </a:p>
        </p:txBody>
      </p:sp>
      <p:sp>
        <p:nvSpPr>
          <p:cNvPr id="44039" name="Rectangle 8"/>
          <p:cNvSpPr>
            <a:spLocks/>
          </p:cNvSpPr>
          <p:nvPr/>
        </p:nvSpPr>
        <p:spPr bwMode="auto">
          <a:xfrm>
            <a:off x="5694369" y="3128554"/>
            <a:ext cx="8290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Vrede</a:t>
            </a:r>
            <a:endParaRPr lang="en-US" sz="2400" b="1">
              <a:solidFill>
                <a:srgbClr val="FFFFFF"/>
              </a:solidFill>
              <a:latin typeface="Calibri"/>
              <a:ea typeface="ＭＳ Ｐゴシック" charset="0"/>
              <a:sym typeface="Comic Sans MS" charset="0"/>
            </a:endParaRPr>
          </a:p>
        </p:txBody>
      </p:sp>
      <p:sp>
        <p:nvSpPr>
          <p:cNvPr id="44040" name="Rectangle 9"/>
          <p:cNvSpPr>
            <a:spLocks/>
          </p:cNvSpPr>
          <p:nvPr/>
        </p:nvSpPr>
        <p:spPr bwMode="auto">
          <a:xfrm>
            <a:off x="4648200" y="443484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Overskridende</a:t>
            </a:r>
            <a:r>
              <a:rPr lang="en-US" sz="2000">
                <a:solidFill>
                  <a:srgbClr val="FFFFFF"/>
                </a:solidFill>
                <a:latin typeface="Calibri"/>
                <a:ea typeface="ＭＳ Ｐゴシック" charset="0"/>
                <a:sym typeface="Comic Sans MS" charset="0"/>
              </a:rPr>
              <a:t>/</a:t>
            </a:r>
            <a:r>
              <a:rPr lang="en-US" sz="2000" err="1">
                <a:solidFill>
                  <a:srgbClr val="FFFFFF"/>
                </a:solidFill>
                <a:latin typeface="Calibri"/>
                <a:ea typeface="ＭＳ Ｐゴシック" charset="0"/>
                <a:sym typeface="Comic Sans MS" charset="0"/>
              </a:rPr>
              <a:t>blokerer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4041" name="Rectangle 10"/>
          <p:cNvSpPr>
            <a:spLocks/>
          </p:cNvSpPr>
          <p:nvPr/>
        </p:nvSpPr>
        <p:spPr bwMode="auto">
          <a:xfrm>
            <a:off x="2424113" y="4395651"/>
            <a:ext cx="192473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Trang</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til</a:t>
            </a:r>
            <a:r>
              <a:rPr lang="en-US" sz="2000">
                <a:solidFill>
                  <a:srgbClr val="FFFFFF"/>
                </a:solidFill>
                <a:latin typeface="Calibri"/>
                <a:ea typeface="ＭＳ Ｐゴシック" charset="0"/>
                <a:sym typeface="Comic Sans MS" charset="0"/>
              </a:rPr>
              <a:t> at handle</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Vrede</a:t>
            </a:r>
            <a:endParaRPr lang="en-US" sz="2000">
              <a:solidFill>
                <a:srgbClr val="FFFFFF"/>
              </a:solidFill>
              <a:latin typeface="Calibri"/>
              <a:ea typeface="ＭＳ Ｐゴシック" charset="0"/>
              <a:sym typeface="Comic Sans MS" charset="0"/>
            </a:endParaRPr>
          </a:p>
        </p:txBody>
      </p:sp>
      <p:sp>
        <p:nvSpPr>
          <p:cNvPr id="44042" name="Rectangle 11"/>
          <p:cNvSpPr>
            <a:spLocks/>
          </p:cNvSpPr>
          <p:nvPr/>
        </p:nvSpPr>
        <p:spPr bwMode="auto">
          <a:xfrm>
            <a:off x="8077200" y="4448214"/>
            <a:ext cx="240927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Intensiverer</a:t>
            </a:r>
            <a:r>
              <a:rPr lang="en-US" sz="2000">
                <a:solidFill>
                  <a:srgbClr val="FFFFFF"/>
                </a:solidFill>
                <a:latin typeface="Calibri"/>
                <a:ea typeface="ＭＳ Ｐゴシック" charset="0"/>
                <a:sym typeface="Comic Sans MS" charset="0"/>
              </a:rPr>
              <a:t> handling</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agression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Angriber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961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9308457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2155371" y="339634"/>
            <a:ext cx="7772400" cy="1371600"/>
          </a:xfrm>
        </p:spPr>
        <p:txBody>
          <a:bodyPr vert="horz" lIns="91440" tIns="45720" rIns="94673" bIns="45720" rtlCol="0" anchor="ctr">
            <a:normAutofit/>
          </a:bodyPr>
          <a:lstStyle/>
          <a:p>
            <a:pPr marL="35166">
              <a:defRPr/>
            </a:pPr>
            <a:r>
              <a:rPr lang="en-US" err="1">
                <a:solidFill>
                  <a:srgbClr val="F8E950"/>
                </a:solidFill>
              </a:rPr>
              <a:t>Lotterigevinst</a:t>
            </a:r>
            <a:endParaRPr lang="en-US">
              <a:solidFill>
                <a:srgbClr val="F8E950"/>
              </a:solidFill>
            </a:endParaRPr>
          </a:p>
        </p:txBody>
      </p:sp>
      <p:sp>
        <p:nvSpPr>
          <p:cNvPr id="46083" name="Rectangle 3"/>
          <p:cNvSpPr>
            <a:spLocks noGrp="1" noChangeArrowheads="1"/>
          </p:cNvSpPr>
          <p:nvPr>
            <p:ph idx="1"/>
          </p:nvPr>
        </p:nvSpPr>
        <p:spPr/>
        <p:txBody>
          <a:bodyPr vert="horz" lIns="91440" tIns="45720" rIns="94673" bIns="45720" rtlCol="0">
            <a:normAutofit/>
          </a:bodyPr>
          <a:lstStyle/>
          <a:p>
            <a:pPr marL="0" indent="0" algn="ctr">
              <a:buNone/>
              <a:defRPr/>
            </a:pPr>
            <a:endParaRPr lang="en-US">
              <a:solidFill>
                <a:srgbClr val="FFFFFF"/>
              </a:solidFill>
            </a:endParaRPr>
          </a:p>
          <a:p>
            <a:pPr marL="0" indent="0" algn="ctr">
              <a:buNone/>
              <a:defRPr/>
            </a:pPr>
            <a:endParaRPr lang="en-US">
              <a:solidFill>
                <a:srgbClr val="FFFFFF"/>
              </a:solidFill>
            </a:endParaRPr>
          </a:p>
          <a:p>
            <a:pPr marL="0" indent="0" algn="ctr">
              <a:buNone/>
              <a:defRPr/>
            </a:pPr>
            <a:r>
              <a:rPr lang="en-US">
                <a:solidFill>
                  <a:srgbClr val="FFFFFF"/>
                </a:solidFill>
              </a:rPr>
              <a:t>                             </a:t>
            </a:r>
          </a:p>
          <a:p>
            <a:pPr marL="0" indent="0" algn="ctr">
              <a:buNone/>
              <a:defRPr/>
            </a:pPr>
            <a:r>
              <a:rPr lang="en-US">
                <a:solidFill>
                  <a:srgbClr val="FFFFFF"/>
                </a:solidFill>
              </a:rPr>
              <a:t>                                    </a:t>
            </a:r>
            <a:r>
              <a:rPr lang="en-US" sz="4400">
                <a:solidFill>
                  <a:srgbClr val="FFFFFF"/>
                </a:solidFill>
              </a:rPr>
              <a:t>10 </a:t>
            </a:r>
            <a:r>
              <a:rPr lang="en-US" sz="4400" err="1">
                <a:solidFill>
                  <a:srgbClr val="FFFFFF"/>
                </a:solidFill>
              </a:rPr>
              <a:t>millioner</a:t>
            </a:r>
            <a:r>
              <a:rPr lang="en-US" sz="4400">
                <a:solidFill>
                  <a:srgbClr val="FFFFFF"/>
                </a:solidFill>
              </a:rPr>
              <a:t> kr.!!!!</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2415949" y="2305595"/>
            <a:ext cx="3135766" cy="3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spTree>
    <p:extLst>
      <p:ext uri="{BB962C8B-B14F-4D97-AF65-F5344CB8AC3E}">
        <p14:creationId xmlns:p14="http://schemas.microsoft.com/office/powerpoint/2010/main" val="354983099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2135188" y="274639"/>
            <a:ext cx="7921625" cy="5903913"/>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515587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4348844" y="179615"/>
            <a:ext cx="3488191" cy="2415812"/>
          </a:xfrm>
          <a:prstGeom prst="ellipse">
            <a:avLst/>
          </a:prstGeom>
          <a:solidFill>
            <a:srgbClr val="0033FF"/>
          </a:solidFill>
          <a:ln w="9525">
            <a:solidFill>
              <a:schemeClr val="tx1"/>
            </a:solidFill>
            <a:round/>
            <a:headEnd/>
            <a:tailEnd/>
          </a:ln>
        </p:spPr>
        <p:txBody>
          <a:bodyPr lIns="0" tIns="0" rIns="0" bIns="0"/>
          <a:lstStyle/>
          <a:p>
            <a:pPr defTabSz="457200"/>
            <a:endParaRPr lang="da-DK" sz="1400">
              <a:solidFill>
                <a:srgbClr val="FFFFFF"/>
              </a:solidFill>
              <a:latin typeface="Calibri"/>
            </a:endParaRPr>
          </a:p>
        </p:txBody>
      </p:sp>
      <p:sp>
        <p:nvSpPr>
          <p:cNvPr id="47107" name="Line 2"/>
          <p:cNvSpPr>
            <a:spLocks noChangeShapeType="1"/>
          </p:cNvSpPr>
          <p:nvPr/>
        </p:nvSpPr>
        <p:spPr bwMode="auto">
          <a:xfrm>
            <a:off x="6629401" y="3579224"/>
            <a:ext cx="1632857" cy="744583"/>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08" name="Line 3"/>
          <p:cNvSpPr>
            <a:spLocks noChangeShapeType="1"/>
          </p:cNvSpPr>
          <p:nvPr/>
        </p:nvSpPr>
        <p:spPr bwMode="auto">
          <a:xfrm>
            <a:off x="6096000" y="3526973"/>
            <a:ext cx="0" cy="71845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09" name="Line 4"/>
          <p:cNvSpPr>
            <a:spLocks noChangeShapeType="1"/>
          </p:cNvSpPr>
          <p:nvPr/>
        </p:nvSpPr>
        <p:spPr bwMode="auto">
          <a:xfrm flipH="1">
            <a:off x="3755571" y="3566161"/>
            <a:ext cx="1752600" cy="764177"/>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10" name="Line 5"/>
          <p:cNvSpPr>
            <a:spLocks noChangeShapeType="1"/>
          </p:cNvSpPr>
          <p:nvPr/>
        </p:nvSpPr>
        <p:spPr bwMode="auto">
          <a:xfrm>
            <a:off x="6096000" y="2693399"/>
            <a:ext cx="0" cy="474345"/>
          </a:xfrm>
          <a:prstGeom prst="line">
            <a:avLst/>
          </a:prstGeom>
          <a:noFill/>
          <a:ln w="38100">
            <a:solidFill>
              <a:schemeClr val="tx2"/>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400">
              <a:solidFill>
                <a:srgbClr val="FFFFFF"/>
              </a:solidFill>
              <a:latin typeface="Calibri"/>
            </a:endParaRPr>
          </a:p>
        </p:txBody>
      </p:sp>
      <p:sp>
        <p:nvSpPr>
          <p:cNvPr id="47111" name="Rectangle 6"/>
          <p:cNvSpPr>
            <a:spLocks/>
          </p:cNvSpPr>
          <p:nvPr/>
        </p:nvSpPr>
        <p:spPr bwMode="auto">
          <a:xfrm>
            <a:off x="5176157" y="3157640"/>
            <a:ext cx="16632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da-DK" sz="2400" b="1">
                <a:solidFill>
                  <a:srgbClr val="FFFFFF"/>
                </a:solidFill>
                <a:latin typeface="Calibri"/>
                <a:ea typeface="ＭＳ Ｐゴシック" charset="0"/>
                <a:sym typeface="Comic Sans MS" charset="0"/>
              </a:rPr>
              <a:t>Glæde / Lyst</a:t>
            </a:r>
          </a:p>
        </p:txBody>
      </p:sp>
      <p:sp>
        <p:nvSpPr>
          <p:cNvPr id="47112" name="Rectangle 7"/>
          <p:cNvSpPr>
            <a:spLocks/>
          </p:cNvSpPr>
          <p:nvPr/>
        </p:nvSpPr>
        <p:spPr bwMode="auto">
          <a:xfrm>
            <a:off x="5176157" y="4434841"/>
            <a:ext cx="2378630"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Opmærksomhed / tænkning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smalt fokuseret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Undersøgende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Køber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Internt vs. externt</a:t>
            </a:r>
          </a:p>
        </p:txBody>
      </p:sp>
      <p:sp>
        <p:nvSpPr>
          <p:cNvPr id="47113" name="Rectangle 8"/>
          <p:cNvSpPr>
            <a:spLocks/>
          </p:cNvSpPr>
          <p:nvPr/>
        </p:nvSpPr>
        <p:spPr bwMode="auto">
          <a:xfrm>
            <a:off x="2723470" y="4395651"/>
            <a:ext cx="2101829"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da-DK" sz="2000" b="1">
                <a:solidFill>
                  <a:srgbClr val="FFFFFF"/>
                </a:solidFill>
                <a:latin typeface="Calibri"/>
                <a:ea typeface="ＭＳ Ｐゴシック" charset="0"/>
                <a:sym typeface="Comic Sans MS" charset="0"/>
              </a:rPr>
              <a:t>Krop / følelser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Aktivitet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Hjertebanken</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Trang til at handle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Forstyrret søvn</a:t>
            </a:r>
          </a:p>
        </p:txBody>
      </p:sp>
      <p:sp>
        <p:nvSpPr>
          <p:cNvPr id="47114" name="Rectangle 9"/>
          <p:cNvSpPr>
            <a:spLocks/>
          </p:cNvSpPr>
          <p:nvPr/>
        </p:nvSpPr>
        <p:spPr bwMode="auto">
          <a:xfrm>
            <a:off x="8213272" y="4506687"/>
            <a:ext cx="1997529"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Engagerer sig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Er social</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Går igang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Rastløs</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Fester</a:t>
            </a:r>
          </a:p>
        </p:txBody>
      </p:sp>
      <p:sp>
        <p:nvSpPr>
          <p:cNvPr id="47115" name="Rectangle 10"/>
          <p:cNvSpPr>
            <a:spLocks/>
          </p:cNvSpPr>
          <p:nvPr/>
        </p:nvSpPr>
        <p:spPr bwMode="auto">
          <a:xfrm>
            <a:off x="4825300" y="437418"/>
            <a:ext cx="2533921" cy="197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defTabSz="457200"/>
            <a:r>
              <a:rPr lang="da-DK" b="1">
                <a:solidFill>
                  <a:srgbClr val="FFFFFF"/>
                </a:solidFill>
                <a:latin typeface="Calibri"/>
                <a:ea typeface="ＭＳ Ｐゴシック" charset="0"/>
                <a:sym typeface="Comic Sans MS" charset="0"/>
              </a:rPr>
              <a:t>Tilskyndelses/resurse-</a:t>
            </a:r>
          </a:p>
          <a:p>
            <a:pPr marL="17583" algn="ctr" defTabSz="457200"/>
            <a:r>
              <a:rPr lang="da-DK" b="1">
                <a:solidFill>
                  <a:srgbClr val="FFFFFF"/>
                </a:solidFill>
                <a:latin typeface="Calibri"/>
                <a:ea typeface="ＭＳ Ｐゴシック" charset="0"/>
                <a:sym typeface="Comic Sans MS" charset="0"/>
              </a:rPr>
              <a:t>fokuseret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At ønske, forfølge, </a:t>
            </a:r>
          </a:p>
          <a:p>
            <a:pPr marL="17583" algn="ctr" defTabSz="457200"/>
            <a:r>
              <a:rPr lang="da-DK">
                <a:solidFill>
                  <a:srgbClr val="FFFFFF"/>
                </a:solidFill>
                <a:latin typeface="Calibri"/>
                <a:ea typeface="ＭＳ Ｐゴシック" charset="0"/>
                <a:sym typeface="Comic Sans MS" charset="0"/>
              </a:rPr>
              <a:t>opnå og konsumere noget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Aktiverer</a:t>
            </a:r>
          </a:p>
        </p:txBody>
      </p:sp>
      <p:sp>
        <p:nvSpPr>
          <p:cNvPr id="2" name="Pladsholder til sidefod 1"/>
          <p:cNvSpPr>
            <a:spLocks noGrp="1"/>
          </p:cNvSpPr>
          <p:nvPr>
            <p:ph type="ftr" sz="quarter" idx="11"/>
          </p:nvPr>
        </p:nvSpPr>
        <p:spPr/>
        <p:txBody>
          <a:bodyPr/>
          <a:lstStyle/>
          <a:p>
            <a:pPr defTabSz="457200"/>
            <a:r>
              <a:rPr lang="da-DK" sz="1400">
                <a:solidFill>
                  <a:srgbClr val="FFFFFF"/>
                </a:solidFill>
                <a:latin typeface="Calibri"/>
              </a:rPr>
              <a:t>Lena Højgård Isager www.pkf.name</a:t>
            </a:r>
          </a:p>
        </p:txBody>
      </p:sp>
      <p:sp>
        <p:nvSpPr>
          <p:cNvPr id="15" name="Rectangle 17"/>
          <p:cNvSpPr>
            <a:spLocks/>
          </p:cNvSpPr>
          <p:nvPr/>
        </p:nvSpPr>
        <p:spPr bwMode="auto">
          <a:xfrm>
            <a:off x="2128137" y="268142"/>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696802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2118644"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6457157"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4350435"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5248561" y="1956775"/>
            <a:ext cx="863600" cy="0"/>
          </a:xfrm>
          <a:prstGeom prst="line">
            <a:avLst/>
          </a:prstGeom>
          <a:noFill/>
          <a:ln w="57150">
            <a:solidFill>
              <a:srgbClr val="FFFF99"/>
            </a:solidFill>
            <a:round/>
            <a:headEnd/>
            <a:tailEnd type="triangle" w="med" len="med"/>
          </a:ln>
          <a:effectLst/>
          <a:ex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840711" name="Line 7"/>
          <p:cNvSpPr>
            <a:spLocks noChangeShapeType="1"/>
          </p:cNvSpPr>
          <p:nvPr/>
        </p:nvSpPr>
        <p:spPr bwMode="auto">
          <a:xfrm flipH="1">
            <a:off x="7573170" y="4021113"/>
            <a:ext cx="719137" cy="1008062"/>
          </a:xfrm>
          <a:prstGeom prst="line">
            <a:avLst/>
          </a:prstGeom>
          <a:noFill/>
          <a:ln w="57150">
            <a:solidFill>
              <a:srgbClr val="FFFF99"/>
            </a:solidFill>
            <a:round/>
            <a:headEnd/>
            <a:tailEnd type="triangle" w="med" len="med"/>
          </a:ln>
          <a:effectLst/>
          <a:ex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0" name="Rectangle 17"/>
          <p:cNvSpPr>
            <a:spLocks/>
          </p:cNvSpPr>
          <p:nvPr/>
        </p:nvSpPr>
        <p:spPr bwMode="auto">
          <a:xfrm>
            <a:off x="2048632" y="618707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591798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2315369" y="198665"/>
            <a:ext cx="7561263" cy="5976938"/>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930056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4348844" y="179615"/>
            <a:ext cx="3488191" cy="2415812"/>
          </a:xfrm>
          <a:prstGeom prst="ellipse">
            <a:avLst/>
          </a:prstGeom>
          <a:solidFill>
            <a:srgbClr val="009900"/>
          </a:solidFill>
          <a:ln w="9525">
            <a:solidFill>
              <a:srgbClr val="CCFFCC"/>
            </a:solidFill>
            <a:round/>
            <a:headEnd/>
            <a:tailEnd/>
          </a:ln>
        </p:spPr>
        <p:txBody>
          <a:bodyPr lIns="0" tIns="0" rIns="0" bIns="0"/>
          <a:lstStyle/>
          <a:p>
            <a:pPr defTabSz="457200"/>
            <a:endParaRPr lang="da-DK" sz="1600">
              <a:solidFill>
                <a:srgbClr val="FFFFFF"/>
              </a:solidFill>
              <a:latin typeface="Calibri"/>
            </a:endParaRPr>
          </a:p>
        </p:txBody>
      </p:sp>
      <p:sp>
        <p:nvSpPr>
          <p:cNvPr id="49155" name="Line 2"/>
          <p:cNvSpPr>
            <a:spLocks noChangeShapeType="1"/>
          </p:cNvSpPr>
          <p:nvPr/>
        </p:nvSpPr>
        <p:spPr bwMode="auto">
          <a:xfrm>
            <a:off x="6629401" y="3579224"/>
            <a:ext cx="1632857" cy="744583"/>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6" name="Line 3"/>
          <p:cNvSpPr>
            <a:spLocks noChangeShapeType="1"/>
          </p:cNvSpPr>
          <p:nvPr/>
        </p:nvSpPr>
        <p:spPr bwMode="auto">
          <a:xfrm>
            <a:off x="6096000" y="3526973"/>
            <a:ext cx="0" cy="71845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7" name="Line 4"/>
          <p:cNvSpPr>
            <a:spLocks noChangeShapeType="1"/>
          </p:cNvSpPr>
          <p:nvPr/>
        </p:nvSpPr>
        <p:spPr bwMode="auto">
          <a:xfrm flipH="1">
            <a:off x="3755571" y="3566161"/>
            <a:ext cx="1752600" cy="764177"/>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8" name="Line 5"/>
          <p:cNvSpPr>
            <a:spLocks noChangeShapeType="1"/>
          </p:cNvSpPr>
          <p:nvPr/>
        </p:nvSpPr>
        <p:spPr bwMode="auto">
          <a:xfrm>
            <a:off x="6096000" y="2693399"/>
            <a:ext cx="0" cy="474345"/>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sz="1600">
              <a:solidFill>
                <a:srgbClr val="FFFFFF"/>
              </a:solidFill>
              <a:latin typeface="Calibri"/>
            </a:endParaRPr>
          </a:p>
        </p:txBody>
      </p:sp>
      <p:sp>
        <p:nvSpPr>
          <p:cNvPr id="49159" name="Rectangle 6"/>
          <p:cNvSpPr>
            <a:spLocks/>
          </p:cNvSpPr>
          <p:nvPr/>
        </p:nvSpPr>
        <p:spPr bwMode="auto">
          <a:xfrm>
            <a:off x="5547093" y="3128554"/>
            <a:ext cx="157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Velvære</a:t>
            </a:r>
            <a:r>
              <a:rPr lang="en-US" sz="2400" b="1">
                <a:solidFill>
                  <a:srgbClr val="FFFFFF"/>
                </a:solidFill>
                <a:latin typeface="Calibri"/>
                <a:ea typeface="ＭＳ Ｐゴシック" charset="0"/>
                <a:sym typeface="Comic Sans MS" charset="0"/>
              </a:rPr>
              <a:t>/Ro</a:t>
            </a:r>
          </a:p>
        </p:txBody>
      </p:sp>
      <p:sp>
        <p:nvSpPr>
          <p:cNvPr id="49160" name="Rectangle 7"/>
          <p:cNvSpPr>
            <a:spLocks/>
          </p:cNvSpPr>
          <p:nvPr/>
        </p:nvSpPr>
        <p:spPr bwMode="auto">
          <a:xfrm>
            <a:off x="5176157" y="4434841"/>
            <a:ext cx="309041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Åbent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Reflekterende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Socialt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indstillet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9161" name="Rectangle 8"/>
          <p:cNvSpPr>
            <a:spLocks/>
          </p:cNvSpPr>
          <p:nvPr/>
        </p:nvSpPr>
        <p:spPr bwMode="auto">
          <a:xfrm>
            <a:off x="2710543" y="4395651"/>
            <a:ext cx="1638300"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Rolig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Langsom</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Velvære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Tilfreds</a:t>
            </a:r>
            <a:endParaRPr lang="en-US" sz="2000">
              <a:solidFill>
                <a:srgbClr val="FFFFFF"/>
              </a:solidFill>
              <a:latin typeface="Calibri"/>
              <a:ea typeface="ＭＳ Ｐゴシック" charset="0"/>
              <a:sym typeface="Comic Sans MS" charset="0"/>
            </a:endParaRPr>
          </a:p>
        </p:txBody>
      </p:sp>
      <p:sp>
        <p:nvSpPr>
          <p:cNvPr id="49162" name="Rectangle 9"/>
          <p:cNvSpPr>
            <a:spLocks/>
          </p:cNvSpPr>
          <p:nvPr/>
        </p:nvSpPr>
        <p:spPr bwMode="auto">
          <a:xfrm>
            <a:off x="8457492" y="4513335"/>
            <a:ext cx="1059028"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Fredelig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Blid</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Social</a:t>
            </a:r>
          </a:p>
          <a:p>
            <a:pPr marL="35899" defTabSz="457200"/>
            <a:endParaRPr lang="en-US" sz="2000">
              <a:solidFill>
                <a:srgbClr val="FFFFFF"/>
              </a:solidFill>
              <a:latin typeface="Calibri"/>
              <a:ea typeface="ＭＳ Ｐゴシック" charset="0"/>
              <a:sym typeface="Comic Sans MS" charset="0"/>
            </a:endParaRPr>
          </a:p>
        </p:txBody>
      </p:sp>
      <p:sp>
        <p:nvSpPr>
          <p:cNvPr id="49163" name="Rectangle 10"/>
          <p:cNvSpPr>
            <a:spLocks/>
          </p:cNvSpPr>
          <p:nvPr/>
        </p:nvSpPr>
        <p:spPr bwMode="auto">
          <a:xfrm>
            <a:off x="4795011" y="604492"/>
            <a:ext cx="2599256" cy="1697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defTabSz="457200"/>
            <a:r>
              <a:rPr lang="en-US" b="1" err="1">
                <a:solidFill>
                  <a:srgbClr val="FFFFFF"/>
                </a:solidFill>
                <a:latin typeface="Calibri"/>
                <a:ea typeface="ＭＳ Ｐゴシック" charset="0"/>
                <a:sym typeface="Comic Sans MS" charset="0"/>
              </a:rPr>
              <a:t>Uden-ønsker</a:t>
            </a:r>
            <a:r>
              <a:rPr lang="en-US" b="1">
                <a:solidFill>
                  <a:srgbClr val="FFFFFF"/>
                </a:solidFill>
                <a:latin typeface="Calibri"/>
                <a:ea typeface="ＭＳ Ｐゴシック" charset="0"/>
                <a:sym typeface="Comic Sans MS" charset="0"/>
              </a:rPr>
              <a:t>/</a:t>
            </a:r>
            <a:r>
              <a:rPr lang="en-US" b="1" err="1">
                <a:solidFill>
                  <a:srgbClr val="FFFFFF"/>
                </a:solidFill>
                <a:latin typeface="Calibri"/>
                <a:ea typeface="ＭＳ Ｐゴシック" charset="0"/>
                <a:sym typeface="Comic Sans MS" charset="0"/>
              </a:rPr>
              <a:t>tilknytnings</a:t>
            </a:r>
            <a:r>
              <a:rPr lang="en-US" b="1">
                <a:solidFill>
                  <a:srgbClr val="FFFFFF"/>
                </a:solidFill>
                <a:latin typeface="Calibri"/>
                <a:ea typeface="ＭＳ Ｐゴシック" charset="0"/>
                <a:sym typeface="Comic Sans MS" charset="0"/>
              </a:rPr>
              <a:t>-</a:t>
            </a:r>
          </a:p>
          <a:p>
            <a:pPr marL="17583" algn="ctr" defTabSz="457200"/>
            <a:r>
              <a:rPr lang="en-US" b="1" err="1">
                <a:solidFill>
                  <a:srgbClr val="FFFFFF"/>
                </a:solidFill>
                <a:latin typeface="Calibri"/>
                <a:ea typeface="ＭＳ Ｐゴシック" charset="0"/>
                <a:sym typeface="Comic Sans MS" charset="0"/>
              </a:rPr>
              <a:t>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Tryghed</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venlighed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Beroligelse</a:t>
            </a:r>
            <a:endParaRPr lang="en-US">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sz="1600">
                <a:solidFill>
                  <a:srgbClr val="FFFFFF"/>
                </a:solidFill>
                <a:latin typeface="Calibri"/>
              </a:rPr>
              <a:t>Lena Højgård Isager www.pkf.name</a:t>
            </a:r>
          </a:p>
        </p:txBody>
      </p:sp>
      <p:sp>
        <p:nvSpPr>
          <p:cNvPr id="16" name="Rectangle 17"/>
          <p:cNvSpPr>
            <a:spLocks/>
          </p:cNvSpPr>
          <p:nvPr/>
        </p:nvSpPr>
        <p:spPr bwMode="auto">
          <a:xfrm>
            <a:off x="2012679" y="25499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3531980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087916" y="-529792"/>
            <a:ext cx="7772400" cy="1600201"/>
          </a:xfrm>
        </p:spPr>
        <p:txBody>
          <a:bodyPr vert="horz" wrap="square" lIns="23423" tIns="23423" rIns="100976" bIns="23423" numCol="1" anchor="ctr" anchorCtr="0" compatLnSpc="1">
            <a:prstTxWarp prst="textNoShape">
              <a:avLst/>
            </a:prstTxWarp>
            <a:normAutofit/>
          </a:bodyPr>
          <a:lstStyle/>
          <a:p>
            <a:pPr marL="36513" eaLnBrk="1" hangingPunct="1"/>
            <a:r>
              <a:rPr lang="en-US" sz="2000" dirty="0">
                <a:latin typeface="Calibri" charset="0"/>
                <a:ea typeface="Calibri" charset="0"/>
                <a:cs typeface="Calibri" charset="0"/>
              </a:rPr>
              <a:t>Tre </a:t>
            </a:r>
            <a:r>
              <a:rPr lang="en-US" sz="2000" dirty="0" err="1">
                <a:latin typeface="Calibri" charset="0"/>
                <a:ea typeface="Calibri" charset="0"/>
                <a:cs typeface="Calibri" charset="0"/>
              </a:rPr>
              <a:t>cirkler</a:t>
            </a:r>
            <a:r>
              <a:rPr lang="en-US" sz="2000" dirty="0">
                <a:latin typeface="Calibri" charset="0"/>
                <a:ea typeface="Calibri" charset="0"/>
                <a:cs typeface="Calibri" charset="0"/>
              </a:rPr>
              <a:t> </a:t>
            </a:r>
            <a:r>
              <a:rPr lang="en-US" sz="2000" dirty="0" err="1">
                <a:latin typeface="Calibri" charset="0"/>
                <a:ea typeface="Calibri" charset="0"/>
                <a:cs typeface="Calibri" charset="0"/>
              </a:rPr>
              <a:t>arbejdsskema</a:t>
            </a:r>
            <a:endParaRPr lang="en-US" sz="2000" dirty="0">
              <a:latin typeface="Calibri" charset="0"/>
              <a:ea typeface="Calibri" charset="0"/>
              <a:cs typeface="Calibri" charset="0"/>
            </a:endParaRPr>
          </a:p>
        </p:txBody>
      </p:sp>
      <p:sp>
        <p:nvSpPr>
          <p:cNvPr id="6" name="Pladsholder til sidefod 5"/>
          <p:cNvSpPr>
            <a:spLocks noGrp="1"/>
          </p:cNvSpPr>
          <p:nvPr>
            <p:ph type="ftr" sz="quarter" idx="4294967295"/>
          </p:nvPr>
        </p:nvSpPr>
        <p:spPr>
          <a:xfrm>
            <a:off x="1524000" y="6356351"/>
            <a:ext cx="2895600" cy="365125"/>
          </a:xfrm>
          <a:prstGeom prst="rect">
            <a:avLst/>
          </a:prstGeom>
        </p:spPr>
        <p:txBody>
          <a:bodyPr/>
          <a:lstStyle/>
          <a:p>
            <a:pPr defTabSz="457200"/>
            <a:r>
              <a:rPr lang="da-DK">
                <a:solidFill>
                  <a:srgbClr val="FFFFFF"/>
                </a:solidFill>
                <a:latin typeface="Calibri"/>
                <a:ea typeface="ヒラギノ明朝 ProN W3"/>
              </a:rPr>
              <a:t>Lena Højgård Isager www.pkf.name</a:t>
            </a: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189347" y="3307323"/>
            <a:ext cx="2071637"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3F691E"/>
                </a:solidFill>
                <a:latin typeface="Calibri"/>
                <a:ea typeface="ヒラギノ明朝 ProN W3"/>
                <a:cs typeface="Comic Sans MS" charset="0"/>
                <a:sym typeface="Comic Sans MS" charset="0"/>
              </a:rPr>
              <a:t>Tilfredshed</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tryg</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forbundet</a:t>
            </a:r>
            <a:endParaRPr lang="en-US" sz="130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7536679" y="6172947"/>
            <a:ext cx="1470382"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FF2712"/>
                </a:solidFill>
                <a:latin typeface="Calibri"/>
                <a:ea typeface="ヒラギノ明朝 ProN W3"/>
                <a:cs typeface="Comic Sans MS" charset="0"/>
                <a:sym typeface="Comic Sans MS" charset="0"/>
              </a:rPr>
              <a:t>Vrede</a:t>
            </a:r>
            <a:r>
              <a:rPr lang="en-US" sz="1300">
                <a:solidFill>
                  <a:srgbClr val="FF2712"/>
                </a:solidFill>
                <a:latin typeface="Calibri"/>
                <a:ea typeface="ヒラギノ明朝 ProN W3"/>
                <a:cs typeface="Comic Sans MS" charset="0"/>
                <a:sym typeface="Comic Sans MS" charset="0"/>
              </a:rPr>
              <a:t> / angst / </a:t>
            </a:r>
            <a:r>
              <a:rPr lang="en-US" sz="1300" err="1">
                <a:solidFill>
                  <a:srgbClr val="FF2712"/>
                </a:solidFill>
                <a:latin typeface="Calibri"/>
                <a:ea typeface="ヒラギノ明朝 ProN W3"/>
                <a:cs typeface="Comic Sans MS" charset="0"/>
                <a:sym typeface="Comic Sans MS" charset="0"/>
              </a:rPr>
              <a:t>afsky</a:t>
            </a:r>
            <a:endParaRPr lang="en-US" sz="130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3127167" y="1026620"/>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3" name="Tekstfelt 22"/>
          <p:cNvSpPr txBox="1"/>
          <p:nvPr/>
        </p:nvSpPr>
        <p:spPr>
          <a:xfrm>
            <a:off x="5501103" y="4130565"/>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4" name="Tekstfelt 23"/>
          <p:cNvSpPr txBox="1"/>
          <p:nvPr/>
        </p:nvSpPr>
        <p:spPr>
          <a:xfrm>
            <a:off x="7613755" y="1162992"/>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3" name="Tekstfelt 2"/>
          <p:cNvSpPr txBox="1"/>
          <p:nvPr/>
        </p:nvSpPr>
        <p:spPr>
          <a:xfrm>
            <a:off x="2633041"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6" name="Tekstfelt 25"/>
          <p:cNvSpPr txBox="1"/>
          <p:nvPr/>
        </p:nvSpPr>
        <p:spPr>
          <a:xfrm>
            <a:off x="7213652"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7" name="Tekstfelt 26"/>
          <p:cNvSpPr txBox="1"/>
          <p:nvPr/>
        </p:nvSpPr>
        <p:spPr>
          <a:xfrm>
            <a:off x="5007138" y="4908811"/>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4" name="Tekstfelt 3"/>
          <p:cNvSpPr txBox="1"/>
          <p:nvPr/>
        </p:nvSpPr>
        <p:spPr>
          <a:xfrm>
            <a:off x="7890220" y="3981321"/>
            <a:ext cx="1505641"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Sikkerhedsstrategier:</a:t>
            </a:r>
          </a:p>
        </p:txBody>
      </p:sp>
    </p:spTree>
    <p:extLst>
      <p:ext uri="{BB962C8B-B14F-4D97-AF65-F5344CB8AC3E}">
        <p14:creationId xmlns:p14="http://schemas.microsoft.com/office/powerpoint/2010/main" val="40830200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209800" y="607423"/>
            <a:ext cx="7772400" cy="1143000"/>
          </a:xfrm>
        </p:spPr>
        <p:txBody>
          <a:bodyPr vert="horz" lIns="91440" tIns="45720" rIns="96382" bIns="45720" rtlCol="0" anchor="ctr">
            <a:normAutofit/>
          </a:bodyPr>
          <a:lstStyle/>
          <a:p>
            <a:pPr marL="35899">
              <a:defRPr/>
            </a:pPr>
            <a:r>
              <a:rPr lang="en-US" sz="3000" dirty="0" err="1">
                <a:solidFill>
                  <a:srgbClr val="F8E950"/>
                </a:solidFill>
              </a:rPr>
              <a:t>Hvorfor</a:t>
            </a:r>
            <a:r>
              <a:rPr lang="en-US" sz="3000" dirty="0">
                <a:solidFill>
                  <a:srgbClr val="F8E950"/>
                </a:solidFill>
              </a:rPr>
              <a:t> </a:t>
            </a:r>
            <a:r>
              <a:rPr lang="en-US" sz="3000" dirty="0" err="1">
                <a:solidFill>
                  <a:srgbClr val="F8E950"/>
                </a:solidFill>
              </a:rPr>
              <a:t>fokus</a:t>
            </a:r>
            <a:r>
              <a:rPr lang="en-US" sz="3000" dirty="0">
                <a:solidFill>
                  <a:srgbClr val="F8E950"/>
                </a:solidFill>
              </a:rPr>
              <a:t> </a:t>
            </a:r>
            <a:r>
              <a:rPr lang="en-US" sz="3000" dirty="0" err="1">
                <a:solidFill>
                  <a:srgbClr val="F8E950"/>
                </a:solidFill>
              </a:rPr>
              <a:t>på</a:t>
            </a:r>
            <a:r>
              <a:rPr lang="en-US" sz="3000" dirty="0">
                <a:solidFill>
                  <a:srgbClr val="F8E950"/>
                </a:solidFill>
              </a:rPr>
              <a:t> </a:t>
            </a:r>
            <a:r>
              <a:rPr lang="en-US" sz="3000" dirty="0" err="1">
                <a:solidFill>
                  <a:srgbClr val="F8E950"/>
                </a:solidFill>
              </a:rPr>
              <a:t>medfølelse</a:t>
            </a:r>
            <a:r>
              <a:rPr lang="en-US" sz="3000" dirty="0">
                <a:solidFill>
                  <a:srgbClr val="F8E950"/>
                </a:solidFill>
              </a:rPr>
              <a:t> </a:t>
            </a:r>
            <a:r>
              <a:rPr lang="en-US" sz="3000" dirty="0" err="1">
                <a:solidFill>
                  <a:srgbClr val="F8E950"/>
                </a:solidFill>
              </a:rPr>
              <a:t>i</a:t>
            </a:r>
            <a:r>
              <a:rPr lang="en-US" sz="3000" dirty="0">
                <a:solidFill>
                  <a:srgbClr val="F8E950"/>
                </a:solidFill>
              </a:rPr>
              <a:t> </a:t>
            </a:r>
            <a:r>
              <a:rPr lang="en-US" sz="3000" dirty="0" err="1">
                <a:solidFill>
                  <a:srgbClr val="F8E950"/>
                </a:solidFill>
              </a:rPr>
              <a:t>terapi</a:t>
            </a:r>
            <a:r>
              <a:rPr lang="en-US" sz="3000" dirty="0">
                <a:solidFill>
                  <a:srgbClr val="F8E950"/>
                </a:solidFill>
              </a:rPr>
              <a:t>? </a:t>
            </a:r>
          </a:p>
        </p:txBody>
      </p:sp>
      <p:sp>
        <p:nvSpPr>
          <p:cNvPr id="16386" name="Rectangle 2"/>
          <p:cNvSpPr>
            <a:spLocks noGrp="1" noChangeArrowheads="1"/>
          </p:cNvSpPr>
          <p:nvPr>
            <p:ph idx="1"/>
          </p:nvPr>
        </p:nvSpPr>
        <p:spPr>
          <a:xfrm>
            <a:off x="2209800" y="2561752"/>
            <a:ext cx="7772400" cy="4114800"/>
          </a:xfrm>
        </p:spPr>
        <p:txBody>
          <a:bodyPr vert="horz" lIns="91440" tIns="45720" rIns="96382" bIns="45720" rtlCol="0">
            <a:normAutofit/>
          </a:bodyPr>
          <a:lstStyle/>
          <a:p>
            <a:pPr eaLnBrk="1" hangingPunct="1">
              <a:lnSpc>
                <a:spcPct val="90000"/>
              </a:lnSpc>
              <a:spcBef>
                <a:spcPct val="0"/>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skyld</a:t>
            </a:r>
            <a:r>
              <a:rPr lang="en-US" sz="2400" dirty="0">
                <a:solidFill>
                  <a:srgbClr val="FFFFFF"/>
                </a:solidFill>
              </a:rPr>
              <a:t> </a:t>
            </a:r>
            <a:r>
              <a:rPr lang="en-US" sz="2400" dirty="0" err="1">
                <a:solidFill>
                  <a:srgbClr val="FFFFFF"/>
                </a:solidFill>
              </a:rPr>
              <a:t>som</a:t>
            </a:r>
            <a:r>
              <a:rPr lang="en-US" sz="2400" dirty="0">
                <a:solidFill>
                  <a:srgbClr val="FFFFFF"/>
                </a:solidFill>
              </a:rPr>
              <a:t> </a:t>
            </a:r>
            <a:r>
              <a:rPr lang="en-US" sz="2400" dirty="0" err="1">
                <a:solidFill>
                  <a:srgbClr val="FFFFFF"/>
                </a:solidFill>
              </a:rPr>
              <a:t>blokering</a:t>
            </a:r>
            <a:r>
              <a:rPr lang="en-US" sz="2400" dirty="0">
                <a:solidFill>
                  <a:srgbClr val="FFFFFF"/>
                </a:solidFill>
              </a:rPr>
              <a:t> I den </a:t>
            </a:r>
            <a:r>
              <a:rPr lang="en-US" sz="2400" dirty="0" err="1">
                <a:solidFill>
                  <a:srgbClr val="FFFFFF"/>
                </a:solidFill>
              </a:rPr>
              <a:t>terapeutiske</a:t>
            </a:r>
            <a:r>
              <a:rPr lang="en-US" sz="2400" dirty="0">
                <a:solidFill>
                  <a:srgbClr val="FFFFFF"/>
                </a:solidFill>
              </a:rPr>
              <a:t> </a:t>
            </a:r>
            <a:r>
              <a:rPr lang="en-US" sz="2400" dirty="0" err="1">
                <a:solidFill>
                  <a:srgbClr val="FFFFFF"/>
                </a:solidFill>
              </a:rPr>
              <a:t>proces</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a:p>
            <a:pPr>
              <a:lnSpc>
                <a:spcPct val="90000"/>
              </a:lnSpc>
              <a:spcBef>
                <a:spcPts val="364"/>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kan</a:t>
            </a:r>
            <a:r>
              <a:rPr lang="en-US" sz="2400" dirty="0">
                <a:solidFill>
                  <a:srgbClr val="FFFFFF"/>
                </a:solidFill>
              </a:rPr>
              <a:t> </a:t>
            </a:r>
            <a:r>
              <a:rPr lang="en-US" sz="2400" dirty="0" err="1">
                <a:solidFill>
                  <a:srgbClr val="FFFFFF"/>
                </a:solidFill>
              </a:rPr>
              <a:t>blokere</a:t>
            </a:r>
            <a:r>
              <a:rPr lang="en-US" sz="2400" dirty="0">
                <a:solidFill>
                  <a:srgbClr val="FFFFFF"/>
                </a:solidFill>
              </a:rPr>
              <a:t> for </a:t>
            </a:r>
            <a:r>
              <a:rPr lang="en-US" sz="2400" dirty="0" err="1">
                <a:solidFill>
                  <a:srgbClr val="FFFFFF"/>
                </a:solidFill>
              </a:rPr>
              <a:t>en</a:t>
            </a:r>
            <a:r>
              <a:rPr lang="en-US" sz="2400" dirty="0">
                <a:solidFill>
                  <a:srgbClr val="FFFFFF"/>
                </a:solidFill>
              </a:rPr>
              <a:t> </a:t>
            </a:r>
            <a:r>
              <a:rPr lang="en-US" sz="2400" dirty="0" err="1">
                <a:solidFill>
                  <a:srgbClr val="FFFFFF"/>
                </a:solidFill>
              </a:rPr>
              <a:t>følelsesmæssig</a:t>
            </a:r>
            <a:r>
              <a:rPr lang="en-US" sz="2400" dirty="0">
                <a:solidFill>
                  <a:srgbClr val="FFFFFF"/>
                </a:solidFill>
              </a:rPr>
              <a:t> </a:t>
            </a:r>
            <a:r>
              <a:rPr lang="en-US" sz="2400" dirty="0" err="1">
                <a:solidFill>
                  <a:srgbClr val="FFFFFF"/>
                </a:solidFill>
              </a:rPr>
              <a:t>erkendelse</a:t>
            </a:r>
            <a:r>
              <a:rPr lang="en-US" sz="2400" dirty="0">
                <a:solidFill>
                  <a:srgbClr val="FFFFFF"/>
                </a:solidFill>
              </a:rPr>
              <a:t>. </a:t>
            </a:r>
            <a:r>
              <a:rPr lang="en-US" sz="2400" dirty="0" err="1">
                <a:solidFill>
                  <a:srgbClr val="FFFFFF"/>
                </a:solidFill>
              </a:rPr>
              <a:t>Klienten</a:t>
            </a:r>
            <a:r>
              <a:rPr lang="en-US" sz="2400" dirty="0">
                <a:solidFill>
                  <a:srgbClr val="FFFFFF"/>
                </a:solidFill>
              </a:rPr>
              <a:t>  </a:t>
            </a:r>
            <a:r>
              <a:rPr lang="en-US" sz="2400" dirty="0" err="1">
                <a:solidFill>
                  <a:srgbClr val="FFFFFF"/>
                </a:solidFill>
              </a:rPr>
              <a:t>godt</a:t>
            </a:r>
            <a:r>
              <a:rPr lang="en-US" sz="2400" dirty="0">
                <a:solidFill>
                  <a:srgbClr val="FFFFFF"/>
                </a:solidFill>
              </a:rPr>
              <a:t> </a:t>
            </a:r>
            <a:r>
              <a:rPr lang="en-US" sz="2400" dirty="0" err="1">
                <a:solidFill>
                  <a:srgbClr val="FFFFFF"/>
                </a:solidFill>
              </a:rPr>
              <a:t>kan</a:t>
            </a:r>
            <a:r>
              <a:rPr lang="en-US" sz="2400" dirty="0">
                <a:solidFill>
                  <a:srgbClr val="FFFFFF"/>
                </a:solidFill>
              </a:rPr>
              <a:t> se </a:t>
            </a:r>
            <a:r>
              <a:rPr lang="en-US" sz="2400" dirty="0" err="1">
                <a:solidFill>
                  <a:srgbClr val="FFFFFF"/>
                </a:solidFill>
              </a:rPr>
              <a:t>pointen</a:t>
            </a:r>
            <a:r>
              <a:rPr lang="en-US" sz="2400" dirty="0">
                <a:solidFill>
                  <a:srgbClr val="FFFFFF"/>
                </a:solidFill>
              </a:rPr>
              <a:t>, men </a:t>
            </a:r>
            <a:r>
              <a:rPr lang="en-US" sz="2400" dirty="0" err="1">
                <a:solidFill>
                  <a:srgbClr val="FFFFFF"/>
                </a:solidFill>
              </a:rPr>
              <a:t>ikke</a:t>
            </a:r>
            <a:r>
              <a:rPr lang="en-US" sz="2400" dirty="0">
                <a:solidFill>
                  <a:srgbClr val="FFFFFF"/>
                </a:solidFill>
              </a:rPr>
              <a:t> </a:t>
            </a:r>
            <a:r>
              <a:rPr lang="en-US" sz="2400" dirty="0" err="1">
                <a:solidFill>
                  <a:srgbClr val="FFFFFF"/>
                </a:solidFill>
              </a:rPr>
              <a:t>mærke</a:t>
            </a:r>
            <a:r>
              <a:rPr lang="en-US" sz="2400" dirty="0">
                <a:solidFill>
                  <a:srgbClr val="FFFFFF"/>
                </a:solidFill>
              </a:rPr>
              <a:t>, at </a:t>
            </a:r>
            <a:r>
              <a:rPr lang="en-US" sz="2400" dirty="0" err="1">
                <a:solidFill>
                  <a:srgbClr val="FFFFFF"/>
                </a:solidFill>
              </a:rPr>
              <a:t>det</a:t>
            </a:r>
            <a:r>
              <a:rPr lang="en-US" sz="2400" dirty="0">
                <a:solidFill>
                  <a:srgbClr val="FFFFFF"/>
                </a:solidFill>
              </a:rPr>
              <a:t> </a:t>
            </a:r>
            <a:r>
              <a:rPr lang="en-US" sz="2400" dirty="0" err="1">
                <a:solidFill>
                  <a:srgbClr val="FFFFFF"/>
                </a:solidFill>
              </a:rPr>
              <a:t>gør</a:t>
            </a:r>
            <a:r>
              <a:rPr lang="en-US" sz="2400" dirty="0">
                <a:solidFill>
                  <a:srgbClr val="FFFFFF"/>
                </a:solidFill>
              </a:rPr>
              <a:t> </a:t>
            </a:r>
            <a:r>
              <a:rPr lang="en-US" sz="2400" dirty="0" err="1">
                <a:solidFill>
                  <a:srgbClr val="FFFFFF"/>
                </a:solidFill>
              </a:rPr>
              <a:t>nogen</a:t>
            </a:r>
            <a:r>
              <a:rPr lang="en-US" sz="2400" dirty="0">
                <a:solidFill>
                  <a:srgbClr val="FFFFFF"/>
                </a:solidFill>
              </a:rPr>
              <a:t> </a:t>
            </a:r>
            <a:r>
              <a:rPr lang="en-US" sz="2400" dirty="0" err="1">
                <a:solidFill>
                  <a:srgbClr val="FFFFFF"/>
                </a:solidFill>
              </a:rPr>
              <a:t>forskel</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14325489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Demonstration i plenum</a:t>
            </a:r>
          </a:p>
        </p:txBody>
      </p:sp>
      <p:sp>
        <p:nvSpPr>
          <p:cNvPr id="3" name="Pladsholder til indhold 2"/>
          <p:cNvSpPr>
            <a:spLocks noGrp="1"/>
          </p:cNvSpPr>
          <p:nvPr>
            <p:ph idx="1"/>
          </p:nvPr>
        </p:nvSpPr>
        <p:spPr/>
        <p:txBody>
          <a:bodyPr/>
          <a:lstStyle/>
          <a:p>
            <a:r>
              <a:rPr lang="da-DK" dirty="0"/>
              <a:t>Derefter øvelse i par 2 x 20 min.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93846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med de tre cirkler</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2 mandsgrupper</a:t>
            </a:r>
          </a:p>
          <a:p>
            <a:pPr marL="0" indent="0">
              <a:buNone/>
            </a:pPr>
            <a:r>
              <a:rPr lang="da-DK">
                <a:solidFill>
                  <a:srgbClr val="FFFFFF"/>
                </a:solidFill>
              </a:rPr>
              <a:t>Udfyld på skift skemaet. I må skiftes til at interviewe hinanden.</a:t>
            </a:r>
          </a:p>
          <a:p>
            <a:pPr marL="0" indent="0">
              <a:buNone/>
            </a:pPr>
            <a:r>
              <a:rPr lang="da-DK">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a:solidFill>
                  <a:srgbClr val="FF0000"/>
                </a:solidFill>
              </a:rPr>
              <a:t>det røde</a:t>
            </a:r>
            <a:r>
              <a:rPr lang="da-DK">
                <a:solidFill>
                  <a:srgbClr val="FFFFFF"/>
                </a:solidFill>
              </a:rPr>
              <a:t>”, ”</a:t>
            </a:r>
            <a:r>
              <a:rPr lang="da-DK">
                <a:solidFill>
                  <a:schemeClr val="tx2"/>
                </a:solidFill>
              </a:rPr>
              <a:t>det blå</a:t>
            </a:r>
            <a:r>
              <a:rPr lang="da-DK">
                <a:solidFill>
                  <a:srgbClr val="FFFFFF"/>
                </a:solidFill>
              </a:rPr>
              <a:t>” og ”</a:t>
            </a:r>
            <a:r>
              <a:rPr lang="da-DK">
                <a:solidFill>
                  <a:srgbClr val="008000"/>
                </a:solidFill>
              </a:rPr>
              <a:t>det grønne</a:t>
            </a:r>
            <a:r>
              <a:rPr lang="da-DK">
                <a:solidFill>
                  <a:srgbClr val="FFFFFF"/>
                </a:solidFill>
              </a:rPr>
              <a:t>” system.</a:t>
            </a:r>
          </a:p>
        </p:txBody>
      </p:sp>
      <p:sp>
        <p:nvSpPr>
          <p:cNvPr id="4" name="Tekstfelt 3"/>
          <p:cNvSpPr txBox="1"/>
          <p:nvPr/>
        </p:nvSpPr>
        <p:spPr>
          <a:xfrm>
            <a:off x="-1583765" y="3122706"/>
            <a:ext cx="184666" cy="369332"/>
          </a:xfrm>
          <a:prstGeom prst="rect">
            <a:avLst/>
          </a:prstGeom>
          <a:noFill/>
        </p:spPr>
        <p:txBody>
          <a:bodyPr wrap="none" rtlCol="0">
            <a:spAutoFit/>
          </a:bodyPr>
          <a:lstStyle/>
          <a:p>
            <a:pPr defTabSz="457200"/>
            <a:endParaRPr lang="da-DK">
              <a:solidFill>
                <a:prstClr val="black"/>
              </a:solidFill>
              <a:latin typeface="Calibri"/>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93064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Basis netværket i hjernen</a:t>
            </a:r>
          </a:p>
        </p:txBody>
      </p:sp>
      <p:sp>
        <p:nvSpPr>
          <p:cNvPr id="3" name="Pladsholder til indhold 2"/>
          <p:cNvSpPr>
            <a:spLocks noGrp="1"/>
          </p:cNvSpPr>
          <p:nvPr>
            <p:ph idx="1"/>
          </p:nvPr>
        </p:nvSpPr>
        <p:spPr/>
        <p:txBody>
          <a:bodyPr>
            <a:normAutofit fontScale="92500" lnSpcReduction="20000"/>
          </a:bodyPr>
          <a:lstStyle/>
          <a:p>
            <a:r>
              <a:rPr lang="da-DK">
                <a:solidFill>
                  <a:srgbClr val="FFFFFF"/>
                </a:solidFill>
              </a:rPr>
              <a:t>Aktivt når opmærksomheden er åben og ikke fokuseret</a:t>
            </a:r>
          </a:p>
          <a:p>
            <a:r>
              <a:rPr lang="da-DK">
                <a:solidFill>
                  <a:srgbClr val="FFFFFF"/>
                </a:solidFill>
              </a:rPr>
              <a:t>Holder os ”på tæerne” i forhold til at søge information om noget, vi skal være opmærksomme på, noget lidt truende eller lidt aktivitet</a:t>
            </a:r>
          </a:p>
          <a:p>
            <a:r>
              <a:rPr lang="da-DK">
                <a:solidFill>
                  <a:srgbClr val="FFFFFF"/>
                </a:solidFill>
              </a:rPr>
              <a:t>Hænger sammen med vores evner til at tænke, planlægge og forestille os ting</a:t>
            </a:r>
          </a:p>
          <a:p>
            <a:r>
              <a:rPr lang="da-DK">
                <a:solidFill>
                  <a:srgbClr val="FFFFFF"/>
                </a:solidFill>
              </a:rPr>
              <a:t>Netværket kan være med til at køre os op, hvis vi konstant lader os rive med af følelsesimpulser uden at forholde os til dem, så kommer vi hele tiden til at stimulere trussels- og drivesystemet</a:t>
            </a:r>
          </a:p>
          <a:p>
            <a:r>
              <a:rPr lang="da-DK">
                <a:solidFill>
                  <a:srgbClr val="FFFFFF"/>
                </a:solidFill>
              </a:rPr>
              <a:t>Mindfulness meditation ser ud til at kunne få mere ro på dette grundlæggende netværk, og kan dermed danne grundlag for at stimulere det beroligende system</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17882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90673"/>
            <a:ext cx="7344426" cy="828000"/>
          </a:xfrm>
        </p:spPr>
        <p:txBody>
          <a:bodyPr>
            <a:noAutofit/>
          </a:bodyPr>
          <a:lstStyle/>
          <a:p>
            <a:pPr>
              <a:lnSpc>
                <a:spcPct val="90000"/>
              </a:lnSpc>
            </a:pPr>
            <a:r>
              <a:rPr lang="da-DK" sz="4000" dirty="0">
                <a:solidFill>
                  <a:srgbClr val="F8E950"/>
                </a:solidFill>
              </a:rPr>
              <a:t>Introduktion til en medfølelsesfokuseret tilgang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2.: </a:t>
            </a:r>
          </a:p>
          <a:p>
            <a:pPr marL="0" indent="0">
              <a:lnSpc>
                <a:spcPct val="90000"/>
              </a:lnSpc>
              <a:buNone/>
            </a:pPr>
            <a:r>
              <a:rPr lang="da-DK" sz="2400" dirty="0">
                <a:solidFill>
                  <a:srgbClr val="FFFFFF"/>
                </a:solidFill>
              </a:rPr>
              <a:t>9.00-12.00		Øvelse med trygt sted</a:t>
            </a:r>
          </a:p>
          <a:p>
            <a:pPr marL="0" indent="0">
              <a:lnSpc>
                <a:spcPct val="90000"/>
              </a:lnSpc>
              <a:buNone/>
            </a:pPr>
            <a:r>
              <a:rPr lang="da-DK" sz="2400" dirty="0">
                <a:solidFill>
                  <a:srgbClr val="FFFFFF"/>
                </a:solidFill>
              </a:rPr>
              <a:t>				</a:t>
            </a:r>
            <a:r>
              <a:rPr lang="da-DK" sz="2400" dirty="0" err="1">
                <a:solidFill>
                  <a:srgbClr val="FFFFFF"/>
                </a:solidFill>
              </a:rPr>
              <a:t>Compassion</a:t>
            </a:r>
            <a:r>
              <a:rPr lang="da-DK" sz="2400" dirty="0">
                <a:solidFill>
                  <a:srgbClr val="FFFFFF"/>
                </a:solidFill>
              </a:rPr>
              <a:t> cirklen</a:t>
            </a:r>
          </a:p>
          <a:p>
            <a:pPr marL="0" indent="0">
              <a:lnSpc>
                <a:spcPct val="90000"/>
              </a:lnSpc>
              <a:buNone/>
            </a:pPr>
            <a:r>
              <a:rPr lang="da-DK" sz="2400" dirty="0">
                <a:solidFill>
                  <a:srgbClr val="FFFFFF"/>
                </a:solidFill>
              </a:rPr>
              <a:t>				Medfølende figur</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12.45-15.00	Medfølende selv</a:t>
            </a:r>
          </a:p>
          <a:p>
            <a:pPr marL="0" indent="0">
              <a:lnSpc>
                <a:spcPct val="90000"/>
              </a:lnSpc>
              <a:buNone/>
            </a:pPr>
            <a:r>
              <a:rPr lang="da-DK" sz="2400" dirty="0">
                <a:solidFill>
                  <a:srgbClr val="FFFFFF"/>
                </a:solidFill>
              </a:rPr>
              <a:t>				Hjemmearbejde</a:t>
            </a:r>
          </a:p>
          <a:p>
            <a:pPr marL="0" indent="0">
              <a:lnSpc>
                <a:spcPct val="90000"/>
              </a:lnSpc>
              <a:buNone/>
            </a:pPr>
            <a:r>
              <a:rPr lang="da-DK" sz="2400" dirty="0">
                <a:solidFill>
                  <a:srgbClr val="FFFFFF"/>
                </a:solidFill>
              </a:rPr>
              <a:t>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955072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Øvelse med trygt sted</a:t>
            </a: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a:t>
            </a:r>
          </a:p>
          <a:p>
            <a:r>
              <a:rPr lang="da-DK" dirty="0">
                <a:solidFill>
                  <a:srgbClr val="FFFFFF"/>
                </a:solidFill>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p>
          <a:p>
            <a:r>
              <a:rPr lang="da-DK" dirty="0">
                <a:solidFill>
                  <a:srgbClr val="FFFFFF"/>
                </a:solidFill>
              </a:rPr>
              <a:t>Hvis opmærksomheden vandrer undervejs, så prøv blot at lægge mærke til, hvad det er, der fanger din opmærksomhed, og prøv så om du kan lade det være og med venlighed lede opmærksomheden tilbage til åndedrættet.</a:t>
            </a:r>
          </a:p>
          <a:p>
            <a:r>
              <a:rPr lang="da-DK" dirty="0">
                <a:solidFill>
                  <a:srgbClr val="FFFFFF"/>
                </a:solidFill>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på samme måde om du kan få fornemmelsen af, at kroppen udgør en solid base for sindet.</a:t>
            </a:r>
          </a:p>
          <a:p>
            <a:r>
              <a:rPr lang="da-DK" dirty="0">
                <a:solidFill>
                  <a:srgbClr val="FFFFFF"/>
                </a:solidFill>
              </a:rPr>
              <a:t>Forestil dig nu,  at du befinder dig et trygt sted, det kan være hvor som helst i naturen eller inde, et sted du kender eller bare et du forestiller dig, det er dit valg. </a:t>
            </a:r>
          </a:p>
          <a:p>
            <a:r>
              <a:rPr lang="da-DK" dirty="0">
                <a:solidFill>
                  <a:srgbClr val="FFFFFF"/>
                </a:solidFill>
              </a:rPr>
              <a:t>Læg mærke til hvordan der ser ud på dit trygge sted, hvilke farver der er . Hvis du er ude så prøv at  lægge mærke til himlen og rummet omkring dig.</a:t>
            </a:r>
          </a:p>
          <a:p>
            <a:r>
              <a:rPr lang="da-DK" dirty="0">
                <a:solidFill>
                  <a:srgbClr val="FFFFFF"/>
                </a:solidFill>
              </a:rPr>
              <a:t>Læg mærke til lydene, tænk over om der er nogen lyde, du gerne vil have skal være der.</a:t>
            </a:r>
          </a:p>
          <a:p>
            <a:r>
              <a:rPr lang="da-DK" dirty="0">
                <a:solidFill>
                  <a:srgbClr val="FFFFFF"/>
                </a:solidFill>
              </a:rPr>
              <a:t>Læg mærke til duftene og om der er  nogen dufte, der ville være rare, af blomster, havet eller en bestemt parfume.</a:t>
            </a:r>
          </a:p>
          <a:p>
            <a:r>
              <a:rPr lang="da-DK" dirty="0">
                <a:solidFill>
                  <a:srgbClr val="FFFFFF"/>
                </a:solidFill>
              </a:rPr>
              <a:t>Læg mærke til temperaturen og om du kan mærke fornemmelsen af vinden mod huden.</a:t>
            </a:r>
          </a:p>
          <a:p>
            <a:r>
              <a:rPr lang="da-DK" dirty="0">
                <a:solidFill>
                  <a:srgbClr val="FFFFFF"/>
                </a:solidFill>
              </a:rPr>
              <a:t>Læg mærke til underlaget om det er hårdt eller blødt.</a:t>
            </a:r>
          </a:p>
          <a:p>
            <a:r>
              <a:rPr lang="da-DK"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a:solidFill>
                  <a:srgbClr val="FFFFFF"/>
                </a:solidFill>
              </a:rPr>
              <a:t>Læg mærke til hvordan det er.</a:t>
            </a:r>
          </a:p>
          <a:p>
            <a:r>
              <a:rPr lang="da-DK" dirty="0">
                <a:solidFill>
                  <a:srgbClr val="FFFFFF"/>
                </a:solidFill>
              </a:rPr>
              <a:t>Prøv at se dig selv for dit indre blik og læg mærke til, hvordan du står, går, sidder  eller hvad du nu har lyst til at gøre på dit trygge sted. Forestil dig nu, hvad du ville gøre, hvis du var helt tryg og fri til at  gøre  lige det du har lyst til.</a:t>
            </a:r>
          </a:p>
          <a:p>
            <a:r>
              <a:rPr lang="da-DK" dirty="0">
                <a:solidFill>
                  <a:srgbClr val="FFFFFF"/>
                </a:solidFill>
              </a:rPr>
              <a:t>Læg mærke til om der er andre tilstede på dit trygge sted, om der er andre, du ønsker at invitere ind.</a:t>
            </a:r>
          </a:p>
          <a:p>
            <a:r>
              <a:rPr lang="da-DK" dirty="0">
                <a:solidFill>
                  <a:srgbClr val="FFFFFF"/>
                </a:solidFill>
              </a:rPr>
              <a:t>Læg mærke til hvordan det er at være på stedet, alene hvis du vælger det eller sammen med andre, hvis du vælger det</a:t>
            </a:r>
          </a:p>
          <a:p>
            <a:r>
              <a:rPr lang="da-DK" dirty="0">
                <a:solidFill>
                  <a:srgbClr val="FFFFFF"/>
                </a:solidFill>
              </a:rPr>
              <a:t>Når du er klar til det, så ret opmærksomheden tilbage til åndedrættet og det lille smil og gør dig klar til at komme ud igen</a:t>
            </a:r>
          </a:p>
          <a:p>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18681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solidFill>
                  <a:srgbClr val="F8E950"/>
                </a:solidFill>
              </a:rPr>
              <a:t>Øvelse parvis</a:t>
            </a:r>
          </a:p>
        </p:txBody>
      </p:sp>
      <p:sp>
        <p:nvSpPr>
          <p:cNvPr id="7" name="Pladsholder til indhold 6"/>
          <p:cNvSpPr>
            <a:spLocks noGrp="1"/>
          </p:cNvSpPr>
          <p:nvPr>
            <p:ph idx="1"/>
          </p:nvPr>
        </p:nvSpPr>
        <p:spPr/>
        <p:txBody>
          <a:bodyPr/>
          <a:lstStyle/>
          <a:p>
            <a:r>
              <a:rPr lang="da-DK">
                <a:solidFill>
                  <a:srgbClr val="FFFFFF"/>
                </a:solidFill>
              </a:rPr>
              <a:t>Prøv begge at guide ”Trygt sted”</a:t>
            </a:r>
          </a:p>
          <a:p>
            <a:r>
              <a:rPr lang="da-DK">
                <a:solidFill>
                  <a:srgbClr val="FFFFFF"/>
                </a:solidFill>
              </a:rPr>
              <a:t>Giv hinanden feedback – venligt og konstruktivt.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6762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28673" name="Rectangle 1"/>
          <p:cNvSpPr>
            <a:spLocks noGrp="1" noChangeArrowheads="1"/>
          </p:cNvSpPr>
          <p:nvPr>
            <p:ph type="title" idx="4294967295"/>
          </p:nvPr>
        </p:nvSpPr>
        <p:spPr>
          <a:xfrm>
            <a:off x="2333001" y="4309"/>
            <a:ext cx="7772400" cy="1096962"/>
          </a:xfrm>
        </p:spPr>
        <p:txBody>
          <a:bodyPr vert="horz" lIns="91440" tIns="45720" rIns="96371" bIns="45720" rtlCol="0" anchor="ctr">
            <a:normAutofit/>
          </a:bodyPr>
          <a:lstStyle/>
          <a:p>
            <a:pPr marL="35895">
              <a:defRPr/>
            </a:pPr>
            <a:r>
              <a:rPr lang="da-DK" sz="4000">
                <a:solidFill>
                  <a:srgbClr val="F8E950"/>
                </a:solidFill>
              </a:rPr>
              <a:t>Medfølende sind/selv</a:t>
            </a:r>
          </a:p>
        </p:txBody>
      </p:sp>
      <p:sp>
        <p:nvSpPr>
          <p:cNvPr id="28675" name="Rectangle 2"/>
          <p:cNvSpPr>
            <a:spLocks/>
          </p:cNvSpPr>
          <p:nvPr/>
        </p:nvSpPr>
        <p:spPr bwMode="auto">
          <a:xfrm>
            <a:off x="5867400" y="2893423"/>
            <a:ext cx="92007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200">
                <a:solidFill>
                  <a:srgbClr val="263B86">
                    <a:lumMod val="75000"/>
                  </a:srgbClr>
                </a:solidFill>
                <a:latin typeface="Calibri"/>
                <a:ea typeface="ＭＳ Ｐゴシック" charset="0"/>
                <a:sym typeface="Comic Sans MS" charset="0"/>
              </a:rPr>
              <a:t>Karakteristika</a:t>
            </a:r>
          </a:p>
        </p:txBody>
      </p:sp>
      <p:sp>
        <p:nvSpPr>
          <p:cNvPr id="28676" name="Rectangle 3"/>
          <p:cNvSpPr>
            <a:spLocks/>
          </p:cNvSpPr>
          <p:nvPr/>
        </p:nvSpPr>
        <p:spPr bwMode="auto">
          <a:xfrm>
            <a:off x="5029200" y="3050178"/>
            <a:ext cx="536638"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800">
                <a:solidFill>
                  <a:srgbClr val="263B86">
                    <a:lumMod val="75000"/>
                  </a:srgbClr>
                </a:solidFill>
                <a:latin typeface="Calibri"/>
                <a:ea typeface="ＭＳ Ｐゴシック" charset="0"/>
                <a:sym typeface="Comic Sans MS" charset="0"/>
              </a:rPr>
              <a:t>Sensitivitet</a:t>
            </a:r>
          </a:p>
        </p:txBody>
      </p:sp>
      <p:sp>
        <p:nvSpPr>
          <p:cNvPr id="28677" name="Oval 4"/>
          <p:cNvSpPr>
            <a:spLocks/>
          </p:cNvSpPr>
          <p:nvPr/>
        </p:nvSpPr>
        <p:spPr bwMode="auto">
          <a:xfrm>
            <a:off x="2298002"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grpSp>
        <p:nvGrpSpPr>
          <p:cNvPr id="28678" name="Group 5"/>
          <p:cNvGrpSpPr>
            <a:grpSpLocks/>
          </p:cNvGrpSpPr>
          <p:nvPr/>
        </p:nvGrpSpPr>
        <p:grpSpPr bwMode="auto">
          <a:xfrm>
            <a:off x="3665376" y="2286002"/>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defTabSz="457200"/>
              <a:r>
                <a:rPr lang="da-DK" sz="1000">
                  <a:solidFill>
                    <a:srgbClr val="263B86">
                      <a:lumMod val="75000"/>
                    </a:srgbClr>
                  </a:solidFill>
                  <a:latin typeface="Calibri"/>
                  <a:ea typeface="ＭＳ Ｐゴシック" charset="0"/>
                  <a:sym typeface="Comic Sans MS" charset="0"/>
                </a:rPr>
                <a:t>Karakteristika</a:t>
              </a:r>
            </a:p>
          </p:txBody>
        </p:sp>
      </p:grpSp>
      <p:grpSp>
        <p:nvGrpSpPr>
          <p:cNvPr id="28679" name="Group 8"/>
          <p:cNvGrpSpPr>
            <a:grpSpLocks/>
          </p:cNvGrpSpPr>
          <p:nvPr/>
        </p:nvGrpSpPr>
        <p:grpSpPr bwMode="auto">
          <a:xfrm>
            <a:off x="5140778" y="3004459"/>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 xmlns:a14="http://schemas.microsoft.com/office/drawing/2010/main">
                  <a:solidFill>
                    <a:srgbClr val="FFFFFF"/>
                  </a:solidFill>
                </a14:hiddenFill>
              </a:ext>
            </a:extLst>
          </p:spPr>
          <p:txBody>
            <a:bodyPr wrap="none" lIns="38100" tIns="38100" rIns="115778" bIns="38100" anchor="ctr">
              <a:spAutoFit/>
            </a:bodyPr>
            <a:lstStyle/>
            <a:p>
              <a:pPr marL="17581" algn="ctr" defTabSz="457200"/>
              <a:r>
                <a:rPr lang="da-DK" sz="1600" b="1">
                  <a:solidFill>
                    <a:srgbClr val="006F00"/>
                  </a:solidFill>
                  <a:latin typeface="Calibri"/>
                  <a:ea typeface="ＭＳ Ｐゴシック" charset="0"/>
                  <a:sym typeface="Comic Sans MS" charset="0"/>
                </a:rPr>
                <a:t>Medfølelse</a:t>
              </a:r>
            </a:p>
          </p:txBody>
        </p:sp>
      </p:grpSp>
      <p:sp>
        <p:nvSpPr>
          <p:cNvPr id="28680" name="Rectangle 11"/>
          <p:cNvSpPr>
            <a:spLocks/>
          </p:cNvSpPr>
          <p:nvPr/>
        </p:nvSpPr>
        <p:spPr bwMode="auto">
          <a:xfrm>
            <a:off x="5556116" y="2524214"/>
            <a:ext cx="12409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Karakteristika</a:t>
            </a:r>
          </a:p>
        </p:txBody>
      </p:sp>
      <p:sp>
        <p:nvSpPr>
          <p:cNvPr id="28681" name="Rectangle 12"/>
          <p:cNvSpPr>
            <a:spLocks/>
          </p:cNvSpPr>
          <p:nvPr/>
        </p:nvSpPr>
        <p:spPr bwMode="auto">
          <a:xfrm>
            <a:off x="4477304" y="2795452"/>
            <a:ext cx="87564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Følsomhed</a:t>
            </a:r>
          </a:p>
        </p:txBody>
      </p:sp>
      <p:sp>
        <p:nvSpPr>
          <p:cNvPr id="28682" name="Rectangle 13"/>
          <p:cNvSpPr>
            <a:spLocks/>
          </p:cNvSpPr>
          <p:nvPr/>
        </p:nvSpPr>
        <p:spPr bwMode="auto">
          <a:xfrm>
            <a:off x="4340330" y="3944983"/>
            <a:ext cx="114565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Fordomsfrihed</a:t>
            </a:r>
          </a:p>
        </p:txBody>
      </p:sp>
      <p:sp>
        <p:nvSpPr>
          <p:cNvPr id="28683" name="Rectangle 14"/>
          <p:cNvSpPr>
            <a:spLocks/>
          </p:cNvSpPr>
          <p:nvPr/>
        </p:nvSpPr>
        <p:spPr bwMode="auto">
          <a:xfrm>
            <a:off x="3785243" y="3344092"/>
            <a:ext cx="127793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Omsorgsfuldhed</a:t>
            </a:r>
          </a:p>
        </p:txBody>
      </p:sp>
      <p:sp>
        <p:nvSpPr>
          <p:cNvPr id="28684" name="Rectangle 15"/>
          <p:cNvSpPr>
            <a:spLocks/>
          </p:cNvSpPr>
          <p:nvPr/>
        </p:nvSpPr>
        <p:spPr bwMode="auto">
          <a:xfrm>
            <a:off x="6931426" y="3997234"/>
            <a:ext cx="58626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Empati</a:t>
            </a:r>
          </a:p>
        </p:txBody>
      </p:sp>
      <p:sp>
        <p:nvSpPr>
          <p:cNvPr id="28685" name="Rectangle 16"/>
          <p:cNvSpPr>
            <a:spLocks/>
          </p:cNvSpPr>
          <p:nvPr/>
        </p:nvSpPr>
        <p:spPr bwMode="auto">
          <a:xfrm>
            <a:off x="7172615" y="3316429"/>
            <a:ext cx="1231156" cy="248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65" bIns="0"/>
          <a:lstStyle/>
          <a:p>
            <a:pPr marL="35895" defTabSz="457200"/>
            <a:r>
              <a:rPr lang="da-DK" sz="1400">
                <a:solidFill>
                  <a:srgbClr val="263B86">
                    <a:lumMod val="75000"/>
                  </a:srgbClr>
                </a:solidFill>
                <a:latin typeface="Calibri"/>
                <a:ea typeface="ＭＳ Ｐゴシック" charset="0"/>
                <a:sym typeface="Comic Sans MS" charset="0"/>
              </a:rPr>
              <a:t>Rummelighed</a:t>
            </a:r>
          </a:p>
        </p:txBody>
      </p:sp>
      <p:sp>
        <p:nvSpPr>
          <p:cNvPr id="28686" name="Rectangle 17"/>
          <p:cNvSpPr>
            <a:spLocks/>
          </p:cNvSpPr>
          <p:nvPr/>
        </p:nvSpPr>
        <p:spPr bwMode="auto">
          <a:xfrm>
            <a:off x="6893380" y="2795452"/>
            <a:ext cx="65942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Sympati</a:t>
            </a:r>
          </a:p>
        </p:txBody>
      </p:sp>
      <p:sp>
        <p:nvSpPr>
          <p:cNvPr id="28687" name="Rectangle 18"/>
          <p:cNvSpPr>
            <a:spLocks/>
          </p:cNvSpPr>
          <p:nvPr/>
        </p:nvSpPr>
        <p:spPr bwMode="auto">
          <a:xfrm>
            <a:off x="5193405" y="1515293"/>
            <a:ext cx="205159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Træning af færdigheder</a:t>
            </a:r>
          </a:p>
        </p:txBody>
      </p:sp>
      <p:sp>
        <p:nvSpPr>
          <p:cNvPr id="28688" name="Rectangle 19"/>
          <p:cNvSpPr>
            <a:spLocks/>
          </p:cNvSpPr>
          <p:nvPr/>
        </p:nvSpPr>
        <p:spPr bwMode="auto">
          <a:xfrm>
            <a:off x="2723345" y="2501444"/>
            <a:ext cx="12980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Opmærksomhed</a:t>
            </a:r>
          </a:p>
        </p:txBody>
      </p:sp>
      <p:sp>
        <p:nvSpPr>
          <p:cNvPr id="28689" name="Rectangle 20"/>
          <p:cNvSpPr>
            <a:spLocks/>
          </p:cNvSpPr>
          <p:nvPr/>
        </p:nvSpPr>
        <p:spPr bwMode="auto">
          <a:xfrm>
            <a:off x="2868749" y="4178388"/>
            <a:ext cx="120502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føle</a:t>
            </a:r>
          </a:p>
        </p:txBody>
      </p:sp>
      <p:sp>
        <p:nvSpPr>
          <p:cNvPr id="28690" name="Rectangle 21"/>
          <p:cNvSpPr>
            <a:spLocks/>
          </p:cNvSpPr>
          <p:nvPr/>
        </p:nvSpPr>
        <p:spPr bwMode="auto">
          <a:xfrm>
            <a:off x="5440080" y="4963886"/>
            <a:ext cx="134025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sanse</a:t>
            </a:r>
          </a:p>
        </p:txBody>
      </p:sp>
      <p:sp>
        <p:nvSpPr>
          <p:cNvPr id="28691" name="Rectangle 22"/>
          <p:cNvSpPr>
            <a:spLocks/>
          </p:cNvSpPr>
          <p:nvPr/>
        </p:nvSpPr>
        <p:spPr bwMode="auto">
          <a:xfrm>
            <a:off x="8403771" y="3964577"/>
            <a:ext cx="61723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Adfærd</a:t>
            </a:r>
          </a:p>
        </p:txBody>
      </p:sp>
      <p:sp>
        <p:nvSpPr>
          <p:cNvPr id="28692" name="Rectangle 23"/>
          <p:cNvSpPr>
            <a:spLocks/>
          </p:cNvSpPr>
          <p:nvPr/>
        </p:nvSpPr>
        <p:spPr bwMode="auto">
          <a:xfrm>
            <a:off x="7952015" y="2286000"/>
            <a:ext cx="11409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Ræsonnement</a:t>
            </a:r>
          </a:p>
        </p:txBody>
      </p:sp>
      <p:sp>
        <p:nvSpPr>
          <p:cNvPr id="28693" name="Rectangle 24"/>
          <p:cNvSpPr>
            <a:spLocks/>
          </p:cNvSpPr>
          <p:nvPr/>
        </p:nvSpPr>
        <p:spPr bwMode="auto">
          <a:xfrm rot="47734">
            <a:off x="4950362" y="1930084"/>
            <a:ext cx="228583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Forestillingsevne, visualisering</a:t>
            </a:r>
          </a:p>
        </p:txBody>
      </p:sp>
      <p:sp>
        <p:nvSpPr>
          <p:cNvPr id="28694" name="Rectangle 25"/>
          <p:cNvSpPr>
            <a:spLocks/>
          </p:cNvSpPr>
          <p:nvPr/>
        </p:nvSpPr>
        <p:spPr bwMode="auto">
          <a:xfrm>
            <a:off x="9477168" y="1761514"/>
            <a:ext cx="7145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28696" name="Rectangle 27"/>
          <p:cNvSpPr>
            <a:spLocks/>
          </p:cNvSpPr>
          <p:nvPr/>
        </p:nvSpPr>
        <p:spPr bwMode="auto">
          <a:xfrm>
            <a:off x="1960127" y="5252256"/>
            <a:ext cx="11255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Engagement</a:t>
            </a:r>
          </a:p>
        </p:txBody>
      </p:sp>
      <p:sp>
        <p:nvSpPr>
          <p:cNvPr id="28698" name="Rectangle 29"/>
          <p:cNvSpPr>
            <a:spLocks/>
          </p:cNvSpPr>
          <p:nvPr/>
        </p:nvSpPr>
        <p:spPr bwMode="auto">
          <a:xfrm>
            <a:off x="8213272" y="5928904"/>
            <a:ext cx="161558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400">
                <a:solidFill>
                  <a:srgbClr val="FFFFFF"/>
                </a:solidFill>
                <a:latin typeface="Calibri"/>
                <a:ea typeface="ＭＳ Ｐゴシック" charset="0"/>
                <a:sym typeface="Comic Sans MS" charset="0"/>
              </a:rPr>
              <a:t>(Gilbert 2008/ Isager</a:t>
            </a:r>
            <a:r>
              <a:rPr lang="da-DK" sz="800">
                <a:solidFill>
                  <a:srgbClr val="FFFFFF"/>
                </a:solidFill>
                <a:latin typeface="Calibri"/>
                <a:ea typeface="ＭＳ Ｐゴシック" charset="0"/>
                <a:sym typeface="Comic Sans MS" charset="0"/>
              </a:rPr>
              <a:t>)</a:t>
            </a:r>
          </a:p>
        </p:txBody>
      </p:sp>
      <p:sp>
        <p:nvSpPr>
          <p:cNvPr id="34" name="Rectangle 25"/>
          <p:cNvSpPr>
            <a:spLocks/>
          </p:cNvSpPr>
          <p:nvPr/>
        </p:nvSpPr>
        <p:spPr bwMode="auto">
          <a:xfrm>
            <a:off x="1607456" y="3333004"/>
            <a:ext cx="6079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6" name="Rectangle 25"/>
          <p:cNvSpPr>
            <a:spLocks/>
          </p:cNvSpPr>
          <p:nvPr/>
        </p:nvSpPr>
        <p:spPr bwMode="auto">
          <a:xfrm>
            <a:off x="1960127" y="1912519"/>
            <a:ext cx="7145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37" name="Rectangle 25"/>
          <p:cNvSpPr>
            <a:spLocks/>
          </p:cNvSpPr>
          <p:nvPr/>
        </p:nvSpPr>
        <p:spPr bwMode="auto">
          <a:xfrm>
            <a:off x="9982201" y="3328219"/>
            <a:ext cx="60793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9" name="Rectangle 27"/>
          <p:cNvSpPr>
            <a:spLocks/>
          </p:cNvSpPr>
          <p:nvPr/>
        </p:nvSpPr>
        <p:spPr bwMode="auto">
          <a:xfrm>
            <a:off x="9145036" y="5335809"/>
            <a:ext cx="11255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Engagement</a:t>
            </a:r>
          </a:p>
        </p:txBody>
      </p:sp>
    </p:spTree>
    <p:extLst>
      <p:ext uri="{BB962C8B-B14F-4D97-AF65-F5344CB8AC3E}">
        <p14:creationId xmlns:p14="http://schemas.microsoft.com/office/powerpoint/2010/main" val="2669879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Karakteristika ved medfølelse</a:t>
            </a:r>
          </a:p>
        </p:txBody>
      </p:sp>
      <p:sp>
        <p:nvSpPr>
          <p:cNvPr id="3" name="Pladsholder til indhold 2"/>
          <p:cNvSpPr>
            <a:spLocks noGrp="1"/>
          </p:cNvSpPr>
          <p:nvPr>
            <p:ph idx="1"/>
          </p:nvPr>
        </p:nvSpPr>
        <p:spPr/>
        <p:txBody>
          <a:bodyPr>
            <a:normAutofit lnSpcReduction="10000"/>
          </a:bodyPr>
          <a:lstStyle/>
          <a:p>
            <a:r>
              <a:rPr lang="da-DK" sz="2200" b="1"/>
              <a:t>Sympati: </a:t>
            </a:r>
          </a:p>
          <a:p>
            <a:pPr marL="457200" lvl="1" indent="0">
              <a:buNone/>
            </a:pPr>
            <a:r>
              <a:rPr lang="da-DK" sz="1700"/>
              <a:t>At være åben, i stand til at blive berørt af og i harmoni med egne og andres følelser, lidelser og behov, spejlneuroner</a:t>
            </a:r>
          </a:p>
          <a:p>
            <a:r>
              <a:rPr lang="da-DK" sz="2200" b="1"/>
              <a:t>Rummelighed:</a:t>
            </a:r>
          </a:p>
          <a:p>
            <a:pPr marL="457200" lvl="1" indent="0">
              <a:buNone/>
            </a:pPr>
            <a:r>
              <a:rPr lang="da-DK" sz="1700"/>
              <a:t>Evne til at tolerere snarere end at undgå svære følelser, erindringer og situationer</a:t>
            </a:r>
          </a:p>
          <a:p>
            <a:r>
              <a:rPr lang="da-DK" sz="2200" b="1"/>
              <a:t>Empati:</a:t>
            </a:r>
          </a:p>
          <a:p>
            <a:pPr marL="457200" lvl="1" indent="0">
              <a:buNone/>
            </a:pPr>
            <a:r>
              <a:rPr lang="da-DK" sz="1700"/>
              <a:t>En empatisk forståelse af, hvordan sindet fungerer, hvordan vi føler, hvad vi føler, hvorfor vores tanker er, som de er - og en tilsvarende forståelse for, hvordan andre har det</a:t>
            </a:r>
          </a:p>
          <a:p>
            <a:r>
              <a:rPr lang="da-DK" sz="2200" b="1"/>
              <a:t>Fordomsfrihed:</a:t>
            </a:r>
          </a:p>
          <a:p>
            <a:pPr marL="457200" lvl="1" indent="0">
              <a:buNone/>
            </a:pPr>
            <a:r>
              <a:rPr lang="da-DK" sz="1700"/>
              <a:t>En accepterende og forstående, men ikke eftergivende indstilling til sig selv og andre</a:t>
            </a:r>
          </a:p>
          <a:p>
            <a:r>
              <a:rPr lang="da-DK" sz="2200" b="1"/>
              <a:t>Omsorgsfuldhed:</a:t>
            </a:r>
          </a:p>
          <a:p>
            <a:pPr marL="457200" lvl="1" indent="0">
              <a:buNone/>
            </a:pPr>
            <a:r>
              <a:rPr lang="da-DK" sz="1700"/>
              <a:t>Motivation til at give mere omsorg til sig selv og andre</a:t>
            </a:r>
          </a:p>
          <a:p>
            <a:r>
              <a:rPr lang="da-DK" sz="2200" b="1"/>
              <a:t>Følsomhed:</a:t>
            </a:r>
          </a:p>
          <a:p>
            <a:pPr marL="457200" lvl="1" indent="0">
              <a:buNone/>
            </a:pPr>
            <a:r>
              <a:rPr lang="da-DK" sz="1700"/>
              <a:t>Følsomhed over for egne og andres behov</a:t>
            </a:r>
          </a:p>
          <a:p>
            <a:pPr lvl="1"/>
            <a:endParaRPr lang="da-DK"/>
          </a:p>
          <a:p>
            <a:pPr lvl="1"/>
            <a:endParaRPr lang="da-DK"/>
          </a:p>
          <a:p>
            <a:endParaRPr lang="da-DK"/>
          </a:p>
          <a:p>
            <a:endParaRPr lang="da-DK"/>
          </a:p>
          <a:p>
            <a:endParaRPr lang="da-DK"/>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866693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1981200" y="0"/>
            <a:ext cx="8229600" cy="1143000"/>
          </a:xfrm>
        </p:spPr>
        <p:txBody>
          <a:bodyPr anchor="b">
            <a:noAutofit/>
          </a:bodyPr>
          <a:lstStyle/>
          <a:p>
            <a:pPr eaLnBrk="1" hangingPunct="1"/>
            <a:r>
              <a:rPr lang="da-DK">
                <a:solidFill>
                  <a:srgbClr val="F8E950"/>
                </a:solidFill>
                <a:latin typeface="+mn-lt"/>
              </a:rPr>
              <a:t>Medfølende færdigheder</a:t>
            </a:r>
          </a:p>
        </p:txBody>
      </p:sp>
      <p:sp>
        <p:nvSpPr>
          <p:cNvPr id="3075" name="Pladsholder til indhold 2"/>
          <p:cNvSpPr>
            <a:spLocks noGrp="1"/>
          </p:cNvSpPr>
          <p:nvPr>
            <p:ph idx="1"/>
          </p:nvPr>
        </p:nvSpPr>
        <p:spPr>
          <a:xfrm>
            <a:off x="1981200" y="1143001"/>
            <a:ext cx="8229600" cy="4525963"/>
          </a:xfrm>
        </p:spPr>
        <p:txBody>
          <a:bodyPr>
            <a:noAutofit/>
          </a:bodyPr>
          <a:lstStyle/>
          <a:p>
            <a:pPr marL="273050" indent="-273050"/>
            <a:r>
              <a:rPr lang="da-DK" sz="2000" b="1"/>
              <a:t>Ræsonnement:</a:t>
            </a:r>
          </a:p>
          <a:p>
            <a:pPr marL="400050" lvl="1" indent="0">
              <a:buNone/>
            </a:pPr>
            <a:r>
              <a:rPr lang="da-DK" sz="1400" dirty="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a:t>Adfærd:</a:t>
            </a:r>
          </a:p>
          <a:p>
            <a:pPr marL="400050" lvl="1" indent="0">
              <a:buNone/>
            </a:pPr>
            <a:r>
              <a:rPr lang="da-DK" sz="1400" dirty="0"/>
              <a:t>At engagere sig og gøre det der skal til for at vi og andre kan trives. Også selv om det kræver mod og styrke at gennemføre handlingerne.</a:t>
            </a:r>
          </a:p>
          <a:p>
            <a:pPr marL="273050" indent="-273050"/>
            <a:r>
              <a:rPr lang="da-DK" sz="2000" b="1" dirty="0"/>
              <a:t>Sætte sanserne i fokus:</a:t>
            </a:r>
          </a:p>
          <a:p>
            <a:pPr marL="400050" lvl="1" indent="0">
              <a:buNone/>
            </a:pPr>
            <a:r>
              <a:rPr lang="da-DK" sz="1400" dirty="0"/>
              <a:t>Vælge at bruge sine sanser, bruge naturen, finde beroligende dufte, bløde bolde / sten, musik / naturlyde, varme bade / massage, lækker mad, smukke ting</a:t>
            </a:r>
          </a:p>
          <a:p>
            <a:pPr marL="273050" indent="-273050"/>
            <a:r>
              <a:rPr lang="da-DK" sz="2000" b="1" dirty="0"/>
              <a:t>Mærke sine følelser:</a:t>
            </a:r>
          </a:p>
          <a:p>
            <a:pPr marL="400050" lvl="1" indent="0">
              <a:buNone/>
            </a:pPr>
            <a:r>
              <a:rPr lang="da-DK" sz="1400" dirty="0"/>
              <a:t>Øve sig i at mærke efter hvordan man har det og tolerere følelsen, udholde den og forholde sig medfølende til den</a:t>
            </a:r>
          </a:p>
          <a:p>
            <a:pPr marL="273050" indent="-273050"/>
            <a:r>
              <a:rPr lang="da-DK" sz="2000" b="1" dirty="0"/>
              <a:t>Bruge sin forestillingsevne:</a:t>
            </a:r>
          </a:p>
          <a:p>
            <a:pPr marL="400050" lvl="1" indent="0">
              <a:buNone/>
            </a:pPr>
            <a:r>
              <a:rPr lang="da-DK" sz="1400" dirty="0"/>
              <a:t>Genkaldelse af støttende erindringer, billeder og / eller gode følelser af sig selv. Brug af medfølende forestillinger</a:t>
            </a:r>
          </a:p>
          <a:p>
            <a:pPr marL="273050" indent="-273050"/>
            <a:r>
              <a:rPr lang="da-DK" sz="2000" b="1" dirty="0"/>
              <a:t>At bruge sin opmærksomhed bevidst:</a:t>
            </a:r>
          </a:p>
          <a:p>
            <a:pPr marL="400050" lvl="1" indent="0">
              <a:buNone/>
            </a:pPr>
            <a:r>
              <a:rPr lang="da-DK" sz="1400" dirty="0"/>
              <a:t>Fuldt nærvær og opmærksomhed. Bevidst rette opmærksomhed mod ting, som hjælper med at skabe ro</a:t>
            </a:r>
          </a:p>
          <a:p>
            <a:pPr marL="273050" indent="-273050">
              <a:buNone/>
            </a:pPr>
            <a:r>
              <a:rPr lang="da-DK" sz="1200" dirty="0"/>
              <a:t>													</a:t>
            </a:r>
          </a:p>
          <a:p>
            <a:pPr marL="273050" indent="-273050">
              <a:buNone/>
            </a:pPr>
            <a:endParaRPr lang="da-DK" sz="1200" dirty="0"/>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14395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Medfølende proces</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3162529" y="1724791"/>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engagement</a:t>
            </a:r>
          </a:p>
          <a:p>
            <a:pPr algn="ctr" defTabSz="457200"/>
            <a:r>
              <a:rPr lang="da-DK">
                <a:solidFill>
                  <a:srgbClr val="FFFFFF"/>
                </a:solidFill>
                <a:latin typeface="Calibri"/>
              </a:rPr>
              <a:t>Motivation, sensitivitet, sympati, rummelighed, empati, ikke-dømmende/accept </a:t>
            </a:r>
          </a:p>
        </p:txBody>
      </p:sp>
      <p:sp>
        <p:nvSpPr>
          <p:cNvPr id="9" name="Tekstfelt 8"/>
          <p:cNvSpPr txBox="1"/>
          <p:nvPr/>
        </p:nvSpPr>
        <p:spPr>
          <a:xfrm>
            <a:off x="3105501" y="4519163"/>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lindring</a:t>
            </a:r>
          </a:p>
          <a:p>
            <a:pPr algn="ctr" defTabSz="457200"/>
            <a:r>
              <a:rPr lang="da-DK">
                <a:solidFill>
                  <a:srgbClr val="FFFFFF"/>
                </a:solidFill>
                <a:latin typeface="Calibri"/>
              </a:rPr>
              <a:t>Motivation, opmærksomhed, forestillinger, tænkning, adfærd, fokus på sanserne, følelser</a:t>
            </a:r>
          </a:p>
        </p:txBody>
      </p:sp>
      <p:sp>
        <p:nvSpPr>
          <p:cNvPr id="10" name="Ellipse 9"/>
          <p:cNvSpPr/>
          <p:nvPr/>
        </p:nvSpPr>
        <p:spPr>
          <a:xfrm>
            <a:off x="5229614"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prstClr val="white"/>
                </a:solidFill>
                <a:latin typeface="Calibri"/>
              </a:rPr>
              <a:t>Visdom</a:t>
            </a:r>
          </a:p>
          <a:p>
            <a:pPr algn="ctr" defTabSz="457200"/>
            <a:r>
              <a:rPr lang="da-DK">
                <a:solidFill>
                  <a:prstClr val="white"/>
                </a:solidFill>
                <a:latin typeface="Calibri"/>
              </a:rPr>
              <a:t>Mod</a:t>
            </a:r>
          </a:p>
        </p:txBody>
      </p:sp>
      <p:sp>
        <p:nvSpPr>
          <p:cNvPr id="11" name="Venstrebuet pil 10"/>
          <p:cNvSpPr/>
          <p:nvPr/>
        </p:nvSpPr>
        <p:spPr>
          <a:xfrm>
            <a:off x="727728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3" name="Venstrebuet pil 12"/>
          <p:cNvSpPr/>
          <p:nvPr/>
        </p:nvSpPr>
        <p:spPr>
          <a:xfrm rot="10800000">
            <a:off x="4241921"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2499027" y="605593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95961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vert="horz" lIns="91440" tIns="45720" rIns="96382" bIns="45720" rtlCol="0" anchor="ctr">
            <a:normAutofit/>
          </a:bodyPr>
          <a:lstStyle/>
          <a:p>
            <a:pPr marL="35899">
              <a:defRPr/>
            </a:pPr>
            <a:r>
              <a:rPr lang="da-DK" sz="4000">
                <a:solidFill>
                  <a:srgbClr val="F8E950"/>
                </a:solidFill>
              </a:rPr>
              <a:t>Terapi og træning</a:t>
            </a:r>
          </a:p>
        </p:txBody>
      </p:sp>
      <p:sp>
        <p:nvSpPr>
          <p:cNvPr id="17410" name="Rectangle 2"/>
          <p:cNvSpPr>
            <a:spLocks noGrp="1" noChangeArrowheads="1"/>
          </p:cNvSpPr>
          <p:nvPr>
            <p:ph idx="1"/>
          </p:nvPr>
        </p:nvSpPr>
        <p:spPr/>
        <p:txBody>
          <a:bodyPr vert="horz" lIns="91440" tIns="45720" rIns="96382" bIns="45720" rtlCol="0">
            <a:normAutofit/>
          </a:bodyPr>
          <a:lstStyle/>
          <a:p>
            <a:pPr eaLnBrk="1" hangingPunct="1">
              <a:buClrTx/>
              <a:defRPr/>
            </a:pPr>
            <a:r>
              <a:rPr lang="da-DK" sz="2400" b="1" dirty="0" err="1">
                <a:solidFill>
                  <a:srgbClr val="FFFFFF"/>
                </a:solidFill>
              </a:rPr>
              <a:t>Medfølelsesfokuset</a:t>
            </a:r>
            <a:r>
              <a:rPr lang="da-DK" sz="2400" b="1" dirty="0">
                <a:solidFill>
                  <a:srgbClr val="FFFFFF"/>
                </a:solidFill>
              </a:rPr>
              <a:t> terapi</a:t>
            </a:r>
            <a:r>
              <a:rPr lang="da-DK" sz="2400" dirty="0">
                <a:solidFill>
                  <a:srgbClr val="FFFFFF"/>
                </a:solidFill>
              </a:rPr>
              <a:t> (CFT) er en terapeutisk metode med vurdering, </a:t>
            </a:r>
            <a:r>
              <a:rPr lang="da-DK" sz="2400" dirty="0" err="1">
                <a:solidFill>
                  <a:srgbClr val="FFFFFF"/>
                </a:solidFill>
              </a:rPr>
              <a:t>sagsformulering</a:t>
            </a:r>
            <a:r>
              <a:rPr lang="da-DK" sz="2400" dirty="0">
                <a:solidFill>
                  <a:srgbClr val="FFFFFF"/>
                </a:solidFill>
              </a:rPr>
              <a:t>, øvelser osv. I terapien er der særligt fokus på at udvikle den medfølende del af en selv, så denne del kan bruges til håndtere de vanskeligheder, man oplever. Der arbejdes med at overkomme de blokeringer, der er i forhold til at kunne være medfølende over for en selv og andre. </a:t>
            </a:r>
          </a:p>
          <a:p>
            <a:pPr eaLnBrk="1" hangingPunct="1">
              <a:buClrTx/>
              <a:defRPr/>
            </a:pPr>
            <a:endParaRPr lang="da-DK" sz="2400" dirty="0">
              <a:solidFill>
                <a:srgbClr val="FFFFFF"/>
              </a:solidFill>
            </a:endParaRPr>
          </a:p>
          <a:p>
            <a:pPr eaLnBrk="1" hangingPunct="1">
              <a:buClrTx/>
              <a:defRPr/>
            </a:pPr>
            <a:r>
              <a:rPr lang="da-DK" sz="2400" b="1" dirty="0">
                <a:solidFill>
                  <a:srgbClr val="FFFFFF"/>
                </a:solidFill>
              </a:rPr>
              <a:t>Medfølelsesfokuseret træning af sindet</a:t>
            </a:r>
            <a:r>
              <a:rPr lang="da-DK" sz="2400" dirty="0">
                <a:solidFill>
                  <a:srgbClr val="FFFFFF"/>
                </a:solidFill>
              </a:rPr>
              <a:t> (CMT). Gennem meditationer træner og styrker man det beroligende system i hjernen.</a:t>
            </a:r>
          </a:p>
          <a:p>
            <a:pPr eaLnBrk="1" hangingPunct="1">
              <a:buClrTx/>
              <a:defRPr/>
            </a:pPr>
            <a:r>
              <a:rPr lang="da-DK" sz="2400" dirty="0">
                <a:solidFill>
                  <a:srgbClr val="FFFFFF"/>
                </a:solidFill>
              </a:rPr>
              <a:t>Træning i at holde balancen mentalt. </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7637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At være og handle medfølende</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Medfølelse har to former for psykologi</a:t>
            </a:r>
          </a:p>
          <a:p>
            <a:pPr marL="514350" indent="-514350">
              <a:buFont typeface="+mj-lt"/>
              <a:buAutoNum type="arabicPeriod"/>
            </a:pPr>
            <a:r>
              <a:rPr lang="da-DK">
                <a:solidFill>
                  <a:srgbClr val="FFFFFF"/>
                </a:solidFill>
              </a:rPr>
              <a:t> Engagement</a:t>
            </a:r>
          </a:p>
          <a:p>
            <a:pPr lvl="1"/>
            <a:r>
              <a:rPr lang="da-DK">
                <a:solidFill>
                  <a:srgbClr val="FFFFFF"/>
                </a:solidFill>
              </a:rPr>
              <a:t>(Den indre cirkel af egenskaber)</a:t>
            </a:r>
          </a:p>
          <a:p>
            <a:pPr lvl="1"/>
            <a:r>
              <a:rPr lang="da-DK" b="1">
                <a:solidFill>
                  <a:srgbClr val="FFFFFF"/>
                </a:solidFill>
              </a:rPr>
              <a:t>Evnen</a:t>
            </a:r>
            <a:r>
              <a:rPr lang="da-DK">
                <a:solidFill>
                  <a:srgbClr val="FFFFFF"/>
                </a:solidFill>
              </a:rPr>
              <a:t> til at åbne sig overfor, forstå og tolerere lidelse</a:t>
            </a:r>
          </a:p>
          <a:p>
            <a:pPr marL="514350" indent="-514350">
              <a:buFont typeface="+mj-lt"/>
              <a:buAutoNum type="arabicPeriod"/>
            </a:pPr>
            <a:r>
              <a:rPr lang="da-DK">
                <a:solidFill>
                  <a:srgbClr val="FFFFFF"/>
                </a:solidFill>
              </a:rPr>
              <a:t> Lindring og forebyggelse af lidelse</a:t>
            </a:r>
          </a:p>
          <a:p>
            <a:pPr marL="914400" lvl="1" indent="-514350"/>
            <a:r>
              <a:rPr lang="da-DK">
                <a:solidFill>
                  <a:srgbClr val="FFFFFF"/>
                </a:solidFill>
              </a:rPr>
              <a:t>(Den ydre cirkel af færdigheder)</a:t>
            </a:r>
          </a:p>
          <a:p>
            <a:pPr marL="914400" lvl="1" indent="-514350"/>
            <a:r>
              <a:rPr lang="da-DK" b="1">
                <a:solidFill>
                  <a:srgbClr val="FFFFFF"/>
                </a:solidFill>
              </a:rPr>
              <a:t>Færdigheder </a:t>
            </a:r>
            <a:r>
              <a:rPr lang="da-DK">
                <a:solidFill>
                  <a:srgbClr val="FFFFFF"/>
                </a:solidFill>
              </a:rPr>
              <a:t>i at vide hvordan man lindrer lidelse og fjerner årsagerne</a:t>
            </a:r>
          </a:p>
          <a:p>
            <a:pPr marL="57150" indent="0">
              <a:buNone/>
            </a:pPr>
            <a:endParaRPr lang="da-DK" b="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8" name="Rectangle 17"/>
          <p:cNvSpPr>
            <a:spLocks/>
          </p:cNvSpPr>
          <p:nvPr/>
        </p:nvSpPr>
        <p:spPr bwMode="auto">
          <a:xfrm>
            <a:off x="1981201" y="6187074"/>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137754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1615849" y="6531430"/>
            <a:ext cx="7587343" cy="21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vert="horz" lIns="91440" tIns="45720" rIns="94673" bIns="45720" rtlCol="0" anchor="ctr">
            <a:normAutofit/>
          </a:bodyPr>
          <a:lstStyle/>
          <a:p>
            <a:pPr marL="35166">
              <a:defRPr/>
            </a:pPr>
            <a:r>
              <a:rPr lang="en-US" sz="3000">
                <a:solidFill>
                  <a:srgbClr val="F8E950"/>
                </a:solidFill>
              </a:rPr>
              <a:t>  Et </a:t>
            </a:r>
            <a:r>
              <a:rPr lang="en-US" sz="3000" err="1">
                <a:solidFill>
                  <a:srgbClr val="F8E950"/>
                </a:solidFill>
              </a:rPr>
              <a:t>ægte</a:t>
            </a:r>
            <a:r>
              <a:rPr lang="en-US" sz="3000">
                <a:solidFill>
                  <a:srgbClr val="F8E950"/>
                </a:solidFill>
              </a:rPr>
              <a:t> </a:t>
            </a:r>
            <a:r>
              <a:rPr lang="en-US" sz="3000" err="1">
                <a:solidFill>
                  <a:srgbClr val="F8E950"/>
                </a:solidFill>
              </a:rPr>
              <a:t>ønske</a:t>
            </a:r>
            <a:r>
              <a:rPr lang="en-US" sz="3000">
                <a:solidFill>
                  <a:srgbClr val="F8E950"/>
                </a:solidFill>
              </a:rPr>
              <a:t> </a:t>
            </a:r>
            <a:r>
              <a:rPr lang="en-US" sz="3000" err="1">
                <a:solidFill>
                  <a:srgbClr val="F8E950"/>
                </a:solidFill>
              </a:rPr>
              <a:t>om</a:t>
            </a:r>
            <a:r>
              <a:rPr lang="en-US" sz="3000">
                <a:solidFill>
                  <a:srgbClr val="F8E950"/>
                </a:solidFill>
              </a:rPr>
              <a:t> at </a:t>
            </a:r>
            <a:r>
              <a:rPr lang="en-US" sz="3000" err="1">
                <a:solidFill>
                  <a:srgbClr val="F8E950"/>
                </a:solidFill>
              </a:rPr>
              <a:t>føle</a:t>
            </a:r>
            <a:r>
              <a:rPr lang="en-US" sz="3000">
                <a:solidFill>
                  <a:srgbClr val="F8E950"/>
                </a:solidFill>
              </a:rPr>
              <a:t> </a:t>
            </a:r>
            <a:r>
              <a:rPr lang="en-US" sz="3000" err="1">
                <a:solidFill>
                  <a:srgbClr val="F8E950"/>
                </a:solidFill>
              </a:rPr>
              <a:t>omsorg</a:t>
            </a:r>
            <a:r>
              <a:rPr lang="en-US" sz="3000">
                <a:solidFill>
                  <a:srgbClr val="F8E950"/>
                </a:solidFill>
              </a:rPr>
              <a:t> </a:t>
            </a:r>
            <a:r>
              <a:rPr lang="en-US" sz="3000" err="1">
                <a:solidFill>
                  <a:srgbClr val="F8E950"/>
                </a:solidFill>
              </a:rPr>
              <a:t>og</a:t>
            </a:r>
            <a:r>
              <a:rPr lang="en-US" sz="3000">
                <a:solidFill>
                  <a:srgbClr val="F8E950"/>
                </a:solidFill>
              </a:rPr>
              <a:t> lade sig </a:t>
            </a:r>
            <a:r>
              <a:rPr lang="en-US" sz="3000" err="1">
                <a:solidFill>
                  <a:srgbClr val="F8E950"/>
                </a:solidFill>
              </a:rPr>
              <a:t>bevæge</a:t>
            </a:r>
            <a:r>
              <a:rPr lang="en-US" sz="3000">
                <a:solidFill>
                  <a:srgbClr val="F8E950"/>
                </a:solidFill>
              </a:rPr>
              <a:t> </a:t>
            </a:r>
            <a:r>
              <a:rPr lang="en-US" sz="3000" err="1">
                <a:solidFill>
                  <a:srgbClr val="F8E950"/>
                </a:solidFill>
              </a:rPr>
              <a:t>af</a:t>
            </a:r>
            <a:r>
              <a:rPr lang="en-US" sz="3000">
                <a:solidFill>
                  <a:srgbClr val="F8E950"/>
                </a:solidFill>
              </a:rPr>
              <a:t> </a:t>
            </a:r>
            <a:r>
              <a:rPr lang="en-US" sz="3000" err="1">
                <a:solidFill>
                  <a:srgbClr val="F8E950"/>
                </a:solidFill>
              </a:rPr>
              <a:t>andres</a:t>
            </a:r>
            <a:r>
              <a:rPr lang="en-US" sz="3000">
                <a:solidFill>
                  <a:srgbClr val="F8E950"/>
                </a:solidFill>
              </a:rPr>
              <a:t> </a:t>
            </a:r>
            <a:r>
              <a:rPr lang="en-US" sz="3000" err="1">
                <a:solidFill>
                  <a:srgbClr val="F8E950"/>
                </a:solidFill>
              </a:rPr>
              <a:t>lidelse</a:t>
            </a:r>
            <a:endParaRPr lang="en-US" sz="300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506" y="1405528"/>
            <a:ext cx="5269366" cy="495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5361269"/>
      </p:ext>
    </p:extLst>
  </p:cSld>
  <p:clrMapOvr>
    <a:masterClrMapping/>
  </p:clrMapOvr>
  <p:transition>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1746" name="Rectangle 2"/>
          <p:cNvSpPr>
            <a:spLocks noGrp="1" noChangeArrowheads="1"/>
          </p:cNvSpPr>
          <p:nvPr>
            <p:ph type="title"/>
          </p:nvPr>
        </p:nvSpPr>
        <p:spPr>
          <a:xfrm>
            <a:off x="2209800" y="1"/>
            <a:ext cx="7783286" cy="1149531"/>
          </a:xfrm>
        </p:spPr>
        <p:txBody>
          <a:bodyPr vert="horz" lIns="91440" tIns="45720" rIns="94673" bIns="45720" rtlCol="0" anchor="ctr">
            <a:normAutofit/>
          </a:bodyPr>
          <a:lstStyle/>
          <a:p>
            <a:pPr marL="35166">
              <a:defRPr/>
            </a:pPr>
            <a:r>
              <a:rPr lang="en-US" err="1">
                <a:solidFill>
                  <a:srgbClr val="F8E950"/>
                </a:solidFill>
                <a:cs typeface="Comic Sans MS" charset="0"/>
              </a:rPr>
              <a:t>Hjertevarme</a:t>
            </a:r>
            <a:r>
              <a:rPr lang="en-US">
                <a:solidFill>
                  <a:srgbClr val="F8E950"/>
                </a:solidFill>
                <a:cs typeface="Comic Sans MS" charset="0"/>
              </a:rPr>
              <a:t> </a:t>
            </a:r>
            <a:endParaRPr lang="en-US">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814" y="1293223"/>
            <a:ext cx="4697186"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4392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1"/>
            <a:ext cx="7761514" cy="1175657"/>
          </a:xfrm>
        </p:spPr>
        <p:txBody>
          <a:bodyPr vert="horz" lIns="91440" tIns="45720" rIns="94673" bIns="45720" rtlCol="0" anchor="ctr">
            <a:normAutofit/>
          </a:bodyPr>
          <a:lstStyle/>
          <a:p>
            <a:pPr marL="35166">
              <a:defRPr/>
            </a:pPr>
            <a:r>
              <a:rPr lang="en-US" sz="3000" err="1">
                <a:solidFill>
                  <a:srgbClr val="F8E950"/>
                </a:solidFill>
                <a:cs typeface="Comic Sans MS" charset="0"/>
              </a:rPr>
              <a:t>Rummelig</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empatisk</a:t>
            </a:r>
            <a:endParaRPr lang="en-US" sz="300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314" y="1449978"/>
            <a:ext cx="5715000" cy="4493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73736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0"/>
            <a:ext cx="7772400" cy="1162594"/>
          </a:xfrm>
        </p:spPr>
        <p:txBody>
          <a:bodyPr vert="horz" lIns="91440" tIns="45720" rIns="94673" bIns="45720" rtlCol="0" anchor="ctr">
            <a:normAutofit/>
          </a:bodyPr>
          <a:lstStyle/>
          <a:p>
            <a:pPr marL="35166">
              <a:defRPr/>
            </a:pPr>
            <a:r>
              <a:rPr lang="en-US" sz="3000" err="1">
                <a:solidFill>
                  <a:srgbClr val="F8E950"/>
                </a:solidFill>
                <a:cs typeface="Comic Sans MS" charset="0"/>
              </a:rPr>
              <a:t>Fordomsfrihed</a:t>
            </a:r>
            <a:r>
              <a:rPr lang="en-US" sz="3000">
                <a:solidFill>
                  <a:srgbClr val="F8E950"/>
                </a:solidFill>
                <a:cs typeface="Comic Sans MS" charset="0"/>
              </a:rPr>
              <a:t> – vi </a:t>
            </a:r>
            <a:r>
              <a:rPr lang="en-US" sz="3000" err="1">
                <a:solidFill>
                  <a:srgbClr val="F8E950"/>
                </a:solidFill>
                <a:cs typeface="Comic Sans MS" charset="0"/>
              </a:rPr>
              <a:t>har</a:t>
            </a:r>
            <a:r>
              <a:rPr lang="en-US" sz="3000">
                <a:solidFill>
                  <a:srgbClr val="F8E950"/>
                </a:solidFill>
                <a:cs typeface="Comic Sans MS" charset="0"/>
              </a:rPr>
              <a:t> </a:t>
            </a:r>
            <a:r>
              <a:rPr lang="en-US" sz="3000" err="1">
                <a:solidFill>
                  <a:srgbClr val="F8E950"/>
                </a:solidFill>
                <a:cs typeface="Comic Sans MS" charset="0"/>
              </a:rPr>
              <a:t>alle</a:t>
            </a:r>
            <a:r>
              <a:rPr lang="en-US" sz="3000">
                <a:solidFill>
                  <a:srgbClr val="F8E950"/>
                </a:solidFill>
                <a:cs typeface="Comic Sans MS" charset="0"/>
              </a:rPr>
              <a:t> </a:t>
            </a:r>
            <a:r>
              <a:rPr lang="en-US" sz="3000" err="1">
                <a:solidFill>
                  <a:srgbClr val="F8E950"/>
                </a:solidFill>
                <a:cs typeface="Comic Sans MS" charset="0"/>
              </a:rPr>
              <a:t>vore</a:t>
            </a:r>
            <a:r>
              <a:rPr lang="en-US" sz="3000">
                <a:solidFill>
                  <a:srgbClr val="F8E950"/>
                </a:solidFill>
                <a:cs typeface="Comic Sans MS" charset="0"/>
              </a:rPr>
              <a:t> </a:t>
            </a:r>
            <a:r>
              <a:rPr lang="en-US" sz="3000" err="1">
                <a:solidFill>
                  <a:srgbClr val="F8E950"/>
                </a:solidFill>
                <a:cs typeface="Comic Sans MS" charset="0"/>
              </a:rPr>
              <a:t>kampe</a:t>
            </a:r>
            <a:endParaRPr lang="en-US" sz="300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272" y="1495698"/>
            <a:ext cx="4904014" cy="4944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92876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615849" y="6547757"/>
            <a:ext cx="7587343"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4818" name="Rectangle 2"/>
          <p:cNvSpPr>
            <a:spLocks noGrp="1" noChangeArrowheads="1"/>
          </p:cNvSpPr>
          <p:nvPr>
            <p:ph type="title"/>
          </p:nvPr>
        </p:nvSpPr>
        <p:spPr>
          <a:xfrm>
            <a:off x="2209801" y="1"/>
            <a:ext cx="7739743" cy="1110343"/>
          </a:xfrm>
        </p:spPr>
        <p:txBody>
          <a:bodyPr vert="horz" lIns="91440" tIns="45720" rIns="94673" bIns="45720" rtlCol="0" anchor="ctr">
            <a:normAutofit/>
          </a:bodyPr>
          <a:lstStyle/>
          <a:p>
            <a:pPr marL="35166">
              <a:defRPr/>
            </a:pPr>
            <a:r>
              <a:rPr lang="en-US" sz="3000" err="1">
                <a:solidFill>
                  <a:srgbClr val="F8E950"/>
                </a:solidFill>
                <a:cs typeface="Comic Sans MS" charset="0"/>
              </a:rPr>
              <a:t>Visdom</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styrke</a:t>
            </a:r>
            <a:endParaRPr lang="en-US" sz="300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86" y="1110344"/>
            <a:ext cx="4697186" cy="5179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590914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133601" y="228601"/>
            <a:ext cx="7815943" cy="1355271"/>
          </a:xfrm>
        </p:spPr>
        <p:txBody>
          <a:bodyPr vert="horz" lIns="91440" tIns="45720" rIns="96382" bIns="45720" rtlCol="0" anchor="ctr">
            <a:normAutofit/>
          </a:bodyPr>
          <a:lstStyle/>
          <a:p>
            <a:pPr marL="35899">
              <a:defRPr/>
            </a:pPr>
            <a:r>
              <a:rPr lang="da-DK" sz="3200" dirty="0">
                <a:solidFill>
                  <a:srgbClr val="F8E950"/>
                </a:solidFill>
              </a:rPr>
              <a:t>Opbygning af den medfølende figur</a:t>
            </a:r>
            <a:br>
              <a:rPr lang="da-DK" sz="1200" dirty="0">
                <a:solidFill>
                  <a:srgbClr val="FFFFFF"/>
                </a:solidFill>
                <a:latin typeface="ＭＳ Ｐゴシック" charset="0"/>
                <a:ea typeface="ＭＳ Ｐゴシック" charset="0"/>
                <a:cs typeface="ＭＳ Ｐゴシック" charset="0"/>
                <a:sym typeface="ＭＳ Ｐゴシック" charset="0"/>
              </a:rPr>
            </a:br>
            <a:br>
              <a:rPr lang="da-DK" sz="1200" dirty="0">
                <a:solidFill>
                  <a:srgbClr val="FFFFFF"/>
                </a:solidFill>
                <a:latin typeface="ＭＳ Ｐゴシック" charset="0"/>
                <a:ea typeface="ＭＳ Ｐゴシック" charset="0"/>
                <a:cs typeface="ＭＳ Ｐゴシック" charset="0"/>
                <a:sym typeface="ＭＳ Ｐゴシック" charset="0"/>
              </a:rPr>
            </a:br>
            <a:endParaRPr lang="da-DK" sz="1200"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428" y="644788"/>
            <a:ext cx="4390572" cy="6213213"/>
          </a:xfrm>
          <a:prstGeom prst="rect">
            <a:avLst/>
          </a:prstGeom>
        </p:spPr>
      </p:pic>
      <p:pic>
        <p:nvPicPr>
          <p:cNvPr id="11" name="Billede 10"/>
          <p:cNvPicPr>
            <a:picLocks noChangeAspect="1"/>
          </p:cNvPicPr>
          <p:nvPr/>
        </p:nvPicPr>
        <p:blipFill>
          <a:blip r:embed="rId3"/>
          <a:stretch>
            <a:fillRect/>
          </a:stretch>
        </p:blipFill>
        <p:spPr>
          <a:xfrm>
            <a:off x="6524172" y="1208314"/>
            <a:ext cx="3497970" cy="4669971"/>
          </a:xfrm>
          <a:prstGeom prst="rect">
            <a:avLst/>
          </a:prstGeom>
        </p:spPr>
      </p:pic>
    </p:spTree>
    <p:extLst>
      <p:ext uri="{BB962C8B-B14F-4D97-AF65-F5344CB8AC3E}">
        <p14:creationId xmlns:p14="http://schemas.microsoft.com/office/powerpoint/2010/main" val="904705589"/>
      </p:ext>
    </p:extLst>
  </p:cSld>
  <p:clrMapOvr>
    <a:masterClrMapping/>
  </p:clrMapOvr>
  <p:transition>
    <p:cover dir="l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91807" y="293750"/>
            <a:ext cx="8229600" cy="1143000"/>
          </a:xfrm>
        </p:spPr>
        <p:txBody>
          <a:bodyPr vert="horz" lIns="91440" tIns="45720" rIns="96382" bIns="45720" rtlCol="0" anchor="ctr">
            <a:normAutofit/>
          </a:bodyPr>
          <a:lstStyle/>
          <a:p>
            <a:pPr marL="35899">
              <a:defRPr/>
            </a:pPr>
            <a:r>
              <a:rPr lang="da-DK" sz="4000">
                <a:solidFill>
                  <a:srgbClr val="F8E950"/>
                </a:solidFill>
              </a:rPr>
              <a:t>Øvelse med medfølende figur</a:t>
            </a:r>
          </a:p>
        </p:txBody>
      </p:sp>
      <p:sp>
        <p:nvSpPr>
          <p:cNvPr id="58370" name="Rectangle 2"/>
          <p:cNvSpPr>
            <a:spLocks noGrp="1" noChangeArrowheads="1"/>
          </p:cNvSpPr>
          <p:nvPr>
            <p:ph type="body" idx="1"/>
          </p:nvPr>
        </p:nvSpPr>
        <p:spPr/>
        <p:txBody>
          <a:bodyPr vert="horz" lIns="91440" tIns="45720" rIns="96382" bIns="45720" rtlCol="0">
            <a:normAutofit/>
          </a:bodyPr>
          <a:lstStyle/>
          <a:p>
            <a:pPr>
              <a:lnSpc>
                <a:spcPct val="90000"/>
              </a:lnSpc>
              <a:defRPr/>
            </a:pPr>
            <a:r>
              <a:rPr lang="da-DK" sz="1600" dirty="0">
                <a:solidFill>
                  <a:srgbClr val="FFFFFF"/>
                </a:solidFill>
              </a:rPr>
              <a:t>Parvis arbejdes der med at guide en visualisering med den medfølende figur </a:t>
            </a:r>
            <a:r>
              <a:rPr lang="da-DK" altLang="ja-JP" sz="1600" dirty="0">
                <a:solidFill>
                  <a:srgbClr val="FFFFFF"/>
                </a:solidFill>
                <a:latin typeface="Arial"/>
              </a:rPr>
              <a:t>”</a:t>
            </a:r>
            <a:r>
              <a:rPr lang="da-DK" sz="1600" dirty="0">
                <a:solidFill>
                  <a:srgbClr val="FFFFFF"/>
                </a:solidFill>
              </a:rPr>
              <a:t>klienten</a:t>
            </a:r>
            <a:r>
              <a:rPr lang="da-DK" altLang="ja-JP" sz="1600" dirty="0">
                <a:solidFill>
                  <a:srgbClr val="FFFFFF"/>
                </a:solidFill>
                <a:latin typeface="Arial"/>
              </a:rPr>
              <a:t>”</a:t>
            </a:r>
            <a:r>
              <a:rPr lang="da-DK" sz="1600" dirty="0">
                <a:solidFill>
                  <a:srgbClr val="FFFFFF"/>
                </a:solidFill>
              </a:rPr>
              <a:t> har beskrevet.</a:t>
            </a:r>
          </a:p>
          <a:p>
            <a:pPr>
              <a:lnSpc>
                <a:spcPct val="90000"/>
              </a:lnSpc>
              <a:defRPr/>
            </a:pPr>
            <a:r>
              <a:rPr lang="da-DK" sz="1600" dirty="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a:solidFill>
                  <a:srgbClr val="FFFFFF"/>
                </a:solidFill>
              </a:rPr>
              <a:t>Herefter guider terapeuten en visualisering med trygt sted og medfølende figur.</a:t>
            </a:r>
          </a:p>
          <a:p>
            <a:pPr>
              <a:lnSpc>
                <a:spcPct val="90000"/>
              </a:lnSpc>
              <a:defRPr/>
            </a:pPr>
            <a:r>
              <a:rPr lang="da-DK" sz="1600" dirty="0">
                <a:solidFill>
                  <a:srgbClr val="FFFFFF"/>
                </a:solidFill>
              </a:rPr>
              <a:t>Der rundes af med tilbagemelding fra klienten, hvis der er noget, som denne ønsker at dele</a:t>
            </a:r>
          </a:p>
          <a:p>
            <a:pPr>
              <a:lnSpc>
                <a:spcPct val="90000"/>
              </a:lnSpc>
              <a:defRPr/>
            </a:pPr>
            <a:r>
              <a:rPr lang="da-DK" sz="1600" dirty="0">
                <a:solidFill>
                  <a:srgbClr val="FFFFFF"/>
                </a:solidFill>
              </a:rPr>
              <a:t>Der byttes roller</a:t>
            </a:r>
          </a:p>
          <a:p>
            <a:pPr>
              <a:lnSpc>
                <a:spcPct val="90000"/>
              </a:lnSpc>
              <a:defRPr/>
            </a:pPr>
            <a:endParaRPr lang="da-DK" sz="1600" dirty="0">
              <a:solidFill>
                <a:srgbClr val="FFFFFF"/>
              </a:solidFill>
            </a:endParaRPr>
          </a:p>
          <a:p>
            <a:pPr>
              <a:lnSpc>
                <a:spcPct val="90000"/>
              </a:lnSpc>
              <a:defRPr/>
            </a:pPr>
            <a:r>
              <a:rPr lang="da-DK" sz="1600" dirty="0">
                <a:solidFill>
                  <a:srgbClr val="FFFFFF"/>
                </a:solidFill>
              </a:rPr>
              <a:t>Til sidst gives venlige tilbagemeldinger til hinanden. Find hver en ting, som den anden gjorde, som virkede virkelig godt, og kom med et forslag til forbedring</a:t>
            </a:r>
          </a:p>
        </p:txBody>
      </p:sp>
      <p:sp>
        <p:nvSpPr>
          <p:cNvPr id="3" name="Pladsholder til sidefod 2"/>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95464202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2B550A-9F3D-F247-8518-AD1DB660D111}"/>
              </a:ext>
            </a:extLst>
          </p:cNvPr>
          <p:cNvSpPr>
            <a:spLocks noGrp="1"/>
          </p:cNvSpPr>
          <p:nvPr>
            <p:ph type="title"/>
          </p:nvPr>
        </p:nvSpPr>
        <p:spPr/>
        <p:txBody>
          <a:bodyPr/>
          <a:lstStyle/>
          <a:p>
            <a:r>
              <a:rPr lang="da-DK"/>
              <a:t>Hertil kom vi.</a:t>
            </a:r>
          </a:p>
        </p:txBody>
      </p:sp>
      <p:sp>
        <p:nvSpPr>
          <p:cNvPr id="3" name="Pladsholder til indhold 2">
            <a:extLst>
              <a:ext uri="{FF2B5EF4-FFF2-40B4-BE49-F238E27FC236}">
                <a16:creationId xmlns:a16="http://schemas.microsoft.com/office/drawing/2014/main" id="{DA926FBA-EECC-C54C-9145-A0369A0BE88E}"/>
              </a:ext>
            </a:extLst>
          </p:cNvPr>
          <p:cNvSpPr>
            <a:spLocks noGrp="1"/>
          </p:cNvSpPr>
          <p:nvPr>
            <p:ph idx="1"/>
          </p:nvPr>
        </p:nvSpPr>
        <p:spPr/>
        <p:txBody>
          <a:bodyPr/>
          <a:lstStyle/>
          <a:p>
            <a:r>
              <a:rPr lang="da-DK" dirty="0"/>
              <a:t>Vi kom hertil.</a:t>
            </a:r>
          </a:p>
          <a:p>
            <a:r>
              <a:rPr lang="da-DK" dirty="0"/>
              <a:t>Starte med at lave medfølende selv. Gøre noget ud af at repetere hvorfor vi overhovedet laver dette arbejde med at udvikle det medfølende selv.</a:t>
            </a:r>
          </a:p>
          <a:p>
            <a:endParaRPr lang="da-DK" dirty="0"/>
          </a:p>
        </p:txBody>
      </p:sp>
      <p:sp>
        <p:nvSpPr>
          <p:cNvPr id="4" name="Pladsholder til sidefod 3">
            <a:extLst>
              <a:ext uri="{FF2B5EF4-FFF2-40B4-BE49-F238E27FC236}">
                <a16:creationId xmlns:a16="http://schemas.microsoft.com/office/drawing/2014/main" id="{444F4DF4-AF9E-464C-816E-4708144D6D6F}"/>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4199171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135188" y="620713"/>
            <a:ext cx="7772400" cy="1143000"/>
          </a:xfrm>
        </p:spPr>
        <p:txBody>
          <a:bodyPr/>
          <a:lstStyle/>
          <a:p>
            <a:pPr>
              <a:defRPr/>
            </a:pPr>
            <a:r>
              <a:rPr lang="da-DK" altLang="da-DK" dirty="0">
                <a:ln w="0"/>
                <a:effectLst>
                  <a:outerShdw blurRad="38100" dist="19050" dir="2700000" algn="tl" rotWithShape="0">
                    <a:schemeClr val="dk1">
                      <a:alpha val="40000"/>
                    </a:schemeClr>
                  </a:outerShdw>
                </a:effectLst>
                <a:latin typeface="+mn-lt"/>
                <a:ea typeface="ＭＳ Ｐゴシック" charset="-128"/>
              </a:rPr>
              <a:t>Skuespils tilgang</a:t>
            </a:r>
          </a:p>
        </p:txBody>
      </p:sp>
      <p:sp>
        <p:nvSpPr>
          <p:cNvPr id="70659" name="Rectangle 3"/>
          <p:cNvSpPr>
            <a:spLocks noGrp="1" noChangeArrowheads="1"/>
          </p:cNvSpPr>
          <p:nvPr>
            <p:ph type="body" idx="4294967295"/>
          </p:nvPr>
        </p:nvSpPr>
        <p:spPr>
          <a:xfrm>
            <a:off x="1774826" y="1981200"/>
            <a:ext cx="8424863" cy="4114800"/>
          </a:xfrm>
        </p:spPr>
        <p:txBody>
          <a:bodyPr>
            <a:normAutofit fontScale="92500"/>
          </a:bodyPr>
          <a:lstStyle/>
          <a:p>
            <a:pPr>
              <a:buFontTx/>
              <a:buNone/>
              <a:defRPr/>
            </a:pPr>
            <a:r>
              <a:rPr lang="da-DK" i="1" dirty="0">
                <a:ln w="0"/>
                <a:effectLst>
                  <a:outerShdw blurRad="38100" dist="19050" dir="2700000" algn="tl" rotWithShape="0">
                    <a:schemeClr val="dk1">
                      <a:alpha val="40000"/>
                    </a:schemeClr>
                  </a:outerShdw>
                </a:effectLst>
              </a:rPr>
              <a:t>Medfølelse som en karakter:</a:t>
            </a:r>
          </a:p>
          <a:p>
            <a:pPr>
              <a:defRPr/>
            </a:pPr>
            <a:r>
              <a:rPr lang="da-DK" sz="2800" dirty="0">
                <a:ln w="0"/>
                <a:effectLst>
                  <a:outerShdw blurRad="38100" dist="19050" dir="2700000" algn="tl" rotWithShape="0">
                    <a:schemeClr val="dk1">
                      <a:alpha val="40000"/>
                    </a:schemeClr>
                  </a:outerShdw>
                </a:effectLst>
              </a:rPr>
              <a:t>Hvilke mål er der eller formål – hvad er hovedmissionen? </a:t>
            </a:r>
          </a:p>
          <a:p>
            <a:pPr>
              <a:defRPr/>
            </a:pPr>
            <a:r>
              <a:rPr lang="da-DK" sz="2800" dirty="0">
                <a:ln w="0"/>
                <a:effectLst>
                  <a:outerShdw blurRad="38100" dist="19050" dir="2700000" algn="tl" rotWithShape="0">
                    <a:schemeClr val="dk1">
                      <a:alpha val="40000"/>
                    </a:schemeClr>
                  </a:outerShdw>
                </a:effectLst>
              </a:rPr>
              <a:t>Hvilke evner eller styrke har karakteren brug for at udvikle? </a:t>
            </a:r>
          </a:p>
          <a:p>
            <a:pPr>
              <a:defRPr/>
            </a:pPr>
            <a:r>
              <a:rPr lang="da-DK" sz="2800" dirty="0">
                <a:ln w="0"/>
                <a:effectLst>
                  <a:outerShdw blurRad="38100" dist="19050" dir="2700000" algn="tl" rotWithShape="0">
                    <a:schemeClr val="dk1">
                      <a:alpha val="40000"/>
                    </a:schemeClr>
                  </a:outerShdw>
                </a:effectLst>
              </a:rPr>
              <a:t>Hvorfor vil denne karakter egentlig være medfølende? </a:t>
            </a:r>
          </a:p>
          <a:p>
            <a:pPr>
              <a:defRPr/>
            </a:pPr>
            <a:r>
              <a:rPr lang="da-DK" sz="2800" dirty="0">
                <a:ln w="0"/>
                <a:effectLst>
                  <a:outerShdw blurRad="38100" dist="19050" dir="2700000" algn="tl" rotWithShape="0">
                    <a:schemeClr val="dk1">
                      <a:alpha val="40000"/>
                    </a:schemeClr>
                  </a:outerShdw>
                </a:effectLst>
              </a:rPr>
              <a:t>Hvad hjælper denne karakter med at udvikle medfølelse? </a:t>
            </a:r>
          </a:p>
          <a:p>
            <a:pPr>
              <a:defRPr/>
            </a:pPr>
            <a:r>
              <a:rPr lang="da-DK" sz="2800" dirty="0">
                <a:ln w="0"/>
                <a:effectLst>
                  <a:outerShdw blurRad="38100" dist="19050" dir="2700000" algn="tl" rotWithShape="0">
                    <a:schemeClr val="dk1">
                      <a:alpha val="40000"/>
                    </a:schemeClr>
                  </a:outerShdw>
                </a:effectLst>
              </a:rPr>
              <a:t>Hvad hindrer eller blokerer denne karakter? </a:t>
            </a:r>
          </a:p>
          <a:p>
            <a:pPr>
              <a:defRPr/>
            </a:pPr>
            <a:r>
              <a:rPr lang="da-DK" sz="2800" dirty="0">
                <a:ln w="0"/>
                <a:effectLst>
                  <a:outerShdw blurRad="38100" dist="19050" dir="2700000" algn="tl" rotWithShape="0">
                    <a:schemeClr val="dk1">
                      <a:alpha val="40000"/>
                    </a:schemeClr>
                  </a:outerShdw>
                </a:effectLst>
              </a:rPr>
              <a:t>Hvordan vil denne karakter overkomme blokeringerne? </a:t>
            </a:r>
            <a:endParaRPr lang="da-DK" dirty="0">
              <a:ln w="0"/>
              <a:effectLst>
                <a:outerShdw blurRad="38100" dist="19050" dir="2700000" algn="tl" rotWithShape="0">
                  <a:schemeClr val="dk1">
                    <a:alpha val="40000"/>
                  </a:schemeClr>
                </a:outerShdw>
              </a:effectLst>
            </a:endParaRPr>
          </a:p>
        </p:txBody>
      </p:sp>
      <p:sp>
        <p:nvSpPr>
          <p:cNvPr id="3" name="Pladsholder til sidefod 2"/>
          <p:cNvSpPr>
            <a:spLocks noGrp="1"/>
          </p:cNvSpPr>
          <p:nvPr>
            <p:ph type="ftr" sz="quarter" idx="11"/>
          </p:nvPr>
        </p:nvSpPr>
        <p:spPr/>
        <p:txBody>
          <a:bodyPr/>
          <a:lstStyle/>
          <a:p>
            <a:pPr defTabSz="457200"/>
            <a:r>
              <a:rPr lang="da-DK">
                <a:ln w="0"/>
                <a:solidFill>
                  <a:prstClr val="white"/>
                </a:solidFill>
                <a:effectLst>
                  <a:outerShdw blurRad="38100" dist="19050" dir="2700000" algn="tl" rotWithShape="0">
                    <a:prstClr val="black">
                      <a:alpha val="40000"/>
                    </a:prstClr>
                  </a:outerShdw>
                </a:effectLst>
                <a:latin typeface="Calibri"/>
              </a:rPr>
              <a:t>Lena Højgård Isager www.pkf.name</a:t>
            </a:r>
          </a:p>
        </p:txBody>
      </p:sp>
      <p:sp>
        <p:nvSpPr>
          <p:cNvPr id="5" name="Tekstfelt 4"/>
          <p:cNvSpPr txBox="1"/>
          <p:nvPr/>
        </p:nvSpPr>
        <p:spPr>
          <a:xfrm>
            <a:off x="2135189" y="5983371"/>
            <a:ext cx="1951149" cy="253916"/>
          </a:xfrm>
          <a:prstGeom prst="rect">
            <a:avLst/>
          </a:prstGeom>
          <a:noFill/>
        </p:spPr>
        <p:txBody>
          <a:bodyPr wrap="square" rtlCol="0">
            <a:spAutoFit/>
          </a:bodyPr>
          <a:lstStyle/>
          <a:p>
            <a:pPr defTabSz="457200"/>
            <a:r>
              <a:rPr lang="da-DK" sz="1050">
                <a:ln w="0"/>
                <a:solidFill>
                  <a:prstClr val="white"/>
                </a:solidFill>
                <a:effectLst>
                  <a:outerShdw blurRad="38100" dist="19050" dir="2700000" algn="tl" rotWithShape="0">
                    <a:prstClr val="black">
                      <a:alpha val="40000"/>
                    </a:prstClr>
                  </a:outerShdw>
                </a:effectLst>
                <a:latin typeface="Calibri"/>
              </a:rPr>
              <a:t>Oversat fra Paul Gilbert 2015</a:t>
            </a:r>
          </a:p>
        </p:txBody>
      </p:sp>
    </p:spTree>
    <p:extLst>
      <p:ext uri="{BB962C8B-B14F-4D97-AF65-F5344CB8AC3E}">
        <p14:creationId xmlns:p14="http://schemas.microsoft.com/office/powerpoint/2010/main" val="40203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srgbClr val="FFFFFF"/>
                </a:solidFill>
                <a:latin typeface="Calibri"/>
              </a:rPr>
              <a:t>Lena Højgård Isager </a:t>
            </a:r>
            <a:r>
              <a:rPr lang="da-DK" dirty="0" err="1">
                <a:solidFill>
                  <a:srgbClr val="FFFFFF"/>
                </a:solidFill>
                <a:latin typeface="Calibri"/>
              </a:rPr>
              <a:t>www.pkf.name</a:t>
            </a:r>
            <a:endParaRPr lang="da-DK" dirty="0">
              <a:solidFill>
                <a:srgbClr val="FFFFFF"/>
              </a:solidFill>
              <a:latin typeface="Calibri"/>
            </a:endParaRPr>
          </a:p>
        </p:txBody>
      </p:sp>
      <p:sp>
        <p:nvSpPr>
          <p:cNvPr id="10" name="Titel 1"/>
          <p:cNvSpPr>
            <a:spLocks noGrp="1"/>
          </p:cNvSpPr>
          <p:nvPr>
            <p:ph type="title"/>
          </p:nvPr>
        </p:nvSpPr>
        <p:spPr>
          <a:xfrm>
            <a:off x="1981200" y="334111"/>
            <a:ext cx="8229600" cy="1143000"/>
          </a:xfrm>
        </p:spPr>
        <p:txBody>
          <a:bodyPr>
            <a:normAutofit/>
          </a:bodyPr>
          <a:lstStyle/>
          <a:p>
            <a:r>
              <a:rPr lang="da-DK">
                <a:solidFill>
                  <a:srgbClr val="F8E950"/>
                </a:solidFill>
              </a:rPr>
              <a:t>Den indre stemmes tonefald</a:t>
            </a:r>
          </a:p>
        </p:txBody>
      </p:sp>
      <p:pic>
        <p:nvPicPr>
          <p:cNvPr id="11"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981200" y="1653750"/>
            <a:ext cx="8229600" cy="4525963"/>
          </a:xfrm>
        </p:spPr>
      </p:pic>
    </p:spTree>
    <p:extLst>
      <p:ext uri="{BB962C8B-B14F-4D97-AF65-F5344CB8AC3E}">
        <p14:creationId xmlns:p14="http://schemas.microsoft.com/office/powerpoint/2010/main" val="2388289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33540"/>
            <a:ext cx="8229600" cy="630747"/>
          </a:xfrm>
        </p:spPr>
        <p:txBody>
          <a:bodyPr>
            <a:normAutofit/>
          </a:bodyPr>
          <a:lstStyle/>
          <a:p>
            <a:r>
              <a:rPr lang="da-DK" sz="2000">
                <a:solidFill>
                  <a:srgbClr val="F8E950"/>
                </a:solidFill>
              </a:rPr>
              <a:t>Guide til ”Medfølende selv”</a:t>
            </a:r>
          </a:p>
        </p:txBody>
      </p:sp>
      <p:sp>
        <p:nvSpPr>
          <p:cNvPr id="3" name="Pladsholder til indhold 2"/>
          <p:cNvSpPr>
            <a:spLocks noGrp="1"/>
          </p:cNvSpPr>
          <p:nvPr>
            <p:ph idx="1"/>
          </p:nvPr>
        </p:nvSpPr>
        <p:spPr>
          <a:xfrm>
            <a:off x="1981200" y="764287"/>
            <a:ext cx="8229600" cy="5361877"/>
          </a:xfrm>
        </p:spPr>
        <p:txBody>
          <a:bodyPr>
            <a:noAutofit/>
          </a:bodyPr>
          <a:lstStyle/>
          <a:p>
            <a:r>
              <a:rPr lang="da-DK" sz="900" dirty="0">
                <a:solidFill>
                  <a:srgbClr val="FFFFFF"/>
                </a:solidFill>
              </a:rPr>
              <a:t>Start med at sætte dig godt tilrette, så du sidder oprejst og afslappet, med hovedet opret på kroppen.</a:t>
            </a:r>
          </a:p>
          <a:p>
            <a:r>
              <a:rPr lang="da-DK" sz="900" dirty="0">
                <a:solidFill>
                  <a:srgbClr val="FFFFFF"/>
                </a:solidFill>
              </a:rPr>
              <a:t>Ret opmærksomheden mod dit åndedræt, og læg mærke til kroppens rytme, når du trækker vejret. Prøv at trække vejret lidt dybere og lidt langsommere end du plejer at gøre. Prøv at finde ind i et rytmisk åndedræt, du kan prøve at tælle til 5 på indåndingen og 5 på udåndingen, sådan at du kommer ind i en jævn rytme. Stop så bare med at tælle og prøv bare at lade åndedrætte være.</a:t>
            </a:r>
          </a:p>
          <a:p>
            <a:r>
              <a:rPr lang="da-DK" sz="900" dirty="0">
                <a:solidFill>
                  <a:srgbClr val="FFFFFF"/>
                </a:solidFill>
              </a:rPr>
              <a:t>Hvis opmærksomheden vandrer undervejs, så prøv blot at lægge mærke til, hvad det er, der fanger din opmærksomhed, og prøv så om du kan lade det være og med venlighed lede opmærksomheden tilbage til åndedrættet.</a:t>
            </a:r>
          </a:p>
          <a:p>
            <a:r>
              <a:rPr lang="da-DK" sz="900" dirty="0">
                <a:solidFill>
                  <a:srgbClr val="FFFFFF"/>
                </a:solidFill>
              </a:rPr>
              <a:t>Ret nu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nu slip i personen igen og ret  opmærksomheden mod kroppen. Læg mærke til hvordan der er i kroppen, om der er noget, der spænder eller gør ondt, så prøv at give det lidt venlig opmærksomhed, måske kan du forestille dig, at du sender noget lys eller varme derhen, og måske kan du få fornemmelsen af, at du kan blødgøre lidt omkring det. 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pPr>
              <a:lnSpc>
                <a:spcPct val="120000"/>
              </a:lnSpc>
            </a:pPr>
            <a:r>
              <a:rPr lang="da-DK" sz="900" dirty="0"/>
              <a:t>Tænk 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a:t> Og prøv så lige som en skuespiller, at forestille dig, at du er denne bedst tænkelige udgave af dig.</a:t>
            </a:r>
          </a:p>
          <a:p>
            <a:pPr>
              <a:lnSpc>
                <a:spcPct val="120000"/>
              </a:lnSpc>
            </a:pPr>
            <a:r>
              <a:rPr lang="da-DK" sz="900" dirty="0"/>
              <a:t>Forestil dig at have stor varme, engagement og omsorg, og bare læg mærke til hvordan det er, hvordan det føles i kroppen.</a:t>
            </a:r>
          </a:p>
          <a:p>
            <a:pPr>
              <a:lnSpc>
                <a:spcPct val="120000"/>
              </a:lnSpc>
            </a:pPr>
            <a:r>
              <a:rPr lang="da-DK" sz="900" dirty="0"/>
              <a:t>Forestil dig hvordan det er at have stor styrke, at have mod og autoritet, og bare læg mærke til hvordan det er, hvordan det føles i  kroppen. </a:t>
            </a:r>
          </a:p>
          <a:p>
            <a:pPr>
              <a:lnSpc>
                <a:spcPct val="120000"/>
              </a:lnSpc>
            </a:pPr>
            <a:r>
              <a:rPr lang="da-DK" sz="900" dirty="0"/>
              <a:t>Forestil dig hvordan det er, at have en ikke dømmende holdning, at du virkelig har stor tolerance og rummelighed både over for dig selv om andre, og læg mærke til hvordan det er. Hvordan det føles i kroppen at have en ikke dømmende holdning.</a:t>
            </a:r>
          </a:p>
          <a:p>
            <a:pPr>
              <a:lnSpc>
                <a:spcPct val="120000"/>
              </a:lnSpc>
            </a:pPr>
            <a:r>
              <a:rPr lang="da-DK" sz="900" dirty="0"/>
              <a:t>Forestil dig at have stor visdom, og at du virkelig kan bruge al din viden og al din  indsigt til at møde de udfordringer, vi har som mennesker .</a:t>
            </a:r>
          </a:p>
          <a:p>
            <a:pPr>
              <a:lnSpc>
                <a:spcPct val="120000"/>
              </a:lnSpc>
            </a:pPr>
            <a:r>
              <a:rPr lang="da-DK" sz="900" dirty="0"/>
              <a:t>Tillad dig selv at gå helt ind i rollen og virkelig lægge mærke til, hvordan det er at have varme, engagement, mod, styrke, en  ikke-dømmende holdning og visdom. </a:t>
            </a:r>
          </a:p>
          <a:p>
            <a:pPr>
              <a:lnSpc>
                <a:spcPct val="120000"/>
              </a:lnSpc>
            </a:pPr>
            <a:r>
              <a:rPr lang="da-DK" sz="900" dirty="0"/>
              <a:t>Tænk over, hvordan det er at være en person, der kan tilgive og ikke bærer nag</a:t>
            </a:r>
          </a:p>
          <a:p>
            <a:pPr>
              <a:lnSpc>
                <a:spcPct val="120000"/>
              </a:lnSpc>
            </a:pPr>
            <a:r>
              <a:rPr lang="da-DK" sz="900" dirty="0"/>
              <a:t>Tænk på de egenskaber ved medfølelse, som du virkelig værdsætter, og forestil dig, at du har dem, og læg mærke til hvordan det er.</a:t>
            </a:r>
          </a:p>
          <a:p>
            <a:pPr>
              <a:lnSpc>
                <a:spcPct val="120000"/>
              </a:lnSpc>
            </a:pPr>
            <a:r>
              <a:rPr lang="da-DK" sz="900" dirty="0"/>
              <a:t>Giv dig  selv lov til at blive denne bedst tænkelige, mest medfølende udgave af dig.</a:t>
            </a:r>
          </a:p>
          <a:p>
            <a:pPr>
              <a:lnSpc>
                <a:spcPct val="120000"/>
              </a:lnSpc>
            </a:pPr>
            <a:r>
              <a:rPr lang="da-DK" sz="900" dirty="0"/>
              <a:t>Vid at du kan vende tilbage til denne position, når du ønsker det, og prøv at holde fast i fornemmelsen, når du om lidt  går ud af øvelsen.</a:t>
            </a:r>
          </a:p>
          <a:p>
            <a:pPr>
              <a:lnSpc>
                <a:spcPct val="120000"/>
              </a:lnSpc>
            </a:pPr>
            <a:r>
              <a:rPr lang="da-DK" sz="900" dirty="0"/>
              <a:t>Vend opmærksomheden tilbage til åndedrættet og det lille smil.</a:t>
            </a:r>
          </a:p>
          <a:p>
            <a:pPr>
              <a:lnSpc>
                <a:spcPct val="120000"/>
              </a:lnSpc>
            </a:pPr>
            <a:r>
              <a:rPr lang="da-DK" sz="900" dirty="0"/>
              <a:t>Gør dig klar til at komme ud igen.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AutoShape 2" descr="ue.png"/>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da-DK">
              <a:solidFill>
                <a:prstClr val="black"/>
              </a:solidFill>
              <a:latin typeface="Calibri"/>
            </a:endParaRPr>
          </a:p>
        </p:txBody>
      </p:sp>
    </p:spTree>
    <p:extLst>
      <p:ext uri="{BB962C8B-B14F-4D97-AF65-F5344CB8AC3E}">
        <p14:creationId xmlns:p14="http://schemas.microsoft.com/office/powerpoint/2010/main" val="858431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parvis</a:t>
            </a:r>
          </a:p>
        </p:txBody>
      </p:sp>
      <p:sp>
        <p:nvSpPr>
          <p:cNvPr id="3" name="Pladsholder til indhold 2"/>
          <p:cNvSpPr>
            <a:spLocks noGrp="1"/>
          </p:cNvSpPr>
          <p:nvPr>
            <p:ph idx="1"/>
          </p:nvPr>
        </p:nvSpPr>
        <p:spPr/>
        <p:txBody>
          <a:bodyPr/>
          <a:lstStyle/>
          <a:p>
            <a:r>
              <a:rPr lang="da-DK">
                <a:solidFill>
                  <a:srgbClr val="FFFFFF"/>
                </a:solidFill>
              </a:rPr>
              <a:t>Guid hinanden igennem medfølende selv</a:t>
            </a:r>
          </a:p>
          <a:p>
            <a:r>
              <a:rPr lang="da-DK">
                <a:solidFill>
                  <a:srgbClr val="FFFFFF"/>
                </a:solidFill>
              </a:rPr>
              <a:t>Brug 10-15 min på hver guidning</a:t>
            </a:r>
          </a:p>
          <a:p>
            <a:r>
              <a:rPr lang="da-DK">
                <a:solidFill>
                  <a:srgbClr val="FFFFFF"/>
                </a:solidFill>
              </a:rPr>
              <a:t>Giv hinanden venlig feedback, dvs. hvad var rart, godt, interessant. Hvad ville du måske godt have haft mere af? Fx et lidt roligere tempo </a:t>
            </a:r>
          </a:p>
          <a:p>
            <a:endParaRPr lang="da-DK">
              <a:solidFill>
                <a:srgbClr val="FFFFFF"/>
              </a:solidFill>
            </a:endParaRPr>
          </a:p>
          <a:p>
            <a:r>
              <a:rPr lang="da-DK" sz="2000">
                <a:solidFill>
                  <a:srgbClr val="FFFFFF"/>
                </a:solidFill>
              </a:rPr>
              <a:t>( Ingen kritiske bemærkninger som fx det gik lidt for stærkt!)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58570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92500" lnSpcReduction="20000"/>
          </a:bodyPr>
          <a:lstStyle/>
          <a:p>
            <a:pPr marL="0" indent="0">
              <a:buNone/>
            </a:pPr>
            <a:r>
              <a:rPr lang="da-DK">
                <a:solidFill>
                  <a:srgbClr val="FFFFFF"/>
                </a:solidFill>
              </a:rPr>
              <a:t>Fælles: Hvad er de vigtigste pointer fra dagene?</a:t>
            </a:r>
          </a:p>
          <a:p>
            <a:endParaRPr lang="da-DK">
              <a:solidFill>
                <a:srgbClr val="FFFFFF"/>
              </a:solidFill>
            </a:endParaRPr>
          </a:p>
          <a:p>
            <a:pPr marL="0" indent="0">
              <a:buNone/>
            </a:pPr>
            <a:r>
              <a:rPr lang="da-DK">
                <a:solidFill>
                  <a:srgbClr val="FFFFFF"/>
                </a:solidFill>
              </a:rPr>
              <a:t>Parvis: Plan for hjemmearbejde:</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med den medfølelsesfokuserede tilgang indtil næste gang?</a:t>
            </a:r>
          </a:p>
          <a:p>
            <a:pPr marL="0" indent="0">
              <a:buNone/>
            </a:pPr>
            <a:endParaRPr lang="da-DK" sz="2000">
              <a:solidFill>
                <a:srgbClr val="FFFFFF"/>
              </a:solidFill>
            </a:endParaRPr>
          </a:p>
          <a:p>
            <a:r>
              <a:rPr lang="da-DK" sz="2000">
                <a:solidFill>
                  <a:srgbClr val="FFFFFF"/>
                </a:solidFill>
              </a:rPr>
              <a:t>Personligt arbejde:		Hvilke øvelser?</a:t>
            </a:r>
          </a:p>
          <a:p>
            <a:pPr marL="2743200" lvl="6" indent="0">
              <a:buNone/>
            </a:pPr>
            <a:r>
              <a:rPr lang="da-DK">
                <a:solidFill>
                  <a:srgbClr val="FFFFFF"/>
                </a:solidFill>
              </a:rPr>
              <a:t>Hvor ofte og hvornår?</a:t>
            </a:r>
          </a:p>
          <a:p>
            <a:pPr marL="0" indent="0">
              <a:buNone/>
            </a:pPr>
            <a:endParaRPr lang="da-DK">
              <a:solidFill>
                <a:srgbClr val="FFFFFF"/>
              </a:solidFill>
            </a:endParaRPr>
          </a:p>
          <a:p>
            <a:r>
              <a:rPr lang="da-DK" sz="2000">
                <a:solidFill>
                  <a:srgbClr val="FFFFFF"/>
                </a:solidFill>
              </a:rPr>
              <a:t>Klientarbejde:			Hvilke plancher, øvelser, modeller?</a:t>
            </a:r>
          </a:p>
          <a:p>
            <a:pPr marL="2743200" lvl="6" indent="0">
              <a:buNone/>
            </a:pPr>
            <a:r>
              <a:rPr lang="da-DK">
                <a:solidFill>
                  <a:srgbClr val="FFFFFF"/>
                </a:solidFill>
              </a:rPr>
              <a:t>Hvem? Find mindst 3 klienter.</a:t>
            </a:r>
          </a:p>
          <a:p>
            <a:pPr marL="2743200" lvl="6" indent="0">
              <a:buNone/>
            </a:pPr>
            <a:endParaRPr lang="da-DK">
              <a:solidFill>
                <a:srgbClr val="FFFFFF"/>
              </a:solidFill>
            </a:endParaRPr>
          </a:p>
          <a:p>
            <a:r>
              <a:rPr lang="da-DK" sz="2100">
                <a:solidFill>
                  <a:srgbClr val="FFFFFF"/>
                </a:solidFill>
              </a:rPr>
              <a:t>Træning:				Sammen med hvem?</a:t>
            </a:r>
          </a:p>
          <a:p>
            <a:pPr marL="2286000" lvl="5" indent="0">
              <a:buNone/>
            </a:pPr>
            <a:r>
              <a:rPr lang="da-DK">
                <a:solidFill>
                  <a:srgbClr val="FFFFFF"/>
                </a:solidFill>
              </a:rPr>
              <a:t>	Hvornår?</a:t>
            </a: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32816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7102699" cy="828000"/>
          </a:xfrm>
        </p:spPr>
        <p:txBody>
          <a:bodyPr>
            <a:noAutofit/>
          </a:bodyPr>
          <a:lstStyle/>
          <a:p>
            <a:pPr>
              <a:lnSpc>
                <a:spcPct val="90000"/>
              </a:lnSpc>
            </a:pPr>
            <a:r>
              <a:rPr lang="da-DK" sz="4000">
                <a:solidFill>
                  <a:srgbClr val="F8E950"/>
                </a:solidFill>
              </a:rPr>
              <a:t>Introduktion til en medfølelsesfokuseret tilgang </a:t>
            </a:r>
            <a:br>
              <a:rPr lang="da-DK" sz="4000">
                <a:solidFill>
                  <a:srgbClr val="F8E950"/>
                </a:solidFill>
              </a:rPr>
            </a:br>
            <a:endParaRPr lang="da-DK" sz="40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3.: </a:t>
            </a:r>
          </a:p>
          <a:p>
            <a:pPr marL="0" indent="0">
              <a:lnSpc>
                <a:spcPct val="90000"/>
              </a:lnSpc>
              <a:buNone/>
            </a:pPr>
            <a:r>
              <a:rPr lang="da-DK" sz="2400" dirty="0">
                <a:solidFill>
                  <a:srgbClr val="FFFFFF"/>
                </a:solidFill>
              </a:rPr>
              <a:t>10.00-12.00	Opsamling af hjemmearbejde</a:t>
            </a:r>
          </a:p>
          <a:p>
            <a:pPr marL="0" indent="0">
              <a:lnSpc>
                <a:spcPct val="90000"/>
              </a:lnSpc>
              <a:buNone/>
            </a:pPr>
            <a:r>
              <a:rPr lang="da-DK" sz="2400" dirty="0">
                <a:solidFill>
                  <a:srgbClr val="FFFFFF"/>
                </a:solidFill>
              </a:rPr>
              <a:t>				Skam				</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12.45-16.00	Funktionsanalyse af følelserne</a:t>
            </a:r>
          </a:p>
          <a:p>
            <a:pPr marL="0" indent="0">
              <a:lnSpc>
                <a:spcPct val="90000"/>
              </a:lnSpc>
              <a:buNone/>
            </a:pPr>
            <a:r>
              <a:rPr lang="da-DK" sz="2400" dirty="0">
                <a:solidFill>
                  <a:srgbClr val="FFFFFF"/>
                </a:solidFill>
              </a:rPr>
              <a:t>				Kritisk selv funktionsanalyse</a:t>
            </a:r>
          </a:p>
          <a:p>
            <a:pPr marL="0" indent="0">
              <a:lnSpc>
                <a:spcPct val="90000"/>
              </a:lnSpc>
              <a:buNone/>
            </a:pPr>
            <a:r>
              <a:rPr lang="da-DK" sz="2400" dirty="0">
                <a:solidFill>
                  <a:srgbClr val="FFFFFF"/>
                </a:solidFill>
              </a:rPr>
              <a:t>				Evt. Edderkoppen</a:t>
            </a:r>
          </a:p>
          <a:p>
            <a:pPr marL="0" indent="0">
              <a:lnSpc>
                <a:spcPct val="90000"/>
              </a:lnSpc>
              <a:buNone/>
            </a:pPr>
            <a:r>
              <a:rPr lang="da-DK" sz="2400" dirty="0">
                <a:solidFill>
                  <a:srgbClr val="FFFFFF"/>
                </a:solidFill>
              </a:rPr>
              <a:t>				Evaluering.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7489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Skam som vedligeholdende faktor</a:t>
            </a:r>
          </a:p>
        </p:txBody>
      </p:sp>
      <p:sp>
        <p:nvSpPr>
          <p:cNvPr id="3" name="Pladsholder til indhold 2"/>
          <p:cNvSpPr>
            <a:spLocks noGrp="1"/>
          </p:cNvSpPr>
          <p:nvPr>
            <p:ph idx="1"/>
          </p:nvPr>
        </p:nvSpPr>
        <p:spPr/>
        <p:txBody>
          <a:bodyPr>
            <a:normAutofit fontScale="92500"/>
          </a:bodyPr>
          <a:lstStyle/>
          <a:p>
            <a:r>
              <a:rPr lang="da-DK">
                <a:solidFill>
                  <a:srgbClr val="FFFFFF"/>
                </a:solidFill>
              </a:rPr>
              <a:t>Når vi skammer os og bliver selvkritiske eller kritiske over for andre er det rigtig svært at ændre på en uhensigtsmæssig adfærd</a:t>
            </a:r>
          </a:p>
          <a:p>
            <a:r>
              <a:rPr lang="da-DK">
                <a:solidFill>
                  <a:srgbClr val="FFFFFF"/>
                </a:solidFill>
              </a:rPr>
              <a:t>Hvis andre også er kritiske eller vi fornemmer deres kritik, bliver det næste umuligt</a:t>
            </a:r>
          </a:p>
          <a:p>
            <a:r>
              <a:rPr lang="da-DK">
                <a:solidFill>
                  <a:srgbClr val="FFFFFF"/>
                </a:solidFill>
              </a:rPr>
              <a:t>Vi sidder fast i trusselsfokus og er optaget af at komme i sikkerhed / beskytte os f.eks. ved at:</a:t>
            </a:r>
          </a:p>
          <a:p>
            <a:pPr marL="457200" lvl="1" indent="0">
              <a:buNone/>
            </a:pPr>
            <a:r>
              <a:rPr lang="da-DK">
                <a:solidFill>
                  <a:srgbClr val="FFFFFF"/>
                </a:solidFill>
              </a:rPr>
              <a:t> – negligere adfærdens omfang eller farlighed</a:t>
            </a:r>
          </a:p>
          <a:p>
            <a:pPr marL="457200" lvl="1" indent="0">
              <a:buNone/>
            </a:pPr>
            <a:r>
              <a:rPr lang="da-DK">
                <a:solidFill>
                  <a:srgbClr val="FFFFFF"/>
                </a:solidFill>
              </a:rPr>
              <a:t> – forsvare vores ret til at have vores vaner i fred</a:t>
            </a:r>
          </a:p>
          <a:p>
            <a:pPr marL="457200" lvl="1" indent="0">
              <a:buNone/>
            </a:pPr>
            <a:r>
              <a:rPr lang="da-DK">
                <a:solidFill>
                  <a:srgbClr val="FFFFFF"/>
                </a:solidFill>
              </a:rPr>
              <a:t> – blive opgivende og magtesløse overfor vanen</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621150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dirty="0" err="1">
                <a:solidFill>
                  <a:srgbClr val="F8E950"/>
                </a:solidFill>
              </a:rPr>
              <a:t>Analyse</a:t>
            </a:r>
            <a:r>
              <a:rPr lang="en-US" sz="4000" dirty="0">
                <a:solidFill>
                  <a:srgbClr val="F8E950"/>
                </a:solidFill>
              </a:rPr>
              <a:t> </a:t>
            </a:r>
            <a:r>
              <a:rPr lang="en-US" sz="4000" dirty="0" err="1">
                <a:solidFill>
                  <a:srgbClr val="F8E950"/>
                </a:solidFill>
              </a:rPr>
              <a:t>af</a:t>
            </a:r>
            <a:r>
              <a:rPr lang="en-US" sz="4000" dirty="0">
                <a:solidFill>
                  <a:srgbClr val="F8E950"/>
                </a:solidFill>
              </a:rPr>
              <a:t> </a:t>
            </a:r>
            <a:r>
              <a:rPr lang="en-US" sz="4000" dirty="0" err="1">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a:ln>
            <a:noFill/>
          </a:ln>
        </p:spPr>
        <p:txBody>
          <a:bodyPr vert="horz" lIns="91440" tIns="45720" rIns="96382" bIns="45720" rtlCol="0">
            <a:normAutofit fontScale="92500" lnSpcReduction="20000"/>
          </a:bodyPr>
          <a:lstStyle/>
          <a:p>
            <a:pPr eaLnBrk="1" hangingPunct="1">
              <a:buClr>
                <a:schemeClr val="accent3"/>
              </a:buClr>
              <a:buFont typeface="Arial" charset="0"/>
              <a:buChar char="•"/>
              <a:defRPr/>
            </a:pPr>
            <a:r>
              <a:rPr lang="en-US" dirty="0" err="1">
                <a:solidFill>
                  <a:srgbClr val="FFFFFF"/>
                </a:solidFill>
              </a:rPr>
              <a:t>Tænk</a:t>
            </a:r>
            <a:r>
              <a:rPr lang="en-US" dirty="0">
                <a:solidFill>
                  <a:srgbClr val="FFFFFF"/>
                </a:solidFill>
              </a:rPr>
              <a:t> </a:t>
            </a:r>
            <a:r>
              <a:rPr lang="en-US" dirty="0" err="1">
                <a:solidFill>
                  <a:srgbClr val="FFFFFF"/>
                </a:solidFill>
              </a:rPr>
              <a:t>på</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skamfuld</a:t>
            </a:r>
            <a:r>
              <a:rPr lang="en-US" dirty="0">
                <a:solidFill>
                  <a:srgbClr val="FFFFFF"/>
                </a:solidFill>
              </a:rPr>
              <a:t> </a:t>
            </a:r>
            <a:r>
              <a:rPr lang="en-US" dirty="0" err="1">
                <a:solidFill>
                  <a:srgbClr val="FFFFFF"/>
                </a:solidFill>
              </a:rPr>
              <a:t>oplevelse</a:t>
            </a:r>
            <a:r>
              <a:rPr lang="en-US" dirty="0">
                <a:solidFill>
                  <a:srgbClr val="FFFFFF"/>
                </a:solidFill>
              </a:rPr>
              <a:t> / vane</a:t>
            </a:r>
          </a:p>
          <a:p>
            <a:pPr eaLnBrk="1" hangingPunct="1">
              <a:buClr>
                <a:schemeClr val="accent3"/>
              </a:buClr>
              <a:defRPr/>
            </a:pPr>
            <a:endParaRPr lang="en-US" dirty="0">
              <a:solidFill>
                <a:srgbClr val="FFFFFF"/>
              </a:solidFill>
            </a:endParaRPr>
          </a:p>
          <a:p>
            <a:pPr>
              <a:buClr>
                <a:schemeClr val="accent3"/>
              </a:buClr>
              <a:defRPr/>
            </a:pPr>
            <a:r>
              <a:rPr lang="en-US" dirty="0" err="1">
                <a:solidFill>
                  <a:srgbClr val="FFFFFF"/>
                </a:solidFill>
              </a:rPr>
              <a:t>Hvilke</a:t>
            </a:r>
            <a:r>
              <a:rPr lang="en-US" dirty="0">
                <a:solidFill>
                  <a:srgbClr val="FFFFFF"/>
                </a:solidFill>
              </a:rPr>
              <a:t> </a:t>
            </a:r>
            <a:r>
              <a:rPr lang="en-US" dirty="0" err="1">
                <a:solidFill>
                  <a:srgbClr val="FFFFFF"/>
                </a:solidFill>
              </a:rPr>
              <a:t>fornemmelser</a:t>
            </a:r>
            <a:r>
              <a:rPr lang="en-US" dirty="0">
                <a:solidFill>
                  <a:srgbClr val="FFFFFF"/>
                </a:solidFill>
              </a:rPr>
              <a:t> </a:t>
            </a:r>
            <a:r>
              <a:rPr lang="en-US" dirty="0" err="1">
                <a:solidFill>
                  <a:srgbClr val="FFFFFF"/>
                </a:solidFill>
              </a:rPr>
              <a:t>får</a:t>
            </a:r>
            <a:r>
              <a:rPr lang="en-US" dirty="0">
                <a:solidFill>
                  <a:srgbClr val="FFFFFF"/>
                </a:solidFill>
              </a:rPr>
              <a:t> du </a:t>
            </a:r>
            <a:r>
              <a:rPr lang="en-US" dirty="0" err="1">
                <a:solidFill>
                  <a:srgbClr val="FFFFFF"/>
                </a:solidFill>
              </a:rPr>
              <a:t>i</a:t>
            </a:r>
            <a:r>
              <a:rPr lang="en-US" dirty="0">
                <a:solidFill>
                  <a:srgbClr val="FFFFFF"/>
                </a:solidFill>
              </a:rPr>
              <a:t> </a:t>
            </a:r>
            <a:r>
              <a:rPr lang="en-US" dirty="0" err="1">
                <a:solidFill>
                  <a:srgbClr val="FFFFFF"/>
                </a:solidFill>
              </a:rPr>
              <a:t>kroppen</a:t>
            </a:r>
            <a:r>
              <a:rPr lang="en-US" dirty="0">
                <a:solidFill>
                  <a:srgbClr val="FFFFFF"/>
                </a:solidFill>
              </a:rPr>
              <a:t>?</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forestiller</a:t>
            </a:r>
            <a:r>
              <a:rPr lang="en-US" dirty="0">
                <a:solidFill>
                  <a:srgbClr val="FFFFFF"/>
                </a:solidFill>
              </a:rPr>
              <a:t> du dig, at </a:t>
            </a:r>
            <a:r>
              <a:rPr lang="en-US" dirty="0" err="1">
                <a:solidFill>
                  <a:srgbClr val="FFFFFF"/>
                </a:solidFill>
              </a:rPr>
              <a:t>andre</a:t>
            </a:r>
            <a:r>
              <a:rPr lang="en-US" dirty="0">
                <a:solidFill>
                  <a:srgbClr val="FFFFFF"/>
                </a:solidFill>
              </a:rPr>
              <a:t> </a:t>
            </a:r>
            <a:r>
              <a:rPr lang="en-US" dirty="0" err="1">
                <a:solidFill>
                  <a:srgbClr val="FFFFFF"/>
                </a:solidFill>
              </a:rPr>
              <a:t>ville</a:t>
            </a:r>
            <a:r>
              <a:rPr lang="en-US" dirty="0">
                <a:solidFill>
                  <a:srgbClr val="FFFFFF"/>
                </a:solidFill>
              </a:rPr>
              <a:t> </a:t>
            </a:r>
            <a:r>
              <a:rPr lang="en-US" dirty="0" err="1">
                <a:solidFill>
                  <a:srgbClr val="FFFFFF"/>
                </a:solidFill>
              </a:rPr>
              <a:t>reagere</a:t>
            </a:r>
            <a:r>
              <a:rPr lang="en-US" dirty="0">
                <a:solidFill>
                  <a:srgbClr val="FFFFFF"/>
                </a:solidFill>
              </a:rPr>
              <a:t>, </a:t>
            </a:r>
            <a:r>
              <a:rPr lang="en-US" dirty="0" err="1">
                <a:solidFill>
                  <a:srgbClr val="FFFFFF"/>
                </a:solidFill>
              </a:rPr>
              <a:t>hvis</a:t>
            </a:r>
            <a:r>
              <a:rPr lang="en-US" dirty="0">
                <a:solidFill>
                  <a:srgbClr val="FFFFFF"/>
                </a:solidFill>
              </a:rPr>
              <a:t> du </a:t>
            </a:r>
            <a:r>
              <a:rPr lang="en-US" dirty="0" err="1">
                <a:solidFill>
                  <a:srgbClr val="FFFFFF"/>
                </a:solidFill>
              </a:rPr>
              <a:t>fortalte</a:t>
            </a:r>
            <a:r>
              <a:rPr lang="en-US" dirty="0">
                <a:solidFill>
                  <a:srgbClr val="FFFFFF"/>
                </a:solidFill>
              </a:rPr>
              <a:t> om den?</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Hvad</a:t>
            </a:r>
            <a:r>
              <a:rPr lang="en-US" dirty="0">
                <a:solidFill>
                  <a:srgbClr val="FFFFFF"/>
                </a:solidFill>
              </a:rPr>
              <a:t> </a:t>
            </a:r>
            <a:r>
              <a:rPr lang="en-US" dirty="0" err="1">
                <a:solidFill>
                  <a:srgbClr val="FFFFFF"/>
                </a:solidFill>
              </a:rPr>
              <a:t>tænker</a:t>
            </a:r>
            <a:r>
              <a:rPr lang="en-US" dirty="0">
                <a:solidFill>
                  <a:srgbClr val="FFFFFF"/>
                </a:solidFill>
              </a:rPr>
              <a:t> du </a:t>
            </a:r>
            <a:r>
              <a:rPr lang="en-US" dirty="0" err="1">
                <a:solidFill>
                  <a:srgbClr val="FFFFFF"/>
                </a:solidFill>
              </a:rPr>
              <a:t>selv</a:t>
            </a:r>
            <a:r>
              <a:rPr lang="en-US" dirty="0">
                <a:solidFill>
                  <a:srgbClr val="FFFFFF"/>
                </a:solidFill>
              </a:rPr>
              <a:t> om dig?</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forsøger</a:t>
            </a:r>
            <a:r>
              <a:rPr lang="en-US" dirty="0">
                <a:solidFill>
                  <a:srgbClr val="FFFFFF"/>
                </a:solidFill>
              </a:rPr>
              <a:t> du at </a:t>
            </a:r>
            <a:r>
              <a:rPr lang="en-US" dirty="0" err="1">
                <a:solidFill>
                  <a:srgbClr val="FFFFFF"/>
                </a:solidFill>
              </a:rPr>
              <a:t>sikre</a:t>
            </a:r>
            <a:r>
              <a:rPr lang="en-US" dirty="0">
                <a:solidFill>
                  <a:srgbClr val="FFFFFF"/>
                </a:solidFill>
              </a:rPr>
              <a:t> dig </a:t>
            </a:r>
            <a:r>
              <a:rPr lang="en-US" dirty="0" err="1">
                <a:solidFill>
                  <a:srgbClr val="FFFFFF"/>
                </a:solidFill>
              </a:rPr>
              <a:t>selv</a:t>
            </a:r>
            <a:r>
              <a:rPr lang="en-US" dirty="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518001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err="1">
                <a:solidFill>
                  <a:srgbClr val="F8E950"/>
                </a:solidFill>
              </a:rPr>
              <a:t>Analyse</a:t>
            </a:r>
            <a:r>
              <a:rPr lang="en-US" sz="4000">
                <a:solidFill>
                  <a:srgbClr val="F8E950"/>
                </a:solidFill>
              </a:rPr>
              <a:t> </a:t>
            </a:r>
            <a:r>
              <a:rPr lang="en-US" sz="4000" err="1">
                <a:solidFill>
                  <a:srgbClr val="F8E950"/>
                </a:solidFill>
              </a:rPr>
              <a:t>af</a:t>
            </a:r>
            <a:r>
              <a:rPr lang="en-US" sz="4000">
                <a:solidFill>
                  <a:srgbClr val="F8E950"/>
                </a:solidFill>
              </a:rPr>
              <a:t> </a:t>
            </a:r>
            <a:r>
              <a:rPr lang="en-US" sz="4000" err="1">
                <a:solidFill>
                  <a:srgbClr val="F8E950"/>
                </a:solidFill>
              </a:rPr>
              <a:t>skam</a:t>
            </a:r>
            <a:endParaRPr lang="en-US" sz="4000">
              <a:solidFill>
                <a:srgbClr val="F8E950"/>
              </a:solidFill>
            </a:endParaRPr>
          </a:p>
        </p:txBody>
      </p:sp>
      <p:sp>
        <p:nvSpPr>
          <p:cNvPr id="27650" name="Rectangle 2"/>
          <p:cNvSpPr>
            <a:spLocks noGrp="1" noChangeArrowheads="1"/>
          </p:cNvSpPr>
          <p:nvPr>
            <p:ph idx="1"/>
          </p:nvPr>
        </p:nvSpPr>
        <p:spPr/>
        <p:txBody>
          <a:bodyPr vert="horz" lIns="91440" tIns="45720" rIns="96382" bIns="45720" rtlCol="0">
            <a:normAutofit/>
          </a:bodyPr>
          <a:lstStyle/>
          <a:p>
            <a:pPr marL="0" indent="0">
              <a:buNone/>
              <a:defRPr/>
            </a:pPr>
            <a:endParaRPr lang="en-US" sz="3000">
              <a:solidFill>
                <a:srgbClr val="FFFFFF"/>
              </a:solidFill>
            </a:endParaRPr>
          </a:p>
          <a:p>
            <a:pPr marL="0" indent="0">
              <a:buNone/>
              <a:defRPr/>
            </a:pPr>
            <a:r>
              <a:rPr lang="en-US" sz="3000" err="1">
                <a:solidFill>
                  <a:srgbClr val="FFFFFF"/>
                </a:solidFill>
              </a:rPr>
              <a:t>Hvilke</a:t>
            </a:r>
            <a:r>
              <a:rPr lang="en-US" sz="3000">
                <a:solidFill>
                  <a:srgbClr val="FFFFFF"/>
                </a:solidFill>
              </a:rPr>
              <a:t> </a:t>
            </a:r>
            <a:r>
              <a:rPr lang="en-US" sz="3000" err="1">
                <a:solidFill>
                  <a:srgbClr val="FFFFFF"/>
                </a:solidFill>
              </a:rPr>
              <a:t>egenskaber</a:t>
            </a:r>
            <a:r>
              <a:rPr lang="en-US" sz="3000">
                <a:solidFill>
                  <a:srgbClr val="FFFFFF"/>
                </a:solidFill>
              </a:rPr>
              <a:t> </a:t>
            </a:r>
            <a:r>
              <a:rPr lang="en-US" sz="3000" err="1">
                <a:solidFill>
                  <a:srgbClr val="FFFFFF"/>
                </a:solidFill>
              </a:rPr>
              <a:t>eller</a:t>
            </a:r>
            <a:r>
              <a:rPr lang="en-US" sz="3000">
                <a:solidFill>
                  <a:srgbClr val="FFFFFF"/>
                </a:solidFill>
              </a:rPr>
              <a:t> </a:t>
            </a:r>
            <a:r>
              <a:rPr lang="en-US" sz="3000" err="1">
                <a:solidFill>
                  <a:srgbClr val="FFFFFF"/>
                </a:solidFill>
              </a:rPr>
              <a:t>kvaliteter</a:t>
            </a:r>
            <a:r>
              <a:rPr lang="en-US" sz="3000">
                <a:solidFill>
                  <a:srgbClr val="FFFFFF"/>
                </a:solidFill>
              </a:rPr>
              <a:t> </a:t>
            </a:r>
            <a:r>
              <a:rPr lang="en-US" sz="3000" err="1">
                <a:solidFill>
                  <a:srgbClr val="FFFFFF"/>
                </a:solidFill>
              </a:rPr>
              <a:t>ville</a:t>
            </a:r>
            <a:r>
              <a:rPr lang="en-US" sz="3000">
                <a:solidFill>
                  <a:srgbClr val="FFFFFF"/>
                </a:solidFill>
              </a:rPr>
              <a:t> </a:t>
            </a:r>
            <a:r>
              <a:rPr lang="en-US" sz="3000" err="1">
                <a:solidFill>
                  <a:srgbClr val="FFFFFF"/>
                </a:solidFill>
              </a:rPr>
              <a:t>kendetegne</a:t>
            </a:r>
            <a:r>
              <a:rPr lang="en-US" sz="3000">
                <a:solidFill>
                  <a:srgbClr val="FFFFFF"/>
                </a:solidFill>
              </a:rPr>
              <a:t> den </a:t>
            </a:r>
            <a:r>
              <a:rPr lang="en-US" sz="3000" err="1">
                <a:solidFill>
                  <a:srgbClr val="FFFFFF"/>
                </a:solidFill>
              </a:rPr>
              <a:t>perfekte</a:t>
            </a:r>
            <a:r>
              <a:rPr lang="en-US" sz="3000">
                <a:solidFill>
                  <a:srgbClr val="FFFFFF"/>
                </a:solidFill>
              </a:rPr>
              <a:t> </a:t>
            </a:r>
            <a:r>
              <a:rPr lang="en-US" sz="3000" err="1">
                <a:solidFill>
                  <a:srgbClr val="FFFFFF"/>
                </a:solidFill>
              </a:rPr>
              <a:t>terapeut</a:t>
            </a:r>
            <a:r>
              <a:rPr lang="en-US" sz="3000">
                <a:solidFill>
                  <a:srgbClr val="FFFFFF"/>
                </a:solidFill>
              </a:rPr>
              <a:t> / </a:t>
            </a:r>
            <a:r>
              <a:rPr lang="en-US" sz="3000" err="1">
                <a:solidFill>
                  <a:srgbClr val="FFFFFF"/>
                </a:solidFill>
              </a:rPr>
              <a:t>samtalepartner</a:t>
            </a:r>
            <a:r>
              <a:rPr lang="en-US" sz="3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887864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vert="horz" lIns="91440" tIns="45720" rIns="96382" bIns="45720" rtlCol="0" anchor="ctr">
            <a:normAutofit/>
          </a:bodyPr>
          <a:lstStyle/>
          <a:p>
            <a:pPr marL="35899">
              <a:defRPr/>
            </a:pPr>
            <a:r>
              <a:rPr lang="en-US" dirty="0">
                <a:solidFill>
                  <a:srgbClr val="F8E950"/>
                </a:solidFill>
              </a:rPr>
              <a:t>Den </a:t>
            </a:r>
            <a:r>
              <a:rPr lang="en-US" dirty="0" err="1">
                <a:solidFill>
                  <a:srgbClr val="F8E950"/>
                </a:solidFill>
              </a:rPr>
              <a:t>grundlæggende</a:t>
            </a:r>
            <a:r>
              <a:rPr lang="en-US" dirty="0">
                <a:solidFill>
                  <a:srgbClr val="F8E950"/>
                </a:solidFill>
              </a:rPr>
              <a:t> </a:t>
            </a:r>
            <a:r>
              <a:rPr lang="en-US" dirty="0" err="1">
                <a:solidFill>
                  <a:srgbClr val="F8E950"/>
                </a:solidFill>
              </a:rPr>
              <a:t>filosofi</a:t>
            </a:r>
            <a:r>
              <a:rPr lang="en-US" dirty="0">
                <a:solidFill>
                  <a:srgbClr val="F8E950"/>
                </a:solidFill>
              </a:rPr>
              <a:t> </a:t>
            </a:r>
            <a:r>
              <a:rPr lang="en-US" dirty="0" err="1">
                <a:solidFill>
                  <a:srgbClr val="F8E950"/>
                </a:solidFill>
              </a:rPr>
              <a:t>er</a:t>
            </a:r>
            <a:r>
              <a:rPr lang="en-US" dirty="0">
                <a:solidFill>
                  <a:srgbClr val="F8E950"/>
                </a:solidFill>
              </a:rPr>
              <a:t>:</a:t>
            </a:r>
          </a:p>
        </p:txBody>
      </p:sp>
      <p:sp>
        <p:nvSpPr>
          <p:cNvPr id="56322" name="Rectangle 2"/>
          <p:cNvSpPr>
            <a:spLocks noGrp="1" noChangeArrowheads="1"/>
          </p:cNvSpPr>
          <p:nvPr>
            <p:ph idx="1"/>
          </p:nvPr>
        </p:nvSpPr>
        <p:spPr>
          <a:xfrm>
            <a:off x="1981200" y="1771831"/>
            <a:ext cx="8229600" cy="4354333"/>
          </a:xfrm>
        </p:spPr>
        <p:txBody>
          <a:bodyPr vert="horz" lIns="91440" tIns="45720" rIns="96382" bIns="45720" rtlCol="0">
            <a:noAutofit/>
          </a:bodyPr>
          <a:lstStyle/>
          <a:p>
            <a:pPr marL="733" indent="0">
              <a:buClr>
                <a:srgbClr val="800000"/>
              </a:buClr>
              <a:buNone/>
              <a:defRPr/>
            </a:pPr>
            <a:r>
              <a:rPr lang="da-DK" sz="240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Det er ikke vores fejl </a:t>
            </a:r>
            <a:r>
              <a:rPr lang="da-DK" sz="2400">
                <a:solidFill>
                  <a:srgbClr val="FFFFFF"/>
                </a:solidFill>
              </a:rPr>
              <a:t>- vi er alle i samme båd.</a:t>
            </a:r>
          </a:p>
          <a:p>
            <a:pPr marL="400783" lvl="1" indent="0">
              <a:buClr>
                <a:srgbClr val="800000"/>
              </a:buClr>
              <a:buNone/>
              <a:defRPr/>
            </a:pPr>
            <a:r>
              <a:rPr lang="da-DK" sz="200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Men det er vores ansvar </a:t>
            </a:r>
          </a:p>
          <a:p>
            <a:pPr marL="400783" lvl="1" indent="0">
              <a:buClr>
                <a:srgbClr val="800000"/>
              </a:buClr>
              <a:buNone/>
              <a:defRPr/>
            </a:pPr>
            <a:r>
              <a:rPr lang="da-DK" sz="2000">
                <a:solidFill>
                  <a:srgbClr val="FFFFFF"/>
                </a:solidFill>
              </a:rPr>
              <a:t>Vi må engagere os i og forpligtige os på tage ansvar for at håndtere vores følelsesmæssige reaktioner på en hensigtsmæssig måde</a:t>
            </a:r>
          </a:p>
        </p:txBody>
      </p:sp>
      <p:sp>
        <p:nvSpPr>
          <p:cNvPr id="56324" name="Rectangle 3"/>
          <p:cNvSpPr>
            <a:spLocks/>
          </p:cNvSpPr>
          <p:nvPr/>
        </p:nvSpPr>
        <p:spPr bwMode="auto">
          <a:xfrm>
            <a:off x="1981201" y="6228670"/>
            <a:ext cx="144913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6469" bIns="0">
            <a:spAutoFit/>
          </a:bodyPr>
          <a:lstStyle/>
          <a:p>
            <a:pPr marL="35899" defTabSz="457200"/>
            <a:r>
              <a:rPr lang="en-US" sz="1200">
                <a:solidFill>
                  <a:srgbClr val="FFFFFF"/>
                </a:solidFill>
                <a:latin typeface="Calibri"/>
                <a:ea typeface="ＭＳ Ｐゴシック" charset="0"/>
                <a:cs typeface="ＭＳ Ｐゴシック" charset="0"/>
                <a:sym typeface="Comic Sans MS" charset="0"/>
              </a:rPr>
              <a:t>( Gilbert 2009/ </a:t>
            </a:r>
            <a:r>
              <a:rPr lang="en-US" sz="1200" dirty="0" err="1">
                <a:solidFill>
                  <a:srgbClr val="FFFFFF"/>
                </a:solidFill>
                <a:latin typeface="Calibri"/>
                <a:ea typeface="ＭＳ Ｐゴシック" charset="0"/>
                <a:cs typeface="ＭＳ Ｐゴシック" charset="0"/>
                <a:sym typeface="Comic Sans MS" charset="0"/>
              </a:rPr>
              <a:t>Isager</a:t>
            </a:r>
            <a:r>
              <a:rPr lang="en-US" sz="1200" dirty="0">
                <a:solidFill>
                  <a:srgbClr val="FFFFFF"/>
                </a:solidFill>
                <a:latin typeface="Calibri"/>
                <a:ea typeface="ＭＳ Ｐゴシック" charset="0"/>
                <a:cs typeface="ＭＳ Ｐゴシック" charset="0"/>
                <a:sym typeface="Comic Sans MS" charset="0"/>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62136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1828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3848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Medfødte motiver for tilknytning og gruppetilhørsforhold,</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Behov for at stimulere en positiv følelse i andres opfattelse,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3200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Den sociale og kulturelle kontekst sammenholdt med de økonomiske muligheder,</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gruppekonflikter, politiske strukturer og kulturelle normer omkring ære/stolthed/skam</a:t>
            </a:r>
          </a:p>
          <a:p>
            <a:pPr algn="ctr" eaLnBrk="0" fontAlgn="base" hangingPunct="0">
              <a:spcBef>
                <a:spcPct val="0"/>
              </a:spcBef>
              <a:spcAft>
                <a:spcPct val="0"/>
              </a:spcAft>
            </a:pPr>
            <a:endParaRPr lang="da-DK" sz="12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a:solidFill>
                  <a:srgbClr val="000000"/>
                </a:solidFill>
                <a:latin typeface="Calibri"/>
                <a:ea typeface="ＭＳ Ｐゴシック" charset="0"/>
                <a:cs typeface="Calibri"/>
              </a:rPr>
              <a:t> </a:t>
            </a:r>
            <a:r>
              <a:rPr lang="da-DK" sz="1400" b="1">
                <a:solidFill>
                  <a:srgbClr val="000000"/>
                </a:solidFill>
                <a:latin typeface="Calibri"/>
                <a:ea typeface="ＭＳ Ｐゴシック" charset="0"/>
                <a:cs typeface="Calibri"/>
              </a:rPr>
              <a:t>PERSONLIGE OPLEVELSER MED SKAM - STIGMATISERING</a:t>
            </a:r>
          </a:p>
          <a:p>
            <a:pPr algn="ctr" eaLnBrk="0" fontAlgn="base" hangingPunct="0">
              <a:spcBef>
                <a:spcPct val="0"/>
              </a:spcBef>
              <a:spcAft>
                <a:spcPct val="0"/>
              </a:spcAft>
            </a:pPr>
            <a:endParaRPr lang="da-DK" sz="1200" b="1">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Familie:</a:t>
            </a:r>
            <a:r>
              <a:rPr lang="da-DK" sz="1200">
                <a:solidFill>
                  <a:srgbClr val="000000"/>
                </a:solidFill>
                <a:latin typeface="Calibri"/>
                <a:ea typeface="ＭＳ Ｐゴシック" charset="0"/>
                <a:cs typeface="Calibri"/>
              </a:rPr>
              <a:t> Kritik, stærkt udtrykte følelser, negative beskrivelser, misbrug</a:t>
            </a: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Social gruppe:</a:t>
            </a:r>
            <a:r>
              <a:rPr lang="da-DK" sz="120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2362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Internaliseret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sig selv</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indre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5562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Ydre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Devalueret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Udelukket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Undgået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 Kritiseret</a:t>
            </a:r>
            <a:endParaRPr lang="da-DK" sz="120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7620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Ydmygelse</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ydre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5181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Skamplet på familien eller andre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6324600" y="19812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60960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6553200" y="41148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7239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4953000" y="4953000"/>
            <a:ext cx="38100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60960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6553200" y="5334000"/>
            <a:ext cx="0" cy="30480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7696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4419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8458200" y="5867401"/>
            <a:ext cx="133031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da-DK" sz="1000">
                <a:solidFill>
                  <a:srgbClr val="000000"/>
                </a:solidFill>
                <a:latin typeface="Calibri"/>
                <a:ea typeface="ＭＳ Ｐゴシック" charset="0"/>
                <a:cs typeface="Calibri"/>
              </a:rPr>
              <a:t>(Gilbert 2008 / Isager)</a:t>
            </a:r>
          </a:p>
        </p:txBody>
      </p:sp>
      <p:sp>
        <p:nvSpPr>
          <p:cNvPr id="3" name="Pladsholder til sidefod 2"/>
          <p:cNvSpPr>
            <a:spLocks noGrp="1"/>
          </p:cNvSpPr>
          <p:nvPr>
            <p:ph type="ftr" sz="quarter" idx="11"/>
          </p:nvPr>
        </p:nvSpPr>
        <p:spPr/>
        <p:txBody>
          <a:bodyPr/>
          <a:lstStyle/>
          <a:p>
            <a:pPr defTabSz="457200"/>
            <a:r>
              <a:rPr lang="da-DK">
                <a:solidFill>
                  <a:srgbClr val="000000"/>
                </a:solidFill>
                <a:latin typeface="Calibri"/>
                <a:ea typeface="ＭＳ Ｐゴシック"/>
                <a:cs typeface="Calibri"/>
              </a:rPr>
              <a:t>Lena Højgård Isager www.pkf.name</a:t>
            </a:r>
          </a:p>
        </p:txBody>
      </p:sp>
    </p:spTree>
    <p:extLst>
      <p:ext uri="{BB962C8B-B14F-4D97-AF65-F5344CB8AC3E}">
        <p14:creationId xmlns:p14="http://schemas.microsoft.com/office/powerpoint/2010/main" val="4248380435"/>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927412" y="298574"/>
            <a:ext cx="8546353" cy="1785104"/>
          </a:xfrm>
          <a:prstGeom prst="rect">
            <a:avLst/>
          </a:prstGeom>
        </p:spPr>
        <p:txBody>
          <a:bodyPr wrap="square">
            <a:spAutoFit/>
          </a:bodyPr>
          <a:lstStyle/>
          <a:p>
            <a:pPr defTabSz="457200"/>
            <a:r>
              <a:rPr lang="da-DK">
                <a:solidFill>
                  <a:srgbClr val="F8E950"/>
                </a:solidFill>
                <a:latin typeface="Calibri"/>
                <a:cs typeface="American Typewriter"/>
              </a:rPr>
              <a:t>                                     </a:t>
            </a:r>
            <a:r>
              <a:rPr lang="da-DK" sz="2800">
                <a:solidFill>
                  <a:srgbClr val="F8E950"/>
                </a:solidFill>
                <a:latin typeface="Calibri"/>
                <a:cs typeface="American Typewriter"/>
              </a:rPr>
              <a:t>  Oplevelse med skam</a:t>
            </a:r>
            <a:br>
              <a:rPr lang="da-DK" sz="2800">
                <a:solidFill>
                  <a:srgbClr val="F8E950"/>
                </a:solidFill>
                <a:latin typeface="Calibri"/>
                <a:ea typeface="ＭＳ Ｐゴシック" charset="0"/>
                <a:cs typeface="American Typewriter"/>
                <a:sym typeface="ＭＳ Ｐゴシック" charset="0"/>
              </a:rPr>
            </a:br>
            <a:endParaRPr lang="da-DK" sz="2800">
              <a:solidFill>
                <a:srgbClr val="F8E950"/>
              </a:solidFill>
              <a:latin typeface="Calibri"/>
              <a:ea typeface="ＭＳ Ｐゴシック" charset="0"/>
              <a:cs typeface="American Typewriter"/>
              <a:sym typeface="ＭＳ Ｐゴシック" charset="0"/>
            </a:endParaRPr>
          </a:p>
          <a:p>
            <a:pPr defTabSz="457200"/>
            <a:r>
              <a:rPr lang="da-DK">
                <a:solidFill>
                  <a:srgbClr val="FFFFFF"/>
                </a:solidFill>
                <a:latin typeface="Calibri"/>
                <a:cs typeface="American Typewriter"/>
              </a:rPr>
              <a:t>Tænk på en oplevelse som er forbundet med skam, det kan være en oplevelse af nyere dato eller det kan være en gammel oplevelse. Vælg en oplevelse som du ikke umiddelbart ville have lyst til at fortælle andre om.</a:t>
            </a:r>
          </a:p>
        </p:txBody>
      </p:sp>
      <p:sp>
        <p:nvSpPr>
          <p:cNvPr id="5" name="Tekstfelt 4"/>
          <p:cNvSpPr txBox="1"/>
          <p:nvPr/>
        </p:nvSpPr>
        <p:spPr>
          <a:xfrm>
            <a:off x="1927411" y="2329899"/>
            <a:ext cx="3959412" cy="3108544"/>
          </a:xfrm>
          <a:prstGeom prst="rect">
            <a:avLst/>
          </a:prstGeom>
          <a:noFill/>
        </p:spPr>
        <p:txBody>
          <a:bodyPr wrap="square" rtlCol="0">
            <a:spAutoFit/>
          </a:bodyPr>
          <a:lstStyle/>
          <a:p>
            <a:pPr defTabSz="457200"/>
            <a:r>
              <a:rPr lang="da-DK" sz="1400" b="1">
                <a:solidFill>
                  <a:srgbClr val="FFFFFF"/>
                </a:solidFill>
                <a:latin typeface="Calibri"/>
                <a:cs typeface="American Typewriter"/>
              </a:rPr>
              <a:t>Før visualisering:</a:t>
            </a:r>
          </a:p>
          <a:p>
            <a:pPr defTabSz="457200"/>
            <a:r>
              <a:rPr lang="da-DK" sz="1400">
                <a:solidFill>
                  <a:srgbClr val="FFFFFF"/>
                </a:solidFill>
                <a:latin typeface="Calibri"/>
                <a:cs typeface="American Typewriter"/>
              </a:rPr>
              <a:t>Hvad tænker du om dig selv, når du tænker på denne skamfulde oplevelse. Hvad er dit syn på dig selv?</a:t>
            </a: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r>
              <a:rPr lang="da-DK" sz="1400">
                <a:solidFill>
                  <a:srgbClr val="FFFFFF"/>
                </a:solidFill>
                <a:latin typeface="Calibri"/>
                <a:cs typeface="American Typewriter"/>
              </a:rPr>
              <a:t>Hvordan forestiller du dig, at andre ville tænke om dig, hvis de havde kendskab til din oplevelse? Hvordan ville deres syn være på dig?</a:t>
            </a:r>
          </a:p>
          <a:p>
            <a:pPr defTabSz="457200"/>
            <a:endParaRPr lang="da-DK" sz="1400">
              <a:solidFill>
                <a:srgbClr val="FFFFFF"/>
              </a:solidFill>
              <a:latin typeface="Calibri"/>
              <a:cs typeface="American Typewriter"/>
            </a:endParaRPr>
          </a:p>
        </p:txBody>
      </p:sp>
      <p:sp>
        <p:nvSpPr>
          <p:cNvPr id="6" name="Tekstfelt 5"/>
          <p:cNvSpPr txBox="1"/>
          <p:nvPr/>
        </p:nvSpPr>
        <p:spPr>
          <a:xfrm>
            <a:off x="6230472"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a:solidFill>
                  <a:srgbClr val="FFFFFF"/>
                </a:solidFill>
                <a:latin typeface="Calibri"/>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Hvordan forestiller du dig nu ud fra et medfølende perspektiv, at andre vil se på dig?</a:t>
            </a:r>
          </a:p>
          <a:p>
            <a:pPr defTabSz="457200"/>
            <a:endParaRPr lang="da-DK" sz="1400">
              <a:solidFill>
                <a:srgbClr val="FFFFFF"/>
              </a:solidFill>
              <a:latin typeface="Calibri"/>
              <a:cs typeface="American Typewriter"/>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40873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5176"/>
            <a:ext cx="8229600" cy="5711825"/>
          </a:xfrm>
        </p:spPr>
        <p:txBody>
          <a:bodyPr/>
          <a:lstStyle/>
          <a:p>
            <a:pPr marL="0" indent="0" algn="ctr">
              <a:buNone/>
              <a:defRPr/>
            </a:pPr>
            <a:r>
              <a:rPr lang="en-GB" sz="1800">
                <a:solidFill>
                  <a:srgbClr val="FFFFFF"/>
                </a:solidFill>
              </a:rPr>
              <a:t>Brainstorm:</a:t>
            </a:r>
          </a:p>
          <a:p>
            <a:pPr marL="0" indent="0" algn="ctr">
              <a:buNone/>
              <a:defRPr/>
            </a:pPr>
            <a:r>
              <a:rPr lang="en-GB" sz="4000" err="1">
                <a:solidFill>
                  <a:srgbClr val="F8E950"/>
                </a:solidFill>
              </a:rPr>
              <a:t>Hvad</a:t>
            </a:r>
            <a:r>
              <a:rPr lang="en-GB" sz="4000">
                <a:solidFill>
                  <a:srgbClr val="F8E950"/>
                </a:solidFill>
              </a:rPr>
              <a:t> </a:t>
            </a:r>
            <a:r>
              <a:rPr lang="en-GB" sz="4000" err="1">
                <a:solidFill>
                  <a:srgbClr val="F8E950"/>
                </a:solidFill>
              </a:rPr>
              <a:t>er</a:t>
            </a:r>
            <a:r>
              <a:rPr lang="en-GB" sz="4000">
                <a:solidFill>
                  <a:srgbClr val="F8E950"/>
                </a:solidFill>
              </a:rPr>
              <a:t> </a:t>
            </a:r>
            <a:r>
              <a:rPr lang="en-GB" sz="4000" err="1">
                <a:solidFill>
                  <a:srgbClr val="F8E950"/>
                </a:solidFill>
              </a:rPr>
              <a:t>medfølelse</a:t>
            </a:r>
            <a:r>
              <a:rPr lang="en-GB" sz="4000">
                <a:solidFill>
                  <a:srgbClr val="F8E950"/>
                </a:solidFill>
              </a:rPr>
              <a:t>?</a:t>
            </a: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pic>
        <p:nvPicPr>
          <p:cNvPr id="6" name="Billede 5"/>
          <p:cNvPicPr>
            <a:picLocks noChangeAspect="1"/>
          </p:cNvPicPr>
          <p:nvPr/>
        </p:nvPicPr>
        <p:blipFill>
          <a:blip r:embed="rId2"/>
          <a:stretch>
            <a:fillRect/>
          </a:stretch>
        </p:blipFill>
        <p:spPr>
          <a:xfrm>
            <a:off x="3533104" y="2206819"/>
            <a:ext cx="5125792" cy="3582601"/>
          </a:xfrm>
          <a:prstGeom prst="rect">
            <a:avLst/>
          </a:prstGeom>
        </p:spPr>
      </p:pic>
    </p:spTree>
    <p:extLst>
      <p:ext uri="{BB962C8B-B14F-4D97-AF65-F5344CB8AC3E}">
        <p14:creationId xmlns:p14="http://schemas.microsoft.com/office/powerpoint/2010/main" val="1665637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0372"/>
            <a:ext cx="8229600" cy="1143000"/>
          </a:xfrm>
        </p:spPr>
        <p:txBody>
          <a:bodyPr>
            <a:noAutofit/>
          </a:bodyPr>
          <a:lstStyle/>
          <a:p>
            <a:r>
              <a:rPr lang="da-DK" sz="4000" dirty="0">
                <a:solidFill>
                  <a:srgbClr val="F8E950"/>
                </a:solidFill>
              </a:rPr>
              <a:t>Funktionsanalyse af følelserne </a:t>
            </a:r>
            <a:br>
              <a:rPr lang="da-DK" sz="4000" dirty="0">
                <a:solidFill>
                  <a:srgbClr val="F8E950"/>
                </a:solidFill>
              </a:rPr>
            </a:br>
            <a:r>
              <a:rPr lang="da-DK" sz="4000" dirty="0">
                <a:solidFill>
                  <a:srgbClr val="F8E950"/>
                </a:solidFill>
              </a:rPr>
              <a:t>i forbindelse med en nylig konflikt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a:solidFill>
                  <a:srgbClr val="FFFFFF"/>
                </a:solidFill>
              </a:rPr>
              <a:t> Papir med overskrifter:</a:t>
            </a:r>
          </a:p>
          <a:p>
            <a:pPr marL="0" indent="0" algn="ctr">
              <a:buNone/>
            </a:pPr>
            <a:r>
              <a:rPr lang="da-DK" dirty="0">
                <a:solidFill>
                  <a:srgbClr val="FFFFFF"/>
                </a:solidFill>
              </a:rPr>
              <a:t>Tanker, Krop, Adfærd, Erindringer og behov</a:t>
            </a:r>
          </a:p>
          <a:p>
            <a:pPr marL="0" indent="0" algn="ctr">
              <a:buNone/>
            </a:pPr>
            <a:endParaRPr lang="da-DK" dirty="0">
              <a:solidFill>
                <a:srgbClr val="FFFFFF"/>
              </a:solidFill>
            </a:endParaRPr>
          </a:p>
          <a:p>
            <a:pPr marL="0" indent="0" algn="ctr">
              <a:buNone/>
            </a:pPr>
            <a:r>
              <a:rPr lang="da-DK" dirty="0">
                <a:solidFill>
                  <a:srgbClr val="FFFFFF"/>
                </a:solidFill>
              </a:rPr>
              <a:t>Fokus på:</a:t>
            </a:r>
          </a:p>
          <a:p>
            <a:pPr marL="0" indent="0" algn="ctr">
              <a:buNone/>
            </a:pPr>
            <a:r>
              <a:rPr lang="da-DK" dirty="0">
                <a:solidFill>
                  <a:srgbClr val="FFFFFF"/>
                </a:solidFill>
              </a:rPr>
              <a:t>Vrede selv </a:t>
            </a:r>
          </a:p>
          <a:p>
            <a:pPr marL="0" indent="0" algn="ctr">
              <a:buNone/>
            </a:pPr>
            <a:r>
              <a:rPr lang="da-DK" dirty="0">
                <a:solidFill>
                  <a:srgbClr val="FFFFFF"/>
                </a:solidFill>
              </a:rPr>
              <a:t>Angste selv</a:t>
            </a:r>
          </a:p>
          <a:p>
            <a:pPr marL="0" indent="0" algn="ctr">
              <a:buNone/>
            </a:pPr>
            <a:r>
              <a:rPr lang="da-DK" dirty="0">
                <a:solidFill>
                  <a:srgbClr val="FFFFFF"/>
                </a:solidFill>
              </a:rPr>
              <a:t>Triste selv</a:t>
            </a:r>
          </a:p>
          <a:p>
            <a:pPr marL="0" indent="0" algn="ctr">
              <a:buNone/>
            </a:pPr>
            <a:r>
              <a:rPr lang="da-DK" dirty="0">
                <a:solidFill>
                  <a:srgbClr val="FFFFFF"/>
                </a:solidFill>
              </a:rPr>
              <a:t>Medfølende selv</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44088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774826" y="981075"/>
            <a:ext cx="3241675" cy="2160588"/>
          </a:xfrm>
          <a:prstGeom prst="ellipse">
            <a:avLst/>
          </a:prstGeom>
          <a:solidFill>
            <a:schemeClr val="bg1"/>
          </a:solidFill>
          <a:ln w="9525">
            <a:solidFill>
              <a:schemeClr val="tx1"/>
            </a:solidFill>
            <a:round/>
            <a:headEnd/>
            <a:tailEnd/>
          </a:ln>
          <a:effectLst/>
          <a:extLst/>
        </p:spPr>
        <p:txBody>
          <a:bodyPr wrap="none" anchor="ctr"/>
          <a:lstStyle/>
          <a:p>
            <a:pPr defTabSz="457200">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cs typeface="Arial" charset="0"/>
            </a:endParaRPr>
          </a:p>
        </p:txBody>
      </p:sp>
      <p:sp>
        <p:nvSpPr>
          <p:cNvPr id="572419" name="Oval 4"/>
          <p:cNvSpPr>
            <a:spLocks noChangeArrowheads="1"/>
          </p:cNvSpPr>
          <p:nvPr/>
        </p:nvSpPr>
        <p:spPr bwMode="auto">
          <a:xfrm>
            <a:off x="7500938" y="1053307"/>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ANGSTE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US" altLang="da-DK" sz="1200">
              <a:solidFill>
                <a:srgbClr val="000066"/>
              </a:solidFill>
              <a:latin typeface="Calibri"/>
            </a:endParaRPr>
          </a:p>
        </p:txBody>
      </p:sp>
      <p:sp>
        <p:nvSpPr>
          <p:cNvPr id="572420" name="Text Box 5"/>
          <p:cNvSpPr txBox="1">
            <a:spLocks noChangeArrowheads="1"/>
          </p:cNvSpPr>
          <p:nvPr/>
        </p:nvSpPr>
        <p:spPr bwMode="auto">
          <a:xfrm>
            <a:off x="1810544" y="1230622"/>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65000"/>
              </a:lnSpc>
              <a:spcBef>
                <a:spcPct val="50000"/>
              </a:spcBef>
              <a:buNone/>
            </a:pPr>
            <a:r>
              <a:rPr lang="en-GB" altLang="da-DK" sz="1800">
                <a:solidFill>
                  <a:srgbClr val="CC0000"/>
                </a:solidFill>
                <a:latin typeface="Calibri"/>
              </a:rPr>
              <a:t>VREDE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p:txBody>
      </p:sp>
      <p:sp>
        <p:nvSpPr>
          <p:cNvPr id="572422" name="Oval 7"/>
          <p:cNvSpPr>
            <a:spLocks noChangeArrowheads="1"/>
          </p:cNvSpPr>
          <p:nvPr/>
        </p:nvSpPr>
        <p:spPr bwMode="auto">
          <a:xfrm>
            <a:off x="4295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TRISTE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p:txBody>
      </p:sp>
      <p:sp>
        <p:nvSpPr>
          <p:cNvPr id="93190" name="Text Box 14"/>
          <p:cNvSpPr txBox="1">
            <a:spLocks noChangeArrowheads="1"/>
          </p:cNvSpPr>
          <p:nvPr/>
        </p:nvSpPr>
        <p:spPr bwMode="auto">
          <a:xfrm>
            <a:off x="4511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srgbClr val="000000"/>
              </a:solidFill>
            </a:endParaRPr>
          </a:p>
        </p:txBody>
      </p:sp>
      <p:sp>
        <p:nvSpPr>
          <p:cNvPr id="93191" name="Oval 21"/>
          <p:cNvSpPr>
            <a:spLocks noChangeArrowheads="1"/>
          </p:cNvSpPr>
          <p:nvPr/>
        </p:nvSpPr>
        <p:spPr bwMode="auto">
          <a:xfrm>
            <a:off x="4295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srgbClr val="FFFFFF"/>
              </a:solidFill>
            </a:endParaRPr>
          </a:p>
        </p:txBody>
      </p:sp>
      <p:sp>
        <p:nvSpPr>
          <p:cNvPr id="93192" name="Text Box 22"/>
          <p:cNvSpPr txBox="1">
            <a:spLocks noChangeArrowheads="1"/>
          </p:cNvSpPr>
          <p:nvPr/>
        </p:nvSpPr>
        <p:spPr bwMode="auto">
          <a:xfrm>
            <a:off x="4583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50000"/>
              </a:lnSpc>
              <a:spcBef>
                <a:spcPct val="50000"/>
              </a:spcBef>
              <a:buNone/>
            </a:pPr>
            <a:r>
              <a:rPr lang="en-GB" altLang="da-DK" sz="2400">
                <a:solidFill>
                  <a:srgbClr val="006666"/>
                </a:solidFill>
                <a:latin typeface="Calibri"/>
              </a:rPr>
              <a:t>MEDFØLENDE SELV</a:t>
            </a:r>
          </a:p>
          <a:p>
            <a:pPr algn="ctr" defTabSz="457200">
              <a:lnSpc>
                <a:spcPct val="50000"/>
              </a:lnSpc>
              <a:spcBef>
                <a:spcPct val="50000"/>
              </a:spcBef>
              <a:buNone/>
            </a:pPr>
            <a:r>
              <a:rPr lang="en-GB" altLang="da-DK" sz="1800">
                <a:solidFill>
                  <a:srgbClr val="006666"/>
                </a:solidFill>
                <a:latin typeface="Calibri"/>
              </a:rPr>
              <a:t>Tanker</a:t>
            </a:r>
          </a:p>
          <a:p>
            <a:pPr algn="ctr" defTabSz="457200">
              <a:lnSpc>
                <a:spcPct val="50000"/>
              </a:lnSpc>
              <a:spcBef>
                <a:spcPct val="50000"/>
              </a:spcBef>
              <a:buNone/>
            </a:pPr>
            <a:r>
              <a:rPr lang="en-GB" altLang="da-DK" sz="1800" err="1">
                <a:solidFill>
                  <a:srgbClr val="006666"/>
                </a:solidFill>
                <a:latin typeface="Calibri"/>
              </a:rPr>
              <a:t>Krop</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Handlinger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Erindringer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Behov</a:t>
            </a:r>
            <a:endParaRPr lang="en-GB" altLang="da-DK" sz="1800">
              <a:solidFill>
                <a:srgbClr val="006666"/>
              </a:solidFill>
              <a:latin typeface="Calibri"/>
            </a:endParaRPr>
          </a:p>
          <a:p>
            <a:pPr algn="ctr" defTabSz="457200">
              <a:lnSpc>
                <a:spcPct val="50000"/>
              </a:lnSpc>
              <a:spcBef>
                <a:spcPct val="50000"/>
              </a:spcBef>
              <a:buNone/>
            </a:pPr>
            <a:endParaRPr lang="en-GB" altLang="da-DK" sz="1800">
              <a:solidFill>
                <a:srgbClr val="FFFFFF"/>
              </a:solidFill>
              <a:latin typeface="Calibri"/>
            </a:endParaRPr>
          </a:p>
        </p:txBody>
      </p:sp>
      <p:sp>
        <p:nvSpPr>
          <p:cNvPr id="572426" name="Line 24"/>
          <p:cNvSpPr>
            <a:spLocks noChangeShapeType="1"/>
          </p:cNvSpPr>
          <p:nvPr/>
        </p:nvSpPr>
        <p:spPr bwMode="auto">
          <a:xfrm>
            <a:off x="7319963" y="4149726"/>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3432175" y="3357564"/>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8472488" y="3141664"/>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735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411897" y="291548"/>
            <a:ext cx="7142921" cy="523220"/>
          </a:xfrm>
          <a:prstGeom prst="rect">
            <a:avLst/>
          </a:prstGeom>
          <a:noFill/>
        </p:spPr>
        <p:txBody>
          <a:bodyPr wrap="square" rtlCol="0">
            <a:spAutoFit/>
          </a:bodyPr>
          <a:lstStyle/>
          <a:p>
            <a:pPr defTabSz="457200"/>
            <a:r>
              <a:rPr lang="da-DK" sz="2800">
                <a:solidFill>
                  <a:srgbClr val="F8E950"/>
                </a:solidFill>
                <a:latin typeface="Calibri"/>
              </a:rPr>
              <a:t>At bruge medfølelse over for de truede selver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8" name="Rectangle 17"/>
          <p:cNvSpPr>
            <a:spLocks/>
          </p:cNvSpPr>
          <p:nvPr/>
        </p:nvSpPr>
        <p:spPr bwMode="auto">
          <a:xfrm>
            <a:off x="2121083" y="6169612"/>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354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847851" y="1161256"/>
            <a:ext cx="3743325" cy="2160588"/>
          </a:xfrm>
          <a:prstGeom prst="ellipse">
            <a:avLst/>
          </a:prstGeom>
          <a:solidFill>
            <a:schemeClr val="bg1"/>
          </a:solidFill>
          <a:ln w="9525">
            <a:solidFill>
              <a:schemeClr val="tx1"/>
            </a:solidFill>
            <a:round/>
            <a:headEnd/>
            <a:tailEnd/>
          </a:ln>
          <a:effectLst/>
          <a:extLst/>
        </p:spPr>
        <p:txBody>
          <a:bodyPr wrap="none" anchor="ctr"/>
          <a:lstStyle/>
          <a:p>
            <a:pPr defTabSz="457200">
              <a:lnSpc>
                <a:spcPct val="90000"/>
              </a:lnSpc>
              <a:spcBef>
                <a:spcPct val="20000"/>
              </a:spcBef>
              <a:defRPr/>
            </a:pPr>
            <a:endParaRPr lang="en-GB">
              <a:solidFill>
                <a:prstClr val="black"/>
              </a:solidFill>
              <a:effectLst>
                <a:outerShdw blurRad="38100" dist="38100" dir="2700000" algn="tl">
                  <a:srgbClr val="000000">
                    <a:alpha val="43137"/>
                  </a:srgbClr>
                </a:outerShdw>
              </a:effectLst>
              <a:latin typeface="Times New Roman" pitchFamily="18" charset="0"/>
            </a:endParaRPr>
          </a:p>
        </p:txBody>
      </p:sp>
      <p:sp>
        <p:nvSpPr>
          <p:cNvPr id="572419" name="Oval 4"/>
          <p:cNvSpPr>
            <a:spLocks noChangeArrowheads="1"/>
          </p:cNvSpPr>
          <p:nvPr/>
        </p:nvSpPr>
        <p:spPr bwMode="auto">
          <a:xfrm>
            <a:off x="6527800" y="1233489"/>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US" altLang="da-DK" sz="1200">
              <a:solidFill>
                <a:srgbClr val="000066"/>
              </a:solidFill>
            </a:endParaRPr>
          </a:p>
        </p:txBody>
      </p:sp>
      <p:sp>
        <p:nvSpPr>
          <p:cNvPr id="572420" name="Text Box 5"/>
          <p:cNvSpPr txBox="1">
            <a:spLocks noChangeArrowheads="1"/>
          </p:cNvSpPr>
          <p:nvPr/>
        </p:nvSpPr>
        <p:spPr bwMode="auto">
          <a:xfrm>
            <a:off x="2146301" y="1369920"/>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50000"/>
              </a:spcBef>
              <a:buNone/>
            </a:pPr>
            <a:r>
              <a:rPr lang="da-DK" altLang="da-DK" sz="1800">
                <a:solidFill>
                  <a:srgbClr val="3B1BF9"/>
                </a:solidFill>
                <a:latin typeface="Calibri"/>
              </a:rPr>
              <a:t>At give/gøre</a:t>
            </a:r>
          </a:p>
          <a:p>
            <a:pPr algn="ctr" defTabSz="457200">
              <a:spcBef>
                <a:spcPct val="50000"/>
              </a:spcBef>
              <a:buNone/>
            </a:pPr>
            <a:r>
              <a:rPr lang="da-DK" altLang="da-DK" sz="1800">
                <a:solidFill>
                  <a:srgbClr val="3B1BF9"/>
                </a:solidFill>
                <a:latin typeface="Calibri"/>
              </a:rPr>
              <a:t>Mindfulde venlige handlinger</a:t>
            </a:r>
          </a:p>
          <a:p>
            <a:pPr algn="ctr" defTabSz="457200">
              <a:spcBef>
                <a:spcPct val="50000"/>
              </a:spcBef>
              <a:buNone/>
            </a:pPr>
            <a:r>
              <a:rPr lang="da-DK" altLang="da-DK" sz="1800">
                <a:solidFill>
                  <a:srgbClr val="3B1BF9"/>
                </a:solidFill>
                <a:latin typeface="Calibri"/>
              </a:rPr>
              <a:t>Engagere sig i det frygtede</a:t>
            </a:r>
          </a:p>
          <a:p>
            <a:pPr algn="ctr" defTabSz="457200">
              <a:spcBef>
                <a:spcPct val="50000"/>
              </a:spcBef>
              <a:buNone/>
            </a:pPr>
            <a:endParaRPr lang="da-DK" altLang="da-DK" sz="1800">
              <a:solidFill>
                <a:srgbClr val="3B1BF9"/>
              </a:solidFill>
              <a:latin typeface="Calibri"/>
            </a:endParaRPr>
          </a:p>
        </p:txBody>
      </p:sp>
      <p:sp>
        <p:nvSpPr>
          <p:cNvPr id="572422" name="Oval 7"/>
          <p:cNvSpPr>
            <a:spLocks noChangeArrowheads="1"/>
          </p:cNvSpPr>
          <p:nvPr/>
        </p:nvSpPr>
        <p:spPr bwMode="auto">
          <a:xfrm>
            <a:off x="4295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2400" i="1">
                <a:solidFill>
                  <a:srgbClr val="800000"/>
                </a:solidFill>
                <a:latin typeface="Calibri"/>
              </a:rPr>
              <a:t>Trussel</a:t>
            </a:r>
          </a:p>
          <a:p>
            <a:pPr algn="ctr" defTabSz="457200">
              <a:spcBef>
                <a:spcPct val="0"/>
              </a:spcBef>
              <a:buNone/>
            </a:pPr>
            <a:r>
              <a:rPr lang="da-DK" altLang="da-DK" sz="1800">
                <a:solidFill>
                  <a:srgbClr val="800000"/>
                </a:solidFill>
                <a:latin typeface="Calibri"/>
              </a:rPr>
              <a:t>Mindful opmærksomhed</a:t>
            </a:r>
          </a:p>
          <a:p>
            <a:pPr algn="ctr" defTabSz="457200">
              <a:spcBef>
                <a:spcPct val="0"/>
              </a:spcBef>
              <a:buNone/>
            </a:pPr>
            <a:r>
              <a:rPr lang="da-DK" altLang="da-DK" sz="1800">
                <a:solidFill>
                  <a:srgbClr val="800000"/>
                </a:solidFill>
                <a:latin typeface="Calibri"/>
              </a:rPr>
              <a:t>Triggere</a:t>
            </a:r>
          </a:p>
          <a:p>
            <a:pPr algn="ctr" defTabSz="457200">
              <a:spcBef>
                <a:spcPct val="0"/>
              </a:spcBef>
              <a:buNone/>
            </a:pPr>
            <a:r>
              <a:rPr lang="da-DK" altLang="da-DK" sz="1800">
                <a:solidFill>
                  <a:srgbClr val="800000"/>
                </a:solidFill>
                <a:latin typeface="Calibri"/>
              </a:rPr>
              <a:t>Kropslige fornemmelser</a:t>
            </a:r>
          </a:p>
          <a:p>
            <a:pPr algn="ctr" defTabSz="457200">
              <a:spcBef>
                <a:spcPct val="0"/>
              </a:spcBef>
              <a:buNone/>
            </a:pPr>
            <a:r>
              <a:rPr lang="da-DK" altLang="da-DK" sz="1800">
                <a:solidFill>
                  <a:srgbClr val="800000"/>
                </a:solidFill>
                <a:latin typeface="Calibri"/>
              </a:rPr>
              <a:t>Rumination</a:t>
            </a:r>
          </a:p>
          <a:p>
            <a:pPr algn="ctr" defTabSz="457200">
              <a:spcBef>
                <a:spcPct val="0"/>
              </a:spcBef>
              <a:buNone/>
            </a:pPr>
            <a:r>
              <a:rPr lang="da-DK" altLang="da-DK" sz="1800">
                <a:solidFill>
                  <a:srgbClr val="800000"/>
                </a:solidFill>
                <a:latin typeface="Calibri"/>
              </a:rPr>
              <a:t>At sætte ord på</a:t>
            </a:r>
          </a:p>
        </p:txBody>
      </p:sp>
      <p:sp>
        <p:nvSpPr>
          <p:cNvPr id="91143" name="Text Box 14"/>
          <p:cNvSpPr txBox="1">
            <a:spLocks noChangeArrowheads="1"/>
          </p:cNvSpPr>
          <p:nvPr/>
        </p:nvSpPr>
        <p:spPr bwMode="auto">
          <a:xfrm>
            <a:off x="4440238" y="6163469"/>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prstClr val="black"/>
              </a:solidFill>
            </a:endParaRPr>
          </a:p>
        </p:txBody>
      </p:sp>
      <p:sp>
        <p:nvSpPr>
          <p:cNvPr id="91144" name="Oval 21"/>
          <p:cNvSpPr>
            <a:spLocks noChangeArrowheads="1"/>
          </p:cNvSpPr>
          <p:nvPr/>
        </p:nvSpPr>
        <p:spPr bwMode="auto">
          <a:xfrm>
            <a:off x="4691064" y="2996805"/>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prstClr val="white"/>
              </a:solidFill>
            </a:endParaRPr>
          </a:p>
        </p:txBody>
      </p:sp>
      <p:sp>
        <p:nvSpPr>
          <p:cNvPr id="572425" name="Text Box 22"/>
          <p:cNvSpPr txBox="1">
            <a:spLocks noChangeArrowheads="1"/>
          </p:cNvSpPr>
          <p:nvPr/>
        </p:nvSpPr>
        <p:spPr bwMode="auto">
          <a:xfrm>
            <a:off x="4907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Medfølende</a:t>
            </a:r>
            <a:endParaRPr lang="en-GB" altLang="da-DK" sz="2800">
              <a:solidFill>
                <a:prstClr val="white"/>
              </a:solidFill>
              <a:effectLst>
                <a:outerShdw blurRad="38100" dist="38100" dir="2700000" algn="tl">
                  <a:srgbClr val="000000"/>
                </a:outerShdw>
              </a:effectLst>
              <a:latin typeface="Calibri"/>
              <a:ea typeface="ＭＳ Ｐゴシック" charset="-128"/>
            </a:endParaRPr>
          </a:p>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selv</a:t>
            </a:r>
            <a:endParaRPr lang="en-GB" altLang="da-DK" sz="2800">
              <a:solidFill>
                <a:prstClr val="white"/>
              </a:solidFill>
              <a:effectLst>
                <a:outerShdw blurRad="38100" dist="38100" dir="2700000" algn="tl">
                  <a:srgbClr val="000000"/>
                </a:outerShdw>
              </a:effectLst>
              <a:latin typeface="Calibri"/>
              <a:ea typeface="ＭＳ Ｐゴシック" charset="-128"/>
            </a:endParaRPr>
          </a:p>
        </p:txBody>
      </p:sp>
      <p:sp>
        <p:nvSpPr>
          <p:cNvPr id="572426" name="Line 24"/>
          <p:cNvSpPr>
            <a:spLocks noChangeShapeType="1"/>
          </p:cNvSpPr>
          <p:nvPr/>
        </p:nvSpPr>
        <p:spPr bwMode="auto">
          <a:xfrm>
            <a:off x="7346468" y="4207998"/>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4008438" y="3500439"/>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7824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664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545867" y="301761"/>
            <a:ext cx="7316166" cy="707886"/>
          </a:xfrm>
          <a:prstGeom prst="rect">
            <a:avLst/>
          </a:prstGeom>
          <a:noFill/>
        </p:spPr>
        <p:txBody>
          <a:bodyPr wrap="square" rtlCol="0">
            <a:spAutoFit/>
          </a:bodyPr>
          <a:lstStyle/>
          <a:p>
            <a:pPr algn="ctr" defTabSz="457200"/>
            <a:r>
              <a:rPr lang="da-DK" sz="4000">
                <a:solidFill>
                  <a:srgbClr val="F8E950"/>
                </a:solidFill>
                <a:latin typeface="Calibri"/>
              </a:rPr>
              <a:t>Integrerende medfølende proces</a:t>
            </a:r>
          </a:p>
        </p:txBody>
      </p:sp>
      <p:sp>
        <p:nvSpPr>
          <p:cNvPr id="17" name="Text Box 6"/>
          <p:cNvSpPr txBox="1">
            <a:spLocks noChangeArrowheads="1"/>
          </p:cNvSpPr>
          <p:nvPr/>
        </p:nvSpPr>
        <p:spPr bwMode="auto">
          <a:xfrm>
            <a:off x="6909593"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1800">
                <a:solidFill>
                  <a:srgbClr val="339933"/>
                </a:solidFill>
                <a:latin typeface="Calibri"/>
              </a:rPr>
              <a:t>At modtage/falde til ro</a:t>
            </a:r>
          </a:p>
          <a:p>
            <a:pPr algn="ctr" defTabSz="457200">
              <a:spcBef>
                <a:spcPct val="0"/>
              </a:spcBef>
              <a:buNone/>
            </a:pPr>
            <a:r>
              <a:rPr lang="da-DK" altLang="da-DK" sz="1800">
                <a:solidFill>
                  <a:srgbClr val="339933"/>
                </a:solidFill>
                <a:latin typeface="Calibri"/>
              </a:rPr>
              <a:t>Beroligende åndedræt/Ro</a:t>
            </a:r>
          </a:p>
          <a:p>
            <a:pPr algn="ctr" defTabSz="457200">
              <a:spcBef>
                <a:spcPct val="0"/>
              </a:spcBef>
              <a:buNone/>
            </a:pPr>
            <a:r>
              <a:rPr lang="da-DK" altLang="da-DK" sz="1800">
                <a:solidFill>
                  <a:srgbClr val="339933"/>
                </a:solidFill>
                <a:latin typeface="Calibri"/>
              </a:rPr>
              <a:t>Få jordforbindelse/stabilitet</a:t>
            </a:r>
          </a:p>
          <a:p>
            <a:pPr algn="ctr" defTabSz="457200">
              <a:spcBef>
                <a:spcPct val="0"/>
              </a:spcBef>
              <a:buNone/>
            </a:pPr>
            <a:r>
              <a:rPr lang="da-DK" altLang="da-DK" sz="1800">
                <a:solidFill>
                  <a:srgbClr val="339933"/>
                </a:solidFill>
                <a:latin typeface="Calibri"/>
              </a:rPr>
              <a:t>Bekræftelse</a:t>
            </a:r>
          </a:p>
          <a:p>
            <a:pPr algn="ctr" defTabSz="457200">
              <a:spcBef>
                <a:spcPct val="0"/>
              </a:spcBef>
              <a:buNone/>
            </a:pPr>
            <a:r>
              <a:rPr lang="da-DK" altLang="da-DK" sz="1800">
                <a:solidFill>
                  <a:srgbClr val="339933"/>
                </a:solidFill>
                <a:latin typeface="Calibri"/>
              </a:rPr>
              <a:t>Taknemmelighed værdsættelse</a:t>
            </a:r>
          </a:p>
        </p:txBody>
      </p:sp>
      <p:sp>
        <p:nvSpPr>
          <p:cNvPr id="4" name="Pladsholder til sidefod 3"/>
          <p:cNvSpPr>
            <a:spLocks noGrp="1"/>
          </p:cNvSpPr>
          <p:nvPr>
            <p:ph type="ftr" sz="quarter" idx="11"/>
          </p:nvPr>
        </p:nvSpPr>
        <p:spPr>
          <a:xfrm>
            <a:off x="4648200" y="6492876"/>
            <a:ext cx="2895600" cy="365125"/>
          </a:xfrm>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sp>
        <p:nvSpPr>
          <p:cNvPr id="19" name="Rectangle 17"/>
          <p:cNvSpPr>
            <a:spLocks/>
          </p:cNvSpPr>
          <p:nvPr/>
        </p:nvSpPr>
        <p:spPr bwMode="auto">
          <a:xfrm>
            <a:off x="8467908" y="5941636"/>
            <a:ext cx="174289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99022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4648200" y="6356351"/>
            <a:ext cx="2895600" cy="365125"/>
          </a:xfrm>
        </p:spPr>
        <p:txBody>
          <a:bodyPr/>
          <a:lstStyle/>
          <a:p>
            <a:pPr defTabSz="457200"/>
            <a:r>
              <a:rPr lang="da-DK">
                <a:solidFill>
                  <a:srgbClr val="FFFFFF"/>
                </a:solidFill>
                <a:latin typeface="Calibri"/>
              </a:rPr>
              <a:t>Lena Højgård Isager www.pkf.name</a:t>
            </a:r>
          </a:p>
        </p:txBody>
      </p:sp>
      <p:sp>
        <p:nvSpPr>
          <p:cNvPr id="5" name="Ellipse 4"/>
          <p:cNvSpPr/>
          <p:nvPr/>
        </p:nvSpPr>
        <p:spPr>
          <a:xfrm>
            <a:off x="3576845"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srgbClr val="263B86"/>
                </a:solidFill>
                <a:latin typeface="Calibri"/>
              </a:rPr>
              <a:t>Medfølende selv</a:t>
            </a:r>
          </a:p>
        </p:txBody>
      </p:sp>
      <p:sp>
        <p:nvSpPr>
          <p:cNvPr id="6" name="Tekstfelt 5"/>
          <p:cNvSpPr txBox="1"/>
          <p:nvPr/>
        </p:nvSpPr>
        <p:spPr>
          <a:xfrm>
            <a:off x="5249855" y="367654"/>
            <a:ext cx="1692290" cy="584776"/>
          </a:xfrm>
          <a:prstGeom prst="rect">
            <a:avLst/>
          </a:prstGeom>
          <a:noFill/>
        </p:spPr>
        <p:txBody>
          <a:bodyPr wrap="none" rtlCol="0">
            <a:spAutoFit/>
          </a:bodyPr>
          <a:lstStyle/>
          <a:p>
            <a:pPr algn="ctr" defTabSz="457200"/>
            <a:r>
              <a:rPr lang="da-DK" sz="3200">
                <a:solidFill>
                  <a:srgbClr val="F8E950"/>
                </a:solidFill>
                <a:latin typeface="Calibri"/>
              </a:rPr>
              <a:t>Mandala</a:t>
            </a:r>
          </a:p>
        </p:txBody>
      </p:sp>
      <p:sp>
        <p:nvSpPr>
          <p:cNvPr id="7" name="Tekstfelt 6"/>
          <p:cNvSpPr txBox="1"/>
          <p:nvPr/>
        </p:nvSpPr>
        <p:spPr>
          <a:xfrm>
            <a:off x="5471470" y="1570885"/>
            <a:ext cx="1249060" cy="369332"/>
          </a:xfrm>
          <a:prstGeom prst="rect">
            <a:avLst/>
          </a:prstGeom>
          <a:noFill/>
        </p:spPr>
        <p:txBody>
          <a:bodyPr wrap="none" rtlCol="0">
            <a:spAutoFit/>
          </a:bodyPr>
          <a:lstStyle/>
          <a:p>
            <a:pPr defTabSz="457200"/>
            <a:r>
              <a:rPr lang="da-DK">
                <a:solidFill>
                  <a:srgbClr val="263B86"/>
                </a:solidFill>
                <a:latin typeface="Calibri"/>
              </a:rPr>
              <a:t>Angste selv</a:t>
            </a:r>
          </a:p>
        </p:txBody>
      </p:sp>
      <p:sp>
        <p:nvSpPr>
          <p:cNvPr id="8" name="Tekstfelt 7"/>
          <p:cNvSpPr txBox="1"/>
          <p:nvPr/>
        </p:nvSpPr>
        <p:spPr>
          <a:xfrm>
            <a:off x="5317582" y="5516806"/>
            <a:ext cx="1556836" cy="369332"/>
          </a:xfrm>
          <a:prstGeom prst="rect">
            <a:avLst/>
          </a:prstGeom>
          <a:noFill/>
        </p:spPr>
        <p:txBody>
          <a:bodyPr wrap="none" rtlCol="0">
            <a:spAutoFit/>
          </a:bodyPr>
          <a:lstStyle/>
          <a:p>
            <a:pPr defTabSz="457200"/>
            <a:r>
              <a:rPr lang="da-DK">
                <a:solidFill>
                  <a:srgbClr val="263B86"/>
                </a:solidFill>
                <a:latin typeface="Calibri"/>
              </a:rPr>
              <a:t>Ked af det selv</a:t>
            </a:r>
          </a:p>
        </p:txBody>
      </p:sp>
      <p:sp>
        <p:nvSpPr>
          <p:cNvPr id="9" name="Tekstfelt 8"/>
          <p:cNvSpPr txBox="1"/>
          <p:nvPr/>
        </p:nvSpPr>
        <p:spPr>
          <a:xfrm>
            <a:off x="7130297" y="3428161"/>
            <a:ext cx="1176411" cy="369332"/>
          </a:xfrm>
          <a:prstGeom prst="rect">
            <a:avLst/>
          </a:prstGeom>
          <a:noFill/>
        </p:spPr>
        <p:txBody>
          <a:bodyPr wrap="none" rtlCol="0">
            <a:spAutoFit/>
          </a:bodyPr>
          <a:lstStyle/>
          <a:p>
            <a:pPr defTabSz="457200"/>
            <a:r>
              <a:rPr lang="da-DK">
                <a:solidFill>
                  <a:srgbClr val="263B86"/>
                </a:solidFill>
                <a:latin typeface="Calibri"/>
              </a:rPr>
              <a:t>Kritisk selv</a:t>
            </a:r>
          </a:p>
        </p:txBody>
      </p:sp>
      <p:sp>
        <p:nvSpPr>
          <p:cNvPr id="10" name="Tekstfelt 9"/>
          <p:cNvSpPr txBox="1"/>
          <p:nvPr/>
        </p:nvSpPr>
        <p:spPr>
          <a:xfrm>
            <a:off x="3750486" y="3428161"/>
            <a:ext cx="1161646" cy="369332"/>
          </a:xfrm>
          <a:prstGeom prst="rect">
            <a:avLst/>
          </a:prstGeom>
          <a:noFill/>
        </p:spPr>
        <p:txBody>
          <a:bodyPr wrap="none" rtlCol="0">
            <a:spAutoFit/>
          </a:bodyPr>
          <a:lstStyle/>
          <a:p>
            <a:pPr defTabSz="457200"/>
            <a:r>
              <a:rPr lang="da-DK">
                <a:solidFill>
                  <a:srgbClr val="263B86"/>
                </a:solidFill>
                <a:latin typeface="Calibri"/>
              </a:rPr>
              <a:t>Vrede selv</a:t>
            </a:r>
          </a:p>
        </p:txBody>
      </p:sp>
      <p:pic>
        <p:nvPicPr>
          <p:cNvPr id="11"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9325627" y="339634"/>
            <a:ext cx="936625"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82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graphicFrame>
        <p:nvGraphicFramePr>
          <p:cNvPr id="6" name="Tabel 5"/>
          <p:cNvGraphicFramePr>
            <a:graphicFrameLocks noGrp="1"/>
          </p:cNvGraphicFramePr>
          <p:nvPr>
            <p:extLst/>
          </p:nvPr>
        </p:nvGraphicFramePr>
        <p:xfrm>
          <a:off x="2487385" y="523709"/>
          <a:ext cx="7527472" cy="5517863"/>
        </p:xfrm>
        <a:graphic>
          <a:graphicData uri="http://schemas.openxmlformats.org/drawingml/2006/table">
            <a:tbl>
              <a:tblPr firstRow="1" bandRow="1">
                <a:tableStyleId>{2D5ABB26-0587-4C30-8999-92F81FD0307C}</a:tableStyleId>
              </a:tblPr>
              <a:tblGrid>
                <a:gridCol w="2471758">
                  <a:extLst>
                    <a:ext uri="{9D8B030D-6E8A-4147-A177-3AD203B41FA5}">
                      <a16:colId xmlns:a16="http://schemas.microsoft.com/office/drawing/2014/main" val="20000"/>
                    </a:ext>
                  </a:extLst>
                </a:gridCol>
                <a:gridCol w="2527857">
                  <a:extLst>
                    <a:ext uri="{9D8B030D-6E8A-4147-A177-3AD203B41FA5}">
                      <a16:colId xmlns:a16="http://schemas.microsoft.com/office/drawing/2014/main" val="20001"/>
                    </a:ext>
                  </a:extLst>
                </a:gridCol>
                <a:gridCol w="2527857">
                  <a:extLst>
                    <a:ext uri="{9D8B030D-6E8A-4147-A177-3AD203B41FA5}">
                      <a16:colId xmlns:a16="http://schemas.microsoft.com/office/drawing/2014/main" val="20002"/>
                    </a:ext>
                  </a:extLst>
                </a:gridCol>
              </a:tblGrid>
              <a:tr h="1190861">
                <a:tc gridSpan="3">
                  <a:txBody>
                    <a:bodyPr/>
                    <a:lstStyle/>
                    <a:p>
                      <a:pPr algn="ctr"/>
                      <a:r>
                        <a:rPr lang="da-DK" sz="3200" b="1" dirty="0">
                          <a:solidFill>
                            <a:schemeClr val="accent4"/>
                          </a:solidFill>
                        </a:rPr>
                        <a:t>Funktionsanalyse</a:t>
                      </a:r>
                      <a:r>
                        <a:rPr lang="da-DK" sz="3200" b="1" baseline="0" dirty="0">
                          <a:solidFill>
                            <a:schemeClr val="accent4"/>
                          </a:solidFill>
                        </a:rPr>
                        <a:t> af kritisk selv</a:t>
                      </a:r>
                      <a:endParaRPr lang="da-DK" sz="3200"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0"/>
                  </a:ext>
                </a:extLst>
              </a:tr>
              <a:tr h="1349641">
                <a:tc gridSpan="3">
                  <a:txBody>
                    <a:bodyPr/>
                    <a:lstStyle/>
                    <a:p>
                      <a:r>
                        <a:rPr lang="da-DK" sz="1400" dirty="0">
                          <a:solidFill>
                            <a:schemeClr val="tx1"/>
                          </a:solidFill>
                        </a:rPr>
                        <a:t>Største</a:t>
                      </a:r>
                      <a:r>
                        <a:rPr lang="da-DK" sz="1400" baseline="0" dirty="0">
                          <a:solidFill>
                            <a:schemeClr val="tx1"/>
                          </a:solidFill>
                        </a:rPr>
                        <a:t> frygt:</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1"/>
                  </a:ext>
                </a:extLst>
              </a:tr>
              <a:tr h="1627720">
                <a:tc>
                  <a:txBody>
                    <a:bodyPr/>
                    <a:lstStyle/>
                    <a:p>
                      <a:r>
                        <a:rPr lang="da-DK" sz="1400" dirty="0">
                          <a:solidFill>
                            <a:schemeClr val="tx1"/>
                          </a:solidFill>
                        </a:rPr>
                        <a:t>Hvordan ser den 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49641">
                <a:tc gridSpan="3">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0968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pPr defTabSz="457200"/>
            <a:r>
              <a:rPr lang="da-DK">
                <a:solidFill>
                  <a:prstClr val="white"/>
                </a:solidFill>
                <a:latin typeface="Calibri"/>
              </a:rPr>
              <a:t>Lena Højgård Isager www.pkf.name</a:t>
            </a:r>
          </a:p>
        </p:txBody>
      </p:sp>
      <p:graphicFrame>
        <p:nvGraphicFramePr>
          <p:cNvPr id="3" name="Tabel 2"/>
          <p:cNvGraphicFramePr>
            <a:graphicFrameLocks noGrp="1"/>
          </p:cNvGraphicFramePr>
          <p:nvPr>
            <p:extLst/>
          </p:nvPr>
        </p:nvGraphicFramePr>
        <p:xfrm>
          <a:off x="2356757" y="947058"/>
          <a:ext cx="7658100" cy="5078187"/>
        </p:xfrm>
        <a:graphic>
          <a:graphicData uri="http://schemas.openxmlformats.org/drawingml/2006/table">
            <a:tbl>
              <a:tblPr firstRow="1" bandRow="1">
                <a:tableStyleId>{2D5ABB26-0587-4C30-8999-92F81FD0307C}</a:tableStyleId>
              </a:tblPr>
              <a:tblGrid>
                <a:gridCol w="3024532">
                  <a:extLst>
                    <a:ext uri="{9D8B030D-6E8A-4147-A177-3AD203B41FA5}">
                      <a16:colId xmlns:a16="http://schemas.microsoft.com/office/drawing/2014/main" val="20000"/>
                    </a:ext>
                  </a:extLst>
                </a:gridCol>
                <a:gridCol w="2316784">
                  <a:extLst>
                    <a:ext uri="{9D8B030D-6E8A-4147-A177-3AD203B41FA5}">
                      <a16:colId xmlns:a16="http://schemas.microsoft.com/office/drawing/2014/main" val="20001"/>
                    </a:ext>
                  </a:extLst>
                </a:gridCol>
                <a:gridCol w="2316784">
                  <a:extLst>
                    <a:ext uri="{9D8B030D-6E8A-4147-A177-3AD203B41FA5}">
                      <a16:colId xmlns:a16="http://schemas.microsoft.com/office/drawing/2014/main" val="20002"/>
                    </a:ext>
                  </a:extLst>
                </a:gridCol>
              </a:tblGrid>
              <a:tr h="1154133">
                <a:tc gridSpan="3">
                  <a:txBody>
                    <a:bodyPr/>
                    <a:lstStyle/>
                    <a:p>
                      <a:pPr algn="ctr"/>
                      <a:r>
                        <a:rPr lang="da-DK" sz="3200" b="1" dirty="0">
                          <a:solidFill>
                            <a:srgbClr val="00B050"/>
                          </a:solidFill>
                        </a:rPr>
                        <a:t>Medfølende selv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0"/>
                  </a:ext>
                </a:extLst>
              </a:tr>
              <a:tr h="1308018">
                <a:tc gridSpan="3">
                  <a:txBody>
                    <a:bodyPr/>
                    <a:lstStyle/>
                    <a:p>
                      <a:r>
                        <a:rPr lang="da-DK" sz="1400" dirty="0">
                          <a:solidFill>
                            <a:schemeClr val="tx1"/>
                          </a:solidFill>
                        </a:rPr>
                        <a:t> Største ønske for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1"/>
                  </a:ext>
                </a:extLst>
              </a:tr>
              <a:tr h="1308018">
                <a:tc>
                  <a:txBody>
                    <a:bodyPr/>
                    <a:lstStyle/>
                    <a:p>
                      <a:r>
                        <a:rPr lang="da-DK" sz="1400" dirty="0">
                          <a:solidFill>
                            <a:schemeClr val="tx1"/>
                          </a:solidFill>
                        </a:rPr>
                        <a:t>Hvordan ser den ud:</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08018">
                <a:tc gridSpan="3">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798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Kritisk selv</a:t>
            </a:r>
          </a:p>
        </p:txBody>
      </p:sp>
      <p:pic>
        <p:nvPicPr>
          <p:cNvPr id="11" name="Billede 10"/>
          <p:cNvPicPr>
            <a:picLocks noChangeAspect="1"/>
          </p:cNvPicPr>
          <p:nvPr/>
        </p:nvPicPr>
        <p:blipFill rotWithShape="1">
          <a:blip r:embed="rId2"/>
          <a:srcRect b="25320"/>
          <a:stretch/>
        </p:blipFill>
        <p:spPr>
          <a:xfrm>
            <a:off x="6116550" y="1714342"/>
            <a:ext cx="3921300" cy="2928430"/>
          </a:xfrm>
          <a:prstGeom prst="rect">
            <a:avLst/>
          </a:prstGeom>
        </p:spPr>
      </p:pic>
      <p:sp>
        <p:nvSpPr>
          <p:cNvPr id="13" name="Tekstfelt 12"/>
          <p:cNvSpPr txBox="1"/>
          <p:nvPr/>
        </p:nvSpPr>
        <p:spPr>
          <a:xfrm>
            <a:off x="4648200" y="4939476"/>
            <a:ext cx="3152914" cy="923330"/>
          </a:xfrm>
          <a:prstGeom prst="rect">
            <a:avLst/>
          </a:prstGeom>
          <a:noFill/>
        </p:spPr>
        <p:txBody>
          <a:bodyPr wrap="none" rtlCol="0">
            <a:spAutoFit/>
          </a:bodyPr>
          <a:lstStyle/>
          <a:p>
            <a:pPr defTabSz="457200"/>
            <a:r>
              <a:rPr lang="da-DK">
                <a:solidFill>
                  <a:prstClr val="white"/>
                </a:solidFill>
                <a:latin typeface="Calibri"/>
              </a:rPr>
              <a:t>Hvilken vælger du at lytte til?</a:t>
            </a:r>
          </a:p>
          <a:p>
            <a:pPr defTabSz="457200"/>
            <a:endParaRPr lang="da-DK">
              <a:solidFill>
                <a:prstClr val="white"/>
              </a:solidFill>
              <a:latin typeface="Calibri"/>
            </a:endParaRPr>
          </a:p>
          <a:p>
            <a:pPr defTabSz="457200"/>
            <a:r>
              <a:rPr lang="da-DK">
                <a:solidFill>
                  <a:prstClr val="white"/>
                </a:solidFill>
                <a:latin typeface="Calibri"/>
              </a:rPr>
              <a:t>Hvem får det bedste frem i dig?</a:t>
            </a: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518" y="1714343"/>
            <a:ext cx="3757003" cy="2958323"/>
          </a:xfrm>
          <a:prstGeom prst="rect">
            <a:avLst/>
          </a:prstGeom>
        </p:spPr>
      </p:pic>
      <p:sp>
        <p:nvSpPr>
          <p:cNvPr id="5" name="Pladsholder til sidefod 4"/>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11495059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Undersøgelse af kritisk selv</a:t>
            </a:r>
            <a:br>
              <a:rPr lang="da-DK" sz="4000">
                <a:solidFill>
                  <a:srgbClr val="F8E950"/>
                </a:solidFill>
              </a:rPr>
            </a:br>
            <a:r>
              <a:rPr lang="da-DK" sz="1800">
                <a:solidFill>
                  <a:srgbClr val="FFFFFF"/>
                </a:solidFill>
              </a:rPr>
              <a:t>Med brug af visualisering i plenum</a:t>
            </a:r>
          </a:p>
        </p:txBody>
      </p:sp>
      <p:sp>
        <p:nvSpPr>
          <p:cNvPr id="3" name="Pladsholder til indhold 2"/>
          <p:cNvSpPr>
            <a:spLocks noGrp="1"/>
          </p:cNvSpPr>
          <p:nvPr>
            <p:ph idx="1"/>
          </p:nvPr>
        </p:nvSpPr>
        <p:spPr/>
        <p:txBody>
          <a:bodyPr>
            <a:normAutofit fontScale="40000" lnSpcReduction="20000"/>
          </a:bodyPr>
          <a:lstStyle/>
          <a:p>
            <a:r>
              <a:rPr lang="da-DK" dirty="0">
                <a:solidFill>
                  <a:srgbClr val="FFFFFF"/>
                </a:solidFill>
              </a:rPr>
              <a:t>Fokus på beroligende åndedræt</a:t>
            </a:r>
          </a:p>
          <a:p>
            <a:endParaRPr lang="da-DK" dirty="0">
              <a:solidFill>
                <a:srgbClr val="FFFFFF"/>
              </a:solidFill>
            </a:endParaRPr>
          </a:p>
          <a:p>
            <a:r>
              <a:rPr lang="da-DK" dirty="0">
                <a:solidFill>
                  <a:srgbClr val="FFFFFF"/>
                </a:solidFill>
              </a:rPr>
              <a:t>Prøv nu at tænke på en situation som du ikke klarede ret godt, hvor du dummede dig eller lavede fejl, og hvor du blev selvkritisk. Prøv om du kan fange de selvkritiske tanker og følelser.</a:t>
            </a:r>
          </a:p>
          <a:p>
            <a:r>
              <a:rPr lang="da-DK" dirty="0">
                <a:solidFill>
                  <a:srgbClr val="FFFFFF"/>
                </a:solidFill>
              </a:rPr>
              <a:t>Prøv at forestil dig, at du kan se den del af dig, der kritiserer, prøv at se den foran dig og se, hvilken form den tager. Ligner den dig eller andre? </a:t>
            </a:r>
          </a:p>
          <a:p>
            <a:r>
              <a:rPr lang="da-DK" dirty="0">
                <a:solidFill>
                  <a:srgbClr val="FFFFFF"/>
                </a:solidFill>
              </a:rPr>
              <a:t>Læg mærke til hvilket tonefald kritikeren har.</a:t>
            </a:r>
          </a:p>
          <a:p>
            <a:r>
              <a:rPr lang="da-DK" dirty="0">
                <a:solidFill>
                  <a:srgbClr val="FFFFFF"/>
                </a:solidFill>
              </a:rPr>
              <a:t>Læg mærke til kritikerens ansigtsudtryk.</a:t>
            </a:r>
          </a:p>
          <a:p>
            <a:r>
              <a:rPr lang="da-DK" dirty="0">
                <a:solidFill>
                  <a:srgbClr val="FFFFFF"/>
                </a:solidFill>
              </a:rPr>
              <a:t>Læg mærke til hvilke følelser kritikeren har overfor dig. Vær nysgerrig og læg mærke til vreden eller skuffelsen eller foragten.</a:t>
            </a:r>
          </a:p>
          <a:p>
            <a:r>
              <a:rPr lang="da-DK" dirty="0">
                <a:solidFill>
                  <a:srgbClr val="FFFFFF"/>
                </a:solidFill>
              </a:rPr>
              <a:t>Bevar dit venlige smil og prøv at undersøge, hvad der er bag alle beskyldningerne.</a:t>
            </a:r>
          </a:p>
          <a:p>
            <a:r>
              <a:rPr lang="da-DK" dirty="0">
                <a:solidFill>
                  <a:srgbClr val="FFFFFF"/>
                </a:solidFill>
              </a:rPr>
              <a:t>Hvad er din kritiker faktisk bange for?</a:t>
            </a:r>
          </a:p>
          <a:p>
            <a:r>
              <a:rPr lang="da-DK" dirty="0">
                <a:solidFill>
                  <a:srgbClr val="FFFFFF"/>
                </a:solidFill>
              </a:rPr>
              <a:t>Minder den dig om nogen?</a:t>
            </a:r>
          </a:p>
          <a:p>
            <a:r>
              <a:rPr lang="da-DK" dirty="0">
                <a:solidFill>
                  <a:srgbClr val="FFFFFF"/>
                </a:solidFill>
              </a:rPr>
              <a:t>Spørg dig selv:</a:t>
            </a:r>
          </a:p>
          <a:p>
            <a:r>
              <a:rPr lang="da-DK" dirty="0">
                <a:solidFill>
                  <a:srgbClr val="FFFFFF"/>
                </a:solidFill>
              </a:rPr>
              <a:t>Har min kritiker virkelig mit bedste i sinde? </a:t>
            </a:r>
          </a:p>
          <a:p>
            <a:r>
              <a:rPr lang="da-DK" dirty="0">
                <a:solidFill>
                  <a:srgbClr val="FFFFFF"/>
                </a:solidFill>
              </a:rPr>
              <a:t>Ønsker den at se mig trives, være glad og have fred?</a:t>
            </a:r>
          </a:p>
          <a:p>
            <a:r>
              <a:rPr lang="da-DK" dirty="0">
                <a:solidFill>
                  <a:srgbClr val="FFFFFF"/>
                </a:solidFill>
              </a:rPr>
              <a:t>Giver den mig opmuntring og en hjælpende hånd, når jeg har det hårdt?</a:t>
            </a:r>
          </a:p>
          <a:p>
            <a:r>
              <a:rPr lang="da-DK" dirty="0">
                <a:solidFill>
                  <a:srgbClr val="FFFFFF"/>
                </a:solidFill>
              </a:rPr>
              <a:t>Ønsker du, at det er den, der styrer showet?</a:t>
            </a:r>
          </a:p>
          <a:p>
            <a:endParaRPr lang="da-DK" dirty="0">
              <a:solidFill>
                <a:srgbClr val="FFFFFF"/>
              </a:solidFill>
            </a:endParaRPr>
          </a:p>
          <a:p>
            <a:r>
              <a:rPr lang="da-DK" dirty="0">
                <a:solidFill>
                  <a:srgbClr val="FFFFFF"/>
                </a:solidFill>
              </a:rPr>
              <a:t>Vend opmærksomheden tilbage til åndedrættet og det lille smil</a:t>
            </a:r>
          </a:p>
          <a:p>
            <a:r>
              <a:rPr lang="da-DK" dirty="0">
                <a:solidFill>
                  <a:srgbClr val="FFFFFF"/>
                </a:solidFill>
              </a:rPr>
              <a:t>Gør dig klar til at komme ud igen.</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30374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Giv medfølelse til din kritiker</a:t>
            </a: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3408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5730" y="274638"/>
            <a:ext cx="8229600" cy="1143000"/>
          </a:xfrm>
        </p:spPr>
        <p:txBody>
          <a:bodyPr>
            <a:normAutofit fontScale="90000"/>
          </a:bodyPr>
          <a:lstStyle/>
          <a:p>
            <a:r>
              <a:rPr lang="da-DK" sz="4000">
                <a:solidFill>
                  <a:srgbClr val="F8E950"/>
                </a:solidFill>
              </a:rPr>
              <a:t>Arbejde med at give medfølelse til den indre kritiker</a:t>
            </a:r>
            <a:br>
              <a:rPr lang="da-DK">
                <a:solidFill>
                  <a:srgbClr val="FFFFFF"/>
                </a:solidFill>
              </a:rPr>
            </a:br>
            <a:r>
              <a:rPr lang="da-DK" sz="1400">
                <a:solidFill>
                  <a:srgbClr val="FFFFFF"/>
                </a:solidFill>
              </a:rPr>
              <a:t>Med brug af stole plenum og parvis</a:t>
            </a:r>
            <a:endParaRPr lang="da-DK">
              <a:solidFill>
                <a:srgbClr val="FFFFFF"/>
              </a:solidFill>
            </a:endParaRPr>
          </a:p>
        </p:txBody>
      </p:sp>
      <p:sp>
        <p:nvSpPr>
          <p:cNvPr id="3" name="Pladsholder til indhold 2"/>
          <p:cNvSpPr>
            <a:spLocks noGrp="1"/>
          </p:cNvSpPr>
          <p:nvPr>
            <p:ph idx="1"/>
          </p:nvPr>
        </p:nvSpPr>
        <p:spPr>
          <a:xfrm>
            <a:off x="1981200" y="1830388"/>
            <a:ext cx="8229600" cy="4525963"/>
          </a:xfrm>
        </p:spPr>
        <p:txBody>
          <a:bodyPr>
            <a:normAutofit fontScale="47500" lnSpcReduction="20000"/>
          </a:bodyPr>
          <a:lstStyle/>
          <a:p>
            <a:r>
              <a:rPr lang="da-DK">
                <a:solidFill>
                  <a:srgbClr val="FFFFFF"/>
                </a:solidFill>
              </a:rPr>
              <a:t>Når der er opnået en fornemmelse af kontakt med medfølende selv, så brug lidt tid på bare at have medfølelse med kritiske selv</a:t>
            </a:r>
          </a:p>
          <a:p>
            <a:r>
              <a:rPr lang="da-DK">
                <a:solidFill>
                  <a:srgbClr val="FFFFFF"/>
                </a:solidFill>
              </a:rPr>
              <a:t>Hvis personen begynder at blive trukket over i kritiske selvs følelser, så bryd kontakten og sæt fokus på det medfølende selv igen, indtil kontakten er der igen</a:t>
            </a:r>
          </a:p>
          <a:p>
            <a:r>
              <a:rPr lang="da-DK">
                <a:solidFill>
                  <a:srgbClr val="FFFFFF"/>
                </a:solidFill>
              </a:rPr>
              <a:t>Undersøg hvad der dukker op, når personen er medfølende over for kritisk selv</a:t>
            </a:r>
          </a:p>
          <a:p>
            <a:r>
              <a:rPr lang="da-DK">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a:solidFill>
                  <a:srgbClr val="FFFFFF"/>
                </a:solidFill>
              </a:rPr>
              <a:t>”Hvad har det medfølende selv lyst til at sige til eller gøre for det kritiske selv?”</a:t>
            </a:r>
          </a:p>
          <a:p>
            <a:r>
              <a:rPr lang="da-DK">
                <a:solidFill>
                  <a:srgbClr val="FFFFFF"/>
                </a:solidFill>
              </a:rPr>
              <a:t>Forestil dig at det kritiske selv er helet, ikke længere truet.</a:t>
            </a:r>
          </a:p>
          <a:p>
            <a:r>
              <a:rPr lang="da-DK">
                <a:solidFill>
                  <a:srgbClr val="FFFFFF"/>
                </a:solidFill>
              </a:rPr>
              <a:t> ”Hvordan vil det så føle?”</a:t>
            </a:r>
          </a:p>
          <a:p>
            <a:r>
              <a:rPr lang="da-DK">
                <a:solidFill>
                  <a:srgbClr val="FFFFFF"/>
                </a:solidFill>
              </a:rPr>
              <a:t> ”Hvordan vil det hjælpe?”</a:t>
            </a:r>
          </a:p>
          <a:p>
            <a:r>
              <a:rPr lang="da-DK">
                <a:solidFill>
                  <a:srgbClr val="FFFFFF"/>
                </a:solidFill>
              </a:rPr>
              <a:t>Prøv at holde den her, ved at gentage guidningen ovenfor.</a:t>
            </a:r>
          </a:p>
          <a:p>
            <a:r>
              <a:rPr lang="da-DK">
                <a:solidFill>
                  <a:srgbClr val="FFFFFF"/>
                </a:solidFill>
              </a:rPr>
              <a:t>”Forestil dig, hvad der sker, hvis kritisk selv får al den medfølelse, det har brug for. Forestil dig at truslen lægger sig for den.”</a:t>
            </a:r>
          </a:p>
          <a:p>
            <a:endParaRPr lang="da-DK">
              <a:solidFill>
                <a:srgbClr val="FFFFFF"/>
              </a:solidFill>
            </a:endParaRPr>
          </a:p>
          <a:p>
            <a:r>
              <a:rPr lang="da-DK">
                <a:solidFill>
                  <a:srgbClr val="FFFFFF"/>
                </a:solidFill>
              </a:rPr>
              <a:t>Giv slip på kritisk selv og vend tilbage til medfølende selv, dit eget beroligende åndedræt, og dit milde ansigtsudtryk og det lille smil.</a:t>
            </a:r>
          </a:p>
          <a:p>
            <a:endParaRPr lang="da-DK">
              <a:solidFill>
                <a:srgbClr val="FFFFFF"/>
              </a:solidFill>
            </a:endParaRPr>
          </a:p>
          <a:p>
            <a:endParaRPr lang="da-DK">
              <a:solidFill>
                <a:srgbClr val="FFFFFF"/>
              </a:solidFill>
            </a:endParaRPr>
          </a:p>
          <a:p>
            <a:pPr marL="0" indent="0">
              <a:buNone/>
            </a:pPr>
            <a:endParaRPr lang="da-DK">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0862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308910" y="1337487"/>
            <a:ext cx="4469780" cy="1143000"/>
          </a:xfrm>
        </p:spPr>
        <p:txBody>
          <a:bodyPr vert="horz" lIns="91440" tIns="45720" rIns="96305" bIns="45720" rtlCol="0" anchor="ctr">
            <a:normAutofit fontScale="90000"/>
          </a:bodyPr>
          <a:lstStyle/>
          <a:p>
            <a:pPr marL="35871">
              <a:defRPr/>
            </a:pPr>
            <a:r>
              <a:rPr lang="da-DK" dirty="0">
                <a:solidFill>
                  <a:srgbClr val="FFFFFF"/>
                </a:solidFill>
              </a:rPr>
              <a:t>Definition af medfølelse</a:t>
            </a:r>
            <a:br>
              <a:rPr lang="da-DK" dirty="0">
                <a:solidFill>
                  <a:srgbClr val="FFFFFF"/>
                </a:solidFill>
              </a:rPr>
            </a:br>
            <a:r>
              <a:rPr lang="da-DK" dirty="0">
                <a:solidFill>
                  <a:srgbClr val="FFFFFF"/>
                </a:solidFill>
              </a:rPr>
              <a:t> i </a:t>
            </a:r>
            <a:br>
              <a:rPr lang="da-DK" dirty="0">
                <a:solidFill>
                  <a:srgbClr val="FFFFFF"/>
                </a:solidFill>
              </a:rPr>
            </a:br>
            <a:r>
              <a:rPr lang="da-DK" dirty="0" err="1">
                <a:solidFill>
                  <a:srgbClr val="FFFFFF"/>
                </a:solidFill>
              </a:rPr>
              <a:t>Compassion</a:t>
            </a:r>
            <a:r>
              <a:rPr lang="da-DK" dirty="0">
                <a:solidFill>
                  <a:srgbClr val="FFFFFF"/>
                </a:solidFill>
              </a:rPr>
              <a:t> </a:t>
            </a:r>
            <a:r>
              <a:rPr lang="da-DK" dirty="0" err="1">
                <a:solidFill>
                  <a:srgbClr val="FFFFFF"/>
                </a:solidFill>
              </a:rPr>
              <a:t>Focused</a:t>
            </a:r>
            <a:r>
              <a:rPr lang="da-DK" dirty="0">
                <a:solidFill>
                  <a:srgbClr val="FFFFFF"/>
                </a:solidFill>
              </a:rPr>
              <a:t> </a:t>
            </a:r>
            <a:r>
              <a:rPr lang="da-DK" dirty="0" err="1">
                <a:solidFill>
                  <a:srgbClr val="FFFFFF"/>
                </a:solidFill>
              </a:rPr>
              <a:t>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6" name="Pladsholder til indhold 5"/>
          <p:cNvSpPr>
            <a:spLocks noGrp="1"/>
          </p:cNvSpPr>
          <p:nvPr>
            <p:ph idx="4294967295"/>
          </p:nvPr>
        </p:nvSpPr>
        <p:spPr>
          <a:xfrm>
            <a:off x="1524001" y="4000501"/>
            <a:ext cx="8175625" cy="2239963"/>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 		</a:t>
            </a:r>
            <a:r>
              <a:rPr lang="da-DK" sz="1800">
                <a:solidFill>
                  <a:srgbClr val="FFFFFF"/>
                </a:solidFill>
              </a:rPr>
              <a:t>Paul Gilbert og </a:t>
            </a:r>
            <a:r>
              <a:rPr lang="da-DK" sz="1800" err="1">
                <a:solidFill>
                  <a:srgbClr val="FFFFFF"/>
                </a:solidFill>
              </a:rPr>
              <a:t>Choden</a:t>
            </a:r>
            <a:r>
              <a:rPr lang="da-DK" sz="180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400050" lvl="1" indent="0">
              <a:buNone/>
            </a:pPr>
            <a:endParaRPr lang="da-DK" sz="2600">
              <a:solidFill>
                <a:srgbClr val="FFFFFF"/>
              </a:solidFill>
            </a:endParaRPr>
          </a:p>
        </p:txBody>
      </p:sp>
      <p:pic>
        <p:nvPicPr>
          <p:cNvPr id="8" name="Billede 7"/>
          <p:cNvPicPr>
            <a:picLocks noChangeAspect="1"/>
          </p:cNvPicPr>
          <p:nvPr/>
        </p:nvPicPr>
        <p:blipFill>
          <a:blip r:embed="rId3"/>
          <a:stretch>
            <a:fillRect/>
          </a:stretch>
        </p:blipFill>
        <p:spPr>
          <a:xfrm>
            <a:off x="1981201" y="684480"/>
            <a:ext cx="3274083" cy="2449014"/>
          </a:xfrm>
          <a:prstGeom prst="rect">
            <a:avLst/>
          </a:prstGeom>
        </p:spPr>
      </p:pic>
    </p:spTree>
    <p:extLst>
      <p:ext uri="{BB962C8B-B14F-4D97-AF65-F5344CB8AC3E}">
        <p14:creationId xmlns:p14="http://schemas.microsoft.com/office/powerpoint/2010/main" val="4064384972"/>
      </p:ext>
    </p:extLst>
  </p:cSld>
  <p:clrMapOvr>
    <a:masterClrMapping/>
  </p:clrMapOvr>
  <p:transition>
    <p:cover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 name="Eksplosion 1 1"/>
          <p:cNvSpPr/>
          <p:nvPr/>
        </p:nvSpPr>
        <p:spPr bwMode="auto">
          <a:xfrm>
            <a:off x="480755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8047906" y="6460757"/>
            <a:ext cx="2495495" cy="246221"/>
          </a:xfrm>
          <a:prstGeom prst="rect">
            <a:avLst/>
          </a:prstGeom>
          <a:noFill/>
        </p:spPr>
        <p:txBody>
          <a:bodyPr wrap="none" rtlCol="0">
            <a:spAutoFit/>
          </a:bodyPr>
          <a:lstStyle/>
          <a:p>
            <a:pPr defTabSz="457200"/>
            <a:r>
              <a:rPr lang="da-DK" sz="1000">
                <a:solidFill>
                  <a:srgbClr val="000000"/>
                </a:solidFill>
                <a:latin typeface="Calibri"/>
                <a:ea typeface="ヒラギノ明朝 ProN W3"/>
                <a:cs typeface="Calibri"/>
              </a:rPr>
              <a:t>( Inspireret af Paul Gilbert 2010/Lena Isager)</a:t>
            </a:r>
          </a:p>
        </p:txBody>
      </p:sp>
    </p:spTree>
    <p:extLst>
      <p:ext uri="{BB962C8B-B14F-4D97-AF65-F5344CB8AC3E}">
        <p14:creationId xmlns:p14="http://schemas.microsoft.com/office/powerpoint/2010/main" val="339254608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At komme væk, gå i kamp eller stivnede du?</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din vejrtrækning?</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barndomsminder fra lign. situationer?)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adfærd?( Fx. ruminerede eller bekymrede sig)</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andre?</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2" name="Eksplosion 1 1"/>
          <p:cNvSpPr/>
          <p:nvPr/>
        </p:nvSpPr>
        <p:spPr bwMode="auto">
          <a:xfrm>
            <a:off x="482706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endParaRPr>
          </a:p>
        </p:txBody>
      </p:sp>
    </p:spTree>
    <p:extLst>
      <p:ext uri="{BB962C8B-B14F-4D97-AF65-F5344CB8AC3E}">
        <p14:creationId xmlns:p14="http://schemas.microsoft.com/office/powerpoint/2010/main" val="320070744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sidefod 5"/>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4631082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solidFill>
                  <a:srgbClr val="F8E950"/>
                </a:solidFill>
              </a:rPr>
              <a:t>Gruppearbejde i par</a:t>
            </a:r>
            <a:br>
              <a:rPr lang="da-DK" dirty="0">
                <a:solidFill>
                  <a:srgbClr val="F8E950"/>
                </a:solidFill>
              </a:rPr>
            </a:br>
            <a:r>
              <a:rPr lang="da-DK" sz="2700" dirty="0">
                <a:solidFill>
                  <a:srgbClr val="FFFFFF"/>
                </a:solidFill>
              </a:rPr>
              <a:t>(2 X 30 min.)</a:t>
            </a: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a:solidFill>
                  <a:srgbClr val="FFFFFF"/>
                </a:solidFill>
              </a:rPr>
              <a:t>Udfyld en edderkop ud fra en af jeres situationer. Vælg hvem der er på og hvem der interviewer.</a:t>
            </a:r>
          </a:p>
          <a:p>
            <a:pPr marL="0" indent="0">
              <a:buNone/>
            </a:pPr>
            <a:r>
              <a:rPr lang="da-DK" dirty="0">
                <a:solidFill>
                  <a:srgbClr val="FFFFFF"/>
                </a:solidFill>
              </a:rPr>
              <a:t>Brug spørgsmålene til støtte til at komme ind i alle cirklerne.</a:t>
            </a:r>
          </a:p>
          <a:p>
            <a:pPr lvl="1"/>
            <a:endParaRPr lang="da-DK" dirty="0">
              <a:solidFill>
                <a:srgbClr val="FFFFFF"/>
              </a:solidFill>
            </a:endParaRPr>
          </a:p>
          <a:p>
            <a:pPr lvl="1"/>
            <a:r>
              <a:rPr lang="da-DK" dirty="0">
                <a:solidFill>
                  <a:srgbClr val="FFFFFF"/>
                </a:solidFill>
              </a:rPr>
              <a:t>Tanker</a:t>
            </a:r>
          </a:p>
          <a:p>
            <a:pPr lvl="1"/>
            <a:r>
              <a:rPr lang="da-DK" dirty="0">
                <a:solidFill>
                  <a:srgbClr val="FFFFFF"/>
                </a:solidFill>
              </a:rPr>
              <a:t>Adfærd</a:t>
            </a:r>
          </a:p>
          <a:p>
            <a:pPr lvl="1"/>
            <a:r>
              <a:rPr lang="da-DK" dirty="0">
                <a:solidFill>
                  <a:srgbClr val="FFFFFF"/>
                </a:solidFill>
              </a:rPr>
              <a:t>Følelser og kropslige fornemmelser</a:t>
            </a:r>
          </a:p>
          <a:p>
            <a:pPr lvl="1"/>
            <a:r>
              <a:rPr lang="da-DK" dirty="0">
                <a:solidFill>
                  <a:srgbClr val="FFFFFF"/>
                </a:solidFill>
              </a:rPr>
              <a:t>Hvad du får lyst til at gøre - motivation</a:t>
            </a:r>
          </a:p>
          <a:p>
            <a:pPr lvl="1"/>
            <a:r>
              <a:rPr lang="da-DK" dirty="0">
                <a:solidFill>
                  <a:srgbClr val="FFFFFF"/>
                </a:solidFill>
              </a:rPr>
              <a:t>Forestillinger / fantasier</a:t>
            </a:r>
          </a:p>
          <a:p>
            <a:pPr lvl="1"/>
            <a:r>
              <a:rPr lang="da-DK" dirty="0">
                <a:solidFill>
                  <a:srgbClr val="FFFFFF"/>
                </a:solidFill>
              </a:rPr>
              <a:t>Opmærksomhed</a:t>
            </a:r>
          </a:p>
          <a:p>
            <a:pPr lvl="1"/>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856047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Brug af medfølende selv</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Find nu tilbage til den mest medfølende udgave af dig. Se om du virkelig kan mærke varme, styrke, forståelse og indlevelse.</a:t>
            </a:r>
          </a:p>
          <a:p>
            <a:r>
              <a:rPr lang="da-DK">
                <a:solidFill>
                  <a:srgbClr val="FFFFFF"/>
                </a:solidFill>
              </a:rPr>
              <a:t>Brug nu denne mentalitet til at se, hvordan du gerne ville reagere i den type situation, du arbejdede med før</a:t>
            </a:r>
          </a:p>
          <a:p>
            <a:endParaRPr lang="da-DK">
              <a:solidFill>
                <a:srgbClr val="FFFFFF"/>
              </a:solidFill>
            </a:endParaRPr>
          </a:p>
          <a:p>
            <a:r>
              <a:rPr lang="da-DK">
                <a:solidFill>
                  <a:srgbClr val="FFFFFF"/>
                </a:solidFill>
              </a:rPr>
              <a:t>Hvad ville din intention være, hvis du var motiveret af medfølelse</a:t>
            </a:r>
          </a:p>
          <a:p>
            <a:r>
              <a:rPr lang="da-DK">
                <a:solidFill>
                  <a:srgbClr val="FFFFFF"/>
                </a:solidFill>
              </a:rPr>
              <a:t>Hvordan ville det være hjælpsomt at tænke</a:t>
            </a:r>
          </a:p>
          <a:p>
            <a:r>
              <a:rPr lang="da-DK">
                <a:solidFill>
                  <a:srgbClr val="FFFFFF"/>
                </a:solidFill>
              </a:rPr>
              <a:t>Hvilken adfærd ville være god for dig</a:t>
            </a:r>
          </a:p>
          <a:p>
            <a:r>
              <a:rPr lang="da-DK">
                <a:solidFill>
                  <a:srgbClr val="FFFFFF"/>
                </a:solidFill>
              </a:rPr>
              <a:t>Hvilke følelser og kropslige fornemmelser tror du, så du ville have?</a:t>
            </a:r>
          </a:p>
          <a:p>
            <a:r>
              <a:rPr lang="da-DK">
                <a:solidFill>
                  <a:srgbClr val="FFFFFF"/>
                </a:solidFill>
              </a:rPr>
              <a:t>Hvilke erindringer eller forestillinger kunne være hjælpsomme?</a:t>
            </a:r>
          </a:p>
          <a:p>
            <a:r>
              <a:rPr lang="da-DK">
                <a:solidFill>
                  <a:srgbClr val="FFFFFF"/>
                </a:solidFill>
              </a:rPr>
              <a:t>Hvad ville så være i fokus for din opmærksomhed?</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91521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7" name="Pladsholder til sidefod 6"/>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70416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Ville du have lyst til at bevare relationen?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kroppen så være?</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tidligere haft gode oplevelser med den/ de andre?</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handlinger? ( fx. talt til 10 eller trukket vejret)</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err="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situationen?</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a:solidFill>
                  <a:srgbClr val="000000"/>
                </a:solidFill>
                <a:latin typeface="Calibri"/>
                <a:ea typeface="ＭＳ Ｐゴシック" charset="0"/>
                <a:cs typeface="Calibri"/>
                <a:sym typeface="Comic Sans MS" charset="0"/>
              </a:rPr>
              <a:t>Medfølelse</a:t>
            </a:r>
          </a:p>
        </p:txBody>
      </p:sp>
    </p:spTree>
    <p:extLst>
      <p:ext uri="{BB962C8B-B14F-4D97-AF65-F5344CB8AC3E}">
        <p14:creationId xmlns:p14="http://schemas.microsoft.com/office/powerpoint/2010/main" val="282494391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0"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err="1">
                <a:solidFill>
                  <a:srgbClr val="000000"/>
                </a:solidFill>
                <a:latin typeface="Calibri"/>
                <a:ea typeface="ＭＳ Ｐゴシック" charset="0"/>
                <a:cs typeface="Calibri"/>
                <a:sym typeface="Comic Sans MS" charset="0"/>
              </a:rPr>
              <a:t>Medfølelse</a:t>
            </a:r>
            <a:endParaRPr lang="en-US"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2604485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77500" lnSpcReduction="20000"/>
          </a:bodyPr>
          <a:lstStyle/>
          <a:p>
            <a:pPr marL="0" indent="0">
              <a:buNone/>
            </a:pPr>
            <a:r>
              <a:rPr lang="da-DK">
                <a:solidFill>
                  <a:srgbClr val="FFFFFF"/>
                </a:solidFill>
              </a:rPr>
              <a:t>Fælles: Hvad er de vigtigste pointer fra dagen?</a:t>
            </a:r>
          </a:p>
          <a:p>
            <a:endParaRPr lang="da-DK">
              <a:solidFill>
                <a:srgbClr val="FFFFFF"/>
              </a:solidFill>
            </a:endParaRPr>
          </a:p>
          <a:p>
            <a:pPr marL="0" indent="0">
              <a:buNone/>
            </a:pPr>
            <a:r>
              <a:rPr lang="da-DK">
                <a:solidFill>
                  <a:srgbClr val="FFFFFF"/>
                </a:solidFill>
              </a:rPr>
              <a:t>Parvis: Plan for implementering:</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videre med den medfølelsesfokuserede tilgang?</a:t>
            </a:r>
          </a:p>
          <a:p>
            <a:pPr marL="0" indent="0">
              <a:buNone/>
            </a:pPr>
            <a:endParaRPr lang="da-DK" sz="2000">
              <a:solidFill>
                <a:srgbClr val="FFFFFF"/>
              </a:solidFill>
            </a:endParaRPr>
          </a:p>
          <a:p>
            <a:r>
              <a:rPr lang="da-DK" sz="2300">
                <a:solidFill>
                  <a:srgbClr val="FFFFFF"/>
                </a:solidFill>
              </a:rPr>
              <a:t>Med hinanden			Hvordan holde fast – hvilke møder kan understøtte?</a:t>
            </a:r>
          </a:p>
          <a:p>
            <a:pPr marL="0" indent="0">
              <a:buNone/>
            </a:pPr>
            <a:r>
              <a:rPr lang="da-DK" sz="2300">
                <a:solidFill>
                  <a:srgbClr val="FFFFFF"/>
                </a:solidFill>
              </a:rPr>
              <a:t>						Ledelsens rolle?</a:t>
            </a:r>
          </a:p>
          <a:p>
            <a:pPr marL="0" indent="0">
              <a:buNone/>
            </a:pPr>
            <a:endParaRPr lang="da-DK" sz="2300">
              <a:solidFill>
                <a:srgbClr val="FFFFFF"/>
              </a:solidFill>
            </a:endParaRPr>
          </a:p>
          <a:p>
            <a:r>
              <a:rPr lang="da-DK" sz="2300">
                <a:solidFill>
                  <a:srgbClr val="FFFFFF"/>
                </a:solidFill>
              </a:rPr>
              <a:t>Personligt arbejde:		Hvilke øvelser? Hvor ofte og hvornår?</a:t>
            </a:r>
          </a:p>
          <a:p>
            <a:pPr marL="0" indent="0">
              <a:buNone/>
            </a:pPr>
            <a:endParaRPr lang="da-DK" sz="2300">
              <a:solidFill>
                <a:srgbClr val="FFFFFF"/>
              </a:solidFill>
            </a:endParaRPr>
          </a:p>
          <a:p>
            <a:r>
              <a:rPr lang="da-DK" sz="2300">
                <a:solidFill>
                  <a:srgbClr val="FFFFFF"/>
                </a:solidFill>
              </a:rPr>
              <a:t>Klientarbejde:			Hvilke plancher, øvelser, modeller?</a:t>
            </a:r>
          </a:p>
          <a:p>
            <a:pPr marL="2743200" lvl="6" indent="0">
              <a:buNone/>
            </a:pPr>
            <a:r>
              <a:rPr lang="da-DK" sz="2300">
                <a:solidFill>
                  <a:srgbClr val="FFFFFF"/>
                </a:solidFill>
              </a:rPr>
              <a:t>Hvilke patienter?</a:t>
            </a:r>
          </a:p>
          <a:p>
            <a:pPr marL="2743200" lvl="6" indent="0">
              <a:buNone/>
            </a:pPr>
            <a:endParaRPr lang="da-DK" sz="2300">
              <a:solidFill>
                <a:srgbClr val="FFFFFF"/>
              </a:solidFill>
            </a:endParaRPr>
          </a:p>
          <a:p>
            <a:r>
              <a:rPr lang="da-DK" sz="2300">
                <a:solidFill>
                  <a:srgbClr val="FFFFFF"/>
                </a:solidFill>
              </a:rPr>
              <a:t>Træning:				Sammen med hvem?</a:t>
            </a:r>
          </a:p>
          <a:p>
            <a:pPr marL="2286000" lvl="5" indent="0">
              <a:buNone/>
            </a:pPr>
            <a:r>
              <a:rPr lang="da-DK" sz="2300">
                <a:solidFill>
                  <a:srgbClr val="FFFFFF"/>
                </a:solidFill>
              </a:rPr>
              <a:t>	Hvornår?</a:t>
            </a:r>
          </a:p>
          <a:p>
            <a:pPr marL="2286000" lvl="5" indent="0">
              <a:buNone/>
            </a:pPr>
            <a:endParaRPr lang="da-DK">
              <a:solidFill>
                <a:srgbClr val="FFFFFF"/>
              </a:solidFill>
            </a:endParaRPr>
          </a:p>
          <a:p>
            <a:pPr marL="2286000" lvl="5" indent="0">
              <a:buNone/>
            </a:pP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08897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800895" y="237286"/>
            <a:ext cx="8229600" cy="1143000"/>
          </a:xfrm>
        </p:spPr>
        <p:txBody>
          <a:bodyPr>
            <a:normAutofit/>
          </a:bodyPr>
          <a:lstStyle/>
          <a:p>
            <a:r>
              <a:rPr lang="da-DK" sz="4000">
                <a:solidFill>
                  <a:srgbClr val="F8E950"/>
                </a:solidFill>
              </a:rPr>
              <a:t>Referencer og kilder til inspiration</a:t>
            </a:r>
          </a:p>
        </p:txBody>
      </p:sp>
      <p:sp>
        <p:nvSpPr>
          <p:cNvPr id="3" name="Pladsholder til indhold 2"/>
          <p:cNvSpPr>
            <a:spLocks noGrp="1"/>
          </p:cNvSpPr>
          <p:nvPr>
            <p:ph idx="4294967295"/>
          </p:nvPr>
        </p:nvSpPr>
        <p:spPr>
          <a:xfrm>
            <a:off x="2438400" y="1632858"/>
            <a:ext cx="8229600" cy="4525963"/>
          </a:xfrm>
          <a:noFill/>
        </p:spPr>
        <p:txBody>
          <a:bodyPr>
            <a:normAutofit fontScale="77500" lnSpcReduction="20000"/>
          </a:bodyPr>
          <a:lstStyle/>
          <a:p>
            <a:pPr marL="0" indent="0">
              <a:buNone/>
            </a:pPr>
            <a:r>
              <a:rPr lang="da-DK" sz="3300" dirty="0">
                <a:solidFill>
                  <a:srgbClr val="FFFFFF"/>
                </a:solidFill>
                <a:hlinkClick r:id="rId2"/>
              </a:rPr>
              <a:t>https://compassionatemind.co.uk</a:t>
            </a:r>
            <a:r>
              <a:rPr lang="da-DK" sz="3300" dirty="0">
                <a:solidFill>
                  <a:srgbClr val="FFFFFF"/>
                </a:solidFill>
              </a:rPr>
              <a:t> </a:t>
            </a:r>
            <a:r>
              <a:rPr lang="da-DK" sz="2400" dirty="0">
                <a:solidFill>
                  <a:srgbClr val="FFFFFF"/>
                </a:solidFill>
              </a:rPr>
              <a:t>Kik der for inspiration, </a:t>
            </a:r>
            <a:r>
              <a:rPr lang="da-DK" sz="2400" dirty="0" err="1">
                <a:solidFill>
                  <a:srgbClr val="FFFFFF"/>
                </a:solidFill>
              </a:rPr>
              <a:t>videor</a:t>
            </a:r>
            <a:r>
              <a:rPr lang="da-DK" sz="2400" dirty="0">
                <a:solidFill>
                  <a:srgbClr val="FFFFFF"/>
                </a:solidFill>
              </a:rPr>
              <a:t>, kurser og konferencer, bøger og artikler</a:t>
            </a:r>
            <a:r>
              <a:rPr lang="da-DK" sz="2400" dirty="0">
                <a:solidFill>
                  <a:srgbClr val="FFFFFF"/>
                </a:solidFill>
                <a:sym typeface="Wingdings"/>
              </a:rPr>
              <a:t></a:t>
            </a:r>
            <a:endParaRPr lang="da-DK" sz="2400" dirty="0">
              <a:solidFill>
                <a:srgbClr val="FFFFFF"/>
              </a:solidFill>
            </a:endParaRPr>
          </a:p>
          <a:p>
            <a:pPr marL="0" indent="0">
              <a:buNone/>
            </a:pPr>
            <a:endParaRPr lang="da-DK" sz="2400" dirty="0">
              <a:solidFill>
                <a:srgbClr val="FFFFFF"/>
              </a:solidFill>
            </a:endParaRPr>
          </a:p>
          <a:p>
            <a:pPr marL="0" indent="0">
              <a:buNone/>
            </a:pPr>
            <a:r>
              <a:rPr lang="da-DK" sz="2400" b="1" dirty="0">
                <a:solidFill>
                  <a:srgbClr val="FFFFFF"/>
                </a:solidFill>
              </a:rPr>
              <a:t>Bøger på dansk:</a:t>
            </a:r>
          </a:p>
          <a:p>
            <a:pPr marL="0" indent="0">
              <a:buNone/>
            </a:pPr>
            <a:r>
              <a:rPr lang="da-DK" sz="2000" dirty="0">
                <a:solidFill>
                  <a:srgbClr val="FFFFFF"/>
                </a:solidFill>
              </a:rPr>
              <a:t>Paul Gilbert: Medfølelse og </a:t>
            </a:r>
            <a:r>
              <a:rPr lang="da-DK" sz="2000" dirty="0" err="1">
                <a:solidFill>
                  <a:srgbClr val="FFFFFF"/>
                </a:solidFill>
              </a:rPr>
              <a:t>mindfulness</a:t>
            </a:r>
            <a:r>
              <a:rPr lang="da-DK" sz="2000" dirty="0">
                <a:solidFill>
                  <a:srgbClr val="FFFFFF"/>
                </a:solidFill>
              </a:rPr>
              <a:t> – fra selvkritik til selvværd. Klim 2009</a:t>
            </a:r>
          </a:p>
          <a:p>
            <a:pPr marL="0" indent="0">
              <a:buNone/>
            </a:pPr>
            <a:r>
              <a:rPr lang="da-DK" sz="2000" dirty="0">
                <a:solidFill>
                  <a:srgbClr val="FFFFFF"/>
                </a:solidFill>
              </a:rPr>
              <a:t>Christina Schlander: </a:t>
            </a:r>
            <a:r>
              <a:rPr lang="da-DK" sz="2000" dirty="0" err="1">
                <a:solidFill>
                  <a:srgbClr val="FFFFFF"/>
                </a:solidFill>
              </a:rPr>
              <a:t>Compassion</a:t>
            </a:r>
            <a:r>
              <a:rPr lang="da-DK" sz="2000" dirty="0">
                <a:solidFill>
                  <a:srgbClr val="FFFFFF"/>
                </a:solidFill>
              </a:rPr>
              <a:t> fokuseret terapi. Akademisk Forlag 2015</a:t>
            </a:r>
          </a:p>
          <a:p>
            <a:pPr marL="0" indent="0">
              <a:buNone/>
            </a:pPr>
            <a:endParaRPr lang="da-DK" sz="2800" dirty="0">
              <a:solidFill>
                <a:srgbClr val="FFFFFF"/>
              </a:solidFill>
            </a:endParaRPr>
          </a:p>
          <a:p>
            <a:pPr marL="0" indent="0">
              <a:buNone/>
            </a:pPr>
            <a:r>
              <a:rPr lang="da-DK" sz="2400" b="1" dirty="0">
                <a:solidFill>
                  <a:srgbClr val="FFFFFF"/>
                </a:solidFill>
              </a:rPr>
              <a:t>Andre hjemmesider m. videoer og meditationer til download:</a:t>
            </a: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4"/>
              </a:rPr>
              <a:t>https://compassionatemind.co.uk/individuals/audio-for-individuals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http://www.self-compassion.org/guided-self-compassion-meditations-mp3.html</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http://www.mindfulselfcompassion.org/meditations_downloads.php</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http://compassionforvoices.com</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endParaRPr lang="da-DK" sz="2000" dirty="0">
              <a:solidFill>
                <a:srgbClr val="800000"/>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885729016"/>
      </p:ext>
    </p:extLst>
  </p:cSld>
  <p:clrMapOvr>
    <a:masterClrMapping/>
  </p:clrMapOvr>
</p:sld>
</file>

<file path=ppt/theme/theme1.xml><?xml version="1.0" encoding="utf-8"?>
<a:theme xmlns:a="http://schemas.openxmlformats.org/drawingml/2006/main" name="Bue">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2976</TotalTime>
  <Words>7668</Words>
  <Application>Microsoft Macintosh PowerPoint</Application>
  <PresentationFormat>Widescreen</PresentationFormat>
  <Paragraphs>1067</Paragraphs>
  <Slides>99</Slides>
  <Notes>16</Notes>
  <HiddenSlides>0</HiddenSlides>
  <MMClips>0</MMClips>
  <ScaleCrop>false</ScaleCrop>
  <HeadingPairs>
    <vt:vector size="8" baseType="variant">
      <vt:variant>
        <vt:lpstr>Benyttede skrifttyper</vt:lpstr>
      </vt:variant>
      <vt:variant>
        <vt:i4>14</vt:i4>
      </vt:variant>
      <vt:variant>
        <vt:lpstr>Tema</vt:lpstr>
      </vt:variant>
      <vt:variant>
        <vt:i4>4</vt:i4>
      </vt:variant>
      <vt:variant>
        <vt:lpstr>Integrerede OLE-servere</vt:lpstr>
      </vt:variant>
      <vt:variant>
        <vt:i4>1</vt:i4>
      </vt:variant>
      <vt:variant>
        <vt:lpstr>Slidetitler</vt:lpstr>
      </vt:variant>
      <vt:variant>
        <vt:i4>99</vt:i4>
      </vt:variant>
    </vt:vector>
  </HeadingPairs>
  <TitlesOfParts>
    <vt:vector size="118" baseType="lpstr">
      <vt:lpstr>MS PGothic</vt:lpstr>
      <vt:lpstr>MS PGothic</vt:lpstr>
      <vt:lpstr>游ゴシック</vt:lpstr>
      <vt:lpstr>ヒラギノ明朝 ProN W3</vt:lpstr>
      <vt:lpstr>ヒラギノ明朝 ProN W6</vt:lpstr>
      <vt:lpstr>ヒラギノ角ゴ ProN W3</vt:lpstr>
      <vt:lpstr>American Typewriter</vt:lpstr>
      <vt:lpstr>Arial</vt:lpstr>
      <vt:lpstr>Calibri</vt:lpstr>
      <vt:lpstr>Comic Sans MS</vt:lpstr>
      <vt:lpstr>Lucida Grande</vt:lpstr>
      <vt:lpstr>Times New Roman</vt:lpstr>
      <vt:lpstr>Wingdings</vt:lpstr>
      <vt:lpstr>Zapf Dingbats</vt:lpstr>
      <vt:lpstr>Bue</vt:lpstr>
      <vt:lpstr>6_Standardtema</vt:lpstr>
      <vt:lpstr>Hvid baggrund</vt:lpstr>
      <vt:lpstr>1_Hvid baggrund</vt:lpstr>
      <vt:lpstr>Bitmap Image</vt:lpstr>
      <vt:lpstr>Basiskursus i  Medfølelsesfokuseret terapi / Compassion Focused Therapy CFT for tværfagligt personale 1 og 2 februar og 9 marts 2018</vt:lpstr>
      <vt:lpstr>Introduktion til en medfølelsesfokuseret tilgang  </vt:lpstr>
      <vt:lpstr>Ansvar</vt:lpstr>
      <vt:lpstr>Kurset</vt:lpstr>
      <vt:lpstr>Hvorfor fokus på medfølelse i terapi? </vt:lpstr>
      <vt:lpstr>Terapi og træning</vt:lpstr>
      <vt:lpstr>Den indre stemmes tonefald</vt:lpstr>
      <vt:lpstr>PowerPoint-præsentation</vt:lpstr>
      <vt:lpstr>Definition af medfølelse  i  Compassion Focused Therapy</vt:lpstr>
      <vt:lpstr>Hvad er medfølelse?</vt:lpstr>
      <vt:lpstr>To processer i at udvikle vores  medfølende sind </vt:lpstr>
      <vt:lpstr>Medfølelse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Engagement af klienten i psykoedukation</vt:lpstr>
      <vt:lpstr>Indlæring af følelser</vt:lpstr>
      <vt:lpstr>En version af os</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PowerPoint-præsentation</vt:lpstr>
      <vt:lpstr>Drøftelse af øvelsen i par</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Hjertevarme </vt:lpstr>
      <vt:lpstr>Rummelig og empatisk</vt:lpstr>
      <vt:lpstr>Fordomsfrihed – vi har alle vore kampe</vt:lpstr>
      <vt:lpstr>Visdom og styrke</vt:lpstr>
      <vt:lpstr>Opbygning af den medfølende figur  </vt:lpstr>
      <vt:lpstr>Øvelse med medfølende figur</vt:lpstr>
      <vt:lpstr>Hertil kom vi.</vt:lpstr>
      <vt:lpstr>Skuespils tilgang</vt:lpstr>
      <vt:lpstr>Guide til ”Medfølende selv”</vt:lpstr>
      <vt:lpstr>Øvelse parvis</vt:lpstr>
      <vt:lpstr>Refleksioner og hjemmearbejde</vt:lpstr>
      <vt:lpstr>Introduktion til en medfølelsesfokuseret tilgang  </vt:lpstr>
      <vt:lpstr>Skam som vedligeholdende faktor</vt:lpstr>
      <vt:lpstr>Analyse af skam</vt:lpstr>
      <vt:lpstr>Analyse af skam</vt:lpstr>
      <vt:lpstr>Den grundlæggende filosofi er:</vt:lpstr>
      <vt:lpstr>En model for skam med ydre skam som det centrale aspekt</vt:lpstr>
      <vt:lpstr>PowerPoint-præsentation</vt:lpstr>
      <vt:lpstr>Funktionsanalyse af følelserne  i forbindelse med en nylig konflikt  </vt:lpstr>
      <vt:lpstr>PowerPoint-præsentation</vt:lpstr>
      <vt:lpstr>PowerPoint-præsentation</vt:lpstr>
      <vt:lpstr>PowerPoint-præsentation</vt:lpstr>
      <vt:lpstr>PowerPoint-præsentation</vt:lpstr>
      <vt:lpstr>PowerPoint-præsentation</vt:lpstr>
      <vt:lpstr>Kritisk selv</vt:lpstr>
      <vt:lpstr>Undersøgelse af kritisk selv Med brug af visualisering i plenum</vt:lpstr>
      <vt:lpstr>Giv medfølelse til din kritiker</vt:lpstr>
      <vt:lpstr>Arbejde med at give medfølelse til den indre kritiker Med brug af stole plenum og parvis</vt:lpstr>
      <vt:lpstr>PowerPoint-præsentation</vt:lpstr>
      <vt:lpstr>PowerPoint-præsentation</vt:lpstr>
      <vt:lpstr>Plenumøvelse</vt:lpstr>
      <vt:lpstr>Gruppearbejde i par (2 X 30 min.)</vt:lpstr>
      <vt:lpstr>Brug af medfølende selv</vt:lpstr>
      <vt:lpstr>Plenumøvelse</vt:lpstr>
      <vt:lpstr>PowerPoint-præsentation</vt:lpstr>
      <vt:lpstr>PowerPoint-præsentation</vt:lpstr>
      <vt:lpstr>Refleksioner og hjemmearbejde</vt:lpstr>
      <vt:lpstr>Referencer og kilder til inspiration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Basiskursus i  Medfølelsesfokuseret terapi / Compassion Focused Therapy CFT for tværfagligt personale 1 og 2 februar og 9 marts 2018</dc:title>
  <dc:creator>Lena Højgård Isager</dc:creator>
  <cp:lastModifiedBy>Lena Højgård Isager</cp:lastModifiedBy>
  <cp:revision>3</cp:revision>
  <dcterms:created xsi:type="dcterms:W3CDTF">2018-01-25T13:29:56Z</dcterms:created>
  <dcterms:modified xsi:type="dcterms:W3CDTF">2018-02-03T09:48:39Z</dcterms:modified>
</cp:coreProperties>
</file>