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5" r:id="rId1"/>
    <p:sldMasterId id="2147483722" r:id="rId2"/>
    <p:sldMasterId id="2147483745" r:id="rId3"/>
    <p:sldMasterId id="2147483877" r:id="rId4"/>
  </p:sldMasterIdLst>
  <p:notesMasterIdLst>
    <p:notesMasterId r:id="rId78"/>
  </p:notesMasterIdLst>
  <p:handoutMasterIdLst>
    <p:handoutMasterId r:id="rId79"/>
  </p:handoutMasterIdLst>
  <p:sldIdLst>
    <p:sldId id="256" r:id="rId5"/>
    <p:sldId id="257" r:id="rId6"/>
    <p:sldId id="300" r:id="rId7"/>
    <p:sldId id="304" r:id="rId8"/>
    <p:sldId id="305" r:id="rId9"/>
    <p:sldId id="481" r:id="rId10"/>
    <p:sldId id="492" r:id="rId11"/>
    <p:sldId id="489" r:id="rId12"/>
    <p:sldId id="480" r:id="rId13"/>
    <p:sldId id="482" r:id="rId14"/>
    <p:sldId id="437" r:id="rId15"/>
    <p:sldId id="391" r:id="rId16"/>
    <p:sldId id="431" r:id="rId17"/>
    <p:sldId id="438" r:id="rId18"/>
    <p:sldId id="393" r:id="rId19"/>
    <p:sldId id="432" r:id="rId20"/>
    <p:sldId id="398" r:id="rId21"/>
    <p:sldId id="436" r:id="rId22"/>
    <p:sldId id="493" r:id="rId23"/>
    <p:sldId id="405" r:id="rId24"/>
    <p:sldId id="455" r:id="rId25"/>
    <p:sldId id="308" r:id="rId26"/>
    <p:sldId id="309" r:id="rId27"/>
    <p:sldId id="440" r:id="rId28"/>
    <p:sldId id="441" r:id="rId29"/>
    <p:sldId id="442" r:id="rId30"/>
    <p:sldId id="265" r:id="rId31"/>
    <p:sldId id="360" r:id="rId32"/>
    <p:sldId id="361" r:id="rId33"/>
    <p:sldId id="362" r:id="rId34"/>
    <p:sldId id="443" r:id="rId35"/>
    <p:sldId id="445" r:id="rId36"/>
    <p:sldId id="446" r:id="rId37"/>
    <p:sldId id="447" r:id="rId38"/>
    <p:sldId id="448" r:id="rId39"/>
    <p:sldId id="449" r:id="rId40"/>
    <p:sldId id="450" r:id="rId41"/>
    <p:sldId id="451" r:id="rId42"/>
    <p:sldId id="452" r:id="rId43"/>
    <p:sldId id="343" r:id="rId44"/>
    <p:sldId id="453" r:id="rId45"/>
    <p:sldId id="454" r:id="rId46"/>
    <p:sldId id="337" r:id="rId47"/>
    <p:sldId id="494" r:id="rId48"/>
    <p:sldId id="495" r:id="rId49"/>
    <p:sldId id="358" r:id="rId50"/>
    <p:sldId id="363" r:id="rId51"/>
    <p:sldId id="413" r:id="rId52"/>
    <p:sldId id="338" r:id="rId53"/>
    <p:sldId id="456" r:id="rId54"/>
    <p:sldId id="457" r:id="rId55"/>
    <p:sldId id="458" r:id="rId56"/>
    <p:sldId id="459" r:id="rId57"/>
    <p:sldId id="359" r:id="rId58"/>
    <p:sldId id="291" r:id="rId59"/>
    <p:sldId id="293" r:id="rId60"/>
    <p:sldId id="294" r:id="rId61"/>
    <p:sldId id="295" r:id="rId62"/>
    <p:sldId id="296" r:id="rId63"/>
    <p:sldId id="488" r:id="rId64"/>
    <p:sldId id="486" r:id="rId65"/>
    <p:sldId id="487" r:id="rId66"/>
    <p:sldId id="485" r:id="rId67"/>
    <p:sldId id="500" r:id="rId68"/>
    <p:sldId id="424" r:id="rId69"/>
    <p:sldId id="476" r:id="rId70"/>
    <p:sldId id="499" r:id="rId71"/>
    <p:sldId id="466" r:id="rId72"/>
    <p:sldId id="496" r:id="rId73"/>
    <p:sldId id="477" r:id="rId74"/>
    <p:sldId id="498" r:id="rId75"/>
    <p:sldId id="479" r:id="rId76"/>
    <p:sldId id="426" r:id="rId77"/>
  </p:sldIdLst>
  <p:sldSz cx="9144000" cy="6858000" type="screen4x3"/>
  <p:notesSz cx="9144000" cy="6858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E950"/>
    <a:srgbClr val="006F00"/>
    <a:srgbClr val="00B050"/>
    <a:srgbClr val="FFBA3C"/>
    <a:srgbClr val="FFE4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6"/>
    <p:restoredTop sz="93186"/>
  </p:normalViewPr>
  <p:slideViewPr>
    <p:cSldViewPr snapToGrid="0" snapToObjects="1">
      <p:cViewPr>
        <p:scale>
          <a:sx n="82" d="100"/>
          <a:sy n="82" d="100"/>
        </p:scale>
        <p:origin x="696" y="376"/>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64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72C11A7-7506-6B41-9397-E2AC4DE67CAE}" type="datetime1">
              <a:rPr lang="da-DK" smtClean="0"/>
              <a:t>08/01/2018</a:t>
            </a:fld>
            <a:endParaRPr lang="da-DK"/>
          </a:p>
        </p:txBody>
      </p:sp>
      <p:sp>
        <p:nvSpPr>
          <p:cNvPr id="4" name="Pladsholder til sidefod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668C3F4-7028-B542-A7DA-8718F6A4F4AE}" type="slidenum">
              <a:rPr lang="da-DK" smtClean="0"/>
              <a:t>‹nr.›</a:t>
            </a:fld>
            <a:endParaRPr lang="da-DK"/>
          </a:p>
        </p:txBody>
      </p:sp>
    </p:spTree>
    <p:extLst>
      <p:ext uri="{BB962C8B-B14F-4D97-AF65-F5344CB8AC3E}">
        <p14:creationId xmlns:p14="http://schemas.microsoft.com/office/powerpoint/2010/main" val="765012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E617CCB-C755-EF45-90A4-9211A33C9B95}" type="datetime1">
              <a:rPr lang="da-DK" smtClean="0"/>
              <a:t>08/01/2018</a:t>
            </a:fld>
            <a:endParaRPr lang="da-DK"/>
          </a:p>
        </p:txBody>
      </p:sp>
      <p:sp>
        <p:nvSpPr>
          <p:cNvPr id="4" name="Pladsholder til diasbillede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D36D108-E9A9-9142-A937-76426E5D6122}" type="slidenum">
              <a:rPr lang="da-DK" smtClean="0"/>
              <a:t>‹nr.›</a:t>
            </a:fld>
            <a:endParaRPr lang="da-DK"/>
          </a:p>
        </p:txBody>
      </p:sp>
    </p:spTree>
    <p:extLst>
      <p:ext uri="{BB962C8B-B14F-4D97-AF65-F5344CB8AC3E}">
        <p14:creationId xmlns:p14="http://schemas.microsoft.com/office/powerpoint/2010/main" val="7738619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ED36D108-E9A9-9142-A937-76426E5D6122}" type="slidenum">
              <a:rPr lang="da-DK" smtClean="0"/>
              <a:t>1</a:t>
            </a:fld>
            <a:endParaRPr lang="da-DK"/>
          </a:p>
        </p:txBody>
      </p:sp>
    </p:spTree>
    <p:extLst>
      <p:ext uri="{BB962C8B-B14F-4D97-AF65-F5344CB8AC3E}">
        <p14:creationId xmlns:p14="http://schemas.microsoft.com/office/powerpoint/2010/main" val="77436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3" name="Rectangle 7"/>
          <p:cNvSpPr txBox="1">
            <a:spLocks noGrp="1" noChangeArrowheads="1"/>
          </p:cNvSpPr>
          <p:nvPr/>
        </p:nvSpPr>
        <p:spPr bwMode="auto">
          <a:xfrm>
            <a:off x="5182029" y="6514716"/>
            <a:ext cx="3961971" cy="343284"/>
          </a:xfrm>
          <a:prstGeom prst="rect">
            <a:avLst/>
          </a:prstGeom>
          <a:noFill/>
          <a:ln w="9525">
            <a:noFill/>
            <a:miter lim="800000"/>
            <a:headEnd/>
            <a:tailEnd/>
          </a:ln>
        </p:spPr>
        <p:txBody>
          <a:bodyPr anchor="b"/>
          <a:lstStyle/>
          <a:p>
            <a:pPr algn="r"/>
            <a:fld id="{4C8BEFCE-852A-4667-AD62-35A4E0F8AB9C}" type="slidenum">
              <a:rPr lang="en-GB" sz="1200" b="0">
                <a:solidFill>
                  <a:schemeClr val="tx1"/>
                </a:solidFill>
              </a:rPr>
              <a:pPr algn="r"/>
              <a:t>33</a:t>
            </a:fld>
            <a:endParaRPr lang="en-GB" sz="1200" b="0">
              <a:solidFill>
                <a:schemeClr val="tx1"/>
              </a:solidFill>
            </a:endParaRPr>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3841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ED36D108-E9A9-9142-A937-76426E5D6122}" type="slidenum">
              <a:rPr lang="da-DK" smtClean="0"/>
              <a:t>40</a:t>
            </a:fld>
            <a:endParaRPr lang="da-DK"/>
          </a:p>
        </p:txBody>
      </p:sp>
    </p:spTree>
    <p:extLst>
      <p:ext uri="{BB962C8B-B14F-4D97-AF65-F5344CB8AC3E}">
        <p14:creationId xmlns:p14="http://schemas.microsoft.com/office/powerpoint/2010/main" val="1152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ED36D108-E9A9-9142-A937-76426E5D6122}" type="slidenum">
              <a:rPr lang="da-DK" smtClean="0"/>
              <a:t>44</a:t>
            </a:fld>
            <a:endParaRPr lang="da-DK"/>
          </a:p>
        </p:txBody>
      </p:sp>
    </p:spTree>
    <p:extLst>
      <p:ext uri="{BB962C8B-B14F-4D97-AF65-F5344CB8AC3E}">
        <p14:creationId xmlns:p14="http://schemas.microsoft.com/office/powerpoint/2010/main" val="1134846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ED36D108-E9A9-9142-A937-76426E5D6122}" type="slidenum">
              <a:rPr lang="da-DK" smtClean="0"/>
              <a:t>60</a:t>
            </a:fld>
            <a:endParaRPr lang="da-DK"/>
          </a:p>
        </p:txBody>
      </p:sp>
    </p:spTree>
    <p:extLst>
      <p:ext uri="{BB962C8B-B14F-4D97-AF65-F5344CB8AC3E}">
        <p14:creationId xmlns:p14="http://schemas.microsoft.com/office/powerpoint/2010/main" val="978630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ED36D108-E9A9-9142-A937-76426E5D6122}" type="slidenum">
              <a:rPr lang="da-DK" smtClean="0"/>
              <a:t>62</a:t>
            </a:fld>
            <a:endParaRPr lang="da-DK"/>
          </a:p>
        </p:txBody>
      </p:sp>
    </p:spTree>
    <p:extLst>
      <p:ext uri="{BB962C8B-B14F-4D97-AF65-F5344CB8AC3E}">
        <p14:creationId xmlns:p14="http://schemas.microsoft.com/office/powerpoint/2010/main" val="191442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43338" y="9429750"/>
            <a:ext cx="29384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defTabSz="949325">
              <a:spcBef>
                <a:spcPct val="30000"/>
              </a:spcBef>
              <a:defRPr sz="1200">
                <a:solidFill>
                  <a:schemeClr val="tx1"/>
                </a:solidFill>
                <a:latin typeface="Times New Roman" charset="0"/>
                <a:ea typeface="MS PGothic" charset="-128"/>
              </a:defRPr>
            </a:lvl1pPr>
            <a:lvl2pPr marL="742950" indent="-285750" defTabSz="949325">
              <a:spcBef>
                <a:spcPct val="30000"/>
              </a:spcBef>
              <a:defRPr sz="1200">
                <a:solidFill>
                  <a:schemeClr val="tx1"/>
                </a:solidFill>
                <a:latin typeface="Times New Roman" charset="0"/>
                <a:ea typeface="MS PGothic" charset="-128"/>
              </a:defRPr>
            </a:lvl2pPr>
            <a:lvl3pPr marL="1143000" indent="-228600" defTabSz="949325">
              <a:spcBef>
                <a:spcPct val="30000"/>
              </a:spcBef>
              <a:defRPr sz="1200">
                <a:solidFill>
                  <a:schemeClr val="tx1"/>
                </a:solidFill>
                <a:latin typeface="Times New Roman" charset="0"/>
                <a:ea typeface="MS PGothic" charset="-128"/>
              </a:defRPr>
            </a:lvl3pPr>
            <a:lvl4pPr marL="1600200" indent="-228600" defTabSz="949325">
              <a:spcBef>
                <a:spcPct val="30000"/>
              </a:spcBef>
              <a:defRPr sz="1200">
                <a:solidFill>
                  <a:schemeClr val="tx1"/>
                </a:solidFill>
                <a:latin typeface="Times New Roman" charset="0"/>
                <a:ea typeface="MS PGothic" charset="-128"/>
              </a:defRPr>
            </a:lvl4pPr>
            <a:lvl5pPr marL="2057400" indent="-228600" defTabSz="949325">
              <a:spcBef>
                <a:spcPct val="30000"/>
              </a:spcBef>
              <a:defRPr sz="1200">
                <a:solidFill>
                  <a:schemeClr val="tx1"/>
                </a:solidFill>
                <a:latin typeface="Times New Roman" charset="0"/>
                <a:ea typeface="MS PGothic" charset="-128"/>
              </a:defRPr>
            </a:lvl5pPr>
            <a:lvl6pPr marL="2514600" indent="-228600" defTabSz="949325" eaLnBrk="0" fontAlgn="base" hangingPunct="0">
              <a:spcBef>
                <a:spcPct val="30000"/>
              </a:spcBef>
              <a:spcAft>
                <a:spcPct val="0"/>
              </a:spcAft>
              <a:defRPr sz="1200">
                <a:solidFill>
                  <a:schemeClr val="tx1"/>
                </a:solidFill>
                <a:latin typeface="Times New Roman" charset="0"/>
                <a:ea typeface="MS PGothic" charset="-128"/>
              </a:defRPr>
            </a:lvl6pPr>
            <a:lvl7pPr marL="2971800" indent="-228600" defTabSz="949325" eaLnBrk="0" fontAlgn="base" hangingPunct="0">
              <a:spcBef>
                <a:spcPct val="30000"/>
              </a:spcBef>
              <a:spcAft>
                <a:spcPct val="0"/>
              </a:spcAft>
              <a:defRPr sz="1200">
                <a:solidFill>
                  <a:schemeClr val="tx1"/>
                </a:solidFill>
                <a:latin typeface="Times New Roman" charset="0"/>
                <a:ea typeface="MS PGothic" charset="-128"/>
              </a:defRPr>
            </a:lvl7pPr>
            <a:lvl8pPr marL="3429000" indent="-228600" defTabSz="949325" eaLnBrk="0" fontAlgn="base" hangingPunct="0">
              <a:spcBef>
                <a:spcPct val="30000"/>
              </a:spcBef>
              <a:spcAft>
                <a:spcPct val="0"/>
              </a:spcAft>
              <a:defRPr sz="1200">
                <a:solidFill>
                  <a:schemeClr val="tx1"/>
                </a:solidFill>
                <a:latin typeface="Times New Roman" charset="0"/>
                <a:ea typeface="MS PGothic" charset="-128"/>
              </a:defRPr>
            </a:lvl8pPr>
            <a:lvl9pPr marL="3886200" indent="-228600" defTabSz="949325" eaLnBrk="0" fontAlgn="base" hangingPunct="0">
              <a:spcBef>
                <a:spcPct val="30000"/>
              </a:spcBef>
              <a:spcAft>
                <a:spcPct val="0"/>
              </a:spcAft>
              <a:defRPr sz="1200">
                <a:solidFill>
                  <a:schemeClr val="tx1"/>
                </a:solidFill>
                <a:latin typeface="Times New Roman" charset="0"/>
                <a:ea typeface="MS PGothic" charset="-128"/>
              </a:defRPr>
            </a:lvl9pPr>
          </a:lstStyle>
          <a:p>
            <a:pPr algn="r" eaLnBrk="1" hangingPunct="1">
              <a:spcBef>
                <a:spcPct val="0"/>
              </a:spcBef>
            </a:pPr>
            <a:fld id="{9F7E34A0-978C-834F-B285-806223463ACC}" type="slidenum">
              <a:rPr lang="en-GB" altLang="da-DK" b="0"/>
              <a:pPr algn="r" eaLnBrk="1" hangingPunct="1">
                <a:spcBef>
                  <a:spcPct val="0"/>
                </a:spcBef>
              </a:pPr>
              <a:t>66</a:t>
            </a:fld>
            <a:endParaRPr lang="en-GB" altLang="da-DK" b="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eaLnBrk="1" hangingPunct="1"/>
            <a:endParaRPr lang="en-US" altLang="da-DK">
              <a:latin typeface="Times New Roman" charset="0"/>
              <a:ea typeface="MS PGothic" charset="-128"/>
            </a:endParaRPr>
          </a:p>
        </p:txBody>
      </p:sp>
    </p:spTree>
    <p:extLst>
      <p:ext uri="{BB962C8B-B14F-4D97-AF65-F5344CB8AC3E}">
        <p14:creationId xmlns:p14="http://schemas.microsoft.com/office/powerpoint/2010/main" val="159559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43338" y="9429750"/>
            <a:ext cx="29384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defTabSz="949325">
              <a:spcBef>
                <a:spcPct val="30000"/>
              </a:spcBef>
              <a:defRPr sz="1200">
                <a:solidFill>
                  <a:schemeClr val="tx1"/>
                </a:solidFill>
                <a:latin typeface="Times New Roman" charset="0"/>
                <a:ea typeface="MS PGothic" charset="-128"/>
              </a:defRPr>
            </a:lvl1pPr>
            <a:lvl2pPr marL="742950" indent="-285750" defTabSz="949325">
              <a:spcBef>
                <a:spcPct val="30000"/>
              </a:spcBef>
              <a:defRPr sz="1200">
                <a:solidFill>
                  <a:schemeClr val="tx1"/>
                </a:solidFill>
                <a:latin typeface="Times New Roman" charset="0"/>
                <a:ea typeface="MS PGothic" charset="-128"/>
              </a:defRPr>
            </a:lvl2pPr>
            <a:lvl3pPr marL="1143000" indent="-228600" defTabSz="949325">
              <a:spcBef>
                <a:spcPct val="30000"/>
              </a:spcBef>
              <a:defRPr sz="1200">
                <a:solidFill>
                  <a:schemeClr val="tx1"/>
                </a:solidFill>
                <a:latin typeface="Times New Roman" charset="0"/>
                <a:ea typeface="MS PGothic" charset="-128"/>
              </a:defRPr>
            </a:lvl3pPr>
            <a:lvl4pPr marL="1600200" indent="-228600" defTabSz="949325">
              <a:spcBef>
                <a:spcPct val="30000"/>
              </a:spcBef>
              <a:defRPr sz="1200">
                <a:solidFill>
                  <a:schemeClr val="tx1"/>
                </a:solidFill>
                <a:latin typeface="Times New Roman" charset="0"/>
                <a:ea typeface="MS PGothic" charset="-128"/>
              </a:defRPr>
            </a:lvl4pPr>
            <a:lvl5pPr marL="2057400" indent="-228600" defTabSz="949325">
              <a:spcBef>
                <a:spcPct val="30000"/>
              </a:spcBef>
              <a:defRPr sz="1200">
                <a:solidFill>
                  <a:schemeClr val="tx1"/>
                </a:solidFill>
                <a:latin typeface="Times New Roman" charset="0"/>
                <a:ea typeface="MS PGothic" charset="-128"/>
              </a:defRPr>
            </a:lvl5pPr>
            <a:lvl6pPr marL="2514600" indent="-228600" defTabSz="949325" eaLnBrk="0" fontAlgn="base" hangingPunct="0">
              <a:spcBef>
                <a:spcPct val="30000"/>
              </a:spcBef>
              <a:spcAft>
                <a:spcPct val="0"/>
              </a:spcAft>
              <a:defRPr sz="1200">
                <a:solidFill>
                  <a:schemeClr val="tx1"/>
                </a:solidFill>
                <a:latin typeface="Times New Roman" charset="0"/>
                <a:ea typeface="MS PGothic" charset="-128"/>
              </a:defRPr>
            </a:lvl6pPr>
            <a:lvl7pPr marL="2971800" indent="-228600" defTabSz="949325" eaLnBrk="0" fontAlgn="base" hangingPunct="0">
              <a:spcBef>
                <a:spcPct val="30000"/>
              </a:spcBef>
              <a:spcAft>
                <a:spcPct val="0"/>
              </a:spcAft>
              <a:defRPr sz="1200">
                <a:solidFill>
                  <a:schemeClr val="tx1"/>
                </a:solidFill>
                <a:latin typeface="Times New Roman" charset="0"/>
                <a:ea typeface="MS PGothic" charset="-128"/>
              </a:defRPr>
            </a:lvl7pPr>
            <a:lvl8pPr marL="3429000" indent="-228600" defTabSz="949325" eaLnBrk="0" fontAlgn="base" hangingPunct="0">
              <a:spcBef>
                <a:spcPct val="30000"/>
              </a:spcBef>
              <a:spcAft>
                <a:spcPct val="0"/>
              </a:spcAft>
              <a:defRPr sz="1200">
                <a:solidFill>
                  <a:schemeClr val="tx1"/>
                </a:solidFill>
                <a:latin typeface="Times New Roman" charset="0"/>
                <a:ea typeface="MS PGothic" charset="-128"/>
              </a:defRPr>
            </a:lvl8pPr>
            <a:lvl9pPr marL="3886200" indent="-228600" defTabSz="949325" eaLnBrk="0" fontAlgn="base" hangingPunct="0">
              <a:spcBef>
                <a:spcPct val="30000"/>
              </a:spcBef>
              <a:spcAft>
                <a:spcPct val="0"/>
              </a:spcAft>
              <a:defRPr sz="1200">
                <a:solidFill>
                  <a:schemeClr val="tx1"/>
                </a:solidFill>
                <a:latin typeface="Times New Roman" charset="0"/>
                <a:ea typeface="MS PGothic" charset="-128"/>
              </a:defRPr>
            </a:lvl9pPr>
          </a:lstStyle>
          <a:p>
            <a:pPr algn="r" eaLnBrk="1" hangingPunct="1">
              <a:spcBef>
                <a:spcPct val="0"/>
              </a:spcBef>
            </a:pPr>
            <a:fld id="{55B7FEEC-4AE4-3144-9C49-24DA861BEF2C}" type="slidenum">
              <a:rPr lang="en-GB" altLang="da-DK" b="0">
                <a:solidFill>
                  <a:srgbClr val="000000"/>
                </a:solidFill>
              </a:rPr>
              <a:pPr algn="r" eaLnBrk="1" hangingPunct="1">
                <a:spcBef>
                  <a:spcPct val="0"/>
                </a:spcBef>
              </a:pPr>
              <a:t>70</a:t>
            </a:fld>
            <a:endParaRPr lang="en-GB" altLang="da-DK" b="0">
              <a:solidFill>
                <a:srgbClr val="000000"/>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lstStyle/>
          <a:p>
            <a:pPr eaLnBrk="1" hangingPunct="1"/>
            <a:endParaRPr lang="en-US" altLang="da-DK">
              <a:latin typeface="Times New Roman" charset="0"/>
              <a:ea typeface="MS PGothic" charset="-128"/>
            </a:endParaRPr>
          </a:p>
        </p:txBody>
      </p:sp>
    </p:spTree>
    <p:extLst>
      <p:ext uri="{BB962C8B-B14F-4D97-AF65-F5344CB8AC3E}">
        <p14:creationId xmlns:p14="http://schemas.microsoft.com/office/powerpoint/2010/main" val="119070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ED36D108-E9A9-9142-A937-76426E5D6122}" type="slidenum">
              <a:rPr lang="da-DK" smtClean="0"/>
              <a:t>2</a:t>
            </a:fld>
            <a:endParaRPr lang="da-DK"/>
          </a:p>
        </p:txBody>
      </p:sp>
    </p:spTree>
    <p:extLst>
      <p:ext uri="{BB962C8B-B14F-4D97-AF65-F5344CB8AC3E}">
        <p14:creationId xmlns:p14="http://schemas.microsoft.com/office/powerpoint/2010/main" val="76403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ED36D108-E9A9-9142-A937-76426E5D6122}" type="slidenum">
              <a:rPr lang="da-DK" smtClean="0"/>
              <a:t>6</a:t>
            </a:fld>
            <a:endParaRPr lang="da-DK"/>
          </a:p>
        </p:txBody>
      </p:sp>
    </p:spTree>
    <p:extLst>
      <p:ext uri="{BB962C8B-B14F-4D97-AF65-F5344CB8AC3E}">
        <p14:creationId xmlns:p14="http://schemas.microsoft.com/office/powerpoint/2010/main" val="37915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miter lim="800000"/>
            <a:headEnd/>
            <a:tailEnd/>
          </a:ln>
        </p:spPr>
        <p:txBody>
          <a:bodyPr/>
          <a:lstStyle/>
          <a:p>
            <a:fld id="{2BFAFBC4-D48D-4DF4-8DEE-7C8EBABD11EF}" type="slidenum">
              <a:rPr lang="en-GB" smtClean="0">
                <a:cs typeface="Arial" charset="0"/>
              </a:rPr>
              <a:pPr/>
              <a:t>11</a:t>
            </a:fld>
            <a:endParaRPr lang="en-GB" smtClean="0">
              <a:cs typeface="Arial" charset="0"/>
            </a:endParaRPr>
          </a:p>
        </p:txBody>
      </p:sp>
      <p:sp>
        <p:nvSpPr>
          <p:cNvPr id="576514" name="Rectangle 7"/>
          <p:cNvSpPr txBox="1">
            <a:spLocks noGrp="1" noChangeArrowheads="1"/>
          </p:cNvSpPr>
          <p:nvPr/>
        </p:nvSpPr>
        <p:spPr bwMode="auto">
          <a:xfrm>
            <a:off x="5182029" y="6514716"/>
            <a:ext cx="3961971" cy="343284"/>
          </a:xfrm>
          <a:prstGeom prst="rect">
            <a:avLst/>
          </a:prstGeom>
          <a:noFill/>
          <a:ln w="9525">
            <a:noFill/>
            <a:miter lim="800000"/>
            <a:headEnd/>
            <a:tailEnd/>
          </a:ln>
        </p:spPr>
        <p:txBody>
          <a:bodyPr anchor="b"/>
          <a:lstStyle/>
          <a:p>
            <a:pPr algn="r"/>
            <a:fld id="{9FBA6DE0-2307-47D1-906F-242EB27EEACC}" type="slidenum">
              <a:rPr lang="en-GB" sz="1200" b="0">
                <a:solidFill>
                  <a:schemeClr val="tx1"/>
                </a:solidFill>
              </a:rPr>
              <a:pPr algn="r"/>
              <a:t>11</a:t>
            </a:fld>
            <a:endParaRPr lang="en-GB" sz="1200" b="0">
              <a:solidFill>
                <a:schemeClr val="tx1"/>
              </a:solidFill>
            </a:endParaRPr>
          </a:p>
        </p:txBody>
      </p:sp>
      <p:sp>
        <p:nvSpPr>
          <p:cNvPr id="576515" name="Rectangle 2"/>
          <p:cNvSpPr>
            <a:spLocks noGrp="1" noRot="1" noChangeAspect="1" noChangeArrowheads="1" noTextEdit="1"/>
          </p:cNvSpPr>
          <p:nvPr>
            <p:ph type="sldImg"/>
          </p:nvPr>
        </p:nvSpPr>
        <p:spPr>
          <a:ln/>
        </p:spPr>
      </p:sp>
      <p:sp>
        <p:nvSpPr>
          <p:cNvPr id="576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121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a:xfrm>
            <a:off x="2857500" y="514350"/>
            <a:ext cx="3429000" cy="2571750"/>
          </a:xfrm>
          <a:solidFill>
            <a:srgbClr val="FFFFFF"/>
          </a:solidFill>
          <a:ln/>
        </p:spPr>
      </p:sp>
      <p:sp>
        <p:nvSpPr>
          <p:cNvPr id="22530" name="Rectangle 2"/>
          <p:cNvSpPr>
            <a:spLocks noGrp="1" noChangeArrowheads="1"/>
          </p:cNvSpPr>
          <p:nvPr>
            <p:ph type="body" idx="1"/>
          </p:nvPr>
        </p:nvSpPr>
        <p:spPr>
          <a:ln/>
        </p:spPr>
        <p:txBody>
          <a:bodyPr/>
          <a:lstStyle/>
          <a:p>
            <a:pPr marL="76200" eaLnBrk="1" hangingPunct="1">
              <a:spcBef>
                <a:spcPts val="813"/>
              </a:spcBef>
              <a:defRPr/>
            </a:pPr>
            <a:r>
              <a:rPr lang="en-US" sz="2200" smtClean="0">
                <a:solidFill>
                  <a:srgbClr val="000000"/>
                </a:solidFill>
                <a:cs typeface="Arial" charset="0"/>
                <a:sym typeface="Arial" charset="0"/>
              </a:rPr>
              <a:t>Animal studies have shown that the amygdala receives sensory information via two routes: a rapid but crude input from the sensory thalamus (via the amydala) and a a slower but more detailed representation from the sensory cortex. </a:t>
            </a:r>
          </a:p>
          <a:p>
            <a:pPr marL="76200" eaLnBrk="1" hangingPunct="1">
              <a:spcBef>
                <a:spcPts val="813"/>
              </a:spcBef>
              <a:defRPr/>
            </a:pPr>
            <a:endParaRPr lang="en-US" sz="2200" smtClean="0">
              <a:solidFill>
                <a:srgbClr val="000000"/>
              </a:solidFill>
              <a:cs typeface="Arial" charset="0"/>
              <a:sym typeface="Arial" charset="0"/>
            </a:endParaRPr>
          </a:p>
          <a:p>
            <a:pPr marL="76200" eaLnBrk="1" hangingPunct="1">
              <a:spcBef>
                <a:spcPts val="813"/>
              </a:spcBef>
              <a:defRPr/>
            </a:pPr>
            <a:r>
              <a:rPr lang="ja-JP" altLang="en-US" sz="2200" smtClean="0">
                <a:solidFill>
                  <a:srgbClr val="000000"/>
                </a:solidFill>
                <a:latin typeface="Arial"/>
                <a:cs typeface="Arial" charset="0"/>
                <a:sym typeface="Arial" charset="0"/>
              </a:rPr>
              <a:t>“</a:t>
            </a:r>
            <a:r>
              <a:rPr lang="en-US" sz="2200" smtClean="0">
                <a:solidFill>
                  <a:srgbClr val="000000"/>
                </a:solidFill>
                <a:cs typeface="Arial" charset="0"/>
                <a:sym typeface="Arial" charset="0"/>
              </a:rPr>
              <a:t>Snake example &amp; stick analogy</a:t>
            </a:r>
            <a:r>
              <a:rPr lang="ja-JP" altLang="en-US" sz="2200" smtClean="0">
                <a:solidFill>
                  <a:srgbClr val="000000"/>
                </a:solidFill>
                <a:latin typeface="Arial"/>
                <a:cs typeface="Arial" charset="0"/>
                <a:sym typeface="Arial" charset="0"/>
              </a:rPr>
              <a:t>”</a:t>
            </a:r>
            <a:endParaRPr lang="en-US" sz="2200" smtClean="0">
              <a:solidFill>
                <a:srgbClr val="000000"/>
              </a:solidFill>
              <a:cs typeface="Arial" charset="0"/>
              <a:sym typeface="Arial" charset="0"/>
            </a:endParaRPr>
          </a:p>
        </p:txBody>
      </p:sp>
    </p:spTree>
    <p:extLst>
      <p:ext uri="{BB962C8B-B14F-4D97-AF65-F5344CB8AC3E}">
        <p14:creationId xmlns:p14="http://schemas.microsoft.com/office/powerpoint/2010/main" val="177134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2"/>
          <p:cNvSpPr>
            <a:spLocks noGrp="1" noRot="1" noChangeAspect="1" noChangeArrowheads="1" noTextEdit="1"/>
          </p:cNvSpPr>
          <p:nvPr>
            <p:ph type="sldImg"/>
          </p:nvPr>
        </p:nvSpPr>
        <p:spPr>
          <a:ln/>
        </p:spPr>
      </p:sp>
      <p:sp>
        <p:nvSpPr>
          <p:cNvPr id="51712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558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2"/>
          <p:cNvSpPr>
            <a:spLocks noGrp="1" noRot="1" noChangeAspect="1" noChangeArrowheads="1" noTextEdit="1"/>
          </p:cNvSpPr>
          <p:nvPr>
            <p:ph type="sldImg"/>
          </p:nvPr>
        </p:nvSpPr>
        <p:spPr>
          <a:ln/>
        </p:spPr>
      </p:sp>
      <p:sp>
        <p:nvSpPr>
          <p:cNvPr id="51814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89654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B3273-84C9-384C-8730-9EE84FEB8F35}" type="slidenum">
              <a:rPr lang="da-DK"/>
              <a:pPr/>
              <a:t>27</a:t>
            </a:fld>
            <a:endParaRPr lang="da-DK"/>
          </a:p>
        </p:txBody>
      </p:sp>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52582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Brugen af disse afhængig af deltagernes erfaring med </a:t>
            </a:r>
            <a:r>
              <a:rPr lang="da-DK" dirty="0" err="1" smtClean="0"/>
              <a:t>mindfulness</a:t>
            </a:r>
            <a:endParaRPr lang="da-DK" dirty="0"/>
          </a:p>
        </p:txBody>
      </p:sp>
      <p:sp>
        <p:nvSpPr>
          <p:cNvPr id="4" name="Pladsholder til slidenummer 3"/>
          <p:cNvSpPr>
            <a:spLocks noGrp="1"/>
          </p:cNvSpPr>
          <p:nvPr>
            <p:ph type="sldNum" sz="quarter" idx="10"/>
          </p:nvPr>
        </p:nvSpPr>
        <p:spPr/>
        <p:txBody>
          <a:bodyPr/>
          <a:lstStyle/>
          <a:p>
            <a:fld id="{ED36D108-E9A9-9142-A937-76426E5D6122}" type="slidenum">
              <a:rPr lang="da-DK" smtClean="0"/>
              <a:t>28</a:t>
            </a:fld>
            <a:endParaRPr lang="da-DK"/>
          </a:p>
        </p:txBody>
      </p:sp>
    </p:spTree>
    <p:extLst>
      <p:ext uri="{BB962C8B-B14F-4D97-AF65-F5344CB8AC3E}">
        <p14:creationId xmlns:p14="http://schemas.microsoft.com/office/powerpoint/2010/main" val="95024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28846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299800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031334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r>
              <a:rPr lang="da-DK" smtClean="0"/>
              <a:t>Lena Højgård Isager www.pkf.name</a:t>
            </a:r>
            <a:endParaRPr lang="da-DK"/>
          </a:p>
        </p:txBody>
      </p:sp>
      <p:sp>
        <p:nvSpPr>
          <p:cNvPr id="5" name="Pladsholder til diasnummer 4"/>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74961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62"/>
            <a:ext cx="7772400" cy="1470388"/>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872"/>
          </a:xfrm>
        </p:spPr>
        <p:txBody>
          <a:bodyPr/>
          <a:lstStyle>
            <a:lvl1pPr marL="0" indent="0" algn="ctr">
              <a:buNone/>
              <a:defRPr/>
            </a:lvl1pPr>
            <a:lvl2pPr marL="210830" indent="0" algn="ctr">
              <a:buNone/>
              <a:defRPr/>
            </a:lvl2pPr>
            <a:lvl3pPr marL="421660" indent="0" algn="ctr">
              <a:buNone/>
              <a:defRPr/>
            </a:lvl3pPr>
            <a:lvl4pPr marL="632489" indent="0" algn="ctr">
              <a:buNone/>
              <a:defRPr/>
            </a:lvl4pPr>
            <a:lvl5pPr marL="843319" indent="0" algn="ctr">
              <a:buNone/>
              <a:defRPr/>
            </a:lvl5pPr>
            <a:lvl6pPr marL="1054149" indent="0" algn="ctr">
              <a:buNone/>
              <a:defRPr/>
            </a:lvl6pPr>
            <a:lvl7pPr marL="1264977" indent="0" algn="ctr">
              <a:buNone/>
              <a:defRPr/>
            </a:lvl7pPr>
            <a:lvl8pPr marL="1475809" indent="0" algn="ctr">
              <a:buNone/>
              <a:defRPr/>
            </a:lvl8pPr>
            <a:lvl9pPr marL="1686637" indent="0" algn="ctr">
              <a:buNone/>
              <a:defRPr/>
            </a:lvl9pPr>
          </a:lstStyle>
          <a:p>
            <a:r>
              <a:rPr lang="da-DK" smtClean="0"/>
              <a:t>Klik for at redigere undertiteltypografien i masteren</a:t>
            </a:r>
            <a:endParaRPr lang="da-DK"/>
          </a:p>
        </p:txBody>
      </p:sp>
    </p:spTree>
    <p:extLst>
      <p:ext uri="{BB962C8B-B14F-4D97-AF65-F5344CB8AC3E}">
        <p14:creationId xmlns:p14="http://schemas.microsoft.com/office/powerpoint/2010/main" val="25824392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28247458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539" y="4407081"/>
            <a:ext cx="7772400" cy="1361803"/>
          </a:xfrm>
        </p:spPr>
        <p:txBody>
          <a:bodyPr anchor="t"/>
          <a:lstStyle>
            <a:lvl1pPr algn="l">
              <a:defRPr sz="18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539" y="2906486"/>
            <a:ext cx="7772400" cy="1500596"/>
          </a:xfrm>
        </p:spPr>
        <p:txBody>
          <a:bodyPr anchor="b"/>
          <a:lstStyle>
            <a:lvl1pPr marL="0" indent="0">
              <a:buNone/>
              <a:defRPr sz="900"/>
            </a:lvl1pPr>
            <a:lvl2pPr marL="210830" indent="0">
              <a:buNone/>
              <a:defRPr sz="800"/>
            </a:lvl2pPr>
            <a:lvl3pPr marL="421660" indent="0">
              <a:buNone/>
              <a:defRPr sz="700"/>
            </a:lvl3pPr>
            <a:lvl4pPr marL="632489" indent="0">
              <a:buNone/>
              <a:defRPr sz="600"/>
            </a:lvl4pPr>
            <a:lvl5pPr marL="843319" indent="0">
              <a:buNone/>
              <a:defRPr sz="600"/>
            </a:lvl5pPr>
            <a:lvl6pPr marL="1054149" indent="0">
              <a:buNone/>
              <a:defRPr sz="600"/>
            </a:lvl6pPr>
            <a:lvl7pPr marL="1264977" indent="0">
              <a:buNone/>
              <a:defRPr sz="600"/>
            </a:lvl7pPr>
            <a:lvl8pPr marL="1475809" indent="0">
              <a:buNone/>
              <a:defRPr sz="600"/>
            </a:lvl8pPr>
            <a:lvl9pPr marL="1686637" indent="0">
              <a:buNone/>
              <a:defRPr sz="600"/>
            </a:lvl9pPr>
          </a:lstStyle>
          <a:p>
            <a:pPr lvl="0"/>
            <a:r>
              <a:rPr lang="da-DK" smtClean="0"/>
              <a:t>Klik for at redigere teksttypografierne i masteren</a:t>
            </a:r>
          </a:p>
        </p:txBody>
      </p:sp>
    </p:spTree>
    <p:extLst>
      <p:ext uri="{BB962C8B-B14F-4D97-AF65-F5344CB8AC3E}">
        <p14:creationId xmlns:p14="http://schemas.microsoft.com/office/powerpoint/2010/main" val="16708368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685800" y="1979023"/>
            <a:ext cx="3853543" cy="4878977"/>
          </a:xfrm>
        </p:spPr>
        <p:txBody>
          <a:bodyPr/>
          <a:lstStyle>
            <a:lvl1pPr>
              <a:defRPr sz="13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04658" y="1979023"/>
            <a:ext cx="3853543" cy="4878977"/>
          </a:xfrm>
        </p:spPr>
        <p:txBody>
          <a:bodyPr/>
          <a:lstStyle>
            <a:lvl1pPr>
              <a:defRPr sz="13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9532803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8229600" cy="1143000"/>
          </a:xfrm>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1" y="1534886"/>
            <a:ext cx="4039961" cy="640080"/>
          </a:xfrm>
        </p:spPr>
        <p:txBody>
          <a:bodyPr anchor="b"/>
          <a:lstStyle>
            <a:lvl1pPr marL="0" indent="0">
              <a:buNone/>
              <a:defRPr sz="1100" b="1"/>
            </a:lvl1pPr>
            <a:lvl2pPr marL="210830" indent="0">
              <a:buNone/>
              <a:defRPr sz="900" b="1"/>
            </a:lvl2pPr>
            <a:lvl3pPr marL="421660" indent="0">
              <a:buNone/>
              <a:defRPr sz="800" b="1"/>
            </a:lvl3pPr>
            <a:lvl4pPr marL="632489" indent="0">
              <a:buNone/>
              <a:defRPr sz="700" b="1"/>
            </a:lvl4pPr>
            <a:lvl5pPr marL="843319" indent="0">
              <a:buNone/>
              <a:defRPr sz="700" b="1"/>
            </a:lvl5pPr>
            <a:lvl6pPr marL="1054149" indent="0">
              <a:buNone/>
              <a:defRPr sz="700" b="1"/>
            </a:lvl6pPr>
            <a:lvl7pPr marL="1264977" indent="0">
              <a:buNone/>
              <a:defRPr sz="700" b="1"/>
            </a:lvl7pPr>
            <a:lvl8pPr marL="1475809" indent="0">
              <a:buNone/>
              <a:defRPr sz="700" b="1"/>
            </a:lvl8pPr>
            <a:lvl9pPr marL="1686637" indent="0">
              <a:buNone/>
              <a:defRPr sz="7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1" y="2174966"/>
            <a:ext cx="4039961" cy="3951514"/>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4798" y="1534886"/>
            <a:ext cx="4042002" cy="640080"/>
          </a:xfrm>
        </p:spPr>
        <p:txBody>
          <a:bodyPr anchor="b"/>
          <a:lstStyle>
            <a:lvl1pPr marL="0" indent="0">
              <a:buNone/>
              <a:defRPr sz="1100" b="1"/>
            </a:lvl1pPr>
            <a:lvl2pPr marL="210830" indent="0">
              <a:buNone/>
              <a:defRPr sz="900" b="1"/>
            </a:lvl2pPr>
            <a:lvl3pPr marL="421660" indent="0">
              <a:buNone/>
              <a:defRPr sz="800" b="1"/>
            </a:lvl3pPr>
            <a:lvl4pPr marL="632489" indent="0">
              <a:buNone/>
              <a:defRPr sz="700" b="1"/>
            </a:lvl4pPr>
            <a:lvl5pPr marL="843319" indent="0">
              <a:buNone/>
              <a:defRPr sz="700" b="1"/>
            </a:lvl5pPr>
            <a:lvl6pPr marL="1054149" indent="0">
              <a:buNone/>
              <a:defRPr sz="700" b="1"/>
            </a:lvl6pPr>
            <a:lvl7pPr marL="1264977" indent="0">
              <a:buNone/>
              <a:defRPr sz="700" b="1"/>
            </a:lvl7pPr>
            <a:lvl8pPr marL="1475809" indent="0">
              <a:buNone/>
              <a:defRPr sz="700" b="1"/>
            </a:lvl8pPr>
            <a:lvl9pPr marL="1686637" indent="0">
              <a:buNone/>
              <a:defRPr sz="7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4798" y="2174966"/>
            <a:ext cx="4042002" cy="3951514"/>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8018672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Tree>
    <p:extLst>
      <p:ext uri="{BB962C8B-B14F-4D97-AF65-F5344CB8AC3E}">
        <p14:creationId xmlns:p14="http://schemas.microsoft.com/office/powerpoint/2010/main" val="40976533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1154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523775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87"/>
            <a:ext cx="3008539" cy="1162594"/>
          </a:xfrm>
        </p:spPr>
        <p:txBody>
          <a:bodyPr anchor="b"/>
          <a:lstStyle>
            <a:lvl1pPr algn="l">
              <a:defRPr sz="900" b="1"/>
            </a:lvl1pPr>
          </a:lstStyle>
          <a:p>
            <a:r>
              <a:rPr lang="da-DK" smtClean="0"/>
              <a:t>Klik for at redigere i masteren</a:t>
            </a:r>
            <a:endParaRPr lang="da-DK"/>
          </a:p>
        </p:txBody>
      </p:sp>
      <p:sp>
        <p:nvSpPr>
          <p:cNvPr id="3" name="Pladsholder til indhold 2"/>
          <p:cNvSpPr>
            <a:spLocks noGrp="1"/>
          </p:cNvSpPr>
          <p:nvPr>
            <p:ph idx="1"/>
          </p:nvPr>
        </p:nvSpPr>
        <p:spPr>
          <a:xfrm>
            <a:off x="3575284" y="272694"/>
            <a:ext cx="5111523" cy="5853793"/>
          </a:xfrm>
        </p:spPr>
        <p:txBody>
          <a:bodyPr/>
          <a:lstStyle>
            <a:lvl1pPr>
              <a:defRPr sz="1500"/>
            </a:lvl1pPr>
            <a:lvl2pPr>
              <a:defRPr sz="1300"/>
            </a:lvl2pPr>
            <a:lvl3pPr>
              <a:defRPr sz="1100"/>
            </a:lvl3pPr>
            <a:lvl4pPr>
              <a:defRPr sz="900"/>
            </a:lvl4pPr>
            <a:lvl5pPr>
              <a:defRPr sz="900"/>
            </a:lvl5pPr>
            <a:lvl6pPr>
              <a:defRPr sz="900"/>
            </a:lvl6pPr>
            <a:lvl7pPr>
              <a:defRPr sz="900"/>
            </a:lvl7pPr>
            <a:lvl8pPr>
              <a:defRPr sz="900"/>
            </a:lvl8pPr>
            <a:lvl9pPr>
              <a:defRPr sz="9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281"/>
            <a:ext cx="3008539" cy="4691199"/>
          </a:xfrm>
        </p:spPr>
        <p:txBody>
          <a:bodyPr/>
          <a:lstStyle>
            <a:lvl1pPr marL="0" indent="0">
              <a:buNone/>
              <a:defRPr sz="600"/>
            </a:lvl1pPr>
            <a:lvl2pPr marL="210830" indent="0">
              <a:buNone/>
              <a:defRPr sz="600"/>
            </a:lvl2pPr>
            <a:lvl3pPr marL="421660" indent="0">
              <a:buNone/>
              <a:defRPr sz="500"/>
            </a:lvl3pPr>
            <a:lvl4pPr marL="632489" indent="0">
              <a:buNone/>
              <a:defRPr sz="400"/>
            </a:lvl4pPr>
            <a:lvl5pPr marL="843319" indent="0">
              <a:buNone/>
              <a:defRPr sz="400"/>
            </a:lvl5pPr>
            <a:lvl6pPr marL="1054149" indent="0">
              <a:buNone/>
              <a:defRPr sz="400"/>
            </a:lvl6pPr>
            <a:lvl7pPr marL="1264977" indent="0">
              <a:buNone/>
              <a:defRPr sz="400"/>
            </a:lvl7pPr>
            <a:lvl8pPr marL="1475809" indent="0">
              <a:buNone/>
              <a:defRPr sz="400"/>
            </a:lvl8pPr>
            <a:lvl9pPr marL="1686637" indent="0">
              <a:buNone/>
              <a:defRPr sz="400"/>
            </a:lvl9pPr>
          </a:lstStyle>
          <a:p>
            <a:pPr lvl="0"/>
            <a:r>
              <a:rPr lang="da-DK" smtClean="0"/>
              <a:t>Klik for at redigere teksttypografierne i masteren</a:t>
            </a:r>
          </a:p>
        </p:txBody>
      </p:sp>
    </p:spTree>
    <p:extLst>
      <p:ext uri="{BB962C8B-B14F-4D97-AF65-F5344CB8AC3E}">
        <p14:creationId xmlns:p14="http://schemas.microsoft.com/office/powerpoint/2010/main" val="22784895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061" y="4800600"/>
            <a:ext cx="5486400" cy="566601"/>
          </a:xfrm>
        </p:spPr>
        <p:txBody>
          <a:bodyPr anchor="b"/>
          <a:lstStyle>
            <a:lvl1pPr algn="l">
              <a:defRPr sz="900" b="1"/>
            </a:lvl1pPr>
          </a:lstStyle>
          <a:p>
            <a:r>
              <a:rPr lang="da-DK" smtClean="0"/>
              <a:t>Klik for at redigere i masteren</a:t>
            </a:r>
            <a:endParaRPr lang="da-DK"/>
          </a:p>
        </p:txBody>
      </p:sp>
      <p:sp>
        <p:nvSpPr>
          <p:cNvPr id="3" name="Pladsholder til billede 2"/>
          <p:cNvSpPr>
            <a:spLocks noGrp="1"/>
          </p:cNvSpPr>
          <p:nvPr>
            <p:ph type="pic" idx="1"/>
          </p:nvPr>
        </p:nvSpPr>
        <p:spPr>
          <a:xfrm>
            <a:off x="1792061" y="613138"/>
            <a:ext cx="5486400" cy="4114800"/>
          </a:xfrm>
        </p:spPr>
        <p:txBody>
          <a:bodyPr/>
          <a:lstStyle>
            <a:lvl1pPr marL="0" indent="0">
              <a:buNone/>
              <a:defRPr sz="1500"/>
            </a:lvl1pPr>
            <a:lvl2pPr marL="210830" indent="0">
              <a:buNone/>
              <a:defRPr sz="1300"/>
            </a:lvl2pPr>
            <a:lvl3pPr marL="421660" indent="0">
              <a:buNone/>
              <a:defRPr sz="1100"/>
            </a:lvl3pPr>
            <a:lvl4pPr marL="632489" indent="0">
              <a:buNone/>
              <a:defRPr sz="900"/>
            </a:lvl4pPr>
            <a:lvl5pPr marL="843319" indent="0">
              <a:buNone/>
              <a:defRPr sz="900"/>
            </a:lvl5pPr>
            <a:lvl6pPr marL="1054149" indent="0">
              <a:buNone/>
              <a:defRPr sz="900"/>
            </a:lvl6pPr>
            <a:lvl7pPr marL="1264977" indent="0">
              <a:buNone/>
              <a:defRPr sz="900"/>
            </a:lvl7pPr>
            <a:lvl8pPr marL="1475809" indent="0">
              <a:buNone/>
              <a:defRPr sz="900"/>
            </a:lvl8pPr>
            <a:lvl9pPr marL="1686637" indent="0">
              <a:buNone/>
              <a:defRPr sz="900"/>
            </a:lvl9pPr>
          </a:lstStyle>
          <a:p>
            <a:pPr lvl="0"/>
            <a:endParaRPr lang="da-DK" noProof="0" smtClean="0">
              <a:sym typeface="Comic Sans MS" charset="0"/>
            </a:endParaRPr>
          </a:p>
        </p:txBody>
      </p:sp>
      <p:sp>
        <p:nvSpPr>
          <p:cNvPr id="4" name="Pladsholder til tekst 3"/>
          <p:cNvSpPr>
            <a:spLocks noGrp="1"/>
          </p:cNvSpPr>
          <p:nvPr>
            <p:ph type="body" sz="half" idx="2"/>
          </p:nvPr>
        </p:nvSpPr>
        <p:spPr>
          <a:xfrm>
            <a:off x="1792061" y="5367201"/>
            <a:ext cx="5486400" cy="804999"/>
          </a:xfrm>
        </p:spPr>
        <p:txBody>
          <a:bodyPr/>
          <a:lstStyle>
            <a:lvl1pPr marL="0" indent="0">
              <a:buNone/>
              <a:defRPr sz="600"/>
            </a:lvl1pPr>
            <a:lvl2pPr marL="210830" indent="0">
              <a:buNone/>
              <a:defRPr sz="600"/>
            </a:lvl2pPr>
            <a:lvl3pPr marL="421660" indent="0">
              <a:buNone/>
              <a:defRPr sz="500"/>
            </a:lvl3pPr>
            <a:lvl4pPr marL="632489" indent="0">
              <a:buNone/>
              <a:defRPr sz="400"/>
            </a:lvl4pPr>
            <a:lvl5pPr marL="843319" indent="0">
              <a:buNone/>
              <a:defRPr sz="400"/>
            </a:lvl5pPr>
            <a:lvl6pPr marL="1054149" indent="0">
              <a:buNone/>
              <a:defRPr sz="400"/>
            </a:lvl6pPr>
            <a:lvl7pPr marL="1264977" indent="0">
              <a:buNone/>
              <a:defRPr sz="400"/>
            </a:lvl7pPr>
            <a:lvl8pPr marL="1475809" indent="0">
              <a:buNone/>
              <a:defRPr sz="400"/>
            </a:lvl8pPr>
            <a:lvl9pPr marL="1686637" indent="0">
              <a:buNone/>
              <a:defRPr sz="400"/>
            </a:lvl9pPr>
          </a:lstStyle>
          <a:p>
            <a:pPr lvl="0"/>
            <a:r>
              <a:rPr lang="da-DK" smtClean="0"/>
              <a:t>Klik for at redigere teksttypografierne i masteren</a:t>
            </a:r>
          </a:p>
        </p:txBody>
      </p:sp>
    </p:spTree>
    <p:extLst>
      <p:ext uri="{BB962C8B-B14F-4D97-AF65-F5344CB8AC3E}">
        <p14:creationId xmlns:p14="http://schemas.microsoft.com/office/powerpoint/2010/main" val="13026230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197266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15100" y="378823"/>
            <a:ext cx="1943100" cy="6479177"/>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685800" y="378823"/>
            <a:ext cx="5763986" cy="6479177"/>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9892051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chemeClr val="bg1"/>
                </a:solidFill>
              </a:defRPr>
            </a:lvl1p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20667532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a-DK" smtClean="0"/>
              <a:t>Klik for at redigere i masteren</a:t>
            </a:r>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28725642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a-DK" smtClean="0"/>
              <a:t>Klik for at redigere i masteren</a:t>
            </a:r>
            <a:endParaRPr lang="da-DK"/>
          </a:p>
        </p:txBody>
      </p:sp>
      <p:sp>
        <p:nvSpPr>
          <p:cNvPr id="3" name="Pladsholder til ind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36722345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5287869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30323249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38905757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r>
              <a:rPr lang="da-DK" smtClean="0"/>
              <a:t>Lena Højgård Isager www.pkf.name</a:t>
            </a:r>
            <a:endParaRPr lang="da-DK"/>
          </a:p>
        </p:txBody>
      </p:sp>
      <p:sp>
        <p:nvSpPr>
          <p:cNvPr id="6" name="Pladsholder til diasnummer 5"/>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740285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a-DK" smtClean="0"/>
              <a:t>Klik for at redigere i masteren</a:t>
            </a:r>
            <a:endParaRPr lang="da-DK"/>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32816981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272855646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6" name="Pladsholder til sidefod 5"/>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6705495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6" name="Pladsholder til sidefod 5"/>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33211781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27352412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smtClean="0"/>
              <a:t>Lena Højgård Isager www.pkf.name</a:t>
            </a:r>
            <a:endParaRPr lang="da-DK"/>
          </a:p>
        </p:txBody>
      </p:sp>
    </p:spTree>
    <p:extLst>
      <p:ext uri="{BB962C8B-B14F-4D97-AF65-F5344CB8AC3E}">
        <p14:creationId xmlns:p14="http://schemas.microsoft.com/office/powerpoint/2010/main" val="17223891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041651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endParaRPr lang="da-DK">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101939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584007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10095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r>
              <a:rPr lang="da-DK" smtClean="0"/>
              <a:t>Lena Højgård Isager www.pkf.name</a:t>
            </a:r>
            <a:endParaRPr lang="da-DK"/>
          </a:p>
        </p:txBody>
      </p:sp>
      <p:sp>
        <p:nvSpPr>
          <p:cNvPr id="7" name="Pladsholder til diasnummer 6"/>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436211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635911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endParaRPr lang="da-DK">
              <a:solidFill>
                <a:prstClr val="black">
                  <a:tint val="75000"/>
                </a:prstClr>
              </a:solidFill>
              <a:latin typeface="Calibri"/>
            </a:endParaRPr>
          </a:p>
        </p:txBody>
      </p:sp>
      <p:sp>
        <p:nvSpPr>
          <p:cNvPr id="8" name="Pladsholder til sidefod 7"/>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9" name="Pladsholder til diasnummer 8"/>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296375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endParaRPr lang="da-DK">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688746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489989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346536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Træk billede til pladsholder, eller klik på symbol for at tilføje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439303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454696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8FCE65AC-5FA7-A442-B9D9-7FA4188F768F}"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75790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Lena Højgård Isager www.pkf.name</a:t>
            </a:r>
            <a:endParaRPr lang="da-DK"/>
          </a:p>
        </p:txBody>
      </p:sp>
      <p:sp>
        <p:nvSpPr>
          <p:cNvPr id="9" name="Pladsholder til diasnummer 8"/>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408685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endParaRPr lang="da-DK"/>
          </a:p>
        </p:txBody>
      </p:sp>
      <p:sp>
        <p:nvSpPr>
          <p:cNvPr id="4" name="Pladsholder til sidefod 3"/>
          <p:cNvSpPr>
            <a:spLocks noGrp="1"/>
          </p:cNvSpPr>
          <p:nvPr>
            <p:ph type="ftr" sz="quarter" idx="11"/>
          </p:nvPr>
        </p:nvSpPr>
        <p:spPr/>
        <p:txBody>
          <a:bodyPr/>
          <a:lstStyle/>
          <a:p>
            <a:r>
              <a:rPr lang="da-DK" smtClean="0"/>
              <a:t>Lena Højgård Isager www.pkf.name</a:t>
            </a:r>
            <a:endParaRPr lang="da-DK"/>
          </a:p>
        </p:txBody>
      </p:sp>
      <p:sp>
        <p:nvSpPr>
          <p:cNvPr id="5" name="Pladsholder til diasnummer 4"/>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106165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a:p>
        </p:txBody>
      </p:sp>
      <p:sp>
        <p:nvSpPr>
          <p:cNvPr id="3" name="Pladsholder til sidefod 2"/>
          <p:cNvSpPr>
            <a:spLocks noGrp="1"/>
          </p:cNvSpPr>
          <p:nvPr>
            <p:ph type="ftr" sz="quarter" idx="11"/>
          </p:nvPr>
        </p:nvSpPr>
        <p:spPr/>
        <p:txBody>
          <a:bodyPr/>
          <a:lstStyle/>
          <a:p>
            <a:r>
              <a:rPr lang="da-DK" smtClean="0"/>
              <a:t>Lena Højgård Isager www.pkf.name</a:t>
            </a:r>
            <a:endParaRPr lang="da-DK"/>
          </a:p>
        </p:txBody>
      </p:sp>
      <p:sp>
        <p:nvSpPr>
          <p:cNvPr id="4" name="Pladsholder til diasnummer 3"/>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387729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r>
              <a:rPr lang="da-DK" smtClean="0"/>
              <a:t>Lena Højgård Isager www.pkf.name</a:t>
            </a:r>
            <a:endParaRPr lang="da-DK"/>
          </a:p>
        </p:txBody>
      </p:sp>
      <p:sp>
        <p:nvSpPr>
          <p:cNvPr id="7" name="Pladsholder til diasnummer 6"/>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141035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endParaRPr lang="da-DK"/>
          </a:p>
        </p:txBody>
      </p:sp>
      <p:sp>
        <p:nvSpPr>
          <p:cNvPr id="6" name="Pladsholder til sidefod 5"/>
          <p:cNvSpPr>
            <a:spLocks noGrp="1"/>
          </p:cNvSpPr>
          <p:nvPr>
            <p:ph type="ftr" sz="quarter" idx="11"/>
          </p:nvPr>
        </p:nvSpPr>
        <p:spPr/>
        <p:txBody>
          <a:bodyPr/>
          <a:lstStyle/>
          <a:p>
            <a:r>
              <a:rPr lang="da-DK" smtClean="0"/>
              <a:t>Lena Højgård Isager www.pkf.name</a:t>
            </a:r>
            <a:endParaRPr lang="da-DK"/>
          </a:p>
        </p:txBody>
      </p:sp>
      <p:sp>
        <p:nvSpPr>
          <p:cNvPr id="7" name="Pladsholder til diasnummer 6"/>
          <p:cNvSpPr>
            <a:spLocks noGrp="1"/>
          </p:cNvSpPr>
          <p:nvPr>
            <p:ph type="sldNum" sz="quarter" idx="12"/>
          </p:nvPr>
        </p:nvSpPr>
        <p:spPr/>
        <p:txBody>
          <a:bodyPr/>
          <a:lstStyle/>
          <a:p>
            <a:fld id="{907AF80C-CD6E-2B48-B315-F4F5B22A2F1A}" type="slidenum">
              <a:rPr lang="da-DK" smtClean="0"/>
              <a:t>‹nr.›</a:t>
            </a:fld>
            <a:endParaRPr lang="da-DK"/>
          </a:p>
        </p:txBody>
      </p:sp>
    </p:spTree>
    <p:extLst>
      <p:ext uri="{BB962C8B-B14F-4D97-AF65-F5344CB8AC3E}">
        <p14:creationId xmlns:p14="http://schemas.microsoft.com/office/powerpoint/2010/main" val="2273211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4" Type="http://schemas.openxmlformats.org/officeDocument/2006/relationships/image" Target="../media/image2.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6000">
              <a:schemeClr val="accent1"/>
            </a:gs>
            <a:gs pos="99000">
              <a:schemeClr val="accent1">
                <a:lumMod val="40000"/>
                <a:lumOff val="60000"/>
              </a:schemeClr>
            </a:gs>
          </a:gsLst>
          <a:lin ang="16200000" scaled="0"/>
          <a:tileRect/>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Lena Højgård Isager www.pkf.name</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AF80C-CD6E-2B48-B315-F4F5B22A2F1A}" type="slidenum">
              <a:rPr lang="da-DK" smtClean="0"/>
              <a:t>‹nr.›</a:t>
            </a:fld>
            <a:endParaRPr lang="da-DK"/>
          </a:p>
        </p:txBody>
      </p:sp>
    </p:spTree>
    <p:extLst>
      <p:ext uri="{BB962C8B-B14F-4D97-AF65-F5344CB8AC3E}">
        <p14:creationId xmlns:p14="http://schemas.microsoft.com/office/powerpoint/2010/main" val="3906449633"/>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378823"/>
            <a:ext cx="7772400" cy="1600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23423" tIns="23423" rIns="59864" bIns="23423" numCol="1" anchor="ctr" anchorCtr="0" compatLnSpc="1">
            <a:prstTxWarp prst="textNoShape">
              <a:avLst/>
            </a:prstTxWarp>
          </a:bodyPr>
          <a:lstStyle/>
          <a:p>
            <a:pPr lvl="0"/>
            <a:r>
              <a:rPr lang="en-US">
                <a:sym typeface="Comic Sans MS" charset="0"/>
              </a:rPr>
              <a:t>Click to edit Master title style</a:t>
            </a:r>
          </a:p>
        </p:txBody>
      </p:sp>
      <p:sp>
        <p:nvSpPr>
          <p:cNvPr id="2050" name="Rectangle 2"/>
          <p:cNvSpPr>
            <a:spLocks noGrp="1" noChangeArrowheads="1"/>
          </p:cNvSpPr>
          <p:nvPr>
            <p:ph type="body" idx="1"/>
          </p:nvPr>
        </p:nvSpPr>
        <p:spPr bwMode="auto">
          <a:xfrm>
            <a:off x="685800" y="1979023"/>
            <a:ext cx="7772400" cy="487897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23423" tIns="23423" rIns="59864" bIns="23423" numCol="1" anchor="t"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extLst>
      <p:ext uri="{BB962C8B-B14F-4D97-AF65-F5344CB8AC3E}">
        <p14:creationId xmlns:p14="http://schemas.microsoft.com/office/powerpoint/2010/main" val="144586230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hf sldNum="0" hdr="0" dt="0"/>
  <p:txStyles>
    <p:titleStyle>
      <a:lvl1pPr marL="12447" indent="-12447" algn="ctr" rtl="0" eaLnBrk="0" fontAlgn="base" hangingPunct="0">
        <a:spcBef>
          <a:spcPct val="0"/>
        </a:spcBef>
        <a:spcAft>
          <a:spcPct val="0"/>
        </a:spcAft>
        <a:defRPr sz="2100">
          <a:solidFill>
            <a:schemeClr val="tx1"/>
          </a:solidFill>
          <a:latin typeface="+mj-lt"/>
          <a:ea typeface="+mj-ea"/>
          <a:cs typeface="+mj-cs"/>
          <a:sym typeface="Comic Sans MS" charset="0"/>
        </a:defRPr>
      </a:lvl1pPr>
      <a:lvl2pPr marL="12447" indent="-12447" algn="ctr" rtl="0" eaLnBrk="0" fontAlgn="base" hangingPunct="0">
        <a:spcBef>
          <a:spcPct val="0"/>
        </a:spcBef>
        <a:spcAft>
          <a:spcPct val="0"/>
        </a:spcAft>
        <a:defRPr sz="2100">
          <a:solidFill>
            <a:schemeClr val="tx1"/>
          </a:solidFill>
          <a:latin typeface="Comic Sans MS" charset="0"/>
          <a:ea typeface="ヒラギノ明朝 ProN W3" charset="0"/>
          <a:cs typeface="ヒラギノ明朝 ProN W3" charset="0"/>
          <a:sym typeface="Comic Sans MS" charset="0"/>
        </a:defRPr>
      </a:lvl2pPr>
      <a:lvl3pPr marL="12447" indent="-12447" algn="ctr" rtl="0" eaLnBrk="0" fontAlgn="base" hangingPunct="0">
        <a:spcBef>
          <a:spcPct val="0"/>
        </a:spcBef>
        <a:spcAft>
          <a:spcPct val="0"/>
        </a:spcAft>
        <a:defRPr sz="2100">
          <a:solidFill>
            <a:schemeClr val="tx1"/>
          </a:solidFill>
          <a:latin typeface="Comic Sans MS" charset="0"/>
          <a:ea typeface="ヒラギノ明朝 ProN W3" charset="0"/>
          <a:cs typeface="ヒラギノ明朝 ProN W3" charset="0"/>
          <a:sym typeface="Comic Sans MS" charset="0"/>
        </a:defRPr>
      </a:lvl3pPr>
      <a:lvl4pPr marL="12447" indent="-12447" algn="ctr" rtl="0" eaLnBrk="0" fontAlgn="base" hangingPunct="0">
        <a:spcBef>
          <a:spcPct val="0"/>
        </a:spcBef>
        <a:spcAft>
          <a:spcPct val="0"/>
        </a:spcAft>
        <a:defRPr sz="2100">
          <a:solidFill>
            <a:schemeClr val="tx1"/>
          </a:solidFill>
          <a:latin typeface="Comic Sans MS" charset="0"/>
          <a:ea typeface="ヒラギノ明朝 ProN W3" charset="0"/>
          <a:cs typeface="ヒラギノ明朝 ProN W3" charset="0"/>
          <a:sym typeface="Comic Sans MS" charset="0"/>
        </a:defRPr>
      </a:lvl4pPr>
      <a:lvl5pPr marL="12447" indent="-12447" algn="ctr" rtl="0" eaLnBrk="0" fontAlgn="base" hangingPunct="0">
        <a:spcBef>
          <a:spcPct val="0"/>
        </a:spcBef>
        <a:spcAft>
          <a:spcPct val="0"/>
        </a:spcAft>
        <a:defRPr sz="2100">
          <a:solidFill>
            <a:schemeClr val="tx1"/>
          </a:solidFill>
          <a:latin typeface="Comic Sans MS" charset="0"/>
          <a:ea typeface="ヒラギノ明朝 ProN W3" charset="0"/>
          <a:cs typeface="ヒラギノ明朝 ProN W3" charset="0"/>
          <a:sym typeface="Comic Sans MS" charset="0"/>
        </a:defRPr>
      </a:lvl5pPr>
      <a:lvl6pPr marL="223275" algn="ctr" rtl="0" fontAlgn="base">
        <a:spcBef>
          <a:spcPct val="0"/>
        </a:spcBef>
        <a:spcAft>
          <a:spcPct val="0"/>
        </a:spcAft>
        <a:defRPr sz="2100">
          <a:solidFill>
            <a:schemeClr val="tx1"/>
          </a:solidFill>
          <a:latin typeface="Comic Sans MS" charset="0"/>
          <a:ea typeface="ヒラギノ明朝 ProN W3" charset="0"/>
          <a:cs typeface="ヒラギノ明朝 ProN W3" charset="0"/>
          <a:sym typeface="Comic Sans MS" charset="0"/>
        </a:defRPr>
      </a:lvl6pPr>
      <a:lvl7pPr marL="434104" algn="ctr" rtl="0" fontAlgn="base">
        <a:spcBef>
          <a:spcPct val="0"/>
        </a:spcBef>
        <a:spcAft>
          <a:spcPct val="0"/>
        </a:spcAft>
        <a:defRPr sz="2100">
          <a:solidFill>
            <a:schemeClr val="tx1"/>
          </a:solidFill>
          <a:latin typeface="Comic Sans MS" charset="0"/>
          <a:ea typeface="ヒラギノ明朝 ProN W3" charset="0"/>
          <a:cs typeface="ヒラギノ明朝 ProN W3" charset="0"/>
          <a:sym typeface="Comic Sans MS" charset="0"/>
        </a:defRPr>
      </a:lvl7pPr>
      <a:lvl8pPr marL="644931" algn="ctr" rtl="0" fontAlgn="base">
        <a:spcBef>
          <a:spcPct val="0"/>
        </a:spcBef>
        <a:spcAft>
          <a:spcPct val="0"/>
        </a:spcAft>
        <a:defRPr sz="2100">
          <a:solidFill>
            <a:schemeClr val="tx1"/>
          </a:solidFill>
          <a:latin typeface="Comic Sans MS" charset="0"/>
          <a:ea typeface="ヒラギノ明朝 ProN W3" charset="0"/>
          <a:cs typeface="ヒラギノ明朝 ProN W3" charset="0"/>
          <a:sym typeface="Comic Sans MS" charset="0"/>
        </a:defRPr>
      </a:lvl8pPr>
      <a:lvl9pPr marL="855761" algn="ctr" rtl="0" fontAlgn="base">
        <a:spcBef>
          <a:spcPct val="0"/>
        </a:spcBef>
        <a:spcAft>
          <a:spcPct val="0"/>
        </a:spcAft>
        <a:defRPr sz="2100">
          <a:solidFill>
            <a:schemeClr val="tx1"/>
          </a:solidFill>
          <a:latin typeface="Comic Sans MS" charset="0"/>
          <a:ea typeface="ヒラギノ明朝 ProN W3" charset="0"/>
          <a:cs typeface="ヒラギノ明朝 ProN W3" charset="0"/>
          <a:sym typeface="Comic Sans MS" charset="0"/>
        </a:defRPr>
      </a:lvl9pPr>
    </p:titleStyle>
    <p:bodyStyle>
      <a:lvl1pPr marL="176424" indent="-158122" algn="l" rtl="0" eaLnBrk="0" fontAlgn="base" hangingPunct="0">
        <a:spcBef>
          <a:spcPts val="508"/>
        </a:spcBef>
        <a:spcAft>
          <a:spcPct val="0"/>
        </a:spcAft>
        <a:buClr>
          <a:srgbClr val="000000"/>
        </a:buClr>
        <a:buSzPct val="100000"/>
        <a:buFont typeface="Zapf Dingbats" charset="0"/>
        <a:buChar char="❋"/>
        <a:defRPr sz="1800">
          <a:solidFill>
            <a:schemeClr val="tx1"/>
          </a:solidFill>
          <a:latin typeface="+mn-lt"/>
          <a:ea typeface="+mn-ea"/>
          <a:cs typeface="+mn-cs"/>
          <a:sym typeface="Comic Sans MS" charset="0"/>
        </a:defRPr>
      </a:lvl1pPr>
      <a:lvl2pPr marL="337470" indent="-131769" algn="l" rtl="0" eaLnBrk="0" fontAlgn="base" hangingPunct="0">
        <a:spcBef>
          <a:spcPts val="508"/>
        </a:spcBef>
        <a:spcAft>
          <a:spcPct val="0"/>
        </a:spcAft>
        <a:buSzPct val="100000"/>
        <a:buFont typeface="Comic Sans MS" charset="0"/>
        <a:buChar char="–"/>
        <a:defRPr sz="1800">
          <a:solidFill>
            <a:schemeClr val="tx1"/>
          </a:solidFill>
          <a:latin typeface="+mn-lt"/>
          <a:ea typeface="+mn-ea"/>
          <a:cs typeface="+mn-cs"/>
          <a:sym typeface="Comic Sans MS" charset="0"/>
        </a:defRPr>
      </a:lvl2pPr>
      <a:lvl3pPr marL="521946" indent="-105415" algn="l" rtl="0" eaLnBrk="0" fontAlgn="base" hangingPunct="0">
        <a:spcBef>
          <a:spcPts val="508"/>
        </a:spcBef>
        <a:spcAft>
          <a:spcPct val="0"/>
        </a:spcAft>
        <a:buSzPct val="100000"/>
        <a:buFont typeface="Comic Sans MS" charset="0"/>
        <a:buChar char="•"/>
        <a:defRPr sz="1800">
          <a:solidFill>
            <a:schemeClr val="tx1"/>
          </a:solidFill>
          <a:latin typeface="+mn-lt"/>
          <a:ea typeface="+mn-ea"/>
          <a:cs typeface="+mn-cs"/>
          <a:sym typeface="Comic Sans MS" charset="0"/>
        </a:defRPr>
      </a:lvl3pPr>
      <a:lvl4pPr marL="732776" indent="-105415" algn="l" rtl="0" eaLnBrk="0" fontAlgn="base" hangingPunct="0">
        <a:spcBef>
          <a:spcPts val="508"/>
        </a:spcBef>
        <a:spcAft>
          <a:spcPct val="0"/>
        </a:spcAft>
        <a:buSzPct val="100000"/>
        <a:buFont typeface="Comic Sans MS" charset="0"/>
        <a:buChar char="–"/>
        <a:defRPr sz="1800">
          <a:solidFill>
            <a:schemeClr val="tx1"/>
          </a:solidFill>
          <a:latin typeface="+mn-lt"/>
          <a:ea typeface="+mn-ea"/>
          <a:cs typeface="+mn-cs"/>
          <a:sym typeface="Comic Sans MS" charset="0"/>
        </a:defRPr>
      </a:lvl4pPr>
      <a:lvl5pPr marL="943606" indent="-105415" algn="l" rtl="0" eaLnBrk="0" fontAlgn="base" hangingPunct="0">
        <a:spcBef>
          <a:spcPts val="508"/>
        </a:spcBef>
        <a:spcAft>
          <a:spcPct val="0"/>
        </a:spcAft>
        <a:buSzPct val="100000"/>
        <a:buFont typeface="Comic Sans MS" charset="0"/>
        <a:buChar char="»"/>
        <a:defRPr sz="1800">
          <a:solidFill>
            <a:schemeClr val="tx1"/>
          </a:solidFill>
          <a:latin typeface="+mn-lt"/>
          <a:ea typeface="+mn-ea"/>
          <a:cs typeface="+mn-cs"/>
          <a:sym typeface="Comic Sans MS" charset="0"/>
        </a:defRPr>
      </a:lvl5pPr>
      <a:lvl6pPr marL="1154436" indent="-105415" algn="l" rtl="0" fontAlgn="base">
        <a:spcBef>
          <a:spcPts val="508"/>
        </a:spcBef>
        <a:spcAft>
          <a:spcPct val="0"/>
        </a:spcAft>
        <a:buSzPct val="100000"/>
        <a:buFont typeface="Comic Sans MS" charset="0"/>
        <a:buChar char="»"/>
        <a:defRPr sz="1800">
          <a:solidFill>
            <a:schemeClr val="tx1"/>
          </a:solidFill>
          <a:latin typeface="+mn-lt"/>
          <a:ea typeface="+mn-ea"/>
          <a:cs typeface="+mn-cs"/>
          <a:sym typeface="Comic Sans MS" charset="0"/>
        </a:defRPr>
      </a:lvl6pPr>
      <a:lvl7pPr marL="1365266" indent="-105415" algn="l" rtl="0" fontAlgn="base">
        <a:spcBef>
          <a:spcPts val="508"/>
        </a:spcBef>
        <a:spcAft>
          <a:spcPct val="0"/>
        </a:spcAft>
        <a:buSzPct val="100000"/>
        <a:buFont typeface="Comic Sans MS" charset="0"/>
        <a:buChar char="»"/>
        <a:defRPr sz="1800">
          <a:solidFill>
            <a:schemeClr val="tx1"/>
          </a:solidFill>
          <a:latin typeface="+mn-lt"/>
          <a:ea typeface="+mn-ea"/>
          <a:cs typeface="+mn-cs"/>
          <a:sym typeface="Comic Sans MS" charset="0"/>
        </a:defRPr>
      </a:lvl7pPr>
      <a:lvl8pPr marL="1576095" indent="-105415" algn="l" rtl="0" fontAlgn="base">
        <a:spcBef>
          <a:spcPts val="508"/>
        </a:spcBef>
        <a:spcAft>
          <a:spcPct val="0"/>
        </a:spcAft>
        <a:buSzPct val="100000"/>
        <a:buFont typeface="Comic Sans MS" charset="0"/>
        <a:buChar char="»"/>
        <a:defRPr sz="1800">
          <a:solidFill>
            <a:schemeClr val="tx1"/>
          </a:solidFill>
          <a:latin typeface="+mn-lt"/>
          <a:ea typeface="+mn-ea"/>
          <a:cs typeface="+mn-cs"/>
          <a:sym typeface="Comic Sans MS" charset="0"/>
        </a:defRPr>
      </a:lvl8pPr>
      <a:lvl9pPr marL="1786925" indent="-105415" algn="l" rtl="0" fontAlgn="base">
        <a:spcBef>
          <a:spcPts val="508"/>
        </a:spcBef>
        <a:spcAft>
          <a:spcPct val="0"/>
        </a:spcAft>
        <a:buSzPct val="100000"/>
        <a:buFont typeface="Comic Sans MS" charset="0"/>
        <a:buChar char="»"/>
        <a:defRPr sz="1800">
          <a:solidFill>
            <a:schemeClr val="tx1"/>
          </a:solidFill>
          <a:latin typeface="+mn-lt"/>
          <a:ea typeface="+mn-ea"/>
          <a:cs typeface="+mn-cs"/>
          <a:sym typeface="Comic Sans MS" charset="0"/>
        </a:defRPr>
      </a:lvl9pPr>
    </p:bodyStyle>
    <p:otherStyle>
      <a:defPPr>
        <a:defRPr lang="da-DK"/>
      </a:defPPr>
      <a:lvl1pPr marL="0" algn="l" defTabSz="210830" rtl="0" eaLnBrk="1" latinLnBrk="0" hangingPunct="1">
        <a:defRPr sz="800" kern="1200">
          <a:solidFill>
            <a:schemeClr val="tx1"/>
          </a:solidFill>
          <a:latin typeface="+mn-lt"/>
          <a:ea typeface="+mn-ea"/>
          <a:cs typeface="+mn-cs"/>
        </a:defRPr>
      </a:lvl1pPr>
      <a:lvl2pPr marL="210830" algn="l" defTabSz="210830" rtl="0" eaLnBrk="1" latinLnBrk="0" hangingPunct="1">
        <a:defRPr sz="800" kern="1200">
          <a:solidFill>
            <a:schemeClr val="tx1"/>
          </a:solidFill>
          <a:latin typeface="+mn-lt"/>
          <a:ea typeface="+mn-ea"/>
          <a:cs typeface="+mn-cs"/>
        </a:defRPr>
      </a:lvl2pPr>
      <a:lvl3pPr marL="421660" algn="l" defTabSz="210830" rtl="0" eaLnBrk="1" latinLnBrk="0" hangingPunct="1">
        <a:defRPr sz="800" kern="1200">
          <a:solidFill>
            <a:schemeClr val="tx1"/>
          </a:solidFill>
          <a:latin typeface="+mn-lt"/>
          <a:ea typeface="+mn-ea"/>
          <a:cs typeface="+mn-cs"/>
        </a:defRPr>
      </a:lvl3pPr>
      <a:lvl4pPr marL="632489" algn="l" defTabSz="210830" rtl="0" eaLnBrk="1" latinLnBrk="0" hangingPunct="1">
        <a:defRPr sz="800" kern="1200">
          <a:solidFill>
            <a:schemeClr val="tx1"/>
          </a:solidFill>
          <a:latin typeface="+mn-lt"/>
          <a:ea typeface="+mn-ea"/>
          <a:cs typeface="+mn-cs"/>
        </a:defRPr>
      </a:lvl4pPr>
      <a:lvl5pPr marL="843319" algn="l" defTabSz="210830" rtl="0" eaLnBrk="1" latinLnBrk="0" hangingPunct="1">
        <a:defRPr sz="800" kern="1200">
          <a:solidFill>
            <a:schemeClr val="tx1"/>
          </a:solidFill>
          <a:latin typeface="+mn-lt"/>
          <a:ea typeface="+mn-ea"/>
          <a:cs typeface="+mn-cs"/>
        </a:defRPr>
      </a:lvl5pPr>
      <a:lvl6pPr marL="1054149" algn="l" defTabSz="210830" rtl="0" eaLnBrk="1" latinLnBrk="0" hangingPunct="1">
        <a:defRPr sz="800" kern="1200">
          <a:solidFill>
            <a:schemeClr val="tx1"/>
          </a:solidFill>
          <a:latin typeface="+mn-lt"/>
          <a:ea typeface="+mn-ea"/>
          <a:cs typeface="+mn-cs"/>
        </a:defRPr>
      </a:lvl6pPr>
      <a:lvl7pPr marL="1264977" algn="l" defTabSz="210830" rtl="0" eaLnBrk="1" latinLnBrk="0" hangingPunct="1">
        <a:defRPr sz="800" kern="1200">
          <a:solidFill>
            <a:schemeClr val="tx1"/>
          </a:solidFill>
          <a:latin typeface="+mn-lt"/>
          <a:ea typeface="+mn-ea"/>
          <a:cs typeface="+mn-cs"/>
        </a:defRPr>
      </a:lvl7pPr>
      <a:lvl8pPr marL="1475809" algn="l" defTabSz="210830" rtl="0" eaLnBrk="1" latinLnBrk="0" hangingPunct="1">
        <a:defRPr sz="800" kern="1200">
          <a:solidFill>
            <a:schemeClr val="tx1"/>
          </a:solidFill>
          <a:latin typeface="+mn-lt"/>
          <a:ea typeface="+mn-ea"/>
          <a:cs typeface="+mn-cs"/>
        </a:defRPr>
      </a:lvl8pPr>
      <a:lvl9pPr marL="1686637" algn="l" defTabSz="210830" rtl="0" eaLnBrk="1" latinLnBrk="0" hangingPunct="1">
        <a:defRPr sz="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da-DK" dirty="0" smtClean="0"/>
              <a:t>Lena Højgård Isager </a:t>
            </a:r>
            <a:r>
              <a:rPr lang="da-DK" dirty="0" err="1" smtClean="0"/>
              <a:t>www.pkf.name</a:t>
            </a:r>
            <a:endParaRPr lang="da-DK" dirty="0"/>
          </a:p>
        </p:txBody>
      </p:sp>
      <p:pic>
        <p:nvPicPr>
          <p:cNvPr id="8" name="Billed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83120" y="6291852"/>
            <a:ext cx="1503680" cy="429623"/>
          </a:xfrm>
          <a:prstGeom prst="rect">
            <a:avLst/>
          </a:prstGeom>
        </p:spPr>
      </p:pic>
    </p:spTree>
    <p:extLst>
      <p:ext uri="{BB962C8B-B14F-4D97-AF65-F5344CB8AC3E}">
        <p14:creationId xmlns:p14="http://schemas.microsoft.com/office/powerpoint/2010/main" val="93498930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endParaRPr lang="da-DK">
              <a:latin typeface="Calibri"/>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da-DK" smtClean="0">
                <a:latin typeface="Calibri"/>
              </a:rPr>
              <a:t>Lena Højgård Isager www.pkf.name</a:t>
            </a:r>
            <a:endParaRPr lang="da-DK">
              <a:latin typeface="Calibri"/>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C2CBCEB5-7CAA-3C4A-A5C9-E8EB9999E462}" type="slidenum">
              <a:rPr lang="da-DK" smtClean="0">
                <a:latin typeface="Calibri"/>
              </a:rPr>
              <a:pPr/>
              <a:t>‹nr.›</a:t>
            </a:fld>
            <a:endParaRPr lang="da-DK">
              <a:latin typeface="Calibri"/>
            </a:endParaRPr>
          </a:p>
        </p:txBody>
      </p:sp>
      <p:pic>
        <p:nvPicPr>
          <p:cNvPr id="7"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3879" y="243535"/>
            <a:ext cx="938212"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4666600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hf sldNum="0" hdr="0" dt="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hyperlink" Target="http://www.google.co.uk/url?sa=i&amp;rct=j&amp;q=&amp;esrc=s&amp;frm=1&amp;source=images&amp;cd=&amp;cad=rja&amp;docid=_IkskG3tf7LDRM&amp;tbnid=BLnTsgdT_9gugM:&amp;ved=0CAUQjRw&amp;url=http://www.iconwallstickers.co.uk/people-and-places/people-faces/evolution-of-man-sihouette-wall-decal-60&amp;ei=jyYhUZmSDq3W0gGc6YGACQ&amp;psig=AFQjCNHE0iIL0fX3QWfcJOu6kK7F_peCIA&amp;ust=1361213438663611" TargetMode="Externa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2.pn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4.jpeg"/><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9.png"/><Relationship Id="rId6" Type="http://schemas.openxmlformats.org/officeDocument/2006/relationships/image" Target="../media/image18.jpeg"/><Relationship Id="rId1" Type="http://schemas.openxmlformats.org/officeDocument/2006/relationships/vmlDrawing" Target="../drawings/vmlDrawing1.vml"/><Relationship Id="rId2"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19.png"/><Relationship Id="rId6" Type="http://schemas.openxmlformats.org/officeDocument/2006/relationships/image" Target="../media/image18.jpeg"/><Relationship Id="rId1" Type="http://schemas.openxmlformats.org/officeDocument/2006/relationships/vmlDrawing" Target="../drawings/vmlDrawing2.vml"/><Relationship Id="rId2"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9" Type="http://schemas.openxmlformats.org/officeDocument/2006/relationships/image" Target="../media/image26.png"/><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7.jpg"/><Relationship Id="rId3" Type="http://schemas.openxmlformats.org/officeDocument/2006/relationships/image" Target="../media/image28.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31.xml"/><Relationship Id="rId2"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hyperlink" Target="http://www.pkf.name/lena-hoejgaard-isager/downloads/" TargetMode="External"/><Relationship Id="rId4" Type="http://schemas.openxmlformats.org/officeDocument/2006/relationships/image" Target="../media/image36.jpeg"/><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2.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4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hyperlink" Target="http://www.pkf.name/lena-hoejgaard-isager/downloads/" TargetMode="External"/><Relationship Id="rId4" Type="http://schemas.openxmlformats.org/officeDocument/2006/relationships/hyperlink" Target="https://compassionatemind.co.uk/individuals/audio-for-individuals" TargetMode="External"/><Relationship Id="rId5" Type="http://schemas.openxmlformats.org/officeDocument/2006/relationships/hyperlink" Target="http://www.self-compassion.org/guided-self-compassion-meditations-mp3.html" TargetMode="External"/><Relationship Id="rId6" Type="http://schemas.openxmlformats.org/officeDocument/2006/relationships/hyperlink" Target="http://www.mindfulselfcompassion.org/meditations_downloads.php" TargetMode="External"/><Relationship Id="rId7" Type="http://schemas.openxmlformats.org/officeDocument/2006/relationships/hyperlink" Target="http://compassionforvoices.com/" TargetMode="External"/><Relationship Id="rId1" Type="http://schemas.openxmlformats.org/officeDocument/2006/relationships/slideLayout" Target="../slideLayouts/slideLayout31.xml"/><Relationship Id="rId2" Type="http://schemas.openxmlformats.org/officeDocument/2006/relationships/hyperlink" Target="https://compassionatemind.co.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IMG_11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685800" y="1040871"/>
            <a:ext cx="7772400" cy="2206280"/>
          </a:xfrm>
        </p:spPr>
        <p:txBody>
          <a:bodyPr>
            <a:normAutofit fontScale="90000"/>
          </a:bodyPr>
          <a:lstStyle/>
          <a:p>
            <a:r>
              <a:rPr lang="da-DK" dirty="0" smtClean="0">
                <a:solidFill>
                  <a:schemeClr val="bg1"/>
                </a:solidFill>
              </a:rPr>
              <a:t>Basiskursus i </a:t>
            </a:r>
            <a:br>
              <a:rPr lang="da-DK" dirty="0" smtClean="0">
                <a:solidFill>
                  <a:schemeClr val="bg1"/>
                </a:solidFill>
              </a:rPr>
            </a:br>
            <a:r>
              <a:rPr lang="da-DK" dirty="0" smtClean="0">
                <a:solidFill>
                  <a:schemeClr val="bg1"/>
                </a:solidFill>
              </a:rPr>
              <a:t>Medfølelsesfokuseret terapi /</a:t>
            </a:r>
            <a:br>
              <a:rPr lang="da-DK" dirty="0" smtClean="0">
                <a:solidFill>
                  <a:schemeClr val="bg1"/>
                </a:solidFill>
              </a:rPr>
            </a:br>
            <a:r>
              <a:rPr lang="da-DK" dirty="0" err="1" smtClean="0">
                <a:solidFill>
                  <a:schemeClr val="bg1"/>
                </a:solidFill>
              </a:rPr>
              <a:t>Compassion</a:t>
            </a:r>
            <a:r>
              <a:rPr lang="da-DK" dirty="0" smtClean="0">
                <a:solidFill>
                  <a:schemeClr val="bg1"/>
                </a:solidFill>
              </a:rPr>
              <a:t> </a:t>
            </a:r>
            <a:r>
              <a:rPr lang="da-DK" dirty="0" err="1" smtClean="0">
                <a:solidFill>
                  <a:schemeClr val="bg1"/>
                </a:solidFill>
              </a:rPr>
              <a:t>Focused</a:t>
            </a:r>
            <a:r>
              <a:rPr lang="da-DK" dirty="0" smtClean="0">
                <a:solidFill>
                  <a:schemeClr val="bg1"/>
                </a:solidFill>
              </a:rPr>
              <a:t> </a:t>
            </a:r>
            <a:r>
              <a:rPr lang="da-DK" dirty="0" err="1" smtClean="0">
                <a:solidFill>
                  <a:schemeClr val="bg1"/>
                </a:solidFill>
              </a:rPr>
              <a:t>Therapy</a:t>
            </a:r>
            <a:r>
              <a:rPr lang="da-DK" dirty="0" smtClean="0">
                <a:solidFill>
                  <a:schemeClr val="bg1"/>
                </a:solidFill>
              </a:rPr>
              <a:t> CFT for tværfagligt personale</a:t>
            </a:r>
            <a:br>
              <a:rPr lang="da-DK" dirty="0" smtClean="0">
                <a:solidFill>
                  <a:schemeClr val="bg1"/>
                </a:solidFill>
              </a:rPr>
            </a:br>
            <a:r>
              <a:rPr lang="da-DK" sz="2000" dirty="0" smtClean="0"/>
              <a:t>8 og 9 januar 2018</a:t>
            </a:r>
            <a:endParaRPr lang="da-DK" sz="4000" dirty="0">
              <a:solidFill>
                <a:schemeClr val="bg1"/>
              </a:solidFill>
            </a:endParaRPr>
          </a:p>
        </p:txBody>
      </p:sp>
      <p:sp>
        <p:nvSpPr>
          <p:cNvPr id="3" name="Undertitel 2"/>
          <p:cNvSpPr>
            <a:spLocks noGrp="1"/>
          </p:cNvSpPr>
          <p:nvPr>
            <p:ph type="subTitle" idx="1"/>
          </p:nvPr>
        </p:nvSpPr>
        <p:spPr>
          <a:xfrm>
            <a:off x="1371600" y="3901141"/>
            <a:ext cx="6400800" cy="1752600"/>
          </a:xfrm>
        </p:spPr>
        <p:txBody>
          <a:bodyPr/>
          <a:lstStyle/>
          <a:p>
            <a:r>
              <a:rPr lang="da-DK" dirty="0" smtClean="0">
                <a:solidFill>
                  <a:srgbClr val="FFFFFF"/>
                </a:solidFill>
              </a:rPr>
              <a:t>Ved psykolog Lena Højgård Isager</a:t>
            </a:r>
          </a:p>
          <a:p>
            <a:r>
              <a:rPr lang="da-DK" dirty="0" smtClean="0">
                <a:solidFill>
                  <a:srgbClr val="FFFFFF"/>
                </a:solidFill>
              </a:rPr>
              <a:t>Psykologhuset Kognitivt Fokus</a:t>
            </a:r>
          </a:p>
          <a:p>
            <a:r>
              <a:rPr lang="da-DK" dirty="0" err="1" smtClean="0">
                <a:solidFill>
                  <a:srgbClr val="FFFFFF"/>
                </a:solidFill>
              </a:rPr>
              <a:t>www.pkf.name</a:t>
            </a:r>
            <a:endParaRPr lang="da-DK" dirty="0" smtClean="0">
              <a:solidFill>
                <a:srgbClr val="FFFFFF"/>
              </a:solidFill>
            </a:endParaRPr>
          </a:p>
          <a:p>
            <a:endParaRPr lang="da-DK" dirty="0">
              <a:solidFill>
                <a:srgbClr val="FFFFFF"/>
              </a:solidFill>
            </a:endParaRPr>
          </a:p>
        </p:txBody>
      </p:sp>
    </p:spTree>
    <p:extLst>
      <p:ext uri="{BB962C8B-B14F-4D97-AF65-F5344CB8AC3E}">
        <p14:creationId xmlns:p14="http://schemas.microsoft.com/office/powerpoint/2010/main" val="1964313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457200"/>
            <a:ext cx="8229600" cy="1143000"/>
          </a:xfrm>
        </p:spPr>
        <p:txBody>
          <a:bodyPr>
            <a:normAutofit fontScale="90000"/>
          </a:bodyPr>
          <a:lstStyle/>
          <a:p>
            <a:pPr>
              <a:lnSpc>
                <a:spcPct val="120000"/>
              </a:lnSpc>
              <a:defRPr/>
            </a:pPr>
            <a:r>
              <a:rPr lang="da-DK" sz="3600" dirty="0">
                <a:solidFill>
                  <a:srgbClr val="F8E950"/>
                </a:solidFill>
              </a:rPr>
              <a:t>To processer i at udvikle vores</a:t>
            </a:r>
            <a:br>
              <a:rPr lang="da-DK" sz="3600" dirty="0">
                <a:solidFill>
                  <a:srgbClr val="F8E950"/>
                </a:solidFill>
              </a:rPr>
            </a:br>
            <a:r>
              <a:rPr lang="da-DK" sz="3600" dirty="0">
                <a:solidFill>
                  <a:srgbClr val="F8E950"/>
                </a:solidFill>
              </a:rPr>
              <a:t> medfølende sind</a:t>
            </a:r>
            <a:br>
              <a:rPr lang="da-DK" sz="3600" dirty="0">
                <a:solidFill>
                  <a:srgbClr val="F8E950"/>
                </a:solidFill>
              </a:rPr>
            </a:br>
            <a:endParaRPr lang="da-DK" sz="3600" dirty="0"/>
          </a:p>
        </p:txBody>
      </p:sp>
      <p:sp>
        <p:nvSpPr>
          <p:cNvPr id="3" name="Content Placeholder 2"/>
          <p:cNvSpPr>
            <a:spLocks noGrp="1"/>
          </p:cNvSpPr>
          <p:nvPr>
            <p:ph idx="1"/>
          </p:nvPr>
        </p:nvSpPr>
        <p:spPr/>
        <p:txBody>
          <a:bodyPr rtlCol="0">
            <a:normAutofit fontScale="85000" lnSpcReduction="10000"/>
          </a:bodyPr>
          <a:lstStyle/>
          <a:p>
            <a:pPr marL="0" indent="0" eaLnBrk="1" fontAlgn="auto" hangingPunct="1">
              <a:lnSpc>
                <a:spcPct val="120000"/>
              </a:lnSpc>
              <a:spcAft>
                <a:spcPts val="0"/>
              </a:spcAft>
              <a:buNone/>
              <a:defRPr/>
            </a:pPr>
            <a:r>
              <a:rPr lang="da-DK" sz="2600" dirty="0" smtClean="0"/>
              <a:t>Engagement - at nærme sig vanskelighederne</a:t>
            </a:r>
            <a:r>
              <a:rPr lang="da-DK" dirty="0" smtClean="0"/>
              <a:t>: </a:t>
            </a:r>
          </a:p>
          <a:p>
            <a:pPr marL="0" indent="0" eaLnBrk="1" fontAlgn="auto" hangingPunct="1">
              <a:lnSpc>
                <a:spcPct val="120000"/>
              </a:lnSpc>
              <a:spcAft>
                <a:spcPts val="0"/>
              </a:spcAft>
              <a:buNone/>
              <a:defRPr/>
            </a:pPr>
            <a:r>
              <a:rPr lang="da-DK" sz="2000" dirty="0" smtClean="0"/>
              <a:t>At lære at være sensitiv over for de ting, der forårsager vanskeligheder eller smerte</a:t>
            </a:r>
          </a:p>
          <a:p>
            <a:pPr marL="0" indent="0" eaLnBrk="1" fontAlgn="auto" hangingPunct="1">
              <a:lnSpc>
                <a:spcPct val="120000"/>
              </a:lnSpc>
              <a:spcAft>
                <a:spcPts val="0"/>
              </a:spcAft>
              <a:buFont typeface="Arial" pitchFamily="34" charset="0"/>
              <a:buNone/>
              <a:defRPr/>
            </a:pPr>
            <a:r>
              <a:rPr lang="da-DK" sz="2000" dirty="0" smtClean="0"/>
              <a:t>At vende sig imod vanskelighederne i stedet for at vende sig væk fra dem ( engagement ikke undgåelse)</a:t>
            </a:r>
          </a:p>
          <a:p>
            <a:pPr marL="0" indent="0" eaLnBrk="1" fontAlgn="auto" hangingPunct="1">
              <a:lnSpc>
                <a:spcPct val="120000"/>
              </a:lnSpc>
              <a:spcAft>
                <a:spcPts val="0"/>
              </a:spcAft>
              <a:buFont typeface="Arial" pitchFamily="34" charset="0"/>
              <a:buNone/>
              <a:defRPr/>
            </a:pPr>
            <a:r>
              <a:rPr lang="da-DK" sz="2000" dirty="0" smtClean="0"/>
              <a:t>At kunne begynde at udholde og tolerere lidelse</a:t>
            </a:r>
          </a:p>
          <a:p>
            <a:pPr marL="0" indent="0" eaLnBrk="1" fontAlgn="auto" hangingPunct="1">
              <a:lnSpc>
                <a:spcPct val="120000"/>
              </a:lnSpc>
              <a:spcAft>
                <a:spcPts val="0"/>
              </a:spcAft>
              <a:buFont typeface="Arial" pitchFamily="34" charset="0"/>
              <a:buNone/>
              <a:defRPr/>
            </a:pPr>
            <a:r>
              <a:rPr lang="da-DK" sz="2000" dirty="0" smtClean="0"/>
              <a:t>At forstå naturen af og årsagerne til lidelse på en ikke-dømmende og accepterende måde </a:t>
            </a:r>
          </a:p>
          <a:p>
            <a:pPr marL="0" indent="0" eaLnBrk="1" fontAlgn="auto" hangingPunct="1">
              <a:lnSpc>
                <a:spcPct val="120000"/>
              </a:lnSpc>
              <a:spcAft>
                <a:spcPts val="0"/>
              </a:spcAft>
              <a:buFont typeface="Arial" pitchFamily="34" charset="0"/>
              <a:buNone/>
              <a:defRPr/>
            </a:pPr>
            <a:endParaRPr lang="da-DK" sz="2000" dirty="0" smtClean="0"/>
          </a:p>
          <a:p>
            <a:pPr marL="0" indent="0" eaLnBrk="1" fontAlgn="auto" hangingPunct="1">
              <a:lnSpc>
                <a:spcPct val="120000"/>
              </a:lnSpc>
              <a:spcAft>
                <a:spcPts val="0"/>
              </a:spcAft>
              <a:buNone/>
              <a:defRPr/>
            </a:pPr>
            <a:r>
              <a:rPr lang="da-DK" sz="2600" dirty="0" smtClean="0"/>
              <a:t>Lindring – at forebygge lidelse:</a:t>
            </a:r>
          </a:p>
          <a:p>
            <a:pPr marL="0" indent="0">
              <a:lnSpc>
                <a:spcPct val="120000"/>
              </a:lnSpc>
              <a:buNone/>
              <a:defRPr/>
            </a:pPr>
            <a:r>
              <a:rPr lang="da-DK" sz="2000" dirty="0" smtClean="0"/>
              <a:t>At arbejde for at lindre lidelse med venlighed og et ægte medfølende </a:t>
            </a:r>
            <a:r>
              <a:rPr lang="da-DK" sz="2000" dirty="0"/>
              <a:t>ønske </a:t>
            </a:r>
            <a:r>
              <a:rPr lang="da-DK" sz="2000" dirty="0" smtClean="0"/>
              <a:t>om, at vi og andre må få det bedre</a:t>
            </a:r>
          </a:p>
          <a:p>
            <a:pPr marL="0" indent="0" eaLnBrk="1" fontAlgn="auto" hangingPunct="1">
              <a:lnSpc>
                <a:spcPct val="120000"/>
              </a:lnSpc>
              <a:spcAft>
                <a:spcPts val="0"/>
              </a:spcAft>
              <a:buFont typeface="Arial" pitchFamily="34" charset="0"/>
              <a:buNone/>
              <a:defRPr/>
            </a:pPr>
            <a:r>
              <a:rPr lang="da-DK" sz="2000" dirty="0" smtClean="0"/>
              <a:t>At forstå venlighed og omsorg som mod (ikke tegn på svaghed)</a:t>
            </a:r>
          </a:p>
          <a:p>
            <a:pPr marL="0" indent="0" eaLnBrk="1" fontAlgn="auto" hangingPunct="1">
              <a:lnSpc>
                <a:spcPct val="120000"/>
              </a:lnSpc>
              <a:spcAft>
                <a:spcPts val="0"/>
              </a:spcAft>
              <a:buFont typeface="Arial" pitchFamily="34" charset="0"/>
              <a:buNone/>
              <a:defRPr/>
            </a:pPr>
            <a:r>
              <a:rPr lang="da-DK" sz="2000" dirty="0" smtClean="0"/>
              <a:t>At opbygge motivation for at være hjælpsomme over for os selv og andre</a:t>
            </a:r>
          </a:p>
          <a:p>
            <a:pPr marL="0" indent="0" eaLnBrk="1" fontAlgn="auto" hangingPunct="1">
              <a:lnSpc>
                <a:spcPct val="120000"/>
              </a:lnSpc>
              <a:spcAft>
                <a:spcPts val="0"/>
              </a:spcAft>
              <a:buFont typeface="Arial" pitchFamily="34" charset="0"/>
              <a:buNone/>
              <a:defRPr/>
            </a:pPr>
            <a:endParaRPr lang="da-DK" sz="1900" dirty="0" smtClean="0"/>
          </a:p>
          <a:p>
            <a:pPr marL="182880" indent="-182880" eaLnBrk="1" fontAlgn="auto" hangingPunct="1">
              <a:spcAft>
                <a:spcPts val="0"/>
              </a:spcAft>
              <a:buFont typeface="Arial" pitchFamily="34" charset="0"/>
              <a:buChar char="•"/>
              <a:defRPr/>
            </a:pPr>
            <a:endParaRPr lang="da-DK" dirty="0"/>
          </a:p>
        </p:txBody>
      </p:sp>
      <p:sp>
        <p:nvSpPr>
          <p:cNvPr id="4" name="Pladsholder til sidefod 3"/>
          <p:cNvSpPr>
            <a:spLocks noGrp="1"/>
          </p:cNvSpPr>
          <p:nvPr>
            <p:ph type="ftr" sz="quarter" idx="11"/>
          </p:nvPr>
        </p:nvSpPr>
        <p:spPr/>
        <p:txBody>
          <a:bodyPr/>
          <a:lstStyle/>
          <a:p>
            <a:r>
              <a:rPr lang="da-DK" smtClean="0">
                <a:latin typeface="Calibri"/>
              </a:rPr>
              <a:t>Lena Højgård Isager www.pkf.name</a:t>
            </a:r>
            <a:endParaRPr lang="da-DK">
              <a:latin typeface="Calibri"/>
            </a:endParaRPr>
          </a:p>
        </p:txBody>
      </p:sp>
    </p:spTree>
    <p:extLst>
      <p:ext uri="{BB962C8B-B14F-4D97-AF65-F5344CB8AC3E}">
        <p14:creationId xmlns:p14="http://schemas.microsoft.com/office/powerpoint/2010/main" val="2010969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a:effectLst/>
        </p:spPr>
        <p:txBody>
          <a:bodyPr/>
          <a:lstStyle/>
          <a:p>
            <a:r>
              <a:rPr lang="da-DK" smtClean="0"/>
              <a:t>Lena Højgård Isager www.pkf.name</a:t>
            </a:r>
            <a:endParaRPr lang="da-DK"/>
          </a:p>
        </p:txBody>
      </p:sp>
      <p:sp>
        <p:nvSpPr>
          <p:cNvPr id="755714" name="Rectangle 2"/>
          <p:cNvSpPr>
            <a:spLocks noGrp="1" noChangeArrowheads="1"/>
          </p:cNvSpPr>
          <p:nvPr>
            <p:ph type="ctrTitle" idx="4294967295"/>
          </p:nvPr>
        </p:nvSpPr>
        <p:spPr>
          <a:xfrm>
            <a:off x="0" y="188913"/>
            <a:ext cx="8458200" cy="457200"/>
          </a:xfrm>
          <a:effectLst/>
        </p:spPr>
        <p:txBody>
          <a:bodyPr>
            <a:normAutofit fontScale="90000"/>
          </a:bodyPr>
          <a:lstStyle/>
          <a:p>
            <a:pPr eaLnBrk="1" hangingPunct="1">
              <a:defRPr/>
            </a:pPr>
            <a:r>
              <a:rPr lang="da-DK" smtClean="0">
                <a:solidFill>
                  <a:srgbClr val="F8E950"/>
                </a:solidFill>
                <a:latin typeface="+mn-lt"/>
              </a:rPr>
              <a:t>Medfølelse som flow</a:t>
            </a:r>
            <a:endParaRPr lang="da-DK">
              <a:solidFill>
                <a:srgbClr val="F8E950"/>
              </a:solidFill>
              <a:latin typeface="+mn-lt"/>
            </a:endParaRPr>
          </a:p>
        </p:txBody>
      </p:sp>
      <p:sp>
        <p:nvSpPr>
          <p:cNvPr id="755715" name="Rectangle 3"/>
          <p:cNvSpPr>
            <a:spLocks noGrp="1" noChangeArrowheads="1"/>
          </p:cNvSpPr>
          <p:nvPr>
            <p:ph type="subTitle" idx="4294967295"/>
          </p:nvPr>
        </p:nvSpPr>
        <p:spPr>
          <a:xfrm>
            <a:off x="574675" y="981075"/>
            <a:ext cx="8569325" cy="5564188"/>
          </a:xfrm>
          <a:effectLst/>
        </p:spPr>
        <p:txBody>
          <a:bodyPr>
            <a:normAutofit lnSpcReduction="10000"/>
          </a:bodyPr>
          <a:lstStyle/>
          <a:p>
            <a:pPr marL="0" indent="0" eaLnBrk="1" hangingPunct="1">
              <a:lnSpc>
                <a:spcPct val="120000"/>
              </a:lnSpc>
              <a:buFontTx/>
              <a:buNone/>
              <a:defRPr/>
            </a:pPr>
            <a:endParaRPr lang="da-DK" sz="2400" i="1" smtClean="0"/>
          </a:p>
          <a:p>
            <a:pPr marL="0" indent="0" algn="just" eaLnBrk="1" hangingPunct="1">
              <a:lnSpc>
                <a:spcPct val="155000"/>
              </a:lnSpc>
              <a:buFontTx/>
              <a:buNone/>
              <a:defRPr/>
            </a:pPr>
            <a:r>
              <a:rPr lang="da-DK" sz="2400" i="1" smtClean="0"/>
              <a:t>	</a:t>
            </a:r>
            <a:r>
              <a:rPr lang="da-DK" smtClean="0"/>
              <a:t>Anden									Selv</a:t>
            </a:r>
          </a:p>
          <a:p>
            <a:pPr marL="0" indent="0" algn="just" eaLnBrk="1" hangingPunct="1">
              <a:lnSpc>
                <a:spcPct val="165000"/>
              </a:lnSpc>
              <a:buFontTx/>
              <a:buNone/>
              <a:defRPr/>
            </a:pPr>
            <a:r>
              <a:rPr lang="da-DK" smtClean="0"/>
              <a:t>	Selv										Anden</a:t>
            </a:r>
          </a:p>
          <a:p>
            <a:pPr marL="0" indent="0" algn="just" eaLnBrk="1" hangingPunct="1">
              <a:lnSpc>
                <a:spcPct val="165000"/>
              </a:lnSpc>
              <a:buFontTx/>
              <a:buNone/>
              <a:defRPr/>
            </a:pPr>
            <a:r>
              <a:rPr lang="da-DK" smtClean="0"/>
              <a:t>	Selv 										Selv</a:t>
            </a:r>
          </a:p>
          <a:p>
            <a:pPr marL="0" indent="0" algn="just">
              <a:lnSpc>
                <a:spcPct val="120000"/>
              </a:lnSpc>
              <a:buNone/>
              <a:defRPr/>
            </a:pPr>
            <a:endParaRPr lang="da-DK" sz="2400" smtClean="0"/>
          </a:p>
          <a:p>
            <a:pPr marL="0" indent="0" algn="just">
              <a:lnSpc>
                <a:spcPct val="120000"/>
              </a:lnSpc>
              <a:buNone/>
              <a:defRPr/>
            </a:pPr>
            <a:endParaRPr lang="da-DK" sz="2400" smtClean="0"/>
          </a:p>
          <a:p>
            <a:pPr marL="0" indent="0" algn="just">
              <a:lnSpc>
                <a:spcPct val="120000"/>
              </a:lnSpc>
              <a:buNone/>
              <a:defRPr/>
            </a:pPr>
            <a:r>
              <a:rPr lang="da-DK" sz="2400" smtClean="0"/>
              <a:t>Forskellige øvelser for hver</a:t>
            </a:r>
          </a:p>
          <a:p>
            <a:pPr marL="0" indent="0" eaLnBrk="1" hangingPunct="1">
              <a:lnSpc>
                <a:spcPct val="120000"/>
              </a:lnSpc>
              <a:buFontTx/>
              <a:buNone/>
              <a:defRPr/>
            </a:pPr>
            <a:r>
              <a:rPr lang="da-DK" sz="2400" smtClean="0"/>
              <a:t>Evidens for at man ved intentionelt at træne hver af disse kan have indflydelse på mental tilstand og social adfærd</a:t>
            </a:r>
            <a:endParaRPr lang="da-DK" sz="2400"/>
          </a:p>
        </p:txBody>
      </p:sp>
      <p:sp>
        <p:nvSpPr>
          <p:cNvPr id="755716" name="Line 4"/>
          <p:cNvSpPr>
            <a:spLocks noChangeShapeType="1"/>
          </p:cNvSpPr>
          <p:nvPr/>
        </p:nvSpPr>
        <p:spPr bwMode="auto">
          <a:xfrm>
            <a:off x="3294063" y="2009775"/>
            <a:ext cx="1439862" cy="0"/>
          </a:xfrm>
          <a:prstGeom prst="line">
            <a:avLst/>
          </a:prstGeom>
          <a:noFill/>
          <a:ln w="57150">
            <a:solidFill>
              <a:schemeClr val="bg2">
                <a:lumMod val="50000"/>
              </a:schemeClr>
            </a:solidFill>
            <a:round/>
            <a:headEnd/>
            <a:tailEnd type="triangle" w="med" len="med"/>
          </a:ln>
          <a:effectLst/>
          <a:extLst/>
        </p:spPr>
        <p:txBody>
          <a:bodyPr/>
          <a:lstStyle/>
          <a:p>
            <a:pPr>
              <a:lnSpc>
                <a:spcPct val="90000"/>
              </a:lnSpc>
              <a:spcBef>
                <a:spcPct val="20000"/>
              </a:spcBef>
              <a:defRPr/>
            </a:pPr>
            <a:endParaRPr lang="da-DK" sz="1800">
              <a:solidFill>
                <a:srgbClr val="FFFFFF"/>
              </a:solidFill>
              <a:effectLst>
                <a:outerShdw blurRad="38100" dist="38100" dir="2700000" algn="tl">
                  <a:srgbClr val="000000">
                    <a:alpha val="43137"/>
                  </a:srgbClr>
                </a:outerShdw>
              </a:effectLst>
              <a:cs typeface="+mn-cs"/>
            </a:endParaRPr>
          </a:p>
        </p:txBody>
      </p:sp>
      <p:sp>
        <p:nvSpPr>
          <p:cNvPr id="755717" name="Line 5"/>
          <p:cNvSpPr>
            <a:spLocks noChangeShapeType="1"/>
          </p:cNvSpPr>
          <p:nvPr/>
        </p:nvSpPr>
        <p:spPr bwMode="auto">
          <a:xfrm>
            <a:off x="3294063" y="2874963"/>
            <a:ext cx="1439862" cy="0"/>
          </a:xfrm>
          <a:prstGeom prst="line">
            <a:avLst/>
          </a:prstGeom>
          <a:noFill/>
          <a:ln w="57150">
            <a:solidFill>
              <a:schemeClr val="bg2">
                <a:lumMod val="50000"/>
              </a:schemeClr>
            </a:solidFill>
            <a:round/>
            <a:headEnd/>
            <a:tailEnd type="triangle" w="med" len="med"/>
          </a:ln>
          <a:effectLst/>
          <a:extLst/>
        </p:spPr>
        <p:txBody>
          <a:bodyPr/>
          <a:lstStyle/>
          <a:p>
            <a:pPr>
              <a:lnSpc>
                <a:spcPct val="90000"/>
              </a:lnSpc>
              <a:spcBef>
                <a:spcPct val="20000"/>
              </a:spcBef>
              <a:defRPr/>
            </a:pPr>
            <a:endParaRPr lang="da-DK" sz="1800">
              <a:solidFill>
                <a:srgbClr val="FFFFFF"/>
              </a:solidFill>
              <a:effectLst>
                <a:outerShdw blurRad="38100" dist="38100" dir="2700000" algn="tl">
                  <a:srgbClr val="000000">
                    <a:alpha val="43137"/>
                  </a:srgbClr>
                </a:outerShdw>
              </a:effectLst>
              <a:cs typeface="+mn-cs"/>
            </a:endParaRPr>
          </a:p>
        </p:txBody>
      </p:sp>
      <p:sp>
        <p:nvSpPr>
          <p:cNvPr id="755718" name="Line 6"/>
          <p:cNvSpPr>
            <a:spLocks noChangeShapeType="1"/>
          </p:cNvSpPr>
          <p:nvPr/>
        </p:nvSpPr>
        <p:spPr bwMode="auto">
          <a:xfrm>
            <a:off x="3294063" y="3768725"/>
            <a:ext cx="1439862" cy="0"/>
          </a:xfrm>
          <a:prstGeom prst="line">
            <a:avLst/>
          </a:prstGeom>
          <a:noFill/>
          <a:ln w="57150">
            <a:solidFill>
              <a:schemeClr val="bg2">
                <a:lumMod val="50000"/>
              </a:schemeClr>
            </a:solidFill>
            <a:round/>
            <a:headEnd/>
            <a:tailEnd type="triangle" w="med" len="med"/>
          </a:ln>
          <a:effectLst/>
          <a:extLst/>
        </p:spPr>
        <p:txBody>
          <a:bodyPr/>
          <a:lstStyle/>
          <a:p>
            <a:pPr>
              <a:lnSpc>
                <a:spcPct val="90000"/>
              </a:lnSpc>
              <a:spcBef>
                <a:spcPct val="20000"/>
              </a:spcBef>
              <a:defRPr/>
            </a:pPr>
            <a:endParaRPr lang="da-DK" sz="1800">
              <a:solidFill>
                <a:srgbClr val="FFFFFF"/>
              </a:solidFill>
              <a:effectLst>
                <a:outerShdw blurRad="38100" dist="38100" dir="2700000" algn="tl">
                  <a:srgbClr val="000000">
                    <a:alpha val="43137"/>
                  </a:srgbClr>
                </a:outerShdw>
              </a:effectLst>
              <a:cs typeface="+mn-cs"/>
            </a:endParaRPr>
          </a:p>
        </p:txBody>
      </p:sp>
    </p:spTree>
    <p:extLst>
      <p:ext uri="{BB962C8B-B14F-4D97-AF65-F5344CB8AC3E}">
        <p14:creationId xmlns:p14="http://schemas.microsoft.com/office/powerpoint/2010/main" val="3864163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1455"/>
            <a:ext cx="8229600" cy="5711825"/>
          </a:xfrm>
        </p:spPr>
        <p:txBody>
          <a:bodyPr/>
          <a:lstStyle/>
          <a:p>
            <a:pPr marL="0" indent="0" algn="ctr">
              <a:buFont typeface="Arial" pitchFamily="34" charset="0"/>
              <a:buNone/>
              <a:defRPr/>
            </a:pPr>
            <a:r>
              <a:rPr lang="da-DK" sz="4000" dirty="0" smtClean="0">
                <a:solidFill>
                  <a:srgbClr val="F8E950"/>
                </a:solidFill>
                <a:ea typeface="+mn-ea"/>
              </a:rPr>
              <a:t>Hvorfor har vi brug for medfølelse?</a:t>
            </a:r>
          </a:p>
          <a:p>
            <a:pPr marL="0" indent="0" algn="ctr">
              <a:buFont typeface="Arial" pitchFamily="34" charset="0"/>
              <a:buNone/>
              <a:defRPr/>
            </a:pPr>
            <a:endParaRPr lang="da-DK" sz="4000" dirty="0" smtClean="0">
              <a:solidFill>
                <a:srgbClr val="FFFFFF"/>
              </a:solidFill>
              <a:ea typeface="+mn-ea"/>
            </a:endParaRPr>
          </a:p>
          <a:p>
            <a:pPr marL="0" indent="0" algn="ctr">
              <a:buFont typeface="Arial" pitchFamily="34" charset="0"/>
              <a:buNone/>
              <a:defRPr/>
            </a:pPr>
            <a:endParaRPr lang="da-DK" sz="4000" dirty="0" smtClean="0">
              <a:solidFill>
                <a:srgbClr val="FFFFFF"/>
              </a:solidFill>
              <a:ea typeface="+mn-ea"/>
            </a:endParaRPr>
          </a:p>
          <a:p>
            <a:pPr marL="0" indent="0" algn="ctr">
              <a:buFont typeface="Arial" pitchFamily="34" charset="0"/>
              <a:buNone/>
              <a:defRPr/>
            </a:pPr>
            <a:r>
              <a:rPr lang="da-DK" sz="4000" dirty="0" smtClean="0">
                <a:solidFill>
                  <a:srgbClr val="FFFFFF"/>
                </a:solidFill>
                <a:ea typeface="+mn-ea"/>
              </a:rPr>
              <a:t> </a:t>
            </a:r>
            <a:endParaRPr lang="da-DK" sz="4000" dirty="0">
              <a:solidFill>
                <a:srgbClr val="FFFFFF"/>
              </a:solidFill>
              <a:ea typeface="+mn-ea"/>
            </a:endParaRPr>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076855"/>
            <a:ext cx="6943725" cy="3905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Pladsholder til sidefod 3"/>
          <p:cNvSpPr>
            <a:spLocks noGrp="1"/>
          </p:cNvSpPr>
          <p:nvPr>
            <p:ph type="ftr" sz="quarter" idx="11"/>
          </p:nvPr>
        </p:nvSpPr>
        <p:spPr/>
        <p:txBody>
          <a:bodyPr/>
          <a:lstStyle/>
          <a:p>
            <a:r>
              <a:rPr lang="da-DK" dirty="0" smtClean="0">
                <a:latin typeface="Calibri"/>
              </a:rPr>
              <a:t>Lena Højgård Isager </a:t>
            </a:r>
            <a:r>
              <a:rPr lang="da-DK" dirty="0" err="1" smtClean="0">
                <a:latin typeface="Calibri"/>
              </a:rPr>
              <a:t>www.pkf.name</a:t>
            </a:r>
            <a:endParaRPr lang="da-DK" dirty="0">
              <a:latin typeface="Calibri"/>
            </a:endParaRPr>
          </a:p>
        </p:txBody>
      </p:sp>
    </p:spTree>
    <p:extLst>
      <p:ext uri="{BB962C8B-B14F-4D97-AF65-F5344CB8AC3E}">
        <p14:creationId xmlns:p14="http://schemas.microsoft.com/office/powerpoint/2010/main" val="121785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da-DK" sz="3600" dirty="0" smtClean="0">
                <a:solidFill>
                  <a:srgbClr val="F8E950"/>
                </a:solidFill>
                <a:ea typeface="+mj-ea"/>
              </a:rPr>
              <a:t>Realitetstjek: Livet kan være hårdt</a:t>
            </a:r>
            <a:endParaRPr lang="da-DK" sz="3600" dirty="0">
              <a:solidFill>
                <a:srgbClr val="F8E950"/>
              </a:solidFill>
              <a:ea typeface="+mj-ea"/>
            </a:endParaRPr>
          </a:p>
        </p:txBody>
      </p:sp>
      <p:sp>
        <p:nvSpPr>
          <p:cNvPr id="15363" name="Content Placeholder 2"/>
          <p:cNvSpPr>
            <a:spLocks noGrp="1"/>
          </p:cNvSpPr>
          <p:nvPr>
            <p:ph idx="1"/>
          </p:nvPr>
        </p:nvSpPr>
        <p:spPr/>
        <p:txBody>
          <a:bodyPr>
            <a:normAutofit/>
          </a:bodyPr>
          <a:lstStyle/>
          <a:p>
            <a:pPr marL="0" indent="0">
              <a:buFont typeface="Arial" charset="0"/>
              <a:buNone/>
            </a:pPr>
            <a:r>
              <a:rPr lang="da-DK" sz="2400" dirty="0" smtClean="0"/>
              <a:t>Medfølelse starter med en erkendelse af livets vilkår:</a:t>
            </a:r>
          </a:p>
          <a:p>
            <a:pPr marL="0" indent="0">
              <a:buFont typeface="Arial" charset="0"/>
              <a:buNone/>
            </a:pPr>
            <a:r>
              <a:rPr lang="da-DK" sz="2400" dirty="0" smtClean="0"/>
              <a:t>Vores liv er begrænsede, i gennemsnit lever vi 20-30.000 dage. </a:t>
            </a:r>
          </a:p>
          <a:p>
            <a:pPr marL="0" indent="0">
              <a:buFont typeface="Arial" charset="0"/>
              <a:buNone/>
            </a:pPr>
            <a:r>
              <a:rPr lang="da-DK" sz="2400" dirty="0" smtClean="0"/>
              <a:t>Det er vores skæbne til at blive ældre og dø.</a:t>
            </a:r>
          </a:p>
          <a:p>
            <a:pPr marL="0" indent="0">
              <a:buFont typeface="Arial" charset="0"/>
              <a:buNone/>
            </a:pPr>
            <a:r>
              <a:rPr lang="da-DK" sz="2400" dirty="0" smtClean="0"/>
              <a:t>Vi lider ofte af sygdomme og rammes af tragedier. </a:t>
            </a:r>
          </a:p>
          <a:p>
            <a:pPr marL="0" indent="0">
              <a:buFont typeface="Arial" charset="0"/>
              <a:buNone/>
            </a:pPr>
            <a:r>
              <a:rPr lang="da-DK" sz="2400" dirty="0" smtClean="0"/>
              <a:t>Vores liv er påvirkede af en tilfældig genetisk sammensætning og af tilfældige hændelser. </a:t>
            </a:r>
          </a:p>
          <a:p>
            <a:pPr marL="0" indent="0">
              <a:buFont typeface="Arial" charset="0"/>
              <a:buNone/>
            </a:pPr>
            <a:r>
              <a:rPr lang="da-DK" sz="2400" dirty="0" smtClean="0"/>
              <a:t>Vores liv er fyldt af forandringer og tab.</a:t>
            </a:r>
          </a:p>
          <a:p>
            <a:pPr marL="0" indent="0">
              <a:buFont typeface="Arial" charset="0"/>
              <a:buNone/>
            </a:pPr>
            <a:r>
              <a:rPr lang="da-DK" sz="2400" dirty="0" smtClean="0"/>
              <a:t>                                     	</a:t>
            </a:r>
          </a:p>
          <a:p>
            <a:pPr marL="0" indent="0">
              <a:buFont typeface="Arial" charset="0"/>
              <a:buNone/>
            </a:pPr>
            <a:r>
              <a:rPr lang="da-DK" sz="2400" dirty="0"/>
              <a:t>	</a:t>
            </a:r>
            <a:r>
              <a:rPr lang="da-DK" sz="2400" dirty="0" smtClean="0"/>
              <a:t>						</a:t>
            </a:r>
            <a:r>
              <a:rPr lang="da-DK" sz="2800" dirty="0" smtClean="0">
                <a:solidFill>
                  <a:schemeClr val="bg1"/>
                </a:solidFill>
              </a:rPr>
              <a:t>Vi er designet til at overleve, </a:t>
            </a:r>
          </a:p>
          <a:p>
            <a:pPr marL="0" indent="0">
              <a:buFont typeface="Arial" charset="0"/>
              <a:buNone/>
            </a:pPr>
            <a:r>
              <a:rPr lang="da-DK" sz="2800" dirty="0">
                <a:solidFill>
                  <a:schemeClr val="bg1"/>
                </a:solidFill>
              </a:rPr>
              <a:t>	</a:t>
            </a:r>
            <a:r>
              <a:rPr lang="da-DK" sz="2800" dirty="0" smtClean="0">
                <a:solidFill>
                  <a:schemeClr val="bg1"/>
                </a:solidFill>
              </a:rPr>
              <a:t>						ikke til at være lykkelige</a:t>
            </a:r>
            <a:endParaRPr lang="da-DK" sz="2800" dirty="0">
              <a:solidFill>
                <a:schemeClr val="bg1"/>
              </a:solidFill>
            </a:endParaRPr>
          </a:p>
        </p:txBody>
      </p:sp>
      <p:sp>
        <p:nvSpPr>
          <p:cNvPr id="4" name="Pladsholder til sidefod 3"/>
          <p:cNvSpPr>
            <a:spLocks noGrp="1"/>
          </p:cNvSpPr>
          <p:nvPr>
            <p:ph type="ftr" sz="quarter" idx="11"/>
          </p:nvPr>
        </p:nvSpPr>
        <p:spPr/>
        <p:txBody>
          <a:bodyPr/>
          <a:lstStyle/>
          <a:p>
            <a:r>
              <a:rPr lang="da-DK" smtClean="0">
                <a:latin typeface="Calibri"/>
              </a:rPr>
              <a:t>Lena Højgård Isager www.pkf.name</a:t>
            </a:r>
            <a:endParaRPr lang="da-DK">
              <a:latin typeface="Calibri"/>
            </a:endParaRPr>
          </a:p>
        </p:txBody>
      </p:sp>
      <p:pic>
        <p:nvPicPr>
          <p:cNvPr id="6" name="Picture 2" descr="2"/>
          <p:cNvPicPr>
            <a:picLocks noChangeAspect="1" noChangeArrowheads="1"/>
          </p:cNvPicPr>
          <p:nvPr/>
        </p:nvPicPr>
        <p:blipFill>
          <a:blip r:embed="rId2"/>
          <a:srcRect/>
          <a:stretch>
            <a:fillRect/>
          </a:stretch>
        </p:blipFill>
        <p:spPr bwMode="auto">
          <a:xfrm>
            <a:off x="647927" y="4673165"/>
            <a:ext cx="2655887" cy="1683185"/>
          </a:xfrm>
          <a:prstGeom prst="rect">
            <a:avLst/>
          </a:prstGeom>
          <a:noFill/>
          <a:ln w="9525">
            <a:noFill/>
            <a:miter lim="800000"/>
            <a:headEnd/>
            <a:tailEnd/>
          </a:ln>
        </p:spPr>
      </p:pic>
    </p:spTree>
    <p:extLst>
      <p:ext uri="{BB962C8B-B14F-4D97-AF65-F5344CB8AC3E}">
        <p14:creationId xmlns:p14="http://schemas.microsoft.com/office/powerpoint/2010/main" val="4179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F8E950"/>
                </a:solidFill>
              </a:rPr>
              <a:t>Vi er alle i samme båd</a:t>
            </a:r>
            <a:endParaRPr lang="da-DK" dirty="0">
              <a:solidFill>
                <a:srgbClr val="F8E950"/>
              </a:solidFill>
            </a:endParaRPr>
          </a:p>
        </p:txBody>
      </p:sp>
      <p:sp>
        <p:nvSpPr>
          <p:cNvPr id="3" name="Pladsholder til indhold 2"/>
          <p:cNvSpPr>
            <a:spLocks noGrp="1"/>
          </p:cNvSpPr>
          <p:nvPr>
            <p:ph idx="1"/>
          </p:nvPr>
        </p:nvSpPr>
        <p:spPr/>
        <p:txBody>
          <a:bodyPr>
            <a:normAutofit/>
          </a:bodyPr>
          <a:lstStyle/>
          <a:p>
            <a:pPr marL="0" indent="0">
              <a:buNone/>
            </a:pPr>
            <a:r>
              <a:rPr lang="da-DK" sz="2400" dirty="0" smtClean="0"/>
              <a:t>Vi bliver alle ramt, det er kun et spørgsmål om tid</a:t>
            </a:r>
          </a:p>
          <a:p>
            <a:pPr marL="0" indent="0">
              <a:buNone/>
            </a:pPr>
            <a:endParaRPr lang="da-DK" sz="2400" dirty="0" smtClean="0"/>
          </a:p>
          <a:p>
            <a:pPr marL="0" indent="0">
              <a:buNone/>
            </a:pPr>
            <a:r>
              <a:rPr lang="da-DK" sz="2400" dirty="0" smtClean="0"/>
              <a:t>Vi bruger de metoder, vi kan finde til at klare os, så godt vi kan</a:t>
            </a:r>
          </a:p>
          <a:p>
            <a:pPr marL="0" indent="0">
              <a:buNone/>
            </a:pPr>
            <a:endParaRPr lang="da-DK" sz="2400" dirty="0" smtClean="0"/>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a:latin typeface="Calibri"/>
            </a:endParaRPr>
          </a:p>
        </p:txBody>
      </p:sp>
      <p:pic>
        <p:nvPicPr>
          <p:cNvPr id="7" name="Billede 6" descr="ha_ha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63" y="3113069"/>
            <a:ext cx="3738280" cy="3013094"/>
          </a:xfrm>
          <a:prstGeom prst="rect">
            <a:avLst/>
          </a:prstGeom>
        </p:spPr>
      </p:pic>
      <p:sp>
        <p:nvSpPr>
          <p:cNvPr id="8" name="Tekstfelt 7"/>
          <p:cNvSpPr txBox="1"/>
          <p:nvPr/>
        </p:nvSpPr>
        <p:spPr>
          <a:xfrm>
            <a:off x="4800601" y="3863181"/>
            <a:ext cx="3004457" cy="1200329"/>
          </a:xfrm>
          <a:prstGeom prst="rect">
            <a:avLst/>
          </a:prstGeom>
          <a:noFill/>
        </p:spPr>
        <p:txBody>
          <a:bodyPr wrap="square" rtlCol="0">
            <a:spAutoFit/>
          </a:bodyPr>
          <a:lstStyle/>
          <a:p>
            <a:r>
              <a:rPr lang="da-DK" sz="2400" dirty="0">
                <a:solidFill>
                  <a:schemeClr val="bg1"/>
                </a:solidFill>
              </a:rPr>
              <a:t>Nogle strategier virker kun på kort sigt!</a:t>
            </a:r>
          </a:p>
          <a:p>
            <a:endParaRPr lang="da-DK" sz="2400" dirty="0"/>
          </a:p>
        </p:txBody>
      </p:sp>
    </p:spTree>
    <p:extLst>
      <p:ext uri="{BB962C8B-B14F-4D97-AF65-F5344CB8AC3E}">
        <p14:creationId xmlns:p14="http://schemas.microsoft.com/office/powerpoint/2010/main" val="1463822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da-DK" sz="3200" smtClean="0">
                <a:solidFill>
                  <a:srgbClr val="F8E950"/>
                </a:solidFill>
                <a:latin typeface="+mn-lt"/>
                <a:ea typeface="+mj-ea"/>
              </a:rPr>
              <a:t>Livets strøm</a:t>
            </a:r>
            <a:endParaRPr lang="da-DK" sz="3200">
              <a:solidFill>
                <a:srgbClr val="F8E950"/>
              </a:solidFill>
              <a:latin typeface="+mn-lt"/>
              <a:ea typeface="+mj-ea"/>
            </a:endParaRPr>
          </a:p>
        </p:txBody>
      </p:sp>
      <p:sp>
        <p:nvSpPr>
          <p:cNvPr id="3" name="Content Placeholder 2"/>
          <p:cNvSpPr>
            <a:spLocks noGrp="1"/>
          </p:cNvSpPr>
          <p:nvPr>
            <p:ph idx="1"/>
          </p:nvPr>
        </p:nvSpPr>
        <p:spPr/>
        <p:txBody>
          <a:bodyPr>
            <a:normAutofit lnSpcReduction="10000"/>
          </a:bodyPr>
          <a:lstStyle/>
          <a:p>
            <a:pPr marL="0" indent="0" eaLnBrk="1" hangingPunct="1">
              <a:lnSpc>
                <a:spcPct val="80000"/>
              </a:lnSpc>
              <a:buFont typeface="Arial" charset="0"/>
              <a:buNone/>
            </a:pPr>
            <a:endParaRPr lang="da-DK" sz="2000" smtClean="0">
              <a:solidFill>
                <a:srgbClr val="FFFFFF"/>
              </a:solidFill>
            </a:endParaRPr>
          </a:p>
          <a:p>
            <a:pPr marL="0" indent="0" eaLnBrk="1" hangingPunct="1">
              <a:lnSpc>
                <a:spcPct val="80000"/>
              </a:lnSpc>
              <a:buFont typeface="Arial" charset="0"/>
              <a:buNone/>
            </a:pPr>
            <a:r>
              <a:rPr lang="da-DK" sz="2000" smtClean="0">
                <a:solidFill>
                  <a:srgbClr val="FFFFFF"/>
                </a:solidFill>
              </a:rPr>
              <a:t>-Vi “finder” bare os selv her</a:t>
            </a:r>
          </a:p>
          <a:p>
            <a:pPr marL="0" indent="0" eaLnBrk="1" hangingPunct="1">
              <a:lnSpc>
                <a:spcPct val="80000"/>
              </a:lnSpc>
              <a:buFont typeface="Arial" charset="0"/>
              <a:buNone/>
            </a:pPr>
            <a:endParaRPr lang="da-DK" sz="2000" smtClean="0">
              <a:solidFill>
                <a:srgbClr val="FFFFFF"/>
              </a:solidFill>
            </a:endParaRPr>
          </a:p>
          <a:p>
            <a:pPr marL="0" indent="0" eaLnBrk="1" hangingPunct="1">
              <a:lnSpc>
                <a:spcPct val="80000"/>
              </a:lnSpc>
              <a:buFont typeface="Arial" charset="0"/>
              <a:buNone/>
            </a:pPr>
            <a:endParaRPr lang="da-DK" sz="2000" smtClean="0">
              <a:solidFill>
                <a:srgbClr val="FFFFFF"/>
              </a:solidFill>
            </a:endParaRPr>
          </a:p>
          <a:p>
            <a:pPr marL="0" indent="0" eaLnBrk="1" hangingPunct="1">
              <a:lnSpc>
                <a:spcPct val="80000"/>
              </a:lnSpc>
              <a:buFont typeface="Arial" charset="0"/>
              <a:buNone/>
            </a:pPr>
            <a:endParaRPr lang="da-DK" sz="2000" smtClean="0">
              <a:solidFill>
                <a:srgbClr val="FFFFFF"/>
              </a:solidFill>
            </a:endParaRPr>
          </a:p>
          <a:p>
            <a:pPr marL="0" indent="0" eaLnBrk="1" hangingPunct="1">
              <a:lnSpc>
                <a:spcPct val="80000"/>
              </a:lnSpc>
              <a:buFont typeface="Arial" charset="0"/>
              <a:buNone/>
            </a:pPr>
            <a:r>
              <a:rPr lang="da-DK" sz="2000" smtClean="0">
                <a:solidFill>
                  <a:srgbClr val="FFFFFF"/>
                </a:solidFill>
              </a:rPr>
              <a:t>-Vi har ikke valgt at blive født eller valgt de gener, vi er lavet ud fra</a:t>
            </a:r>
          </a:p>
          <a:p>
            <a:pPr marL="0" indent="0" eaLnBrk="1" hangingPunct="1">
              <a:lnSpc>
                <a:spcPct val="80000"/>
              </a:lnSpc>
              <a:buFont typeface="Arial" charset="0"/>
              <a:buNone/>
            </a:pPr>
            <a:endParaRPr lang="da-DK" sz="2000" smtClean="0">
              <a:solidFill>
                <a:srgbClr val="FFFFFF"/>
              </a:solidFill>
            </a:endParaRPr>
          </a:p>
          <a:p>
            <a:pPr marL="0" indent="0" eaLnBrk="1" hangingPunct="1">
              <a:lnSpc>
                <a:spcPct val="80000"/>
              </a:lnSpc>
              <a:buFont typeface="Arial" charset="0"/>
              <a:buNone/>
            </a:pPr>
            <a:r>
              <a:rPr lang="da-DK" sz="2000" smtClean="0">
                <a:solidFill>
                  <a:srgbClr val="FFFFFF"/>
                </a:solidFill>
              </a:rPr>
              <a:t>-Vi har ikke valgt vores følelser</a:t>
            </a:r>
          </a:p>
          <a:p>
            <a:pPr marL="0" indent="0" eaLnBrk="1" hangingPunct="1">
              <a:lnSpc>
                <a:spcPct val="80000"/>
              </a:lnSpc>
              <a:buFont typeface="Arial" charset="0"/>
              <a:buNone/>
            </a:pPr>
            <a:endParaRPr lang="da-DK" sz="2000" smtClean="0">
              <a:solidFill>
                <a:srgbClr val="FFFFFF"/>
              </a:solidFill>
            </a:endParaRPr>
          </a:p>
          <a:p>
            <a:pPr marL="0" indent="0" eaLnBrk="1" hangingPunct="1">
              <a:lnSpc>
                <a:spcPct val="80000"/>
              </a:lnSpc>
              <a:buFont typeface="Arial" charset="0"/>
              <a:buNone/>
            </a:pPr>
            <a:r>
              <a:rPr lang="da-DK" sz="2000" smtClean="0">
                <a:solidFill>
                  <a:srgbClr val="FFFFFF"/>
                </a:solidFill>
              </a:rPr>
              <a:t>-Vi har ikke valgt vores grundlæggende temperament</a:t>
            </a:r>
          </a:p>
          <a:p>
            <a:pPr marL="0" indent="0" eaLnBrk="1" hangingPunct="1">
              <a:lnSpc>
                <a:spcPct val="80000"/>
              </a:lnSpc>
              <a:buFont typeface="Arial" charset="0"/>
              <a:buNone/>
            </a:pPr>
            <a:endParaRPr lang="da-DK" sz="2000" smtClean="0">
              <a:solidFill>
                <a:srgbClr val="FFFFFF"/>
              </a:solidFill>
            </a:endParaRPr>
          </a:p>
          <a:p>
            <a:pPr marL="0" indent="0" eaLnBrk="1" hangingPunct="1">
              <a:lnSpc>
                <a:spcPct val="80000"/>
              </a:lnSpc>
              <a:buFont typeface="Arial" charset="0"/>
              <a:buNone/>
            </a:pPr>
            <a:r>
              <a:rPr lang="da-DK" sz="2000" smtClean="0">
                <a:solidFill>
                  <a:srgbClr val="FFFFFF"/>
                </a:solidFill>
              </a:rPr>
              <a:t>-Vi har ikke valgt vores krop og den måde den fungerer</a:t>
            </a:r>
          </a:p>
          <a:p>
            <a:pPr marL="0" indent="0" eaLnBrk="1" hangingPunct="1">
              <a:lnSpc>
                <a:spcPct val="80000"/>
              </a:lnSpc>
              <a:buFont typeface="Arial" charset="0"/>
              <a:buNone/>
            </a:pPr>
            <a:endParaRPr lang="da-DK" sz="2000" smtClean="0">
              <a:solidFill>
                <a:srgbClr val="FFFFFF"/>
              </a:solidFill>
            </a:endParaRPr>
          </a:p>
          <a:p>
            <a:pPr marL="0" indent="0" eaLnBrk="1" hangingPunct="1">
              <a:lnSpc>
                <a:spcPct val="80000"/>
              </a:lnSpc>
              <a:buFont typeface="Arial" charset="0"/>
              <a:buNone/>
            </a:pPr>
            <a:r>
              <a:rPr lang="da-DK" sz="2000" smtClean="0">
                <a:solidFill>
                  <a:srgbClr val="FFFFFF"/>
                </a:solidFill>
              </a:rPr>
              <a:t>-Vi har ikke valgt vore basale menneskelige ønsker og behov</a:t>
            </a:r>
          </a:p>
          <a:p>
            <a:pPr marL="0" indent="0" eaLnBrk="1" hangingPunct="1">
              <a:lnSpc>
                <a:spcPct val="80000"/>
              </a:lnSpc>
              <a:buFont typeface="Arial" charset="0"/>
              <a:buNone/>
            </a:pPr>
            <a:endParaRPr lang="da-DK" sz="2000" smtClean="0">
              <a:solidFill>
                <a:srgbClr val="FFFFFF"/>
              </a:solidFill>
            </a:endParaRPr>
          </a:p>
          <a:p>
            <a:pPr marL="0" indent="0" eaLnBrk="1" hangingPunct="1">
              <a:lnSpc>
                <a:spcPct val="80000"/>
              </a:lnSpc>
              <a:buFont typeface="Arial" charset="0"/>
              <a:buNone/>
            </a:pPr>
            <a:r>
              <a:rPr lang="da-DK" sz="2000" smtClean="0">
                <a:solidFill>
                  <a:srgbClr val="FFFFFF"/>
                </a:solidFill>
              </a:rPr>
              <a:t>-Vi har ikke valgt det tidspunkt i historien, vi blev født på</a:t>
            </a:r>
          </a:p>
          <a:p>
            <a:pPr marL="0" indent="0" eaLnBrk="1" hangingPunct="1">
              <a:lnSpc>
                <a:spcPct val="80000"/>
              </a:lnSpc>
              <a:buFont typeface="Arial" charset="0"/>
              <a:buNone/>
            </a:pPr>
            <a:endParaRPr lang="da-DK" sz="1300" smtClean="0">
              <a:solidFill>
                <a:srgbClr val="FFFFFF"/>
              </a:solidFill>
            </a:endParaRPr>
          </a:p>
          <a:p>
            <a:pPr marL="0" indent="0" eaLnBrk="1" hangingPunct="1">
              <a:lnSpc>
                <a:spcPct val="80000"/>
              </a:lnSpc>
              <a:buFont typeface="Arial" charset="0"/>
              <a:buNone/>
            </a:pPr>
            <a:endParaRPr lang="da-DK" sz="1300" smtClean="0">
              <a:solidFill>
                <a:srgbClr val="FFFFFF"/>
              </a:solidFill>
            </a:endParaRPr>
          </a:p>
          <a:p>
            <a:pPr marL="0" indent="0" eaLnBrk="1" hangingPunct="1">
              <a:lnSpc>
                <a:spcPct val="80000"/>
              </a:lnSpc>
              <a:buFont typeface="Arial" charset="0"/>
              <a:buNone/>
            </a:pPr>
            <a:endParaRPr lang="da-DK" sz="900" smtClean="0">
              <a:solidFill>
                <a:srgbClr val="FFFFFF"/>
              </a:solidFill>
            </a:endParaRPr>
          </a:p>
          <a:p>
            <a:pPr marL="0" indent="0" eaLnBrk="1" hangingPunct="1">
              <a:lnSpc>
                <a:spcPct val="80000"/>
              </a:lnSpc>
              <a:buFont typeface="Arial" charset="0"/>
              <a:buNone/>
            </a:pPr>
            <a:endParaRPr lang="da-DK" sz="500" i="1">
              <a:solidFill>
                <a:srgbClr val="FFFFFF"/>
              </a:solidFill>
            </a:endParaRPr>
          </a:p>
        </p:txBody>
      </p:sp>
      <p:sp>
        <p:nvSpPr>
          <p:cNvPr id="5" name="Pladsholder til sidefod 4"/>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pic>
        <p:nvPicPr>
          <p:cNvPr id="16389" name="Picture 6" descr="http://www.iconwallstickers.co.uk/media/catalog/product/cache/5/thumbnail/9df78eab33525d08d6e5fb8d27136e95/2-Jpegs/Evolution-of-Man-Sihouette-Wall-Decal-6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418" y="1279525"/>
            <a:ext cx="3443776" cy="1288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71735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275"/>
            <a:ext cx="8229600" cy="5927725"/>
          </a:xfrm>
        </p:spPr>
        <p:txBody>
          <a:bodyPr>
            <a:normAutofit/>
          </a:bodyPr>
          <a:lstStyle/>
          <a:p>
            <a:pPr marL="0" indent="0" algn="ctr" eaLnBrk="1" hangingPunct="1">
              <a:buFont typeface="Arial" charset="0"/>
              <a:buNone/>
            </a:pPr>
            <a:r>
              <a:rPr lang="da-DK" sz="3500" smtClean="0">
                <a:solidFill>
                  <a:srgbClr val="F8E950"/>
                </a:solidFill>
              </a:rPr>
              <a:t>Vores biologiske selv</a:t>
            </a:r>
          </a:p>
          <a:p>
            <a:pPr marL="0" indent="0" eaLnBrk="1" hangingPunct="1">
              <a:buFont typeface="Arial" charset="0"/>
              <a:buNone/>
            </a:pPr>
            <a:r>
              <a:rPr lang="da-DK" sz="2400" smtClean="0">
                <a:solidFill>
                  <a:srgbClr val="FFFFFF"/>
                </a:solidFill>
              </a:rPr>
              <a:t>Vi har sind, hjerner og kroppe, der er udviklet gennem millioner af års evolution. </a:t>
            </a:r>
          </a:p>
          <a:p>
            <a:pPr marL="0" indent="0" eaLnBrk="1" hangingPunct="1">
              <a:buFont typeface="Arial" charset="0"/>
              <a:buNone/>
            </a:pPr>
            <a:r>
              <a:rPr lang="da-DK" sz="2400" smtClean="0">
                <a:solidFill>
                  <a:srgbClr val="FFFFFF"/>
                </a:solidFill>
              </a:rPr>
              <a:t>Vi er designet til at føle, ønske og have behov for bestemte ting. </a:t>
            </a:r>
            <a:endParaRPr lang="da-DK" b="1" smtClean="0">
              <a:solidFill>
                <a:srgbClr val="FFFFFF"/>
              </a:solidFill>
            </a:endParaRPr>
          </a:p>
          <a:p>
            <a:pPr marL="0" indent="0" eaLnBrk="1" hangingPunct="1"/>
            <a:endParaRPr lang="da-DK" b="1" smtClean="0">
              <a:solidFill>
                <a:srgbClr val="FFFFFF"/>
              </a:solidFill>
            </a:endParaRPr>
          </a:p>
          <a:p>
            <a:pPr marL="0" indent="0" eaLnBrk="1" hangingPunct="1"/>
            <a:endParaRPr lang="da-DK">
              <a:solidFill>
                <a:srgbClr val="FFFFFF"/>
              </a:solidFill>
            </a:endParaRP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57513"/>
            <a:ext cx="5715000" cy="3390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Pladsholder til sidefod 3"/>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215940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908050"/>
            <a:ext cx="8147050" cy="525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Pladsholder til sidefod 2"/>
          <p:cNvSpPr>
            <a:spLocks noGrp="1"/>
          </p:cNvSpPr>
          <p:nvPr>
            <p:ph type="ftr" sz="quarter" idx="11"/>
          </p:nvPr>
        </p:nvSpPr>
        <p:spPr/>
        <p:txBody>
          <a:bodyPr/>
          <a:lstStyle/>
          <a:p>
            <a:r>
              <a:rPr lang="da-DK" dirty="0" smtClean="0">
                <a:latin typeface="Calibri"/>
              </a:rPr>
              <a:t>Lena Højgård Isager </a:t>
            </a:r>
            <a:r>
              <a:rPr lang="da-DK" dirty="0" err="1" smtClean="0">
                <a:latin typeface="Calibri"/>
              </a:rPr>
              <a:t>www.pkf.name</a:t>
            </a:r>
            <a:endParaRPr lang="da-DK" dirty="0">
              <a:latin typeface="Calibri"/>
            </a:endParaRPr>
          </a:p>
        </p:txBody>
      </p:sp>
    </p:spTree>
    <p:extLst>
      <p:ext uri="{BB962C8B-B14F-4D97-AF65-F5344CB8AC3E}">
        <p14:creationId xmlns:p14="http://schemas.microsoft.com/office/powerpoint/2010/main" val="843421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da-DK" dirty="0" smtClean="0">
                <a:ea typeface="+mj-ea"/>
              </a:rPr>
              <a:t> </a:t>
            </a:r>
            <a:r>
              <a:rPr lang="da-DK" dirty="0" smtClean="0">
                <a:solidFill>
                  <a:srgbClr val="F8E950"/>
                </a:solidFill>
                <a:ea typeface="+mj-ea"/>
              </a:rPr>
              <a:t>Vores personlige historie</a:t>
            </a:r>
            <a:endParaRPr lang="da-DK" dirty="0">
              <a:solidFill>
                <a:srgbClr val="F8E950"/>
              </a:solidFill>
              <a:ea typeface="+mj-ea"/>
            </a:endParaRPr>
          </a:p>
        </p:txBody>
      </p:sp>
      <p:sp>
        <p:nvSpPr>
          <p:cNvPr id="3" name="Content Placeholder 2"/>
          <p:cNvSpPr>
            <a:spLocks noGrp="1"/>
          </p:cNvSpPr>
          <p:nvPr>
            <p:ph idx="1"/>
          </p:nvPr>
        </p:nvSpPr>
        <p:spPr/>
        <p:txBody>
          <a:bodyPr>
            <a:normAutofit fontScale="85000" lnSpcReduction="20000"/>
          </a:bodyPr>
          <a:lstStyle/>
          <a:p>
            <a:pPr marL="0" indent="0">
              <a:buFont typeface="Arial" charset="0"/>
              <a:buNone/>
            </a:pPr>
            <a:r>
              <a:rPr lang="da-DK" sz="2200" dirty="0" smtClean="0"/>
              <a:t>Vores værdier, følelser og fornemmelse af, hvem vi er, bliver formet igennem vores opdragelse og konkrete kulturelle sammenhæng. </a:t>
            </a:r>
          </a:p>
          <a:p>
            <a:pPr marL="0" indent="0">
              <a:buFont typeface="Arial" charset="0"/>
              <a:buNone/>
            </a:pPr>
            <a:r>
              <a:rPr lang="da-DK" sz="2200" dirty="0" smtClean="0"/>
              <a:t>Vores konkrete vilkår er bestemmende for, hvilken udgave af os selv vi bliver. Vi udvikles til at overleve bedst muligt i forhold til de krav og trusler, vi mødes af.</a:t>
            </a:r>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buFont typeface="Arial" charset="0"/>
              <a:buNone/>
            </a:pPr>
            <a:endParaRPr lang="da-DK" sz="2000" dirty="0" smtClean="0"/>
          </a:p>
          <a:p>
            <a:pPr marL="0" indent="0" algn="ctr">
              <a:buFont typeface="Arial" charset="0"/>
              <a:buNone/>
            </a:pPr>
            <a:endParaRPr lang="da-DK" sz="2000" i="1" dirty="0" smtClean="0"/>
          </a:p>
          <a:p>
            <a:pPr marL="0" indent="0" algn="ctr">
              <a:buFont typeface="Arial" charset="0"/>
              <a:buNone/>
            </a:pPr>
            <a:endParaRPr lang="da-DK" sz="2000" i="1" dirty="0" smtClean="0"/>
          </a:p>
          <a:p>
            <a:pPr marL="0" indent="0" algn="ctr">
              <a:buFont typeface="Arial" charset="0"/>
              <a:buNone/>
            </a:pPr>
            <a:endParaRPr lang="da-DK" sz="2000" i="1" dirty="0" smtClean="0"/>
          </a:p>
          <a:p>
            <a:pPr marL="0" indent="0" algn="ctr">
              <a:buFont typeface="Arial" charset="0"/>
              <a:buNone/>
            </a:pPr>
            <a:r>
              <a:rPr lang="da-DK" sz="2000" i="1" dirty="0" smtClean="0"/>
              <a:t>Hvordan mon denne baby vil udvikle sig, hvis den kidnappes af en narkobande?</a:t>
            </a:r>
          </a:p>
          <a:p>
            <a:pPr marL="0" indent="0" algn="ctr">
              <a:buFont typeface="Arial" charset="0"/>
              <a:buNone/>
            </a:pPr>
            <a:r>
              <a:rPr lang="da-DK" sz="2000" i="1" dirty="0" smtClean="0"/>
              <a:t>Hvordan var du blevet, hvis du var vokset op inde hos naboen?</a:t>
            </a:r>
          </a:p>
          <a:p>
            <a:pPr marL="0" indent="0"/>
            <a:endParaRPr lang="da-DK" dirty="0" smtClean="0"/>
          </a:p>
          <a:p>
            <a:pPr marL="0" indent="0">
              <a:buFont typeface="Arial" charset="0"/>
              <a:buNone/>
            </a:pPr>
            <a:endParaRPr lang="da-DK" dirty="0" smtClean="0"/>
          </a:p>
          <a:p>
            <a:pPr marL="0" indent="0">
              <a:buFont typeface="Arial" charset="0"/>
              <a:buNone/>
            </a:pPr>
            <a:endParaRPr lang="da-DK" dirty="0" smtClean="0"/>
          </a:p>
          <a:p>
            <a:pPr marL="0" indent="0">
              <a:buFont typeface="Arial" charset="0"/>
              <a:buNone/>
            </a:pPr>
            <a:endParaRPr lang="da-DK" dirty="0" smtClean="0"/>
          </a:p>
          <a:p>
            <a:pPr marL="0" indent="0">
              <a:buFont typeface="Arial" charset="0"/>
              <a:buNone/>
            </a:pPr>
            <a:endParaRPr lang="da-DK" dirty="0"/>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a:latin typeface="Calibri"/>
            </a:endParaRPr>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2832995"/>
            <a:ext cx="3351213" cy="2516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606" y="2832995"/>
            <a:ext cx="2813851" cy="2516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1520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Engagement af klienten i </a:t>
            </a:r>
            <a:r>
              <a:rPr lang="da-DK" dirty="0" err="1" smtClean="0"/>
              <a:t>psykoedukation</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Stil spørgsmål til klientens erfaringsverden</a:t>
            </a:r>
          </a:p>
          <a:p>
            <a:r>
              <a:rPr lang="da-DK" dirty="0" smtClean="0"/>
              <a:t>Vær nysgerrig i forhold til, hvad klienten tænker om de forskellige elementer</a:t>
            </a:r>
          </a:p>
          <a:p>
            <a:r>
              <a:rPr lang="da-DK" dirty="0" smtClean="0"/>
              <a:t>Det er ikke noget der skal læres, det er noget der skal tænkes over sammen med klienten</a:t>
            </a:r>
          </a:p>
          <a:p>
            <a:r>
              <a:rPr lang="da-DK" dirty="0" smtClean="0"/>
              <a:t>Igennem denne proces opbygges klientens indre visdom, som baner vejen for en dyb erkendelse af at vi alle er ”en brik i det store spil”, et resultat af både evolution og egne konkrete erfaringer, uden skyld i hvordan det er blevet, men med ansvar for hvordan man går videre.</a:t>
            </a:r>
            <a:endParaRPr lang="da-DK" dirty="0"/>
          </a:p>
        </p:txBody>
      </p:sp>
      <p:sp>
        <p:nvSpPr>
          <p:cNvPr id="4" name="Pladsholder til sidefod 3"/>
          <p:cNvSpPr>
            <a:spLocks noGrp="1"/>
          </p:cNvSpPr>
          <p:nvPr>
            <p:ph type="ftr" sz="quarter" idx="11"/>
          </p:nvPr>
        </p:nvSpPr>
        <p:spPr/>
        <p:txBody>
          <a:bodyPr/>
          <a:lstStyle/>
          <a:p>
            <a:r>
              <a:rPr lang="da-DK" smtClean="0"/>
              <a:t>Lena Højgård Isager www.pkf.name</a:t>
            </a:r>
            <a:endParaRPr lang="da-DK"/>
          </a:p>
        </p:txBody>
      </p:sp>
    </p:spTree>
    <p:extLst>
      <p:ext uri="{BB962C8B-B14F-4D97-AF65-F5344CB8AC3E}">
        <p14:creationId xmlns:p14="http://schemas.microsoft.com/office/powerpoint/2010/main" val="1361359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33095"/>
            <a:ext cx="6096000" cy="828000"/>
          </a:xfrm>
        </p:spPr>
        <p:txBody>
          <a:bodyPr>
            <a:noAutofit/>
          </a:bodyPr>
          <a:lstStyle/>
          <a:p>
            <a:pPr>
              <a:lnSpc>
                <a:spcPct val="90000"/>
              </a:lnSpc>
            </a:pPr>
            <a:r>
              <a:rPr lang="da-DK" sz="3600" smtClean="0">
                <a:solidFill>
                  <a:srgbClr val="F8E950"/>
                </a:solidFill>
              </a:rPr>
              <a:t>Introduktion </a:t>
            </a:r>
            <a:r>
              <a:rPr lang="da-DK" sz="3600">
                <a:solidFill>
                  <a:srgbClr val="F8E950"/>
                </a:solidFill>
              </a:rPr>
              <a:t>til en </a:t>
            </a:r>
            <a:r>
              <a:rPr lang="da-DK" sz="3600" smtClean="0">
                <a:solidFill>
                  <a:srgbClr val="F8E950"/>
                </a:solidFill>
              </a:rPr>
              <a:t>medfølelsesfokuseret tilgang </a:t>
            </a:r>
            <a:r>
              <a:rPr lang="da-DK" sz="3600">
                <a:solidFill>
                  <a:srgbClr val="F8E950"/>
                </a:solidFill>
              </a:rPr>
              <a:t/>
            </a:r>
            <a:br>
              <a:rPr lang="da-DK" sz="3600">
                <a:solidFill>
                  <a:srgbClr val="F8E950"/>
                </a:solidFill>
              </a:rPr>
            </a:br>
            <a:endParaRPr lang="da-DK" sz="3600">
              <a:solidFill>
                <a:srgbClr val="F8E950"/>
              </a:solidFill>
            </a:endParaRPr>
          </a:p>
        </p:txBody>
      </p:sp>
      <p:sp>
        <p:nvSpPr>
          <p:cNvPr id="3" name="Pladsholder til indhold 2"/>
          <p:cNvSpPr>
            <a:spLocks noGrp="1"/>
          </p:cNvSpPr>
          <p:nvPr>
            <p:ph idx="1"/>
          </p:nvPr>
        </p:nvSpPr>
        <p:spPr>
          <a:xfrm>
            <a:off x="457200" y="1955800"/>
            <a:ext cx="8229600" cy="4525963"/>
          </a:xfrm>
        </p:spPr>
        <p:txBody>
          <a:bodyPr>
            <a:normAutofit/>
          </a:bodyPr>
          <a:lstStyle/>
          <a:p>
            <a:pPr marL="0" indent="0">
              <a:lnSpc>
                <a:spcPct val="90000"/>
              </a:lnSpc>
              <a:buNone/>
            </a:pPr>
            <a:r>
              <a:rPr lang="da-DK" sz="2400" dirty="0">
                <a:solidFill>
                  <a:schemeClr val="bg1"/>
                </a:solidFill>
              </a:rPr>
              <a:t>Dag 1.: </a:t>
            </a:r>
            <a:endParaRPr lang="da-DK" sz="2400" dirty="0" smtClean="0">
              <a:solidFill>
                <a:schemeClr val="bg1"/>
              </a:solidFill>
            </a:endParaRPr>
          </a:p>
          <a:p>
            <a:pPr marL="0" indent="0">
              <a:lnSpc>
                <a:spcPct val="90000"/>
              </a:lnSpc>
              <a:buNone/>
            </a:pPr>
            <a:r>
              <a:rPr lang="da-DK" sz="2400" dirty="0" smtClean="0">
                <a:solidFill>
                  <a:schemeClr val="bg1"/>
                </a:solidFill>
              </a:rPr>
              <a:t>9.00-12.00		Præsentation af underviser og deltagere							Introduktion til den medfølelsesfokuserede </a:t>
            </a:r>
          </a:p>
          <a:p>
            <a:pPr marL="0" indent="0">
              <a:lnSpc>
                <a:spcPct val="90000"/>
              </a:lnSpc>
              <a:buNone/>
            </a:pPr>
            <a:r>
              <a:rPr lang="da-DK" sz="2400" dirty="0">
                <a:solidFill>
                  <a:schemeClr val="bg1"/>
                </a:solidFill>
              </a:rPr>
              <a:t>	</a:t>
            </a:r>
            <a:r>
              <a:rPr lang="da-DK" sz="2400" dirty="0" smtClean="0">
                <a:solidFill>
                  <a:schemeClr val="bg1"/>
                </a:solidFill>
              </a:rPr>
              <a:t>			tilgang</a:t>
            </a:r>
          </a:p>
          <a:p>
            <a:pPr marL="0" indent="0">
              <a:lnSpc>
                <a:spcPct val="90000"/>
              </a:lnSpc>
              <a:buNone/>
            </a:pPr>
            <a:r>
              <a:rPr lang="da-DK" sz="2400" dirty="0" smtClean="0">
                <a:solidFill>
                  <a:schemeClr val="bg1"/>
                </a:solidFill>
              </a:rPr>
              <a:t>12.00-12.45	Frokost</a:t>
            </a:r>
          </a:p>
          <a:p>
            <a:pPr marL="0" indent="0">
              <a:lnSpc>
                <a:spcPct val="90000"/>
              </a:lnSpc>
              <a:buNone/>
            </a:pPr>
            <a:r>
              <a:rPr lang="da-DK" sz="2400" dirty="0" smtClean="0">
                <a:solidFill>
                  <a:schemeClr val="bg1"/>
                </a:solidFill>
              </a:rPr>
              <a:t>12.45-16.00	Modellen med de tre cirkler</a:t>
            </a:r>
          </a:p>
          <a:p>
            <a:pPr marL="0" indent="0">
              <a:lnSpc>
                <a:spcPct val="90000"/>
              </a:lnSpc>
              <a:buNone/>
            </a:pPr>
            <a:r>
              <a:rPr lang="da-DK" sz="2400" dirty="0">
                <a:solidFill>
                  <a:schemeClr val="bg1"/>
                </a:solidFill>
              </a:rPr>
              <a:t>	</a:t>
            </a:r>
            <a:r>
              <a:rPr lang="da-DK" sz="2400" dirty="0" smtClean="0">
                <a:solidFill>
                  <a:schemeClr val="bg1"/>
                </a:solidFill>
              </a:rPr>
              <a:t>			Øvelse </a:t>
            </a:r>
            <a:r>
              <a:rPr lang="da-DK" sz="2400" dirty="0">
                <a:solidFill>
                  <a:schemeClr val="bg1"/>
                </a:solidFill>
              </a:rPr>
              <a:t>med de tre cirkler</a:t>
            </a:r>
            <a:r>
              <a:rPr lang="da-DK" sz="2400" dirty="0" smtClean="0">
                <a:solidFill>
                  <a:schemeClr val="bg1"/>
                </a:solidFill>
              </a:rPr>
              <a:t>.</a:t>
            </a:r>
          </a:p>
          <a:p>
            <a:pPr marL="0" indent="0">
              <a:lnSpc>
                <a:spcPct val="90000"/>
              </a:lnSpc>
              <a:buNone/>
            </a:pPr>
            <a:r>
              <a:rPr lang="da-DK" sz="2400" dirty="0">
                <a:solidFill>
                  <a:schemeClr val="bg1"/>
                </a:solidFill>
              </a:rPr>
              <a:t>	</a:t>
            </a:r>
            <a:r>
              <a:rPr lang="da-DK" sz="2400" dirty="0" smtClean="0">
                <a:solidFill>
                  <a:schemeClr val="bg1"/>
                </a:solidFill>
              </a:rPr>
              <a:t>			Opsamling på øvelse</a:t>
            </a:r>
          </a:p>
          <a:p>
            <a:pPr marL="0" indent="0">
              <a:lnSpc>
                <a:spcPct val="90000"/>
              </a:lnSpc>
              <a:buNone/>
            </a:pPr>
            <a:r>
              <a:rPr lang="da-DK" sz="2400" dirty="0" smtClean="0">
                <a:solidFill>
                  <a:srgbClr val="FFFFFF"/>
                </a:solidFill>
              </a:rPr>
              <a:t>				Øvelse </a:t>
            </a:r>
            <a:r>
              <a:rPr lang="da-DK" sz="2400" dirty="0">
                <a:solidFill>
                  <a:srgbClr val="FFFFFF"/>
                </a:solidFill>
              </a:rPr>
              <a:t>med trygt sted</a:t>
            </a:r>
          </a:p>
          <a:p>
            <a:pPr marL="0" indent="0">
              <a:lnSpc>
                <a:spcPct val="90000"/>
              </a:lnSpc>
              <a:buNone/>
            </a:pPr>
            <a:r>
              <a:rPr lang="da-DK" sz="2400" dirty="0">
                <a:solidFill>
                  <a:srgbClr val="FFFFFF"/>
                </a:solidFill>
              </a:rPr>
              <a:t>				</a:t>
            </a:r>
            <a:endParaRPr lang="da-DK" sz="2400" dirty="0" smtClean="0">
              <a:solidFill>
                <a:schemeClr val="bg1"/>
              </a:solidFill>
            </a:endParaRPr>
          </a:p>
          <a:p>
            <a:pPr marL="0" indent="0">
              <a:lnSpc>
                <a:spcPct val="90000"/>
              </a:lnSpc>
              <a:buNone/>
            </a:pPr>
            <a:r>
              <a:rPr lang="da-DK" sz="2400" dirty="0"/>
              <a:t>	</a:t>
            </a:r>
            <a:r>
              <a:rPr lang="da-DK" sz="2400" dirty="0" smtClean="0"/>
              <a:t>			</a:t>
            </a:r>
            <a:endParaRPr lang="da-DK" sz="2400" dirty="0">
              <a:solidFill>
                <a:schemeClr val="bg1"/>
              </a:solidFill>
            </a:endParaRPr>
          </a:p>
          <a:p>
            <a:pPr>
              <a:lnSpc>
                <a:spcPct val="90000"/>
              </a:lnSpc>
              <a:buFont typeface="Arial" charset="0"/>
              <a:buNone/>
            </a:pPr>
            <a:endParaRPr lang="da-DK" dirty="0" smtClean="0">
              <a:solidFill>
                <a:schemeClr val="bg1"/>
              </a:solidFill>
            </a:endParaRPr>
          </a:p>
          <a:p>
            <a:pPr>
              <a:lnSpc>
                <a:spcPct val="90000"/>
              </a:lnSpc>
              <a:buFont typeface="Arial" charset="0"/>
              <a:buNone/>
            </a:pPr>
            <a:endParaRPr lang="da-DK" dirty="0">
              <a:solidFill>
                <a:schemeClr val="bg1"/>
              </a:solidFill>
            </a:endParaRPr>
          </a:p>
        </p:txBody>
      </p:sp>
      <p:sp>
        <p:nvSpPr>
          <p:cNvPr id="6" name="Pladsholder til sidefod 5"/>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967960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2138"/>
          </a:xfrm>
        </p:spPr>
        <p:txBody>
          <a:bodyPr>
            <a:normAutofit fontScale="90000"/>
          </a:bodyPr>
          <a:lstStyle/>
          <a:p>
            <a:pPr algn="ctr" eaLnBrk="1" fontAlgn="auto" hangingPunct="1">
              <a:spcAft>
                <a:spcPts val="0"/>
              </a:spcAft>
              <a:defRPr/>
            </a:pPr>
            <a:r>
              <a:rPr lang="da-DK" smtClean="0">
                <a:solidFill>
                  <a:srgbClr val="F8E950"/>
                </a:solidFill>
                <a:latin typeface="+mn-lt"/>
                <a:ea typeface="+mj-ea"/>
              </a:rPr>
              <a:t>Indlæring af følelser</a:t>
            </a:r>
            <a:endParaRPr lang="da-DK">
              <a:solidFill>
                <a:srgbClr val="F8E950"/>
              </a:solidFill>
              <a:latin typeface="+mn-lt"/>
              <a:ea typeface="+mj-ea"/>
            </a:endParaRPr>
          </a:p>
        </p:txBody>
      </p:sp>
      <p:sp>
        <p:nvSpPr>
          <p:cNvPr id="3" name="Content Placeholder 2"/>
          <p:cNvSpPr>
            <a:spLocks noGrp="1"/>
          </p:cNvSpPr>
          <p:nvPr>
            <p:ph idx="1"/>
          </p:nvPr>
        </p:nvSpPr>
        <p:spPr/>
        <p:txBody>
          <a:bodyPr rtlCol="0">
            <a:normAutofit fontScale="25000" lnSpcReduction="20000"/>
          </a:bodyPr>
          <a:lstStyle/>
          <a:p>
            <a:pPr marL="0" indent="0" eaLnBrk="1" fontAlgn="auto" hangingPunct="1">
              <a:spcAft>
                <a:spcPts val="0"/>
              </a:spcAft>
              <a:buFont typeface="Arial" pitchFamily="34" charset="0"/>
              <a:buNone/>
              <a:defRPr/>
            </a:pPr>
            <a:r>
              <a:rPr lang="da-DK" sz="6400" dirty="0" smtClean="0">
                <a:solidFill>
                  <a:srgbClr val="FFFFFF"/>
                </a:solidFill>
              </a:rPr>
              <a:t>Tænk over, hvad du har lært om dine følelser:</a:t>
            </a:r>
          </a:p>
          <a:p>
            <a:pPr marL="0" indent="0" eaLnBrk="1" fontAlgn="auto" hangingPunct="1">
              <a:spcAft>
                <a:spcPts val="0"/>
              </a:spcAft>
              <a:buFont typeface="Arial" pitchFamily="34" charset="0"/>
              <a:buNone/>
              <a:defRPr/>
            </a:pPr>
            <a:endParaRPr lang="da-DK" sz="4300" dirty="0" smtClean="0">
              <a:solidFill>
                <a:srgbClr val="FFFFFF"/>
              </a:solidFill>
            </a:endParaRPr>
          </a:p>
          <a:p>
            <a:pPr marL="182880" indent="-182880" eaLnBrk="1" fontAlgn="auto" hangingPunct="1">
              <a:spcAft>
                <a:spcPts val="0"/>
              </a:spcAft>
              <a:buFont typeface="Arial" pitchFamily="34" charset="0"/>
              <a:buChar char="•"/>
              <a:defRPr/>
            </a:pPr>
            <a:r>
              <a:rPr lang="da-DK" sz="5600" dirty="0" smtClean="0">
                <a:solidFill>
                  <a:srgbClr val="FFFFFF"/>
                </a:solidFill>
              </a:rPr>
              <a:t>Hvordan blev vrede håndteret i din familie?</a:t>
            </a:r>
          </a:p>
          <a:p>
            <a:pPr marL="582930" lvl="1" indent="-182880">
              <a:buFont typeface="Arial" pitchFamily="34" charset="0"/>
              <a:buChar char="•"/>
              <a:defRPr/>
            </a:pPr>
            <a:r>
              <a:rPr lang="da-DK" sz="5600" dirty="0" smtClean="0">
                <a:solidFill>
                  <a:srgbClr val="FFFFFF"/>
                </a:solidFill>
              </a:rPr>
              <a:t>Hvad gjorde mor/far når du blev vred?</a:t>
            </a:r>
          </a:p>
          <a:p>
            <a:pPr marL="582930" lvl="1" indent="-182880">
              <a:buFont typeface="Arial" pitchFamily="34" charset="0"/>
              <a:buChar char="•"/>
              <a:defRPr/>
            </a:pPr>
            <a:r>
              <a:rPr lang="da-DK" sz="5600" dirty="0" smtClean="0">
                <a:solidFill>
                  <a:srgbClr val="FFFFFF"/>
                </a:solidFill>
              </a:rPr>
              <a:t>Hvad gjorde du selv?</a:t>
            </a:r>
          </a:p>
          <a:p>
            <a:pPr marL="582930" lvl="1" indent="-182880">
              <a:buFont typeface="Arial" pitchFamily="34" charset="0"/>
              <a:buChar char="•"/>
              <a:defRPr/>
            </a:pPr>
            <a:r>
              <a:rPr lang="da-DK" sz="5600" dirty="0" smtClean="0">
                <a:solidFill>
                  <a:srgbClr val="FFFFFF"/>
                </a:solidFill>
              </a:rPr>
              <a:t>Hvad skete når andre i familie blev vrede?</a:t>
            </a:r>
          </a:p>
          <a:p>
            <a:pPr marL="582930" lvl="1" indent="-182880">
              <a:buFont typeface="Arial" pitchFamily="34" charset="0"/>
              <a:buChar char="•"/>
              <a:defRPr/>
            </a:pPr>
            <a:endParaRPr lang="da-DK" sz="5600" dirty="0">
              <a:solidFill>
                <a:srgbClr val="FFFFFF"/>
              </a:solidFill>
            </a:endParaRPr>
          </a:p>
          <a:p>
            <a:pPr marL="182880" indent="-182880">
              <a:buFont typeface="Arial" pitchFamily="34" charset="0"/>
              <a:buChar char="•"/>
              <a:defRPr/>
            </a:pPr>
            <a:r>
              <a:rPr lang="da-DK" sz="5600" dirty="0" smtClean="0">
                <a:solidFill>
                  <a:srgbClr val="FFFFFF"/>
                </a:solidFill>
              </a:rPr>
              <a:t>Hvordan blev angst håndteret i din familie?</a:t>
            </a:r>
          </a:p>
          <a:p>
            <a:pPr marL="582930" lvl="1" indent="-182880">
              <a:buFont typeface="Arial" pitchFamily="34" charset="0"/>
              <a:buChar char="•"/>
              <a:defRPr/>
            </a:pPr>
            <a:r>
              <a:rPr lang="da-DK" sz="5600" dirty="0">
                <a:solidFill>
                  <a:srgbClr val="FFFFFF"/>
                </a:solidFill>
              </a:rPr>
              <a:t>Hvad gjorde mor/far når du blev </a:t>
            </a:r>
            <a:r>
              <a:rPr lang="da-DK" sz="5600" dirty="0" smtClean="0">
                <a:solidFill>
                  <a:srgbClr val="FFFFFF"/>
                </a:solidFill>
              </a:rPr>
              <a:t>angst?</a:t>
            </a:r>
            <a:endParaRPr lang="da-DK" sz="5600" dirty="0">
              <a:solidFill>
                <a:srgbClr val="FFFFFF"/>
              </a:solidFill>
            </a:endParaRPr>
          </a:p>
          <a:p>
            <a:pPr marL="582930" lvl="1" indent="-182880">
              <a:buFont typeface="Arial" pitchFamily="34" charset="0"/>
              <a:buChar char="•"/>
              <a:defRPr/>
            </a:pPr>
            <a:r>
              <a:rPr lang="da-DK" sz="5600" dirty="0">
                <a:solidFill>
                  <a:srgbClr val="FFFFFF"/>
                </a:solidFill>
              </a:rPr>
              <a:t>Hvad gjorde du selv?</a:t>
            </a:r>
          </a:p>
          <a:p>
            <a:pPr marL="582930" lvl="1" indent="-182880">
              <a:buFont typeface="Arial" pitchFamily="34" charset="0"/>
              <a:buChar char="•"/>
              <a:defRPr/>
            </a:pPr>
            <a:r>
              <a:rPr lang="da-DK" sz="5600" dirty="0">
                <a:solidFill>
                  <a:srgbClr val="FFFFFF"/>
                </a:solidFill>
              </a:rPr>
              <a:t>Hvad skete når andre i familie blev </a:t>
            </a:r>
            <a:r>
              <a:rPr lang="da-DK" sz="5600" dirty="0" smtClean="0">
                <a:solidFill>
                  <a:srgbClr val="FFFFFF"/>
                </a:solidFill>
              </a:rPr>
              <a:t>angste?</a:t>
            </a:r>
          </a:p>
          <a:p>
            <a:pPr marL="582930" lvl="1" indent="-182880">
              <a:buFont typeface="Arial" pitchFamily="34" charset="0"/>
              <a:buChar char="•"/>
              <a:defRPr/>
            </a:pPr>
            <a:endParaRPr lang="da-DK" sz="5600" dirty="0">
              <a:solidFill>
                <a:srgbClr val="FFFFFF"/>
              </a:solidFill>
            </a:endParaRPr>
          </a:p>
          <a:p>
            <a:pPr marL="182880" indent="-182880">
              <a:buFont typeface="Arial" pitchFamily="34" charset="0"/>
              <a:buChar char="•"/>
              <a:defRPr/>
            </a:pPr>
            <a:r>
              <a:rPr lang="da-DK" sz="5600" dirty="0">
                <a:solidFill>
                  <a:srgbClr val="FFFFFF"/>
                </a:solidFill>
              </a:rPr>
              <a:t>Hvordan blev </a:t>
            </a:r>
            <a:r>
              <a:rPr lang="da-DK" sz="5600" dirty="0" smtClean="0">
                <a:solidFill>
                  <a:srgbClr val="FFFFFF"/>
                </a:solidFill>
              </a:rPr>
              <a:t>ked af det hed </a:t>
            </a:r>
            <a:r>
              <a:rPr lang="da-DK" sz="5600" dirty="0">
                <a:solidFill>
                  <a:srgbClr val="FFFFFF"/>
                </a:solidFill>
              </a:rPr>
              <a:t>håndteret i din familie?</a:t>
            </a:r>
          </a:p>
          <a:p>
            <a:pPr marL="582930" lvl="1" indent="-182880">
              <a:buFont typeface="Arial" pitchFamily="34" charset="0"/>
              <a:buChar char="•"/>
              <a:defRPr/>
            </a:pPr>
            <a:r>
              <a:rPr lang="da-DK" sz="5600" dirty="0">
                <a:solidFill>
                  <a:srgbClr val="FFFFFF"/>
                </a:solidFill>
              </a:rPr>
              <a:t>Hvad gjorde mor/far når du blev </a:t>
            </a:r>
            <a:r>
              <a:rPr lang="da-DK" sz="5600" dirty="0" smtClean="0">
                <a:solidFill>
                  <a:srgbClr val="FFFFFF"/>
                </a:solidFill>
              </a:rPr>
              <a:t>ked af det?</a:t>
            </a:r>
            <a:endParaRPr lang="da-DK" sz="5600" dirty="0">
              <a:solidFill>
                <a:srgbClr val="FFFFFF"/>
              </a:solidFill>
            </a:endParaRPr>
          </a:p>
          <a:p>
            <a:pPr marL="582930" lvl="1" indent="-182880">
              <a:buFont typeface="Arial" pitchFamily="34" charset="0"/>
              <a:buChar char="•"/>
              <a:defRPr/>
            </a:pPr>
            <a:r>
              <a:rPr lang="da-DK" sz="5600" dirty="0">
                <a:solidFill>
                  <a:srgbClr val="FFFFFF"/>
                </a:solidFill>
              </a:rPr>
              <a:t>Hvad gjorde du selv?</a:t>
            </a:r>
          </a:p>
          <a:p>
            <a:pPr marL="582930" lvl="1" indent="-182880">
              <a:buFont typeface="Arial" pitchFamily="34" charset="0"/>
              <a:buChar char="•"/>
              <a:defRPr/>
            </a:pPr>
            <a:r>
              <a:rPr lang="da-DK" sz="5600" dirty="0">
                <a:solidFill>
                  <a:srgbClr val="FFFFFF"/>
                </a:solidFill>
              </a:rPr>
              <a:t>Hvad skete når andre i familie blev </a:t>
            </a:r>
            <a:r>
              <a:rPr lang="da-DK" sz="5600" dirty="0" smtClean="0">
                <a:solidFill>
                  <a:srgbClr val="FFFFFF"/>
                </a:solidFill>
              </a:rPr>
              <a:t>kede af det?</a:t>
            </a:r>
          </a:p>
          <a:p>
            <a:pPr marL="582930" lvl="1" indent="-182880">
              <a:buFont typeface="Arial" pitchFamily="34" charset="0"/>
              <a:buChar char="•"/>
              <a:defRPr/>
            </a:pPr>
            <a:endParaRPr lang="da-DK" sz="5600" dirty="0">
              <a:solidFill>
                <a:srgbClr val="FFFFFF"/>
              </a:solidFill>
            </a:endParaRPr>
          </a:p>
          <a:p>
            <a:pPr marL="182880" indent="-182880">
              <a:buFont typeface="Arial" pitchFamily="34" charset="0"/>
              <a:buChar char="•"/>
              <a:defRPr/>
            </a:pPr>
            <a:r>
              <a:rPr lang="da-DK" sz="5600" dirty="0">
                <a:solidFill>
                  <a:srgbClr val="FFFFFF"/>
                </a:solidFill>
              </a:rPr>
              <a:t>Hvordan blev </a:t>
            </a:r>
            <a:r>
              <a:rPr lang="da-DK" sz="5600" dirty="0" smtClean="0">
                <a:solidFill>
                  <a:srgbClr val="FFFFFF"/>
                </a:solidFill>
              </a:rPr>
              <a:t>glæde </a:t>
            </a:r>
            <a:r>
              <a:rPr lang="da-DK" sz="5600" dirty="0">
                <a:solidFill>
                  <a:srgbClr val="FFFFFF"/>
                </a:solidFill>
              </a:rPr>
              <a:t>håndteret i din familie?</a:t>
            </a:r>
          </a:p>
          <a:p>
            <a:pPr marL="582930" lvl="1" indent="-182880">
              <a:buFont typeface="Arial" pitchFamily="34" charset="0"/>
              <a:buChar char="•"/>
              <a:defRPr/>
            </a:pPr>
            <a:r>
              <a:rPr lang="da-DK" sz="5600" dirty="0">
                <a:solidFill>
                  <a:srgbClr val="FFFFFF"/>
                </a:solidFill>
              </a:rPr>
              <a:t>Hvad gjorde mor/far når du blev </a:t>
            </a:r>
            <a:r>
              <a:rPr lang="da-DK" sz="5600" dirty="0" smtClean="0">
                <a:solidFill>
                  <a:srgbClr val="FFFFFF"/>
                </a:solidFill>
              </a:rPr>
              <a:t>glad?</a:t>
            </a:r>
            <a:endParaRPr lang="da-DK" sz="5600" dirty="0">
              <a:solidFill>
                <a:srgbClr val="FFFFFF"/>
              </a:solidFill>
            </a:endParaRPr>
          </a:p>
          <a:p>
            <a:pPr marL="582930" lvl="1" indent="-182880">
              <a:buFont typeface="Arial" pitchFamily="34" charset="0"/>
              <a:buChar char="•"/>
              <a:defRPr/>
            </a:pPr>
            <a:r>
              <a:rPr lang="da-DK" sz="5600" dirty="0">
                <a:solidFill>
                  <a:srgbClr val="FFFFFF"/>
                </a:solidFill>
              </a:rPr>
              <a:t>Hvad gjorde du selv?</a:t>
            </a:r>
          </a:p>
          <a:p>
            <a:pPr marL="582930" lvl="1" indent="-182880">
              <a:buFont typeface="Arial" pitchFamily="34" charset="0"/>
              <a:buChar char="•"/>
              <a:defRPr/>
            </a:pPr>
            <a:r>
              <a:rPr lang="da-DK" sz="5600" dirty="0">
                <a:solidFill>
                  <a:srgbClr val="FFFFFF"/>
                </a:solidFill>
              </a:rPr>
              <a:t>Hvad skete når andre i familie blev </a:t>
            </a:r>
            <a:r>
              <a:rPr lang="da-DK" sz="5600" dirty="0" smtClean="0">
                <a:solidFill>
                  <a:srgbClr val="FFFFFF"/>
                </a:solidFill>
              </a:rPr>
              <a:t>glade?</a:t>
            </a:r>
            <a:endParaRPr lang="da-DK" sz="5600" dirty="0">
              <a:solidFill>
                <a:srgbClr val="FFFFFF"/>
              </a:solidFill>
            </a:endParaRPr>
          </a:p>
          <a:p>
            <a:pPr marL="182880" indent="-182880">
              <a:buFont typeface="Arial" pitchFamily="34" charset="0"/>
              <a:buChar char="•"/>
              <a:defRPr/>
            </a:pPr>
            <a:endParaRPr lang="da-DK" dirty="0">
              <a:solidFill>
                <a:srgbClr val="FFFFFF"/>
              </a:solidFill>
            </a:endParaRPr>
          </a:p>
          <a:p>
            <a:pPr marL="182880" indent="-182880">
              <a:buFont typeface="Arial" pitchFamily="34" charset="0"/>
              <a:buChar char="•"/>
              <a:defRPr/>
            </a:pPr>
            <a:endParaRPr lang="da-DK" dirty="0">
              <a:solidFill>
                <a:srgbClr val="FFFFFF"/>
              </a:solidFill>
            </a:endParaRPr>
          </a:p>
          <a:p>
            <a:pPr marL="582930" lvl="1" indent="-182880">
              <a:buFont typeface="Arial" pitchFamily="34" charset="0"/>
              <a:buChar char="•"/>
              <a:defRPr/>
            </a:pPr>
            <a:endParaRPr lang="da-DK" dirty="0">
              <a:solidFill>
                <a:srgbClr val="FFFFFF"/>
              </a:solidFill>
            </a:endParaRPr>
          </a:p>
        </p:txBody>
      </p:sp>
      <p:pic>
        <p:nvPicPr>
          <p:cNvPr id="32773" name="Picture 4" descr="C:\Users\Tobyn\Pictures\Harass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644" y="1940312"/>
            <a:ext cx="2603280" cy="152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Pladsholder til sidefod 4"/>
          <p:cNvSpPr>
            <a:spLocks noGrp="1"/>
          </p:cNvSpPr>
          <p:nvPr>
            <p:ph type="ftr" sz="quarter" idx="11"/>
          </p:nvPr>
        </p:nvSpPr>
        <p:spPr/>
        <p:txBody>
          <a:bodyPr/>
          <a:lstStyle/>
          <a:p>
            <a:r>
              <a:rPr lang="da-DK" smtClean="0">
                <a:solidFill>
                  <a:schemeClr val="bg1"/>
                </a:solidFill>
                <a:latin typeface="Calibri"/>
              </a:rPr>
              <a:t>Lena Højgård Isager </a:t>
            </a:r>
            <a:r>
              <a:rPr lang="da-DK" err="1" smtClean="0">
                <a:solidFill>
                  <a:schemeClr val="bg1"/>
                </a:solidFill>
                <a:latin typeface="Calibri"/>
              </a:rPr>
              <a:t>www.pkf.name</a:t>
            </a:r>
            <a:endParaRPr lang="da-DK">
              <a:solidFill>
                <a:schemeClr val="bg1"/>
              </a:solidFill>
              <a:latin typeface="Calibri"/>
            </a:endParaRP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643" y="3631910"/>
            <a:ext cx="2603281" cy="1952461"/>
          </a:xfrm>
          <a:prstGeom prst="rect">
            <a:avLst/>
          </a:prstGeom>
        </p:spPr>
      </p:pic>
    </p:spTree>
    <p:extLst>
      <p:ext uri="{BB962C8B-B14F-4D97-AF65-F5344CB8AC3E}">
        <p14:creationId xmlns:p14="http://schemas.microsoft.com/office/powerpoint/2010/main" val="2286879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rot="-192303">
            <a:off x="91848" y="6531429"/>
            <a:ext cx="7587343" cy="21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14" bIns="0" anchor="ctr"/>
          <a:lstStyle/>
          <a:p>
            <a:pPr marL="35166"/>
            <a:r>
              <a:rPr lang="en-US" sz="800">
                <a:solidFill>
                  <a:srgbClr val="FFFFFF"/>
                </a:solidFill>
                <a:latin typeface="Comic Sans MS" charset="0"/>
                <a:ea typeface="ＭＳ Ｐゴシック" charset="0"/>
                <a:cs typeface="ＭＳ Ｐゴシック" charset="0"/>
                <a:sym typeface="Comic Sans MS" charset="0"/>
              </a:rPr>
              <a:t> </a:t>
            </a:r>
          </a:p>
        </p:txBody>
      </p:sp>
      <p:sp>
        <p:nvSpPr>
          <p:cNvPr id="18434" name="Rectangle 2"/>
          <p:cNvSpPr>
            <a:spLocks noGrp="1" noChangeArrowheads="1"/>
          </p:cNvSpPr>
          <p:nvPr>
            <p:ph type="title"/>
          </p:nvPr>
        </p:nvSpPr>
        <p:spPr/>
        <p:txBody>
          <a:bodyPr rIns="94673"/>
          <a:lstStyle/>
          <a:p>
            <a:pPr marL="35166">
              <a:defRPr/>
            </a:pPr>
            <a:r>
              <a:rPr lang="en-US" smtClean="0">
                <a:solidFill>
                  <a:srgbClr val="F8E950"/>
                </a:solidFill>
              </a:rPr>
              <a:t>En version </a:t>
            </a:r>
            <a:r>
              <a:rPr lang="en-US" err="1" smtClean="0">
                <a:solidFill>
                  <a:srgbClr val="F8E950"/>
                </a:solidFill>
              </a:rPr>
              <a:t>af</a:t>
            </a:r>
            <a:r>
              <a:rPr lang="en-US" smtClean="0">
                <a:solidFill>
                  <a:srgbClr val="F8E950"/>
                </a:solidFill>
              </a:rPr>
              <a:t> </a:t>
            </a:r>
            <a:r>
              <a:rPr lang="en-US" err="1" smtClean="0">
                <a:solidFill>
                  <a:srgbClr val="F8E950"/>
                </a:solidFill>
              </a:rPr>
              <a:t>os</a:t>
            </a:r>
            <a:endParaRPr lang="en-US" smtClean="0">
              <a:solidFill>
                <a:srgbClr val="F8E950"/>
              </a:solidFill>
            </a:endParaRPr>
          </a:p>
        </p:txBody>
      </p:sp>
      <p:sp>
        <p:nvSpPr>
          <p:cNvPr id="18435" name="Rectangle 3"/>
          <p:cNvSpPr>
            <a:spLocks noGrp="1" noChangeArrowheads="1"/>
          </p:cNvSpPr>
          <p:nvPr>
            <p:ph idx="1"/>
          </p:nvPr>
        </p:nvSpPr>
        <p:spPr/>
        <p:txBody>
          <a:bodyPr rIns="94673"/>
          <a:lstStyle/>
          <a:p>
            <a:pPr eaLnBrk="1" hangingPunct="1">
              <a:buClr>
                <a:srgbClr val="FF9900"/>
              </a:buClr>
              <a:buFont typeface="Zapf Dingbats" charset="0"/>
              <a:buChar char="✤"/>
              <a:defRPr/>
            </a:pPr>
            <a:r>
              <a:rPr lang="en-US" smtClean="0">
                <a:solidFill>
                  <a:srgbClr val="FFFFFF"/>
                </a:solidFill>
              </a:rPr>
              <a:t>Vi </a:t>
            </a:r>
            <a:r>
              <a:rPr lang="en-US" err="1" smtClean="0">
                <a:solidFill>
                  <a:srgbClr val="FFFFFF"/>
                </a:solidFill>
              </a:rPr>
              <a:t>har</a:t>
            </a:r>
            <a:r>
              <a:rPr lang="en-US" smtClean="0">
                <a:solidFill>
                  <a:srgbClr val="FFFFFF"/>
                </a:solidFill>
              </a:rPr>
              <a:t> </a:t>
            </a:r>
            <a:r>
              <a:rPr lang="en-US" err="1" smtClean="0">
                <a:solidFill>
                  <a:srgbClr val="FFFFFF"/>
                </a:solidFill>
              </a:rPr>
              <a:t>ikke</a:t>
            </a:r>
            <a:r>
              <a:rPr lang="en-US" smtClean="0">
                <a:solidFill>
                  <a:srgbClr val="FFFFFF"/>
                </a:solidFill>
              </a:rPr>
              <a:t> </a:t>
            </a:r>
            <a:r>
              <a:rPr lang="en-US" err="1" smtClean="0">
                <a:solidFill>
                  <a:srgbClr val="FFFFFF"/>
                </a:solidFill>
              </a:rPr>
              <a:t>selv</a:t>
            </a:r>
            <a:r>
              <a:rPr lang="en-US" smtClean="0">
                <a:solidFill>
                  <a:srgbClr val="FFFFFF"/>
                </a:solidFill>
              </a:rPr>
              <a:t> </a:t>
            </a:r>
            <a:r>
              <a:rPr lang="en-US" err="1" smtClean="0">
                <a:solidFill>
                  <a:srgbClr val="FFFFFF"/>
                </a:solidFill>
              </a:rPr>
              <a:t>bestilt</a:t>
            </a:r>
            <a:r>
              <a:rPr lang="en-US" smtClean="0">
                <a:solidFill>
                  <a:srgbClr val="FFFFFF"/>
                </a:solidFill>
              </a:rPr>
              <a:t> den </a:t>
            </a:r>
            <a:r>
              <a:rPr lang="en-US" err="1" smtClean="0">
                <a:solidFill>
                  <a:srgbClr val="FFFFFF"/>
                </a:solidFill>
              </a:rPr>
              <a:t>hjerne</a:t>
            </a:r>
            <a:r>
              <a:rPr lang="en-US" smtClean="0">
                <a:solidFill>
                  <a:srgbClr val="FFFFFF"/>
                </a:solidFill>
              </a:rPr>
              <a:t>, vi </a:t>
            </a:r>
            <a:r>
              <a:rPr lang="en-US" err="1" smtClean="0">
                <a:solidFill>
                  <a:srgbClr val="FFFFFF"/>
                </a:solidFill>
              </a:rPr>
              <a:t>fødes</a:t>
            </a:r>
            <a:r>
              <a:rPr lang="en-US" smtClean="0">
                <a:solidFill>
                  <a:srgbClr val="FFFFFF"/>
                </a:solidFill>
              </a:rPr>
              <a:t> med</a:t>
            </a:r>
          </a:p>
          <a:p>
            <a:pPr eaLnBrk="1" hangingPunct="1">
              <a:buClr>
                <a:srgbClr val="FF9900"/>
              </a:buClr>
              <a:buFont typeface="Zapf Dingbats" charset="0"/>
              <a:buChar char="✤"/>
              <a:defRPr/>
            </a:pPr>
            <a:r>
              <a:rPr lang="en-US" smtClean="0">
                <a:solidFill>
                  <a:srgbClr val="FFFFFF"/>
                </a:solidFill>
              </a:rPr>
              <a:t>Vi </a:t>
            </a:r>
            <a:r>
              <a:rPr lang="en-US" err="1" smtClean="0">
                <a:solidFill>
                  <a:srgbClr val="FFFFFF"/>
                </a:solidFill>
              </a:rPr>
              <a:t>har</a:t>
            </a:r>
            <a:r>
              <a:rPr lang="en-US" smtClean="0">
                <a:solidFill>
                  <a:srgbClr val="FFFFFF"/>
                </a:solidFill>
              </a:rPr>
              <a:t> </a:t>
            </a:r>
            <a:r>
              <a:rPr lang="en-US" err="1" smtClean="0">
                <a:solidFill>
                  <a:srgbClr val="FFFFFF"/>
                </a:solidFill>
              </a:rPr>
              <a:t>ikke</a:t>
            </a:r>
            <a:r>
              <a:rPr lang="en-US" smtClean="0">
                <a:solidFill>
                  <a:srgbClr val="FFFFFF"/>
                </a:solidFill>
              </a:rPr>
              <a:t> </a:t>
            </a:r>
            <a:r>
              <a:rPr lang="en-US" err="1" smtClean="0">
                <a:solidFill>
                  <a:srgbClr val="FFFFFF"/>
                </a:solidFill>
              </a:rPr>
              <a:t>selv</a:t>
            </a:r>
            <a:r>
              <a:rPr lang="en-US" smtClean="0">
                <a:solidFill>
                  <a:srgbClr val="FFFFFF"/>
                </a:solidFill>
              </a:rPr>
              <a:t> </a:t>
            </a:r>
            <a:r>
              <a:rPr lang="en-US" err="1" smtClean="0">
                <a:solidFill>
                  <a:srgbClr val="FFFFFF"/>
                </a:solidFill>
              </a:rPr>
              <a:t>valgt</a:t>
            </a:r>
            <a:r>
              <a:rPr lang="en-US" smtClean="0">
                <a:solidFill>
                  <a:srgbClr val="FFFFFF"/>
                </a:solidFill>
              </a:rPr>
              <a:t>, </a:t>
            </a:r>
            <a:r>
              <a:rPr lang="en-US" err="1" smtClean="0">
                <a:solidFill>
                  <a:srgbClr val="FFFFFF"/>
                </a:solidFill>
              </a:rPr>
              <a:t>hvor</a:t>
            </a:r>
            <a:r>
              <a:rPr lang="en-US" smtClean="0">
                <a:solidFill>
                  <a:srgbClr val="FFFFFF"/>
                </a:solidFill>
              </a:rPr>
              <a:t> vi </a:t>
            </a:r>
            <a:r>
              <a:rPr lang="en-US" err="1" smtClean="0">
                <a:solidFill>
                  <a:srgbClr val="FFFFFF"/>
                </a:solidFill>
              </a:rPr>
              <a:t>vil</a:t>
            </a:r>
            <a:r>
              <a:rPr lang="en-US" smtClean="0">
                <a:solidFill>
                  <a:srgbClr val="FFFFFF"/>
                </a:solidFill>
              </a:rPr>
              <a:t> </a:t>
            </a:r>
            <a:r>
              <a:rPr lang="en-US" err="1" smtClean="0">
                <a:solidFill>
                  <a:srgbClr val="FFFFFF"/>
                </a:solidFill>
              </a:rPr>
              <a:t>fødes</a:t>
            </a:r>
            <a:endParaRPr lang="en-US" smtClean="0">
              <a:solidFill>
                <a:srgbClr val="FFFFFF"/>
              </a:solidFill>
            </a:endParaRPr>
          </a:p>
          <a:p>
            <a:pPr eaLnBrk="1" hangingPunct="1">
              <a:buClr>
                <a:srgbClr val="FF9900"/>
              </a:buClr>
              <a:buFont typeface="Zapf Dingbats" charset="0"/>
              <a:buChar char="✤"/>
              <a:defRPr/>
            </a:pPr>
            <a:r>
              <a:rPr lang="en-US" smtClean="0">
                <a:solidFill>
                  <a:srgbClr val="FFFFFF"/>
                </a:solidFill>
              </a:rPr>
              <a:t>Vi </a:t>
            </a:r>
            <a:r>
              <a:rPr lang="en-US" err="1" smtClean="0">
                <a:solidFill>
                  <a:srgbClr val="FFFFFF"/>
                </a:solidFill>
              </a:rPr>
              <a:t>har</a:t>
            </a:r>
            <a:r>
              <a:rPr lang="en-US" smtClean="0">
                <a:solidFill>
                  <a:srgbClr val="FFFFFF"/>
                </a:solidFill>
              </a:rPr>
              <a:t> </a:t>
            </a:r>
            <a:r>
              <a:rPr lang="en-US" err="1" smtClean="0">
                <a:solidFill>
                  <a:srgbClr val="FFFFFF"/>
                </a:solidFill>
              </a:rPr>
              <a:t>ikke</a:t>
            </a:r>
            <a:r>
              <a:rPr lang="en-US" smtClean="0">
                <a:solidFill>
                  <a:srgbClr val="FFFFFF"/>
                </a:solidFill>
              </a:rPr>
              <a:t> </a:t>
            </a:r>
            <a:r>
              <a:rPr lang="en-US" err="1" smtClean="0">
                <a:solidFill>
                  <a:srgbClr val="FFFFFF"/>
                </a:solidFill>
              </a:rPr>
              <a:t>selv</a:t>
            </a:r>
            <a:r>
              <a:rPr lang="en-US" smtClean="0">
                <a:solidFill>
                  <a:srgbClr val="FFFFFF"/>
                </a:solidFill>
              </a:rPr>
              <a:t> </a:t>
            </a:r>
            <a:r>
              <a:rPr lang="en-US" err="1" smtClean="0">
                <a:solidFill>
                  <a:srgbClr val="FFFFFF"/>
                </a:solidFill>
              </a:rPr>
              <a:t>valgt</a:t>
            </a:r>
            <a:r>
              <a:rPr lang="en-US" smtClean="0">
                <a:solidFill>
                  <a:srgbClr val="FFFFFF"/>
                </a:solidFill>
              </a:rPr>
              <a:t>, </a:t>
            </a:r>
            <a:r>
              <a:rPr lang="en-US" err="1" smtClean="0">
                <a:solidFill>
                  <a:srgbClr val="FFFFFF"/>
                </a:solidFill>
              </a:rPr>
              <a:t>hvem</a:t>
            </a:r>
            <a:r>
              <a:rPr lang="en-US" smtClean="0">
                <a:solidFill>
                  <a:srgbClr val="FFFFFF"/>
                </a:solidFill>
              </a:rPr>
              <a:t> vi </a:t>
            </a:r>
            <a:r>
              <a:rPr lang="en-US" err="1" smtClean="0">
                <a:solidFill>
                  <a:srgbClr val="FFFFFF"/>
                </a:solidFill>
              </a:rPr>
              <a:t>vil</a:t>
            </a:r>
            <a:r>
              <a:rPr lang="en-US" smtClean="0">
                <a:solidFill>
                  <a:srgbClr val="FFFFFF"/>
                </a:solidFill>
              </a:rPr>
              <a:t> </a:t>
            </a:r>
            <a:r>
              <a:rPr lang="en-US" err="1" smtClean="0">
                <a:solidFill>
                  <a:srgbClr val="FFFFFF"/>
                </a:solidFill>
              </a:rPr>
              <a:t>fødes</a:t>
            </a:r>
            <a:r>
              <a:rPr lang="en-US" smtClean="0">
                <a:solidFill>
                  <a:srgbClr val="FFFFFF"/>
                </a:solidFill>
              </a:rPr>
              <a:t> </a:t>
            </a:r>
            <a:r>
              <a:rPr lang="en-US" err="1" smtClean="0">
                <a:solidFill>
                  <a:srgbClr val="FFFFFF"/>
                </a:solidFill>
              </a:rPr>
              <a:t>af</a:t>
            </a:r>
            <a:endParaRPr lang="en-US" smtClean="0">
              <a:solidFill>
                <a:srgbClr val="FFFFFF"/>
              </a:solidFill>
            </a:endParaRPr>
          </a:p>
          <a:p>
            <a:pPr eaLnBrk="1" hangingPunct="1">
              <a:buClr>
                <a:srgbClr val="FF9900"/>
              </a:buClr>
              <a:buFont typeface="Zapf Dingbats" charset="0"/>
              <a:buChar char="✤"/>
              <a:defRPr/>
            </a:pPr>
            <a:endParaRPr lang="en-US" smtClean="0">
              <a:solidFill>
                <a:srgbClr val="FFFFFF"/>
              </a:solidFill>
            </a:endParaRPr>
          </a:p>
          <a:p>
            <a:pPr eaLnBrk="1" hangingPunct="1">
              <a:buClr>
                <a:srgbClr val="FF9900"/>
              </a:buClr>
              <a:buFont typeface="Zapf Dingbats" charset="0"/>
              <a:buChar char="✤"/>
              <a:defRPr/>
            </a:pPr>
            <a:r>
              <a:rPr lang="en-US" sz="6000" err="1" smtClean="0">
                <a:solidFill>
                  <a:srgbClr val="FFFFFF"/>
                </a:solidFill>
              </a:rPr>
              <a:t>Det</a:t>
            </a:r>
            <a:r>
              <a:rPr lang="en-US" sz="6000" smtClean="0">
                <a:solidFill>
                  <a:srgbClr val="FFFFFF"/>
                </a:solidFill>
              </a:rPr>
              <a:t> </a:t>
            </a:r>
            <a:r>
              <a:rPr lang="en-US" sz="6000" err="1" smtClean="0">
                <a:solidFill>
                  <a:srgbClr val="FFFFFF"/>
                </a:solidFill>
              </a:rPr>
              <a:t>er</a:t>
            </a:r>
            <a:r>
              <a:rPr lang="en-US" sz="6000" smtClean="0">
                <a:solidFill>
                  <a:srgbClr val="FFFFFF"/>
                </a:solidFill>
              </a:rPr>
              <a:t> </a:t>
            </a:r>
            <a:r>
              <a:rPr lang="en-US" sz="6000" err="1" smtClean="0">
                <a:solidFill>
                  <a:srgbClr val="FFFFFF"/>
                </a:solidFill>
              </a:rPr>
              <a:t>ikke</a:t>
            </a:r>
            <a:r>
              <a:rPr lang="en-US" sz="6000" smtClean="0">
                <a:solidFill>
                  <a:srgbClr val="FFFFFF"/>
                </a:solidFill>
              </a:rPr>
              <a:t> </a:t>
            </a:r>
            <a:r>
              <a:rPr lang="en-US" sz="6000" err="1" smtClean="0">
                <a:solidFill>
                  <a:srgbClr val="FFFFFF"/>
                </a:solidFill>
              </a:rPr>
              <a:t>vores</a:t>
            </a:r>
            <a:r>
              <a:rPr lang="en-US" sz="6000" smtClean="0">
                <a:solidFill>
                  <a:srgbClr val="FFFFFF"/>
                </a:solidFill>
              </a:rPr>
              <a:t> </a:t>
            </a:r>
            <a:r>
              <a:rPr lang="en-US" sz="6000" err="1" smtClean="0">
                <a:solidFill>
                  <a:srgbClr val="FFFFFF"/>
                </a:solidFill>
              </a:rPr>
              <a:t>fejl</a:t>
            </a:r>
            <a:r>
              <a:rPr lang="en-US" sz="6000" smtClean="0">
                <a:solidFill>
                  <a:srgbClr val="FFFFFF"/>
                </a:solidFill>
              </a:rPr>
              <a:t>!</a:t>
            </a: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2956420968"/>
      </p:ext>
    </p:extLst>
  </p:cSld>
  <p:clrMapOvr>
    <a:masterClrMapping/>
  </p:clrMapOvr>
  <p:transition>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p:cNvSpPr>
          <p:nvPr/>
        </p:nvSpPr>
        <p:spPr bwMode="auto">
          <a:xfrm>
            <a:off x="91848" y="6547757"/>
            <a:ext cx="7587343"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06" bIns="0" anchor="ctr"/>
          <a:lstStyle/>
          <a:p>
            <a:pPr marL="35158" defTabSz="421996" fontAlgn="base">
              <a:spcBef>
                <a:spcPct val="0"/>
              </a:spcBef>
              <a:spcAft>
                <a:spcPct val="0"/>
              </a:spcAft>
            </a:pPr>
            <a:r>
              <a:rPr lang="en-US" sz="800">
                <a:solidFill>
                  <a:srgbClr val="006699"/>
                </a:solidFill>
                <a:latin typeface="Arial" charset="0"/>
                <a:ea typeface="ＭＳ Ｐゴシック" charset="0"/>
                <a:cs typeface="ＭＳ Ｐゴシック" charset="0"/>
                <a:sym typeface="Arial" charset="0"/>
              </a:rPr>
              <a:t> </a:t>
            </a:r>
          </a:p>
        </p:txBody>
      </p:sp>
      <p:sp>
        <p:nvSpPr>
          <p:cNvPr id="20482" name="Rectangle 2"/>
          <p:cNvSpPr>
            <a:spLocks noGrp="1" noChangeArrowheads="1"/>
          </p:cNvSpPr>
          <p:nvPr>
            <p:ph type="title"/>
          </p:nvPr>
        </p:nvSpPr>
        <p:spPr>
          <a:xfrm>
            <a:off x="178934" y="241125"/>
            <a:ext cx="8965066" cy="964501"/>
          </a:xfrm>
        </p:spPr>
        <p:txBody>
          <a:bodyPr rIns="94651">
            <a:noAutofit/>
          </a:bodyPr>
          <a:lstStyle/>
          <a:p>
            <a:pPr marL="35158" indent="0" eaLnBrk="1" hangingPunct="1">
              <a:defRPr/>
            </a:pPr>
            <a:r>
              <a:rPr lang="en-US" sz="3200" b="1">
                <a:solidFill>
                  <a:srgbClr val="F8E950"/>
                </a:solidFill>
                <a:effectLst>
                  <a:outerShdw blurRad="38100" dist="38100" dir="2700000" algn="tl">
                    <a:srgbClr val="000000"/>
                  </a:outerShdw>
                </a:effectLst>
              </a:rPr>
              <a:t>Neural Bases of Threat Processing </a:t>
            </a:r>
            <a:r>
              <a:rPr lang="en-US" sz="3200" b="1">
                <a:solidFill>
                  <a:srgbClr val="F8E950"/>
                </a:solidFill>
                <a:effectLst>
                  <a:outerShdw blurRad="38100" dist="38100" dir="2700000" algn="tl">
                    <a:srgbClr val="000000"/>
                  </a:outerShdw>
                </a:effectLst>
                <a:ea typeface="ヒラギノ明朝 ProN W6" charset="0"/>
                <a:cs typeface="ヒラギノ明朝 ProN W6" charset="0"/>
              </a:rPr>
              <a:t/>
            </a:r>
            <a:br>
              <a:rPr lang="en-US" sz="3200" b="1">
                <a:solidFill>
                  <a:srgbClr val="F8E950"/>
                </a:solidFill>
                <a:effectLst>
                  <a:outerShdw blurRad="38100" dist="38100" dir="2700000" algn="tl">
                    <a:srgbClr val="000000"/>
                  </a:outerShdw>
                </a:effectLst>
                <a:ea typeface="ヒラギノ明朝 ProN W6" charset="0"/>
                <a:cs typeface="ヒラギノ明朝 ProN W6" charset="0"/>
              </a:rPr>
            </a:br>
            <a:r>
              <a:rPr lang="en-US" sz="3200" b="1">
                <a:solidFill>
                  <a:srgbClr val="F8E950"/>
                </a:solidFill>
                <a:effectLst>
                  <a:outerShdw blurRad="38100" dist="38100" dir="2700000" algn="tl">
                    <a:srgbClr val="000000"/>
                  </a:outerShdw>
                </a:effectLst>
              </a:rPr>
              <a:t>(</a:t>
            </a:r>
            <a:r>
              <a:rPr lang="en-US" sz="3200" b="1" err="1">
                <a:solidFill>
                  <a:srgbClr val="F8E950"/>
                </a:solidFill>
                <a:effectLst>
                  <a:outerShdw blurRad="38100" dist="38100" dir="2700000" algn="tl">
                    <a:srgbClr val="000000"/>
                  </a:outerShdw>
                </a:effectLst>
              </a:rPr>
              <a:t>LeDoux</a:t>
            </a:r>
            <a:r>
              <a:rPr lang="en-US" sz="3200" b="1">
                <a:solidFill>
                  <a:srgbClr val="F8E950"/>
                </a:solidFill>
                <a:effectLst>
                  <a:outerShdw blurRad="38100" dist="38100" dir="2700000" algn="tl">
                    <a:srgbClr val="000000"/>
                  </a:outerShdw>
                </a:effectLst>
              </a:rPr>
              <a:t>, 1994)</a:t>
            </a:r>
            <a:r>
              <a:rPr lang="en-US" sz="3200">
                <a:solidFill>
                  <a:srgbClr val="FFFFFF"/>
                </a:solidFill>
              </a:rPr>
              <a:t/>
            </a:r>
            <a:br>
              <a:rPr lang="en-US" sz="3200">
                <a:solidFill>
                  <a:srgbClr val="FFFFFF"/>
                </a:solidFill>
              </a:rPr>
            </a:br>
            <a:endParaRPr lang="en-US" sz="3200">
              <a:solidFill>
                <a:srgbClr val="FFFFFF"/>
              </a:solidFill>
            </a:endParaRPr>
          </a:p>
        </p:txBody>
      </p:sp>
      <p:pic>
        <p:nvPicPr>
          <p:cNvPr id="2150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65" y="1177583"/>
            <a:ext cx="6136078" cy="5461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1298649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91848" y="6547757"/>
            <a:ext cx="7587343"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02" bIns="0" anchor="ctr"/>
          <a:lstStyle/>
          <a:p>
            <a:pPr marL="35154" defTabSz="421996" fontAlgn="base">
              <a:spcBef>
                <a:spcPct val="0"/>
              </a:spcBef>
              <a:spcAft>
                <a:spcPct val="0"/>
              </a:spcAft>
            </a:pPr>
            <a:r>
              <a:rPr lang="en-US" sz="800">
                <a:solidFill>
                  <a:srgbClr val="006699"/>
                </a:solidFill>
                <a:latin typeface="Arial" charset="0"/>
                <a:ea typeface="ＭＳ Ｐゴシック" charset="0"/>
                <a:cs typeface="ＭＳ Ｐゴシック" charset="0"/>
                <a:sym typeface="Arial" charset="0"/>
              </a:rPr>
              <a:t> </a:t>
            </a:r>
          </a:p>
        </p:txBody>
      </p:sp>
      <p:sp>
        <p:nvSpPr>
          <p:cNvPr id="2" name="Rectangle 2"/>
          <p:cNvSpPr>
            <a:spLocks noGrp="1" noChangeArrowheads="1"/>
          </p:cNvSpPr>
          <p:nvPr>
            <p:ph type="title"/>
          </p:nvPr>
        </p:nvSpPr>
        <p:spPr>
          <a:xfrm>
            <a:off x="826634" y="4328705"/>
            <a:ext cx="7772400" cy="1836964"/>
          </a:xfrm>
        </p:spPr>
        <p:txBody>
          <a:bodyPr rIns="94640"/>
          <a:lstStyle/>
          <a:p>
            <a:pPr marL="35154" indent="0" eaLnBrk="1" hangingPunct="1">
              <a:defRPr/>
            </a:pPr>
            <a:r>
              <a:rPr lang="en-US" sz="3500" err="1">
                <a:solidFill>
                  <a:srgbClr val="FFFFFF"/>
                </a:solidFill>
              </a:rPr>
              <a:t>Flygt</a:t>
            </a:r>
            <a:r>
              <a:rPr lang="en-US" sz="3500">
                <a:solidFill>
                  <a:srgbClr val="FFFFFF"/>
                </a:solidFill>
              </a:rPr>
              <a:t> </a:t>
            </a:r>
            <a:r>
              <a:rPr lang="en-US" sz="3500" err="1">
                <a:solidFill>
                  <a:srgbClr val="FFFFFF"/>
                </a:solidFill>
              </a:rPr>
              <a:t>eller</a:t>
            </a:r>
            <a:r>
              <a:rPr lang="en-US" sz="3500">
                <a:solidFill>
                  <a:srgbClr val="FFFFFF"/>
                </a:solidFill>
              </a:rPr>
              <a:t> </a:t>
            </a:r>
            <a:r>
              <a:rPr lang="en-US" sz="3500" err="1">
                <a:solidFill>
                  <a:srgbClr val="FFFFFF"/>
                </a:solidFill>
              </a:rPr>
              <a:t>Kæmp</a:t>
            </a:r>
            <a:r>
              <a:rPr lang="en-US" sz="3500">
                <a:solidFill>
                  <a:srgbClr val="FFFFFF"/>
                </a:solidFill>
              </a:rPr>
              <a:t> </a:t>
            </a:r>
            <a:r>
              <a:rPr lang="en-US" sz="3500" err="1">
                <a:solidFill>
                  <a:srgbClr val="FFFFFF"/>
                </a:solidFill>
              </a:rPr>
              <a:t>i</a:t>
            </a:r>
            <a:r>
              <a:rPr lang="en-US" sz="3500">
                <a:solidFill>
                  <a:srgbClr val="FFFFFF"/>
                </a:solidFill>
              </a:rPr>
              <a:t> </a:t>
            </a:r>
            <a:r>
              <a:rPr lang="en-US" sz="3500" err="1">
                <a:solidFill>
                  <a:srgbClr val="FFFFFF"/>
                </a:solidFill>
              </a:rPr>
              <a:t>hverdagen</a:t>
            </a:r>
            <a:r>
              <a:rPr lang="en-US" sz="3500">
                <a:solidFill>
                  <a:srgbClr val="FFFFFF"/>
                </a:solidFill>
              </a:rPr>
              <a:t>-</a:t>
            </a:r>
            <a:br>
              <a:rPr lang="en-US" sz="3500">
                <a:solidFill>
                  <a:srgbClr val="FFFFFF"/>
                </a:solidFill>
              </a:rPr>
            </a:br>
            <a:r>
              <a:rPr lang="en-US" sz="3500">
                <a:solidFill>
                  <a:srgbClr val="FFFFFF"/>
                </a:solidFill>
              </a:rPr>
              <a:t>  din </a:t>
            </a:r>
            <a:r>
              <a:rPr lang="en-US" sz="3500" err="1">
                <a:solidFill>
                  <a:srgbClr val="FFFFFF"/>
                </a:solidFill>
              </a:rPr>
              <a:t>hjerne</a:t>
            </a:r>
            <a:r>
              <a:rPr lang="en-US" sz="3500">
                <a:solidFill>
                  <a:srgbClr val="FFFFFF"/>
                </a:solidFill>
              </a:rPr>
              <a:t> </a:t>
            </a:r>
            <a:r>
              <a:rPr lang="en-US" sz="3500" err="1">
                <a:solidFill>
                  <a:srgbClr val="FFFFFF"/>
                </a:solidFill>
              </a:rPr>
              <a:t>er</a:t>
            </a:r>
            <a:r>
              <a:rPr lang="en-US" sz="3500">
                <a:solidFill>
                  <a:srgbClr val="FFFFFF"/>
                </a:solidFill>
              </a:rPr>
              <a:t> </a:t>
            </a:r>
            <a:r>
              <a:rPr lang="en-US" sz="3500" err="1">
                <a:solidFill>
                  <a:srgbClr val="FFFFFF"/>
                </a:solidFill>
              </a:rPr>
              <a:t>designet</a:t>
            </a:r>
            <a:r>
              <a:rPr lang="en-US" sz="3500">
                <a:solidFill>
                  <a:srgbClr val="FFFFFF"/>
                </a:solidFill>
              </a:rPr>
              <a:t> </a:t>
            </a:r>
            <a:r>
              <a:rPr lang="en-US" sz="3500" err="1">
                <a:solidFill>
                  <a:srgbClr val="FFFFFF"/>
                </a:solidFill>
              </a:rPr>
              <a:t>til</a:t>
            </a:r>
            <a:r>
              <a:rPr lang="en-US" sz="3500">
                <a:solidFill>
                  <a:srgbClr val="FFFFFF"/>
                </a:solidFill>
              </a:rPr>
              <a:t> at </a:t>
            </a:r>
            <a:r>
              <a:rPr lang="en-US" sz="3500" err="1">
                <a:solidFill>
                  <a:srgbClr val="FFFFFF"/>
                </a:solidFill>
              </a:rPr>
              <a:t>beskytte</a:t>
            </a:r>
            <a:r>
              <a:rPr lang="en-US" sz="3500">
                <a:solidFill>
                  <a:srgbClr val="FFFFFF"/>
                </a:solidFill>
              </a:rPr>
              <a:t> dig</a:t>
            </a:r>
          </a:p>
        </p:txBody>
      </p:sp>
      <p:pic>
        <p:nvPicPr>
          <p:cNvPr id="2355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202" y="115117"/>
            <a:ext cx="6411686" cy="3964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Pladsholder til sidefod 3"/>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80797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685799" y="2130425"/>
            <a:ext cx="7968803" cy="2505969"/>
          </a:xfrm>
        </p:spPr>
        <p:txBody>
          <a:bodyPr>
            <a:normAutofit/>
          </a:bodyPr>
          <a:lstStyle/>
          <a:p>
            <a:r>
              <a:rPr lang="da-DK" dirty="0" smtClean="0">
                <a:solidFill>
                  <a:srgbClr val="F8E950"/>
                </a:solidFill>
              </a:rPr>
              <a:t>”Man kan ikke være for forsigtig”</a:t>
            </a:r>
            <a:br>
              <a:rPr lang="da-DK" dirty="0" smtClean="0">
                <a:solidFill>
                  <a:srgbClr val="F8E950"/>
                </a:solidFill>
              </a:rPr>
            </a:br>
            <a:r>
              <a:rPr lang="da-DK" dirty="0">
                <a:solidFill>
                  <a:srgbClr val="F8E950"/>
                </a:solidFill>
              </a:rPr>
              <a:t/>
            </a:r>
            <a:br>
              <a:rPr lang="da-DK" dirty="0">
                <a:solidFill>
                  <a:srgbClr val="F8E950"/>
                </a:solidFill>
              </a:rPr>
            </a:br>
            <a:r>
              <a:rPr lang="da-DK" dirty="0" smtClean="0">
                <a:solidFill>
                  <a:srgbClr val="F8E950"/>
                </a:solidFill>
              </a:rPr>
              <a:t>(</a:t>
            </a:r>
            <a:r>
              <a:rPr lang="da-DK" dirty="0" err="1" smtClean="0">
                <a:solidFill>
                  <a:srgbClr val="F8E950"/>
                </a:solidFill>
              </a:rPr>
              <a:t>Better</a:t>
            </a:r>
            <a:r>
              <a:rPr lang="da-DK" dirty="0" smtClean="0">
                <a:solidFill>
                  <a:srgbClr val="F8E950"/>
                </a:solidFill>
              </a:rPr>
              <a:t> </a:t>
            </a:r>
            <a:r>
              <a:rPr lang="da-DK" dirty="0" err="1" smtClean="0">
                <a:solidFill>
                  <a:srgbClr val="F8E950"/>
                </a:solidFill>
              </a:rPr>
              <a:t>safe</a:t>
            </a:r>
            <a:r>
              <a:rPr lang="da-DK" dirty="0" smtClean="0">
                <a:solidFill>
                  <a:srgbClr val="F8E950"/>
                </a:solidFill>
              </a:rPr>
              <a:t> </a:t>
            </a:r>
            <a:r>
              <a:rPr lang="da-DK" dirty="0" err="1" smtClean="0">
                <a:solidFill>
                  <a:srgbClr val="F8E950"/>
                </a:solidFill>
              </a:rPr>
              <a:t>than</a:t>
            </a:r>
            <a:r>
              <a:rPr lang="da-DK" dirty="0" smtClean="0">
                <a:solidFill>
                  <a:srgbClr val="F8E950"/>
                </a:solidFill>
              </a:rPr>
              <a:t> </a:t>
            </a:r>
            <a:r>
              <a:rPr lang="da-DK" dirty="0" err="1" smtClean="0">
                <a:solidFill>
                  <a:srgbClr val="F8E950"/>
                </a:solidFill>
              </a:rPr>
              <a:t>sorry</a:t>
            </a:r>
            <a:r>
              <a:rPr lang="da-DK" dirty="0" smtClean="0">
                <a:solidFill>
                  <a:srgbClr val="F8E950"/>
                </a:solidFill>
              </a:rPr>
              <a:t>)</a:t>
            </a:r>
            <a:endParaRPr lang="da-DK" dirty="0">
              <a:solidFill>
                <a:srgbClr val="F8E950"/>
              </a:solidFill>
            </a:endParaRPr>
          </a:p>
        </p:txBody>
      </p:sp>
    </p:spTree>
    <p:extLst>
      <p:ext uri="{BB962C8B-B14F-4D97-AF65-F5344CB8AC3E}">
        <p14:creationId xmlns:p14="http://schemas.microsoft.com/office/powerpoint/2010/main" val="3426299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da-DK" sz="2400" b="1" smtClean="0">
              <a:solidFill>
                <a:schemeClr val="bg1"/>
              </a:solidFill>
              <a:effectLst>
                <a:outerShdw blurRad="38100" dist="38100" dir="2700000" algn="tl">
                  <a:srgbClr val="000000"/>
                </a:outerShdw>
              </a:effectLst>
            </a:endParaRPr>
          </a:p>
          <a:p>
            <a:pPr marL="0" indent="0">
              <a:buFontTx/>
              <a:buNone/>
              <a:defRPr/>
            </a:pPr>
            <a:endParaRPr lang="da-DK" sz="2400" b="1" smtClean="0">
              <a:solidFill>
                <a:schemeClr val="bg1"/>
              </a:solidFill>
              <a:effectLst>
                <a:outerShdw blurRad="38100" dist="38100" dir="2700000" algn="tl">
                  <a:srgbClr val="000000"/>
                </a:outerShdw>
              </a:effectLst>
            </a:endParaRPr>
          </a:p>
          <a:p>
            <a:pPr marL="0" indent="0">
              <a:buFontTx/>
              <a:buNone/>
              <a:defRPr/>
            </a:pPr>
            <a:endParaRPr lang="da-DK" sz="3600" b="1" smtClean="0">
              <a:solidFill>
                <a:schemeClr val="bg1"/>
              </a:solidFill>
              <a:effectLst>
                <a:outerShdw blurRad="38100" dist="38100" dir="2700000" algn="tl">
                  <a:srgbClr val="000000"/>
                </a:outerShdw>
              </a:effectLst>
            </a:endParaRPr>
          </a:p>
        </p:txBody>
      </p:sp>
      <p:graphicFrame>
        <p:nvGraphicFramePr>
          <p:cNvPr id="509955" name="Object 3" descr="Parchment"/>
          <p:cNvGraphicFramePr>
            <a:graphicFrameLocks noChangeAspect="1"/>
          </p:cNvGraphicFramePr>
          <p:nvPr>
            <p:extLst>
              <p:ext uri="{D42A27DB-BD31-4B8C-83A1-F6EECF244321}">
                <p14:modId xmlns:p14="http://schemas.microsoft.com/office/powerpoint/2010/main" val="1157070244"/>
              </p:ext>
            </p:extLst>
          </p:nvPr>
        </p:nvGraphicFramePr>
        <p:xfrm>
          <a:off x="-1666968" y="0"/>
          <a:ext cx="10953843" cy="7996213"/>
        </p:xfrm>
        <a:graphic>
          <a:graphicData uri="http://schemas.openxmlformats.org/presentationml/2006/ole">
            <mc:AlternateContent xmlns:mc="http://schemas.openxmlformats.org/markup-compatibility/2006">
              <mc:Choice xmlns:v="urn:schemas-microsoft-com:vml" Requires="v">
                <p:oleObj spid="_x0000_s1119" name="Bitmap Image" r:id="rId4" imgW="8419048" imgH="5915851" progId="PBrush">
                  <p:embed/>
                </p:oleObj>
              </mc:Choice>
              <mc:Fallback>
                <p:oleObj name="Bitmap Image" r:id="rId4" imgW="8419048" imgH="591585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968" y="0"/>
                        <a:ext cx="10953843" cy="7996213"/>
                      </a:xfrm>
                      <a:prstGeom prst="rect">
                        <a:avLst/>
                      </a:prstGeom>
                      <a:blipFill dpi="0" rotWithShape="0">
                        <a:blip r:embed="rId6"/>
                        <a:srcRect/>
                        <a:tile tx="0" ty="0" sx="100000" sy="100000" flip="none" algn="tl"/>
                      </a:blipFill>
                      <a:ln w="38100">
                        <a:solidFill>
                          <a:schemeClr val="tx1"/>
                        </a:solidFill>
                        <a:miter lim="800000"/>
                        <a:headEnd/>
                        <a:tailEnd/>
                      </a:ln>
                      <a:effectLst/>
                      <a:extLst/>
                    </p:spPr>
                  </p:pic>
                </p:oleObj>
              </mc:Fallback>
            </mc:AlternateContent>
          </a:graphicData>
        </a:graphic>
      </p:graphicFrame>
      <p:sp>
        <p:nvSpPr>
          <p:cNvPr id="327685" name="Text Box 5"/>
          <p:cNvSpPr txBox="1">
            <a:spLocks noChangeArrowheads="1"/>
          </p:cNvSpPr>
          <p:nvPr/>
        </p:nvSpPr>
        <p:spPr bwMode="auto">
          <a:xfrm>
            <a:off x="755650" y="4076700"/>
            <a:ext cx="6480175" cy="774571"/>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da-DK" sz="2800" i="1" smtClean="0">
                <a:solidFill>
                  <a:srgbClr val="996633"/>
                </a:solidFill>
              </a:rPr>
              <a:t>Gammel hjerne</a:t>
            </a:r>
            <a:r>
              <a:rPr lang="da-DK" sz="2800" smtClean="0">
                <a:solidFill>
                  <a:srgbClr val="996633"/>
                </a:solidFill>
              </a:rPr>
              <a:t>: Følelser, Motiver, </a:t>
            </a:r>
          </a:p>
          <a:p>
            <a:pPr algn="ctr">
              <a:lnSpc>
                <a:spcPct val="50000"/>
              </a:lnSpc>
              <a:spcBef>
                <a:spcPct val="50000"/>
              </a:spcBef>
            </a:pPr>
            <a:r>
              <a:rPr lang="da-DK" sz="2800" smtClean="0">
                <a:solidFill>
                  <a:srgbClr val="996633"/>
                </a:solidFill>
              </a:rPr>
              <a:t>Søgning og etablering af relationer</a:t>
            </a:r>
            <a:endParaRPr lang="da-DK" sz="2800">
              <a:solidFill>
                <a:srgbClr val="996633"/>
              </a:solidFill>
            </a:endParaRPr>
          </a:p>
        </p:txBody>
      </p:sp>
      <p:sp>
        <p:nvSpPr>
          <p:cNvPr id="1793032" name="Text Box 6"/>
          <p:cNvSpPr txBox="1">
            <a:spLocks noChangeArrowheads="1"/>
          </p:cNvSpPr>
          <p:nvPr/>
        </p:nvSpPr>
        <p:spPr bwMode="auto">
          <a:xfrm>
            <a:off x="900113" y="2349500"/>
            <a:ext cx="5976937" cy="946150"/>
          </a:xfrm>
          <a:prstGeom prst="rect">
            <a:avLst/>
          </a:prstGeom>
          <a:noFill/>
          <a:ln w="12700">
            <a:noFill/>
            <a:miter lim="800000"/>
            <a:headEnd type="none" w="sm" len="sm"/>
            <a:tailEnd type="none" w="sm" len="sm"/>
          </a:ln>
        </p:spPr>
        <p:txBody>
          <a:bodyPr>
            <a:spAutoFit/>
          </a:bodyPr>
          <a:lstStyle/>
          <a:p>
            <a:pPr algn="ctr"/>
            <a:r>
              <a:rPr lang="da-DK" sz="2800" i="1" smtClean="0">
                <a:solidFill>
                  <a:srgbClr val="0033CC"/>
                </a:solidFill>
              </a:rPr>
              <a:t>Ny hjerne</a:t>
            </a:r>
            <a:r>
              <a:rPr lang="da-DK" sz="2800" smtClean="0">
                <a:solidFill>
                  <a:srgbClr val="0033CC"/>
                </a:solidFill>
              </a:rPr>
              <a:t>: Fantasi, </a:t>
            </a:r>
          </a:p>
          <a:p>
            <a:pPr algn="ctr"/>
            <a:r>
              <a:rPr lang="da-DK" sz="2800" smtClean="0">
                <a:solidFill>
                  <a:srgbClr val="0033CC"/>
                </a:solidFill>
              </a:rPr>
              <a:t>Planlægning, Rumination, Integration</a:t>
            </a:r>
            <a:endParaRPr lang="da-DK" sz="2800">
              <a:solidFill>
                <a:srgbClr val="0033CC"/>
              </a:solidFill>
            </a:endParaRPr>
          </a:p>
        </p:txBody>
      </p:sp>
      <p:sp>
        <p:nvSpPr>
          <p:cNvPr id="509960" name="Text Box 7"/>
          <p:cNvSpPr txBox="1">
            <a:spLocks noChangeArrowheads="1"/>
          </p:cNvSpPr>
          <p:nvPr/>
        </p:nvSpPr>
        <p:spPr bwMode="auto">
          <a:xfrm>
            <a:off x="0" y="260350"/>
            <a:ext cx="8746085" cy="441146"/>
          </a:xfrm>
          <a:prstGeom prst="rect">
            <a:avLst/>
          </a:prstGeom>
          <a:noFill/>
          <a:ln w="12700">
            <a:noFill/>
            <a:miter lim="800000"/>
            <a:headEnd type="none" w="sm" len="sm"/>
            <a:tailEnd type="none" w="sm" len="sm"/>
          </a:ln>
        </p:spPr>
        <p:txBody>
          <a:bodyPr wrap="square">
            <a:spAutoFit/>
          </a:bodyPr>
          <a:lstStyle/>
          <a:p>
            <a:pPr algn="ctr">
              <a:lnSpc>
                <a:spcPct val="65000"/>
              </a:lnSpc>
              <a:spcBef>
                <a:spcPct val="50000"/>
              </a:spcBef>
            </a:pPr>
            <a:r>
              <a:rPr lang="da-DK" sz="3200" smtClean="0">
                <a:solidFill>
                  <a:srgbClr val="CC6600"/>
                </a:solidFill>
              </a:rPr>
              <a:t>Vi behøver medfølelse med en meget</a:t>
            </a:r>
            <a:r>
              <a:rPr lang="da-DK" sz="3200" i="1" smtClean="0">
                <a:solidFill>
                  <a:srgbClr val="CC6600"/>
                </a:solidFill>
              </a:rPr>
              <a:t> tricky </a:t>
            </a:r>
            <a:r>
              <a:rPr lang="da-DK" sz="3200" smtClean="0">
                <a:solidFill>
                  <a:srgbClr val="CC6600"/>
                </a:solidFill>
              </a:rPr>
              <a:t>hjerne</a:t>
            </a:r>
            <a:endParaRPr lang="da-DK" sz="3200">
              <a:solidFill>
                <a:srgbClr val="CC6600"/>
              </a:solidFill>
            </a:endParaRPr>
          </a:p>
        </p:txBody>
      </p:sp>
      <p:sp>
        <p:nvSpPr>
          <p:cNvPr id="1793034" name="Line 8"/>
          <p:cNvSpPr>
            <a:spLocks noChangeShapeType="1"/>
          </p:cNvSpPr>
          <p:nvPr/>
        </p:nvSpPr>
        <p:spPr bwMode="auto">
          <a:xfrm flipV="1">
            <a:off x="2627313" y="3429000"/>
            <a:ext cx="0" cy="503238"/>
          </a:xfrm>
          <a:prstGeom prst="line">
            <a:avLst/>
          </a:prstGeom>
          <a:noFill/>
          <a:ln w="57150">
            <a:solidFill>
              <a:srgbClr val="FF0000"/>
            </a:solidFill>
            <a:round/>
            <a:headEnd/>
            <a:tailEnd type="triangle" w="med" len="med"/>
          </a:ln>
        </p:spPr>
        <p:txBody>
          <a:bodyPr/>
          <a:lstStyle/>
          <a:p>
            <a:endParaRPr lang="da-DK"/>
          </a:p>
        </p:txBody>
      </p:sp>
      <p:sp>
        <p:nvSpPr>
          <p:cNvPr id="1793035" name="Line 9"/>
          <p:cNvSpPr>
            <a:spLocks noChangeShapeType="1"/>
          </p:cNvSpPr>
          <p:nvPr/>
        </p:nvSpPr>
        <p:spPr bwMode="auto">
          <a:xfrm>
            <a:off x="5292725" y="3429000"/>
            <a:ext cx="0" cy="504825"/>
          </a:xfrm>
          <a:prstGeom prst="line">
            <a:avLst/>
          </a:prstGeom>
          <a:noFill/>
          <a:ln w="57150">
            <a:solidFill>
              <a:srgbClr val="0000CC"/>
            </a:solidFill>
            <a:round/>
            <a:headEnd/>
            <a:tailEnd type="triangle" w="med" len="med"/>
          </a:ln>
        </p:spPr>
        <p:txBody>
          <a:bodyPr/>
          <a:lstStyle/>
          <a:p>
            <a:endParaRPr lang="da-DK"/>
          </a:p>
        </p:txBody>
      </p:sp>
      <p:sp>
        <p:nvSpPr>
          <p:cNvPr id="2" name="Tekstfelt 1"/>
          <p:cNvSpPr txBox="1"/>
          <p:nvPr/>
        </p:nvSpPr>
        <p:spPr>
          <a:xfrm>
            <a:off x="6087703" y="5847979"/>
            <a:ext cx="2540000" cy="369332"/>
          </a:xfrm>
          <a:prstGeom prst="rect">
            <a:avLst/>
          </a:prstGeom>
          <a:noFill/>
        </p:spPr>
        <p:txBody>
          <a:bodyPr wrap="square" rtlCol="0">
            <a:spAutoFit/>
          </a:bodyPr>
          <a:lstStyle/>
          <a:p>
            <a:r>
              <a:rPr lang="da-DK" smtClean="0">
                <a:solidFill>
                  <a:schemeClr val="accent3">
                    <a:lumMod val="75000"/>
                  </a:schemeClr>
                </a:solidFill>
              </a:rPr>
              <a:t>Paul Gilbert 2013/Isager</a:t>
            </a:r>
            <a:endParaRPr lang="da-DK">
              <a:solidFill>
                <a:schemeClr val="accent3">
                  <a:lumMod val="75000"/>
                </a:scheme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Tree>
    <p:extLst>
      <p:ext uri="{BB962C8B-B14F-4D97-AF65-F5344CB8AC3E}">
        <p14:creationId xmlns:p14="http://schemas.microsoft.com/office/powerpoint/2010/main" val="26145381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idx="4294967295"/>
          </p:nvPr>
        </p:nvSpPr>
        <p:spPr>
          <a:xfrm>
            <a:off x="685800" y="457200"/>
            <a:ext cx="7772400" cy="533400"/>
          </a:xfrm>
        </p:spPr>
        <p:txBody>
          <a:bodyPr>
            <a:normAutofit fontScale="90000"/>
          </a:bodyPr>
          <a:lstStyle/>
          <a:p>
            <a:pPr>
              <a:defRPr/>
            </a:pPr>
            <a:r>
              <a:rPr lang="en-GB" sz="4000" b="1" smtClean="0">
                <a:solidFill>
                  <a:srgbClr val="FF6600"/>
                </a:solidFill>
                <a:effectLst>
                  <a:outerShdw blurRad="38100" dist="38100" dir="2700000" algn="tl">
                    <a:srgbClr val="000000"/>
                  </a:outerShdw>
                </a:effectLst>
              </a:rPr>
              <a:t>Sources of behaviour</a:t>
            </a:r>
          </a:p>
        </p:txBody>
      </p:sp>
      <p:sp>
        <p:nvSpPr>
          <p:cNvPr id="327683" name="Rectangle 3"/>
          <p:cNvSpPr>
            <a:spLocks noGrp="1" noChangeArrowheads="1"/>
          </p:cNvSpPr>
          <p:nvPr>
            <p:ph type="subTitle" idx="4294967295"/>
          </p:nvPr>
        </p:nvSpPr>
        <p:spPr>
          <a:xfrm>
            <a:off x="1066800" y="1295400"/>
            <a:ext cx="7239000" cy="4800600"/>
          </a:xfrm>
        </p:spPr>
        <p:txBody>
          <a:bodyPr/>
          <a:lstStyle/>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2400" b="1" smtClean="0">
              <a:solidFill>
                <a:schemeClr val="bg1"/>
              </a:solidFill>
              <a:effectLst>
                <a:outerShdw blurRad="38100" dist="38100" dir="2700000" algn="tl">
                  <a:srgbClr val="000000"/>
                </a:outerShdw>
              </a:effectLst>
            </a:endParaRPr>
          </a:p>
          <a:p>
            <a:pPr marL="0" indent="0">
              <a:buFontTx/>
              <a:buNone/>
              <a:defRPr/>
            </a:pPr>
            <a:endParaRPr lang="en-GB" sz="3600" b="1" smtClean="0">
              <a:solidFill>
                <a:schemeClr val="bg1"/>
              </a:solidFill>
              <a:effectLst>
                <a:outerShdw blurRad="38100" dist="38100" dir="2700000" algn="tl">
                  <a:srgbClr val="000000"/>
                </a:outerShdw>
              </a:effectLst>
            </a:endParaRPr>
          </a:p>
        </p:txBody>
      </p:sp>
      <p:graphicFrame>
        <p:nvGraphicFramePr>
          <p:cNvPr id="15" name="Object 3" descr="Parchment"/>
          <p:cNvGraphicFramePr>
            <a:graphicFrameLocks noChangeAspect="1"/>
          </p:cNvGraphicFramePr>
          <p:nvPr>
            <p:extLst>
              <p:ext uri="{D42A27DB-BD31-4B8C-83A1-F6EECF244321}">
                <p14:modId xmlns:p14="http://schemas.microsoft.com/office/powerpoint/2010/main" val="461230145"/>
              </p:ext>
            </p:extLst>
          </p:nvPr>
        </p:nvGraphicFramePr>
        <p:xfrm>
          <a:off x="-1549382" y="-158750"/>
          <a:ext cx="11523644" cy="8412163"/>
        </p:xfrm>
        <a:graphic>
          <a:graphicData uri="http://schemas.openxmlformats.org/presentationml/2006/ole">
            <mc:AlternateContent xmlns:mc="http://schemas.openxmlformats.org/markup-compatibility/2006">
              <mc:Choice xmlns:v="urn:schemas-microsoft-com:vml" Requires="v">
                <p:oleObj spid="_x0000_s48223" name="Bitmap Image" r:id="rId4" imgW="8419048" imgH="5915851" progId="PBrush">
                  <p:embed/>
                </p:oleObj>
              </mc:Choice>
              <mc:Fallback>
                <p:oleObj name="Bitmap Image" r:id="rId4" imgW="8419048" imgH="591585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382" y="-158750"/>
                        <a:ext cx="11523644" cy="8412163"/>
                      </a:xfrm>
                      <a:prstGeom prst="rect">
                        <a:avLst/>
                      </a:prstGeom>
                      <a:blipFill dpi="0" rotWithShape="0">
                        <a:blip r:embed="rId6"/>
                        <a:srcRect/>
                        <a:tile tx="0" ty="0" sx="100000" sy="100000" flip="none" algn="tl"/>
                      </a:blipFill>
                      <a:ln w="38100">
                        <a:solidFill>
                          <a:schemeClr val="tx1"/>
                        </a:solidFill>
                        <a:miter lim="800000"/>
                        <a:headEnd/>
                        <a:tailEnd/>
                      </a:ln>
                      <a:effectLst/>
                      <a:extLst/>
                    </p:spPr>
                  </p:pic>
                </p:oleObj>
              </mc:Fallback>
            </mc:AlternateContent>
          </a:graphicData>
        </a:graphic>
      </p:graphicFrame>
      <p:sp>
        <p:nvSpPr>
          <p:cNvPr id="327685" name="Text Box 5"/>
          <p:cNvSpPr txBox="1">
            <a:spLocks noChangeArrowheads="1"/>
          </p:cNvSpPr>
          <p:nvPr/>
        </p:nvSpPr>
        <p:spPr bwMode="auto">
          <a:xfrm>
            <a:off x="755650" y="4076700"/>
            <a:ext cx="6480175" cy="1241365"/>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da-DK" sz="2800" i="1">
                <a:solidFill>
                  <a:srgbClr val="996633"/>
                </a:solidFill>
              </a:rPr>
              <a:t>Gammel hjerne</a:t>
            </a:r>
            <a:r>
              <a:rPr lang="da-DK" sz="2800">
                <a:solidFill>
                  <a:srgbClr val="996633"/>
                </a:solidFill>
              </a:rPr>
              <a:t>: Følelser, Motiver, </a:t>
            </a:r>
          </a:p>
          <a:p>
            <a:pPr algn="ctr">
              <a:lnSpc>
                <a:spcPct val="50000"/>
              </a:lnSpc>
              <a:spcBef>
                <a:spcPct val="50000"/>
              </a:spcBef>
            </a:pPr>
            <a:r>
              <a:rPr lang="da-DK" sz="2800">
                <a:solidFill>
                  <a:srgbClr val="996633"/>
                </a:solidFill>
              </a:rPr>
              <a:t>Søgning og etablering af relationer</a:t>
            </a:r>
          </a:p>
          <a:p>
            <a:pPr algn="ctr">
              <a:lnSpc>
                <a:spcPct val="60000"/>
              </a:lnSpc>
              <a:spcBef>
                <a:spcPct val="50000"/>
              </a:spcBef>
            </a:pPr>
            <a:r>
              <a:rPr lang="en-GB" sz="2800" err="1" smtClean="0">
                <a:solidFill>
                  <a:srgbClr val="006600"/>
                </a:solidFill>
              </a:rPr>
              <a:t>Medfølelse</a:t>
            </a:r>
            <a:endParaRPr lang="en-GB" sz="2800">
              <a:solidFill>
                <a:srgbClr val="006600"/>
              </a:solidFill>
            </a:endParaRPr>
          </a:p>
        </p:txBody>
      </p:sp>
      <p:sp>
        <p:nvSpPr>
          <p:cNvPr id="510983" name="Text Box 6"/>
          <p:cNvSpPr txBox="1">
            <a:spLocks noChangeArrowheads="1"/>
          </p:cNvSpPr>
          <p:nvPr/>
        </p:nvSpPr>
        <p:spPr bwMode="auto">
          <a:xfrm>
            <a:off x="900113" y="2708275"/>
            <a:ext cx="5976937" cy="954107"/>
          </a:xfrm>
          <a:prstGeom prst="rect">
            <a:avLst/>
          </a:prstGeom>
          <a:noFill/>
          <a:ln w="12700">
            <a:noFill/>
            <a:miter lim="800000"/>
            <a:headEnd type="none" w="sm" len="sm"/>
            <a:tailEnd type="none" w="sm" len="sm"/>
          </a:ln>
        </p:spPr>
        <p:txBody>
          <a:bodyPr>
            <a:spAutoFit/>
          </a:bodyPr>
          <a:lstStyle/>
          <a:p>
            <a:pPr algn="ctr"/>
            <a:r>
              <a:rPr lang="da-DK" sz="2800" i="1">
                <a:solidFill>
                  <a:srgbClr val="0033CC"/>
                </a:solidFill>
              </a:rPr>
              <a:t>Ny hjerne</a:t>
            </a:r>
            <a:r>
              <a:rPr lang="da-DK" sz="2800">
                <a:solidFill>
                  <a:srgbClr val="0033CC"/>
                </a:solidFill>
              </a:rPr>
              <a:t>: Fantasi, </a:t>
            </a:r>
          </a:p>
          <a:p>
            <a:pPr algn="ctr"/>
            <a:r>
              <a:rPr lang="da-DK" sz="2800">
                <a:solidFill>
                  <a:srgbClr val="0033CC"/>
                </a:solidFill>
              </a:rPr>
              <a:t>Planlægning, Rumination, Integration</a:t>
            </a:r>
          </a:p>
        </p:txBody>
      </p:sp>
      <p:sp>
        <p:nvSpPr>
          <p:cNvPr id="510984" name="Text Box 7"/>
          <p:cNvSpPr txBox="1">
            <a:spLocks noChangeArrowheads="1"/>
          </p:cNvSpPr>
          <p:nvPr/>
        </p:nvSpPr>
        <p:spPr bwMode="auto">
          <a:xfrm>
            <a:off x="-541338" y="260350"/>
            <a:ext cx="10009188" cy="441146"/>
          </a:xfrm>
          <a:prstGeom prst="rect">
            <a:avLst/>
          </a:prstGeom>
          <a:noFill/>
          <a:ln w="12700">
            <a:noFill/>
            <a:miter lim="800000"/>
            <a:headEnd type="none" w="sm" len="sm"/>
            <a:tailEnd type="none" w="sm" len="sm"/>
          </a:ln>
        </p:spPr>
        <p:txBody>
          <a:bodyPr>
            <a:spAutoFit/>
          </a:bodyPr>
          <a:lstStyle/>
          <a:p>
            <a:pPr algn="ctr">
              <a:lnSpc>
                <a:spcPct val="65000"/>
              </a:lnSpc>
              <a:spcBef>
                <a:spcPct val="50000"/>
              </a:spcBef>
            </a:pPr>
            <a:r>
              <a:rPr lang="da-DK" sz="3200">
                <a:solidFill>
                  <a:srgbClr val="CC6600"/>
                </a:solidFill>
              </a:rPr>
              <a:t>Vi behøver medfølelse </a:t>
            </a:r>
            <a:r>
              <a:rPr lang="da-DK" sz="3200" smtClean="0">
                <a:solidFill>
                  <a:srgbClr val="CC6600"/>
                </a:solidFill>
              </a:rPr>
              <a:t>med </a:t>
            </a:r>
            <a:r>
              <a:rPr lang="da-DK" sz="3200">
                <a:solidFill>
                  <a:srgbClr val="CC6600"/>
                </a:solidFill>
              </a:rPr>
              <a:t>en meget</a:t>
            </a:r>
            <a:r>
              <a:rPr lang="da-DK" sz="3200" i="1">
                <a:solidFill>
                  <a:srgbClr val="CC6600"/>
                </a:solidFill>
              </a:rPr>
              <a:t> tricky </a:t>
            </a:r>
            <a:r>
              <a:rPr lang="da-DK" sz="3200">
                <a:solidFill>
                  <a:srgbClr val="CC6600"/>
                </a:solidFill>
              </a:rPr>
              <a:t>hjerne</a:t>
            </a:r>
          </a:p>
        </p:txBody>
      </p:sp>
      <p:sp>
        <p:nvSpPr>
          <p:cNvPr id="510985" name="Line 8"/>
          <p:cNvSpPr>
            <a:spLocks noChangeShapeType="1"/>
          </p:cNvSpPr>
          <p:nvPr/>
        </p:nvSpPr>
        <p:spPr bwMode="auto">
          <a:xfrm flipV="1">
            <a:off x="2555875" y="3573463"/>
            <a:ext cx="0" cy="503237"/>
          </a:xfrm>
          <a:prstGeom prst="line">
            <a:avLst/>
          </a:prstGeom>
          <a:noFill/>
          <a:ln w="57150">
            <a:solidFill>
              <a:srgbClr val="996633"/>
            </a:solidFill>
            <a:round/>
            <a:headEnd/>
            <a:tailEnd type="triangle" w="med" len="med"/>
          </a:ln>
        </p:spPr>
        <p:txBody>
          <a:bodyPr/>
          <a:lstStyle/>
          <a:p>
            <a:endParaRPr lang="en-US"/>
          </a:p>
        </p:txBody>
      </p:sp>
      <p:sp>
        <p:nvSpPr>
          <p:cNvPr id="510986" name="Line 9"/>
          <p:cNvSpPr>
            <a:spLocks noChangeShapeType="1"/>
          </p:cNvSpPr>
          <p:nvPr/>
        </p:nvSpPr>
        <p:spPr bwMode="auto">
          <a:xfrm>
            <a:off x="5292725" y="3573463"/>
            <a:ext cx="0" cy="504825"/>
          </a:xfrm>
          <a:prstGeom prst="line">
            <a:avLst/>
          </a:prstGeom>
          <a:noFill/>
          <a:ln w="57150">
            <a:solidFill>
              <a:srgbClr val="0000CC"/>
            </a:solidFill>
            <a:round/>
            <a:headEnd/>
            <a:tailEnd type="triangle" w="med" len="med"/>
          </a:ln>
        </p:spPr>
        <p:txBody>
          <a:bodyPr/>
          <a:lstStyle/>
          <a:p>
            <a:endParaRPr lang="en-US"/>
          </a:p>
        </p:txBody>
      </p:sp>
      <p:sp>
        <p:nvSpPr>
          <p:cNvPr id="1793036" name="Text Box 10"/>
          <p:cNvSpPr txBox="1">
            <a:spLocks noChangeArrowheads="1"/>
          </p:cNvSpPr>
          <p:nvPr/>
        </p:nvSpPr>
        <p:spPr bwMode="auto">
          <a:xfrm>
            <a:off x="2627313" y="1773238"/>
            <a:ext cx="3168650" cy="487313"/>
          </a:xfrm>
          <a:prstGeom prst="rect">
            <a:avLst/>
          </a:prstGeom>
          <a:noFill/>
          <a:ln w="9525">
            <a:noFill/>
            <a:miter lim="800000"/>
            <a:headEnd/>
            <a:tailEnd/>
          </a:ln>
        </p:spPr>
        <p:txBody>
          <a:bodyPr>
            <a:spAutoFit/>
          </a:bodyPr>
          <a:lstStyle/>
          <a:p>
            <a:pPr marL="342900" indent="-342900">
              <a:lnSpc>
                <a:spcPct val="90000"/>
              </a:lnSpc>
              <a:spcBef>
                <a:spcPct val="50000"/>
              </a:spcBef>
            </a:pPr>
            <a:r>
              <a:rPr lang="en-GB" sz="2800" i="1">
                <a:solidFill>
                  <a:srgbClr val="0066CC"/>
                </a:solidFill>
              </a:rPr>
              <a:t>Mindful </a:t>
            </a:r>
            <a:r>
              <a:rPr lang="en-GB" sz="2800" i="1" err="1" smtClean="0">
                <a:solidFill>
                  <a:srgbClr val="0066CC"/>
                </a:solidFill>
              </a:rPr>
              <a:t>hjerne</a:t>
            </a:r>
            <a:endParaRPr lang="en-GB" sz="2800" i="1">
              <a:solidFill>
                <a:srgbClr val="0066CC"/>
              </a:solidFill>
            </a:endParaRPr>
          </a:p>
        </p:txBody>
      </p:sp>
      <p:sp>
        <p:nvSpPr>
          <p:cNvPr id="1793037" name="Line 11"/>
          <p:cNvSpPr>
            <a:spLocks noChangeShapeType="1"/>
          </p:cNvSpPr>
          <p:nvPr/>
        </p:nvSpPr>
        <p:spPr bwMode="auto">
          <a:xfrm flipV="1">
            <a:off x="2987675" y="2205038"/>
            <a:ext cx="0" cy="576262"/>
          </a:xfrm>
          <a:prstGeom prst="line">
            <a:avLst/>
          </a:prstGeom>
          <a:noFill/>
          <a:ln w="57150">
            <a:solidFill>
              <a:srgbClr val="0000FF"/>
            </a:solidFill>
            <a:round/>
            <a:headEnd/>
            <a:tailEnd type="triangle" w="med" len="med"/>
          </a:ln>
        </p:spPr>
        <p:txBody>
          <a:bodyPr/>
          <a:lstStyle/>
          <a:p>
            <a:endParaRPr lang="en-US"/>
          </a:p>
        </p:txBody>
      </p:sp>
      <p:sp>
        <p:nvSpPr>
          <p:cNvPr id="1793038" name="Line 12"/>
          <p:cNvSpPr>
            <a:spLocks noChangeShapeType="1"/>
          </p:cNvSpPr>
          <p:nvPr/>
        </p:nvSpPr>
        <p:spPr bwMode="auto">
          <a:xfrm>
            <a:off x="4716463" y="2276475"/>
            <a:ext cx="0" cy="576263"/>
          </a:xfrm>
          <a:prstGeom prst="line">
            <a:avLst/>
          </a:prstGeom>
          <a:noFill/>
          <a:ln w="57150">
            <a:solidFill>
              <a:srgbClr val="0099FF"/>
            </a:solidFill>
            <a:round/>
            <a:headEnd/>
            <a:tailEnd type="triangle" w="med" len="med"/>
          </a:ln>
        </p:spPr>
        <p:txBody>
          <a:bodyPr/>
          <a:lstStyle/>
          <a:p>
            <a:endParaRPr lang="en-US"/>
          </a:p>
        </p:txBody>
      </p:sp>
      <p:sp>
        <p:nvSpPr>
          <p:cNvPr id="1877005" name="Line 13"/>
          <p:cNvSpPr>
            <a:spLocks noChangeShapeType="1"/>
          </p:cNvSpPr>
          <p:nvPr/>
        </p:nvSpPr>
        <p:spPr bwMode="auto">
          <a:xfrm flipH="1">
            <a:off x="5364163" y="4797425"/>
            <a:ext cx="431800" cy="360363"/>
          </a:xfrm>
          <a:prstGeom prst="line">
            <a:avLst/>
          </a:prstGeom>
          <a:noFill/>
          <a:ln w="57150">
            <a:solidFill>
              <a:srgbClr val="008000"/>
            </a:solidFill>
            <a:round/>
            <a:headEnd/>
            <a:tailEnd type="triangle" w="med" len="med"/>
          </a:ln>
        </p:spPr>
        <p:txBody>
          <a:bodyPr/>
          <a:lstStyle/>
          <a:p>
            <a:endParaRPr lang="en-US"/>
          </a:p>
        </p:txBody>
      </p:sp>
      <p:sp>
        <p:nvSpPr>
          <p:cNvPr id="1877006" name="Line 14"/>
          <p:cNvSpPr>
            <a:spLocks noChangeShapeType="1"/>
          </p:cNvSpPr>
          <p:nvPr/>
        </p:nvSpPr>
        <p:spPr bwMode="auto">
          <a:xfrm flipH="1" flipV="1">
            <a:off x="2124075" y="4797425"/>
            <a:ext cx="576263" cy="287338"/>
          </a:xfrm>
          <a:prstGeom prst="line">
            <a:avLst/>
          </a:prstGeom>
          <a:noFill/>
          <a:ln w="57150">
            <a:solidFill>
              <a:srgbClr val="008000"/>
            </a:solidFill>
            <a:round/>
            <a:headEnd/>
            <a:tailEnd type="triangle" w="med" len="med"/>
          </a:ln>
        </p:spPr>
        <p:txBody>
          <a:bodyPr/>
          <a:lstStyle/>
          <a:p>
            <a:endParaRPr lang="en-US"/>
          </a:p>
        </p:txBody>
      </p:sp>
      <p:sp>
        <p:nvSpPr>
          <p:cNvPr id="2" name="Rektangel 1"/>
          <p:cNvSpPr/>
          <p:nvPr/>
        </p:nvSpPr>
        <p:spPr>
          <a:xfrm>
            <a:off x="6137491" y="6096000"/>
            <a:ext cx="2510911" cy="369332"/>
          </a:xfrm>
          <a:prstGeom prst="rect">
            <a:avLst/>
          </a:prstGeom>
        </p:spPr>
        <p:txBody>
          <a:bodyPr wrap="none">
            <a:spAutoFit/>
          </a:bodyPr>
          <a:lstStyle/>
          <a:p>
            <a:r>
              <a:rPr lang="da-DK">
                <a:solidFill>
                  <a:schemeClr val="accent3">
                    <a:lumMod val="75000"/>
                  </a:schemeClr>
                </a:solidFill>
              </a:rPr>
              <a:t>Paul Gilbert </a:t>
            </a:r>
            <a:r>
              <a:rPr lang="da-DK" smtClean="0">
                <a:solidFill>
                  <a:schemeClr val="accent3">
                    <a:lumMod val="75000"/>
                  </a:schemeClr>
                </a:solidFill>
              </a:rPr>
              <a:t>2013 /Isager</a:t>
            </a:r>
            <a:endParaRPr lang="da-DK">
              <a:solidFill>
                <a:schemeClr val="accent3">
                  <a:lumMod val="75000"/>
                </a:schemeClr>
              </a:solidFill>
            </a:endParaRPr>
          </a:p>
        </p:txBody>
      </p:sp>
      <p:sp>
        <p:nvSpPr>
          <p:cNvPr id="4" name="Pladsholder til sidefod 3"/>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Tree>
    <p:extLst>
      <p:ext uri="{BB962C8B-B14F-4D97-AF65-F5344CB8AC3E}">
        <p14:creationId xmlns:p14="http://schemas.microsoft.com/office/powerpoint/2010/main" val="15108029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idx="4294967295"/>
          </p:nvPr>
        </p:nvSpPr>
        <p:spPr>
          <a:xfrm>
            <a:off x="238125" y="80056"/>
            <a:ext cx="8464550" cy="838200"/>
          </a:xfrm>
        </p:spPr>
        <p:txBody>
          <a:bodyPr>
            <a:noAutofit/>
          </a:bodyPr>
          <a:lstStyle/>
          <a:p>
            <a:r>
              <a:rPr lang="da-DK" sz="2400" dirty="0">
                <a:latin typeface="Calibri" charset="0"/>
                <a:ea typeface="Calibri" charset="0"/>
                <a:cs typeface="Calibri" charset="0"/>
              </a:rPr>
              <a:t>Hjernediagram af stimulus-respons model for indre og ydre stimuli</a:t>
            </a:r>
          </a:p>
        </p:txBody>
      </p:sp>
      <p:pic>
        <p:nvPicPr>
          <p:cNvPr id="351236" name="Picture 4"/>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295400" y="1447800"/>
            <a:ext cx="6350000" cy="519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1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19386"/>
            <a:ext cx="990600" cy="74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12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365" y="3155281"/>
            <a:ext cx="710162" cy="535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12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923" y="1066800"/>
            <a:ext cx="6508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12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132" y="2265781"/>
            <a:ext cx="6508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124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0371" y="1201814"/>
            <a:ext cx="4953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124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929" y="2223207"/>
            <a:ext cx="4953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124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1905000"/>
            <a:ext cx="86995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5124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971800"/>
            <a:ext cx="652463"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51246" name="Rectangle 14"/>
          <p:cNvSpPr>
            <a:spLocks noChangeArrowheads="1"/>
          </p:cNvSpPr>
          <p:nvPr/>
        </p:nvSpPr>
        <p:spPr bwMode="auto">
          <a:xfrm>
            <a:off x="559482" y="2646781"/>
            <a:ext cx="65971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dirty="0">
                <a:latin typeface="Calibri" charset="0"/>
                <a:ea typeface="Calibri" charset="0"/>
                <a:cs typeface="Calibri" charset="0"/>
              </a:rPr>
              <a:t>Måltid</a:t>
            </a:r>
          </a:p>
        </p:txBody>
      </p:sp>
      <p:sp>
        <p:nvSpPr>
          <p:cNvPr id="351248" name="Rectangle 16"/>
          <p:cNvSpPr>
            <a:spLocks noChangeArrowheads="1"/>
          </p:cNvSpPr>
          <p:nvPr/>
        </p:nvSpPr>
        <p:spPr bwMode="auto">
          <a:xfrm>
            <a:off x="1461667" y="1830354"/>
            <a:ext cx="43424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a:latin typeface="Calibri" charset="0"/>
                <a:ea typeface="Calibri" charset="0"/>
                <a:cs typeface="Calibri" charset="0"/>
              </a:rPr>
              <a:t>Sex</a:t>
            </a:r>
          </a:p>
        </p:txBody>
      </p:sp>
      <p:sp>
        <p:nvSpPr>
          <p:cNvPr id="351249" name="Rectangle 17"/>
          <p:cNvSpPr>
            <a:spLocks noChangeArrowheads="1"/>
          </p:cNvSpPr>
          <p:nvPr/>
        </p:nvSpPr>
        <p:spPr bwMode="auto">
          <a:xfrm>
            <a:off x="2898830" y="1751111"/>
            <a:ext cx="45397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b="1"/>
              <a:t>Sex</a:t>
            </a:r>
          </a:p>
        </p:txBody>
      </p:sp>
      <p:sp>
        <p:nvSpPr>
          <p:cNvPr id="351250" name="Rectangle 18"/>
          <p:cNvSpPr>
            <a:spLocks noChangeArrowheads="1"/>
          </p:cNvSpPr>
          <p:nvPr/>
        </p:nvSpPr>
        <p:spPr bwMode="auto">
          <a:xfrm>
            <a:off x="6465671" y="1293911"/>
            <a:ext cx="141617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a:latin typeface="Calibri" charset="0"/>
                <a:ea typeface="Calibri" charset="0"/>
                <a:cs typeface="Calibri" charset="0"/>
              </a:rPr>
              <a:t>Trussel/mobning</a:t>
            </a:r>
          </a:p>
        </p:txBody>
      </p:sp>
      <p:sp>
        <p:nvSpPr>
          <p:cNvPr id="351251" name="Rectangle 19"/>
          <p:cNvSpPr>
            <a:spLocks noChangeArrowheads="1"/>
          </p:cNvSpPr>
          <p:nvPr/>
        </p:nvSpPr>
        <p:spPr bwMode="auto">
          <a:xfrm>
            <a:off x="4572000" y="2024262"/>
            <a:ext cx="145424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a:latin typeface="Calibri" charset="0"/>
                <a:ea typeface="Calibri" charset="0"/>
                <a:cs typeface="Calibri" charset="0"/>
              </a:rPr>
              <a:t>Trussel/mobning</a:t>
            </a:r>
          </a:p>
        </p:txBody>
      </p:sp>
      <p:sp>
        <p:nvSpPr>
          <p:cNvPr id="351252" name="Rectangle 20"/>
          <p:cNvSpPr>
            <a:spLocks noChangeArrowheads="1"/>
          </p:cNvSpPr>
          <p:nvPr/>
        </p:nvSpPr>
        <p:spPr bwMode="auto">
          <a:xfrm>
            <a:off x="7162800" y="3124200"/>
            <a:ext cx="171547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a:latin typeface="Calibri" charset="0"/>
                <a:ea typeface="Calibri" charset="0"/>
                <a:cs typeface="Calibri" charset="0"/>
              </a:rPr>
              <a:t>Venlighed, varme og </a:t>
            </a:r>
          </a:p>
          <a:p>
            <a:r>
              <a:rPr lang="da-DK" sz="1400">
                <a:latin typeface="Calibri" charset="0"/>
                <a:ea typeface="Calibri" charset="0"/>
                <a:cs typeface="Calibri" charset="0"/>
              </a:rPr>
              <a:t>omsorg</a:t>
            </a:r>
          </a:p>
        </p:txBody>
      </p:sp>
      <p:sp>
        <p:nvSpPr>
          <p:cNvPr id="351253" name="Rectangle 21"/>
          <p:cNvSpPr>
            <a:spLocks noChangeArrowheads="1"/>
          </p:cNvSpPr>
          <p:nvPr/>
        </p:nvSpPr>
        <p:spPr bwMode="auto">
          <a:xfrm>
            <a:off x="5514569" y="2665511"/>
            <a:ext cx="102335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a:latin typeface="Calibri" charset="0"/>
                <a:ea typeface="Calibri" charset="0"/>
                <a:cs typeface="Calibri" charset="0"/>
              </a:rPr>
              <a:t>Medfølelse</a:t>
            </a:r>
          </a:p>
        </p:txBody>
      </p:sp>
      <p:sp>
        <p:nvSpPr>
          <p:cNvPr id="351254" name="Line 22"/>
          <p:cNvSpPr>
            <a:spLocks noChangeShapeType="1"/>
          </p:cNvSpPr>
          <p:nvPr/>
        </p:nvSpPr>
        <p:spPr bwMode="auto">
          <a:xfrm>
            <a:off x="1295400" y="2665510"/>
            <a:ext cx="609600" cy="458689"/>
          </a:xfrm>
          <a:prstGeom prst="line">
            <a:avLst/>
          </a:prstGeom>
          <a:noFill/>
          <a:ln w="28575" cmpd="sng">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55" name="Line 23"/>
          <p:cNvSpPr>
            <a:spLocks noChangeShapeType="1"/>
          </p:cNvSpPr>
          <p:nvPr/>
        </p:nvSpPr>
        <p:spPr bwMode="auto">
          <a:xfrm>
            <a:off x="2060364" y="1905000"/>
            <a:ext cx="480247" cy="381000"/>
          </a:xfrm>
          <a:prstGeom prst="line">
            <a:avLst/>
          </a:prstGeom>
          <a:noFill/>
          <a:ln w="28575" cmpd="sng">
            <a:solidFill>
              <a:schemeClr val="accent4">
                <a:lumMod val="60000"/>
                <a:lumOff val="4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56" name="Line 24"/>
          <p:cNvSpPr>
            <a:spLocks noChangeShapeType="1"/>
          </p:cNvSpPr>
          <p:nvPr/>
        </p:nvSpPr>
        <p:spPr bwMode="auto">
          <a:xfrm flipH="1">
            <a:off x="5414228" y="2116213"/>
            <a:ext cx="612014" cy="530567"/>
          </a:xfrm>
          <a:prstGeom prst="line">
            <a:avLst/>
          </a:prstGeom>
          <a:noFill/>
          <a:ln w="28575" cmpd="sng">
            <a:solidFill>
              <a:schemeClr val="accent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57" name="Line 25"/>
          <p:cNvSpPr>
            <a:spLocks noChangeShapeType="1"/>
          </p:cNvSpPr>
          <p:nvPr/>
        </p:nvSpPr>
        <p:spPr bwMode="auto">
          <a:xfrm flipH="1">
            <a:off x="6553200" y="2971800"/>
            <a:ext cx="533400" cy="304800"/>
          </a:xfrm>
          <a:prstGeom prst="line">
            <a:avLst/>
          </a:prstGeom>
          <a:noFill/>
          <a:ln w="28575" cmpd="sng">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58" name="Rectangle 26"/>
          <p:cNvSpPr>
            <a:spLocks noChangeArrowheads="1"/>
          </p:cNvSpPr>
          <p:nvPr/>
        </p:nvSpPr>
        <p:spPr bwMode="auto">
          <a:xfrm>
            <a:off x="3237484" y="3810000"/>
            <a:ext cx="208563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b="1" dirty="0">
                <a:latin typeface="Calibri" charset="0"/>
                <a:ea typeface="Calibri" charset="0"/>
                <a:cs typeface="Calibri" charset="0"/>
              </a:rPr>
              <a:t>Det </a:t>
            </a:r>
            <a:r>
              <a:rPr lang="da-DK" b="1" dirty="0" err="1">
                <a:latin typeface="Calibri" charset="0"/>
                <a:ea typeface="Calibri" charset="0"/>
                <a:cs typeface="Calibri" charset="0"/>
              </a:rPr>
              <a:t>limbiske</a:t>
            </a:r>
            <a:r>
              <a:rPr lang="da-DK" b="1" dirty="0">
                <a:latin typeface="Calibri" charset="0"/>
                <a:ea typeface="Calibri" charset="0"/>
                <a:cs typeface="Calibri" charset="0"/>
              </a:rPr>
              <a:t> system</a:t>
            </a:r>
          </a:p>
        </p:txBody>
      </p:sp>
      <p:sp>
        <p:nvSpPr>
          <p:cNvPr id="351259" name="Line 27"/>
          <p:cNvSpPr>
            <a:spLocks noChangeShapeType="1"/>
          </p:cNvSpPr>
          <p:nvPr/>
        </p:nvSpPr>
        <p:spPr bwMode="auto">
          <a:xfrm>
            <a:off x="2898830" y="3647420"/>
            <a:ext cx="377770" cy="238780"/>
          </a:xfrm>
          <a:prstGeom prst="line">
            <a:avLst/>
          </a:prstGeom>
          <a:noFill/>
          <a:ln w="28575" cmpd="sng">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60" name="Line 28"/>
          <p:cNvSpPr>
            <a:spLocks noChangeShapeType="1"/>
          </p:cNvSpPr>
          <p:nvPr/>
        </p:nvSpPr>
        <p:spPr bwMode="auto">
          <a:xfrm>
            <a:off x="3429000" y="3200400"/>
            <a:ext cx="381000" cy="609600"/>
          </a:xfrm>
          <a:prstGeom prst="line">
            <a:avLst/>
          </a:prstGeom>
          <a:noFill/>
          <a:ln w="28575" cmpd="sng">
            <a:solidFill>
              <a:schemeClr val="accent4">
                <a:lumMod val="60000"/>
                <a:lumOff val="4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61" name="Line 29"/>
          <p:cNvSpPr>
            <a:spLocks noChangeShapeType="1"/>
          </p:cNvSpPr>
          <p:nvPr/>
        </p:nvSpPr>
        <p:spPr bwMode="auto">
          <a:xfrm flipH="1">
            <a:off x="4572000" y="3155281"/>
            <a:ext cx="523242" cy="730919"/>
          </a:xfrm>
          <a:prstGeom prst="line">
            <a:avLst/>
          </a:prstGeom>
          <a:noFill/>
          <a:ln w="28575" cmpd="sng">
            <a:solidFill>
              <a:schemeClr val="accent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62" name="Line 30"/>
          <p:cNvSpPr>
            <a:spLocks noChangeShapeType="1"/>
          </p:cNvSpPr>
          <p:nvPr/>
        </p:nvSpPr>
        <p:spPr bwMode="auto">
          <a:xfrm flipH="1">
            <a:off x="4953000" y="3657600"/>
            <a:ext cx="685800" cy="228600"/>
          </a:xfrm>
          <a:prstGeom prst="line">
            <a:avLst/>
          </a:prstGeom>
          <a:noFill/>
          <a:ln w="28575" cmpd="sng">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63" name="Rectangle 31"/>
          <p:cNvSpPr>
            <a:spLocks noChangeArrowheads="1"/>
          </p:cNvSpPr>
          <p:nvPr/>
        </p:nvSpPr>
        <p:spPr bwMode="auto">
          <a:xfrm>
            <a:off x="1219200" y="4876800"/>
            <a:ext cx="90281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a:latin typeface="Calibri" charset="0"/>
                <a:ea typeface="Calibri" charset="0"/>
                <a:cs typeface="Calibri" charset="0"/>
              </a:rPr>
              <a:t>Mavesyre</a:t>
            </a:r>
          </a:p>
          <a:p>
            <a:r>
              <a:rPr lang="da-DK" sz="1400">
                <a:latin typeface="Calibri" charset="0"/>
                <a:ea typeface="Calibri" charset="0"/>
                <a:cs typeface="Calibri" charset="0"/>
              </a:rPr>
              <a:t>Spyt</a:t>
            </a:r>
          </a:p>
        </p:txBody>
      </p:sp>
      <p:sp>
        <p:nvSpPr>
          <p:cNvPr id="351264" name="Rectangle 32"/>
          <p:cNvSpPr>
            <a:spLocks noChangeArrowheads="1"/>
          </p:cNvSpPr>
          <p:nvPr/>
        </p:nvSpPr>
        <p:spPr bwMode="auto">
          <a:xfrm>
            <a:off x="2667000" y="5257800"/>
            <a:ext cx="99257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a:latin typeface="Calibri" charset="0"/>
                <a:ea typeface="Calibri" charset="0"/>
                <a:cs typeface="Calibri" charset="0"/>
              </a:rPr>
              <a:t>Ophidselse</a:t>
            </a:r>
          </a:p>
        </p:txBody>
      </p:sp>
      <p:sp>
        <p:nvSpPr>
          <p:cNvPr id="351265" name="Rectangle 33"/>
          <p:cNvSpPr>
            <a:spLocks noChangeArrowheads="1"/>
          </p:cNvSpPr>
          <p:nvPr/>
        </p:nvSpPr>
        <p:spPr bwMode="auto">
          <a:xfrm>
            <a:off x="5638800" y="5791200"/>
            <a:ext cx="1600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da-DK" sz="1400">
                <a:latin typeface="Calibri" charset="0"/>
                <a:ea typeface="Calibri" charset="0"/>
                <a:cs typeface="Calibri" charset="0"/>
              </a:rPr>
              <a:t>Angst</a:t>
            </a:r>
          </a:p>
          <a:p>
            <a:r>
              <a:rPr lang="da-DK" sz="1400">
                <a:latin typeface="Calibri" charset="0"/>
                <a:ea typeface="Calibri" charset="0"/>
                <a:cs typeface="Calibri" charset="0"/>
              </a:rPr>
              <a:t>Deprimeret</a:t>
            </a:r>
          </a:p>
        </p:txBody>
      </p:sp>
      <p:sp>
        <p:nvSpPr>
          <p:cNvPr id="351268" name="Rectangle 36"/>
          <p:cNvSpPr>
            <a:spLocks noChangeArrowheads="1"/>
          </p:cNvSpPr>
          <p:nvPr/>
        </p:nvSpPr>
        <p:spPr bwMode="auto">
          <a:xfrm>
            <a:off x="7162800" y="4724400"/>
            <a:ext cx="58182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a:latin typeface="Calibri" charset="0"/>
                <a:ea typeface="Calibri" charset="0"/>
                <a:cs typeface="Calibri" charset="0"/>
              </a:rPr>
              <a:t>Rolig </a:t>
            </a:r>
          </a:p>
          <a:p>
            <a:r>
              <a:rPr lang="da-DK" sz="1400">
                <a:latin typeface="Calibri" charset="0"/>
                <a:ea typeface="Calibri" charset="0"/>
                <a:cs typeface="Calibri" charset="0"/>
              </a:rPr>
              <a:t>Tryg</a:t>
            </a:r>
          </a:p>
        </p:txBody>
      </p:sp>
      <p:sp>
        <p:nvSpPr>
          <p:cNvPr id="351272" name="Line 40"/>
          <p:cNvSpPr>
            <a:spLocks noChangeShapeType="1"/>
          </p:cNvSpPr>
          <p:nvPr/>
        </p:nvSpPr>
        <p:spPr bwMode="auto">
          <a:xfrm flipH="1">
            <a:off x="1905000" y="4114800"/>
            <a:ext cx="1524000" cy="762000"/>
          </a:xfrm>
          <a:prstGeom prst="line">
            <a:avLst/>
          </a:prstGeom>
          <a:noFill/>
          <a:ln w="28575" cmpd="sng">
            <a:solidFill>
              <a:schemeClr val="tx2"/>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73" name="Line 41"/>
          <p:cNvSpPr>
            <a:spLocks noChangeShapeType="1"/>
          </p:cNvSpPr>
          <p:nvPr/>
        </p:nvSpPr>
        <p:spPr bwMode="auto">
          <a:xfrm flipH="1">
            <a:off x="3276600" y="4267200"/>
            <a:ext cx="381000" cy="914400"/>
          </a:xfrm>
          <a:prstGeom prst="line">
            <a:avLst/>
          </a:prstGeom>
          <a:noFill/>
          <a:ln w="28575" cmpd="sng">
            <a:solidFill>
              <a:schemeClr val="accent4">
                <a:lumMod val="60000"/>
                <a:lumOff val="40000"/>
              </a:schemeClr>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74" name="Line 42"/>
          <p:cNvSpPr>
            <a:spLocks noChangeShapeType="1"/>
          </p:cNvSpPr>
          <p:nvPr/>
        </p:nvSpPr>
        <p:spPr bwMode="auto">
          <a:xfrm>
            <a:off x="4572000" y="4114800"/>
            <a:ext cx="1219200" cy="1600200"/>
          </a:xfrm>
          <a:prstGeom prst="line">
            <a:avLst/>
          </a:prstGeom>
          <a:noFill/>
          <a:ln w="28575" cmpd="sng">
            <a:solidFill>
              <a:schemeClr val="accent6"/>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75" name="Line 43"/>
          <p:cNvSpPr>
            <a:spLocks noChangeShapeType="1"/>
          </p:cNvSpPr>
          <p:nvPr/>
        </p:nvSpPr>
        <p:spPr bwMode="auto">
          <a:xfrm>
            <a:off x="4876800" y="4191000"/>
            <a:ext cx="2286000" cy="685800"/>
          </a:xfrm>
          <a:prstGeom prst="line">
            <a:avLst/>
          </a:prstGeom>
          <a:noFill/>
          <a:ln w="28575" cmpd="sng">
            <a:solidFill>
              <a:srgbClr val="008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da-DK"/>
          </a:p>
        </p:txBody>
      </p:sp>
      <p:sp>
        <p:nvSpPr>
          <p:cNvPr id="351276" name="Rectangle 44"/>
          <p:cNvSpPr>
            <a:spLocks noChangeArrowheads="1"/>
          </p:cNvSpPr>
          <p:nvPr/>
        </p:nvSpPr>
        <p:spPr bwMode="auto">
          <a:xfrm>
            <a:off x="1981200" y="2800670"/>
            <a:ext cx="67576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400">
                <a:latin typeface="Calibri" charset="0"/>
                <a:ea typeface="Calibri" charset="0"/>
                <a:cs typeface="Calibri" charset="0"/>
              </a:rPr>
              <a:t>Målti</a:t>
            </a:r>
            <a:r>
              <a:rPr lang="da-DK" sz="1400" b="1">
                <a:latin typeface="Calibri" charset="0"/>
                <a:ea typeface="Calibri" charset="0"/>
                <a:cs typeface="Calibri" charset="0"/>
              </a:rPr>
              <a:t>d</a:t>
            </a:r>
          </a:p>
        </p:txBody>
      </p:sp>
      <p:sp>
        <p:nvSpPr>
          <p:cNvPr id="351277" name="Rectangle 45"/>
          <p:cNvSpPr>
            <a:spLocks noChangeArrowheads="1"/>
          </p:cNvSpPr>
          <p:nvPr/>
        </p:nvSpPr>
        <p:spPr bwMode="auto">
          <a:xfrm>
            <a:off x="609600" y="6172200"/>
            <a:ext cx="177324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da-DK" sz="1000" dirty="0">
                <a:latin typeface="Calibri" charset="0"/>
                <a:ea typeface="Calibri" charset="0"/>
                <a:cs typeface="Calibri" charset="0"/>
              </a:rPr>
              <a:t>Fra P. Gilbert 2008/ L.H. </a:t>
            </a:r>
            <a:r>
              <a:rPr lang="da-DK" sz="1000" dirty="0" smtClean="0">
                <a:latin typeface="Calibri" charset="0"/>
                <a:ea typeface="Calibri" charset="0"/>
                <a:cs typeface="Calibri" charset="0"/>
              </a:rPr>
              <a:t>Isager</a:t>
            </a:r>
            <a:endParaRPr lang="da-DK" sz="1000" dirty="0">
              <a:latin typeface="Calibri" charset="0"/>
              <a:ea typeface="Calibri" charset="0"/>
              <a:cs typeface="Calibri" charset="0"/>
            </a:endParaRPr>
          </a:p>
        </p:txBody>
      </p:sp>
      <p:pic>
        <p:nvPicPr>
          <p:cNvPr id="2" name="Billede 1"/>
          <p:cNvPicPr>
            <a:picLocks noChangeAspect="1"/>
          </p:cNvPicPr>
          <p:nvPr/>
        </p:nvPicPr>
        <p:blipFill>
          <a:blip r:embed="rId9"/>
          <a:stretch>
            <a:fillRect/>
          </a:stretch>
        </p:blipFill>
        <p:spPr>
          <a:xfrm>
            <a:off x="3148467" y="744614"/>
            <a:ext cx="1158955" cy="703186"/>
          </a:xfrm>
          <a:prstGeom prst="rect">
            <a:avLst/>
          </a:prstGeom>
        </p:spPr>
      </p:pic>
      <p:pic>
        <p:nvPicPr>
          <p:cNvPr id="39" name="Billede 38"/>
          <p:cNvPicPr>
            <a:picLocks noChangeAspect="1"/>
          </p:cNvPicPr>
          <p:nvPr/>
        </p:nvPicPr>
        <p:blipFill>
          <a:blip r:embed="rId9"/>
          <a:stretch>
            <a:fillRect/>
          </a:stretch>
        </p:blipFill>
        <p:spPr>
          <a:xfrm>
            <a:off x="3579539" y="2247045"/>
            <a:ext cx="912456" cy="553625"/>
          </a:xfrm>
          <a:prstGeom prst="rect">
            <a:avLst/>
          </a:prstGeom>
        </p:spPr>
      </p:pic>
      <p:cxnSp>
        <p:nvCxnSpPr>
          <p:cNvPr id="4" name="Lige pilforbindelse 3"/>
          <p:cNvCxnSpPr/>
          <p:nvPr/>
        </p:nvCxnSpPr>
        <p:spPr>
          <a:xfrm>
            <a:off x="3810000" y="1447800"/>
            <a:ext cx="125095" cy="57646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3" name="Lige pilforbindelse 42"/>
          <p:cNvCxnSpPr>
            <a:endCxn id="351258" idx="0"/>
          </p:cNvCxnSpPr>
          <p:nvPr/>
        </p:nvCxnSpPr>
        <p:spPr>
          <a:xfrm>
            <a:off x="4071980" y="2866193"/>
            <a:ext cx="208322" cy="94380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6" name="Lige pilforbindelse 45"/>
          <p:cNvCxnSpPr/>
          <p:nvPr/>
        </p:nvCxnSpPr>
        <p:spPr>
          <a:xfrm>
            <a:off x="4078207" y="4284586"/>
            <a:ext cx="6227" cy="943807"/>
          </a:xfrm>
          <a:prstGeom prst="straightConnector1">
            <a:avLst/>
          </a:prstGeom>
          <a:ln>
            <a:solidFill>
              <a:srgbClr val="00B05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 name="Tekstfelt 7"/>
          <p:cNvSpPr txBox="1"/>
          <p:nvPr/>
        </p:nvSpPr>
        <p:spPr>
          <a:xfrm>
            <a:off x="3810000" y="5257800"/>
            <a:ext cx="599581" cy="307777"/>
          </a:xfrm>
          <a:prstGeom prst="rect">
            <a:avLst/>
          </a:prstGeom>
          <a:noFill/>
        </p:spPr>
        <p:txBody>
          <a:bodyPr wrap="none" rtlCol="0">
            <a:spAutoFit/>
          </a:bodyPr>
          <a:lstStyle/>
          <a:p>
            <a:r>
              <a:rPr lang="da-DK" sz="1400" smtClean="0">
                <a:latin typeface="Calibri" charset="0"/>
                <a:ea typeface="Calibri" charset="0"/>
                <a:cs typeface="Calibri" charset="0"/>
              </a:rPr>
              <a:t>Trang</a:t>
            </a:r>
            <a:endParaRPr lang="da-DK" sz="1400">
              <a:latin typeface="Calibri" charset="0"/>
              <a:ea typeface="Calibri" charset="0"/>
              <a:cs typeface="Calibri" charset="0"/>
            </a:endParaRPr>
          </a:p>
        </p:txBody>
      </p:sp>
      <p:sp>
        <p:nvSpPr>
          <p:cNvPr id="9" name="Tekstfelt 8"/>
          <p:cNvSpPr txBox="1"/>
          <p:nvPr/>
        </p:nvSpPr>
        <p:spPr>
          <a:xfrm>
            <a:off x="4417763" y="923763"/>
            <a:ext cx="950501" cy="307777"/>
          </a:xfrm>
          <a:prstGeom prst="rect">
            <a:avLst/>
          </a:prstGeom>
          <a:noFill/>
        </p:spPr>
        <p:txBody>
          <a:bodyPr wrap="none" rtlCol="0">
            <a:spAutoFit/>
          </a:bodyPr>
          <a:lstStyle/>
          <a:p>
            <a:r>
              <a:rPr lang="da-DK" sz="1400" smtClean="0">
                <a:latin typeface="Calibri" charset="0"/>
                <a:ea typeface="Calibri" charset="0"/>
                <a:cs typeface="Calibri" charset="0"/>
              </a:rPr>
              <a:t>Rusmiddel</a:t>
            </a:r>
            <a:endParaRPr lang="da-DK" sz="1400">
              <a:latin typeface="Calibri" charset="0"/>
              <a:ea typeface="Calibri" charset="0"/>
              <a:cs typeface="Calibri" charset="0"/>
            </a:endParaRPr>
          </a:p>
        </p:txBody>
      </p:sp>
      <p:sp>
        <p:nvSpPr>
          <p:cNvPr id="53" name="Tekstfelt 52"/>
          <p:cNvSpPr txBox="1"/>
          <p:nvPr/>
        </p:nvSpPr>
        <p:spPr>
          <a:xfrm>
            <a:off x="3621499" y="1905000"/>
            <a:ext cx="950501" cy="307777"/>
          </a:xfrm>
          <a:prstGeom prst="rect">
            <a:avLst/>
          </a:prstGeom>
          <a:noFill/>
        </p:spPr>
        <p:txBody>
          <a:bodyPr wrap="none" rtlCol="0">
            <a:spAutoFit/>
          </a:bodyPr>
          <a:lstStyle/>
          <a:p>
            <a:r>
              <a:rPr lang="da-DK" sz="1400" smtClean="0">
                <a:latin typeface="Calibri" charset="0"/>
                <a:ea typeface="Calibri" charset="0"/>
                <a:cs typeface="Calibri" charset="0"/>
              </a:rPr>
              <a:t>Rusmiddel</a:t>
            </a:r>
            <a:endParaRPr lang="da-DK" sz="1400">
              <a:latin typeface="Calibri" charset="0"/>
              <a:ea typeface="Calibri" charset="0"/>
              <a:cs typeface="Calibri" charset="0"/>
            </a:endParaRPr>
          </a:p>
        </p:txBody>
      </p:sp>
    </p:spTree>
    <p:extLst>
      <p:ext uri="{BB962C8B-B14F-4D97-AF65-F5344CB8AC3E}">
        <p14:creationId xmlns:p14="http://schemas.microsoft.com/office/powerpoint/2010/main" val="9150888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solidFill>
                  <a:srgbClr val="F8E950"/>
                </a:solidFill>
              </a:rPr>
              <a:t>Opmærksomhedsøvelser</a:t>
            </a:r>
            <a:endParaRPr lang="da-DK">
              <a:solidFill>
                <a:srgbClr val="F8E950"/>
              </a:solidFill>
            </a:endParaRPr>
          </a:p>
        </p:txBody>
      </p:sp>
      <p:sp>
        <p:nvSpPr>
          <p:cNvPr id="3" name="Pladsholder til indhold 2"/>
          <p:cNvSpPr>
            <a:spLocks noGrp="1"/>
          </p:cNvSpPr>
          <p:nvPr>
            <p:ph idx="1"/>
          </p:nvPr>
        </p:nvSpPr>
        <p:spPr/>
        <p:txBody>
          <a:bodyPr>
            <a:normAutofit fontScale="85000" lnSpcReduction="20000"/>
          </a:bodyPr>
          <a:lstStyle/>
          <a:p>
            <a:r>
              <a:rPr lang="da-DK" smtClean="0">
                <a:solidFill>
                  <a:srgbClr val="FFFFFF"/>
                </a:solidFill>
              </a:rPr>
              <a:t>Skift af fokus for opmærksomheden:</a:t>
            </a:r>
          </a:p>
          <a:p>
            <a:pPr lvl="2"/>
            <a:r>
              <a:rPr lang="da-DK" smtClean="0">
                <a:solidFill>
                  <a:srgbClr val="FFFFFF"/>
                </a:solidFill>
              </a:rPr>
              <a:t>venstre fod – højre fod – hænder – læber</a:t>
            </a:r>
          </a:p>
          <a:p>
            <a:pPr lvl="2"/>
            <a:r>
              <a:rPr lang="da-DK">
                <a:solidFill>
                  <a:srgbClr val="FFFFFF"/>
                </a:solidFill>
              </a:rPr>
              <a:t>H</a:t>
            </a:r>
            <a:r>
              <a:rPr lang="da-DK" smtClean="0">
                <a:solidFill>
                  <a:srgbClr val="FFFFFF"/>
                </a:solidFill>
              </a:rPr>
              <a:t>istorie: Juleshopping i 10 butikker</a:t>
            </a:r>
          </a:p>
          <a:p>
            <a:pPr lvl="2"/>
            <a:r>
              <a:rPr lang="da-DK" smtClean="0">
                <a:solidFill>
                  <a:srgbClr val="FFFFFF"/>
                </a:solidFill>
              </a:rPr>
              <a:t>Evnen til at flytte opmærksomheden</a:t>
            </a:r>
          </a:p>
          <a:p>
            <a:pPr lvl="2"/>
            <a:r>
              <a:rPr lang="da-DK" smtClean="0">
                <a:solidFill>
                  <a:srgbClr val="FFFFFF"/>
                </a:solidFill>
              </a:rPr>
              <a:t>Zoom og baggrund</a:t>
            </a:r>
          </a:p>
          <a:p>
            <a:pPr marL="914400" lvl="2" indent="0">
              <a:buNone/>
            </a:pPr>
            <a:endParaRPr lang="da-DK" smtClean="0">
              <a:solidFill>
                <a:srgbClr val="FFFFFF"/>
              </a:solidFill>
            </a:endParaRPr>
          </a:p>
          <a:p>
            <a:pPr marL="571500" indent="-457200"/>
            <a:r>
              <a:rPr lang="da-DK" smtClean="0">
                <a:solidFill>
                  <a:srgbClr val="FFFFFF"/>
                </a:solidFill>
              </a:rPr>
              <a:t>Indre fokus</a:t>
            </a:r>
          </a:p>
          <a:p>
            <a:pPr marL="1371600" lvl="2" indent="-457200"/>
            <a:r>
              <a:rPr lang="da-DK" smtClean="0">
                <a:solidFill>
                  <a:srgbClr val="FFFFFF"/>
                </a:solidFill>
              </a:rPr>
              <a:t>Sjov situation</a:t>
            </a:r>
          </a:p>
          <a:p>
            <a:pPr marL="1371600" lvl="2" indent="-457200"/>
            <a:r>
              <a:rPr lang="da-DK" smtClean="0">
                <a:solidFill>
                  <a:srgbClr val="FFFFFF"/>
                </a:solidFill>
              </a:rPr>
              <a:t>Skænderi</a:t>
            </a:r>
          </a:p>
          <a:p>
            <a:pPr marL="1371600" lvl="2" indent="-457200"/>
            <a:r>
              <a:rPr lang="da-DK" smtClean="0">
                <a:solidFill>
                  <a:srgbClr val="FFFFFF"/>
                </a:solidFill>
              </a:rPr>
              <a:t>Minder sætter gang i følelserne</a:t>
            </a:r>
          </a:p>
          <a:p>
            <a:pPr marL="1371600" lvl="2" indent="-457200"/>
            <a:r>
              <a:rPr lang="da-DK" smtClean="0">
                <a:solidFill>
                  <a:srgbClr val="FFFFFF"/>
                </a:solidFill>
              </a:rPr>
              <a:t>Trusselssystemet trækker truende minder frem</a:t>
            </a:r>
          </a:p>
          <a:p>
            <a:pPr marL="1371600" lvl="2" indent="-457200"/>
            <a:r>
              <a:rPr lang="da-DK" smtClean="0">
                <a:solidFill>
                  <a:srgbClr val="FFFFFF"/>
                </a:solidFill>
              </a:rPr>
              <a:t>Skift opmærksomheden – hvordan er det muligt for dig?</a:t>
            </a:r>
          </a:p>
          <a:p>
            <a:pPr marL="457200" lvl="1" indent="0">
              <a:buNone/>
            </a:pPr>
            <a:r>
              <a:rPr lang="da-DK">
                <a:solidFill>
                  <a:srgbClr val="FFFFFF"/>
                </a:solidFill>
              </a:rPr>
              <a:t>	</a:t>
            </a:r>
          </a:p>
        </p:txBody>
      </p:sp>
      <p:sp>
        <p:nvSpPr>
          <p:cNvPr id="4" name="Pladsholder til sidefod 3"/>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Tree>
    <p:extLst>
      <p:ext uri="{BB962C8B-B14F-4D97-AF65-F5344CB8AC3E}">
        <p14:creationId xmlns:p14="http://schemas.microsoft.com/office/powerpoint/2010/main" val="49802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222565" cy="1143000"/>
          </a:xfrm>
        </p:spPr>
        <p:txBody>
          <a:bodyPr>
            <a:normAutofit/>
          </a:bodyPr>
          <a:lstStyle/>
          <a:p>
            <a:r>
              <a:rPr lang="da-DK" sz="3600" smtClean="0">
                <a:solidFill>
                  <a:srgbClr val="F8E950"/>
                </a:solidFill>
              </a:rPr>
              <a:t>Opmærksomhedsøvelser fortsat</a:t>
            </a:r>
            <a:endParaRPr lang="da-DK" sz="3600">
              <a:solidFill>
                <a:srgbClr val="F8E950"/>
              </a:solidFill>
            </a:endParaRPr>
          </a:p>
        </p:txBody>
      </p:sp>
      <p:sp>
        <p:nvSpPr>
          <p:cNvPr id="3" name="Pladsholder til indhold 2"/>
          <p:cNvSpPr>
            <a:spLocks noGrp="1"/>
          </p:cNvSpPr>
          <p:nvPr>
            <p:ph idx="1"/>
          </p:nvPr>
        </p:nvSpPr>
        <p:spPr/>
        <p:txBody>
          <a:bodyPr/>
          <a:lstStyle/>
          <a:p>
            <a:r>
              <a:rPr lang="da-DK" smtClean="0">
                <a:solidFill>
                  <a:srgbClr val="FFFFFF"/>
                </a:solidFill>
              </a:rPr>
              <a:t>Fokus på åndedrættet</a:t>
            </a:r>
          </a:p>
          <a:p>
            <a:pPr lvl="2"/>
            <a:r>
              <a:rPr lang="da-DK" sz="2000" smtClean="0">
                <a:solidFill>
                  <a:srgbClr val="FFFFFF"/>
                </a:solidFill>
              </a:rPr>
              <a:t>Opmærksomheden vandrer – sindets natur</a:t>
            </a:r>
          </a:p>
          <a:p>
            <a:pPr lvl="2"/>
            <a:r>
              <a:rPr lang="da-DK" sz="2000" smtClean="0">
                <a:solidFill>
                  <a:srgbClr val="FFFFFF"/>
                </a:solidFill>
              </a:rPr>
              <a:t>Man kan ikke stoppe tankevirksomheden</a:t>
            </a:r>
          </a:p>
          <a:p>
            <a:pPr lvl="2"/>
            <a:r>
              <a:rPr lang="da-DK" sz="2000" smtClean="0">
                <a:solidFill>
                  <a:srgbClr val="FFFFFF"/>
                </a:solidFill>
              </a:rPr>
              <a:t>Sindet eksisterer kun nu og her</a:t>
            </a:r>
          </a:p>
          <a:p>
            <a:pPr lvl="2"/>
            <a:r>
              <a:rPr lang="da-DK" sz="2000" smtClean="0">
                <a:solidFill>
                  <a:srgbClr val="FFFFFF"/>
                </a:solidFill>
              </a:rPr>
              <a:t>Læg mærke til hvad der sker, når man bringer opmærksomheden tilbage</a:t>
            </a:r>
          </a:p>
          <a:p>
            <a:pPr lvl="2"/>
            <a:r>
              <a:rPr lang="da-DK" sz="2000" smtClean="0">
                <a:solidFill>
                  <a:srgbClr val="FFFFFF"/>
                </a:solidFill>
              </a:rPr>
              <a:t>Kvalitetsforskel mellem bevidst nærvær og dagdrømmeri – ”springende opmærksomhed”</a:t>
            </a:r>
          </a:p>
          <a:p>
            <a:pPr lvl="2"/>
            <a:endParaRPr lang="da-DK" sz="2000">
              <a:solidFill>
                <a:srgbClr val="FFFFFF"/>
              </a:solidFill>
            </a:endParaRPr>
          </a:p>
        </p:txBody>
      </p:sp>
      <p:sp>
        <p:nvSpPr>
          <p:cNvPr id="4" name="Pladsholder til sidefod 3"/>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Tree>
    <p:extLst>
      <p:ext uri="{BB962C8B-B14F-4D97-AF65-F5344CB8AC3E}">
        <p14:creationId xmlns:p14="http://schemas.microsoft.com/office/powerpoint/2010/main" val="97370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rot="-192303">
            <a:off x="91848" y="6531429"/>
            <a:ext cx="7587343" cy="21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14" bIns="0" anchor="ctr"/>
          <a:lstStyle/>
          <a:p>
            <a:pPr marL="35166"/>
            <a:r>
              <a:rPr lang="da-DK" sz="800" smtClean="0">
                <a:solidFill>
                  <a:srgbClr val="FFFFFF"/>
                </a:solidFill>
                <a:latin typeface="Comic Sans MS" charset="0"/>
                <a:ea typeface="ＭＳ Ｐゴシック" charset="0"/>
                <a:cs typeface="ＭＳ Ｐゴシック" charset="0"/>
                <a:sym typeface="Comic Sans MS" charset="0"/>
              </a:rPr>
              <a:t> </a:t>
            </a:r>
            <a:endParaRPr lang="da-DK" sz="800">
              <a:solidFill>
                <a:srgbClr val="FFFFFF"/>
              </a:solidFill>
              <a:latin typeface="Comic Sans MS" charset="0"/>
              <a:ea typeface="ＭＳ Ｐゴシック" charset="0"/>
              <a:cs typeface="ＭＳ Ｐゴシック" charset="0"/>
              <a:sym typeface="Comic Sans MS" charset="0"/>
            </a:endParaRPr>
          </a:p>
        </p:txBody>
      </p:sp>
      <p:sp>
        <p:nvSpPr>
          <p:cNvPr id="12290" name="Rectangle 2"/>
          <p:cNvSpPr>
            <a:spLocks noGrp="1" noChangeArrowheads="1"/>
          </p:cNvSpPr>
          <p:nvPr>
            <p:ph type="title"/>
          </p:nvPr>
        </p:nvSpPr>
        <p:spPr/>
        <p:txBody>
          <a:bodyPr rIns="94673"/>
          <a:lstStyle/>
          <a:p>
            <a:pPr marL="35166">
              <a:defRPr/>
            </a:pPr>
            <a:r>
              <a:rPr lang="da-DK" smtClean="0">
                <a:solidFill>
                  <a:srgbClr val="F8E950"/>
                </a:solidFill>
              </a:rPr>
              <a:t>Ansvar</a:t>
            </a:r>
          </a:p>
        </p:txBody>
      </p:sp>
      <p:sp>
        <p:nvSpPr>
          <p:cNvPr id="12291" name="Rectangle 3"/>
          <p:cNvSpPr>
            <a:spLocks noGrp="1" noChangeArrowheads="1"/>
          </p:cNvSpPr>
          <p:nvPr>
            <p:ph idx="1"/>
          </p:nvPr>
        </p:nvSpPr>
        <p:spPr/>
        <p:txBody>
          <a:bodyPr rIns="94673"/>
          <a:lstStyle/>
          <a:p>
            <a:pPr eaLnBrk="1" hangingPunct="1">
              <a:defRPr/>
            </a:pPr>
            <a:r>
              <a:rPr lang="da-DK" smtClean="0">
                <a:solidFill>
                  <a:srgbClr val="FFFFFF"/>
                </a:solidFill>
              </a:rPr>
              <a:t>På kurset  arbejder vi med forskellige øvelser fx. medfølende forestillinger eller selvkritik</a:t>
            </a:r>
          </a:p>
          <a:p>
            <a:pPr eaLnBrk="1" hangingPunct="1">
              <a:defRPr/>
            </a:pPr>
            <a:r>
              <a:rPr lang="da-DK" smtClean="0">
                <a:solidFill>
                  <a:srgbClr val="FFFFFF"/>
                </a:solidFill>
              </a:rPr>
              <a:t>Alle øvelser er fuldstændig frivillige</a:t>
            </a:r>
          </a:p>
          <a:p>
            <a:pPr eaLnBrk="1" hangingPunct="1">
              <a:defRPr/>
            </a:pPr>
            <a:r>
              <a:rPr lang="da-DK" smtClean="0">
                <a:solidFill>
                  <a:srgbClr val="FFFFFF"/>
                </a:solidFill>
              </a:rPr>
              <a:t>Du er ansvarlig for dit eget velvære</a:t>
            </a:r>
          </a:p>
          <a:p>
            <a:pPr eaLnBrk="1" hangingPunct="1">
              <a:defRPr/>
            </a:pPr>
            <a:r>
              <a:rPr lang="da-DK" smtClean="0">
                <a:solidFill>
                  <a:srgbClr val="FFFFFF"/>
                </a:solidFill>
              </a:rPr>
              <a:t>Alt materiale, der deles mellem deltagerne, er fortroligt</a:t>
            </a: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168897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solidFill>
                  <a:srgbClr val="F8E950"/>
                </a:solidFill>
              </a:rPr>
              <a:t>Sindet er som en have</a:t>
            </a:r>
            <a:endParaRPr lang="da-DK">
              <a:solidFill>
                <a:srgbClr val="F8E950"/>
              </a:solidFill>
            </a:endParaRPr>
          </a:p>
        </p:txBody>
      </p:sp>
      <p:sp>
        <p:nvSpPr>
          <p:cNvPr id="3" name="Pladsholder til indhold 2"/>
          <p:cNvSpPr>
            <a:spLocks noGrp="1"/>
          </p:cNvSpPr>
          <p:nvPr>
            <p:ph idx="1"/>
          </p:nvPr>
        </p:nvSpPr>
        <p:spPr/>
        <p:txBody>
          <a:bodyPr>
            <a:normAutofit/>
          </a:bodyPr>
          <a:lstStyle/>
          <a:p>
            <a:pPr marL="0" indent="0">
              <a:buNone/>
            </a:pPr>
            <a:r>
              <a:rPr lang="da-DK" sz="2000" dirty="0" smtClean="0">
                <a:solidFill>
                  <a:srgbClr val="FFFFFF"/>
                </a:solidFill>
              </a:rPr>
              <a:t>Alting vil gro overalt</a:t>
            </a:r>
          </a:p>
          <a:p>
            <a:pPr marL="0" indent="0">
              <a:buNone/>
            </a:pPr>
            <a:endParaRPr lang="da-DK" sz="2000" dirty="0">
              <a:solidFill>
                <a:srgbClr val="FFFFFF"/>
              </a:solidFill>
            </a:endParaRPr>
          </a:p>
          <a:p>
            <a:pPr marL="0" indent="0">
              <a:buNone/>
            </a:pPr>
            <a:r>
              <a:rPr lang="da-DK" sz="2000" dirty="0" smtClean="0">
                <a:solidFill>
                  <a:srgbClr val="FFFFFF"/>
                </a:solidFill>
              </a:rPr>
              <a:t>Måske vil du ikke have en vild have</a:t>
            </a:r>
          </a:p>
          <a:p>
            <a:pPr marL="0" indent="0">
              <a:buNone/>
            </a:pPr>
            <a:endParaRPr lang="da-DK" sz="2000" dirty="0">
              <a:solidFill>
                <a:srgbClr val="FFFFFF"/>
              </a:solidFill>
            </a:endParaRPr>
          </a:p>
          <a:p>
            <a:pPr marL="0" indent="0">
              <a:buNone/>
            </a:pPr>
            <a:r>
              <a:rPr lang="da-DK" sz="2000" dirty="0" smtClean="0">
                <a:solidFill>
                  <a:srgbClr val="FFFFFF"/>
                </a:solidFill>
              </a:rPr>
              <a:t>Du kan kultivere den, som du vil</a:t>
            </a:r>
          </a:p>
          <a:p>
            <a:pPr marL="0" indent="0">
              <a:buNone/>
            </a:pPr>
            <a:endParaRPr lang="da-DK" sz="2000" dirty="0">
              <a:solidFill>
                <a:srgbClr val="FFFFFF"/>
              </a:solidFill>
            </a:endParaRPr>
          </a:p>
          <a:p>
            <a:pPr marL="0" indent="0">
              <a:buNone/>
            </a:pPr>
            <a:r>
              <a:rPr lang="da-DK" sz="2000" dirty="0" smtClean="0">
                <a:solidFill>
                  <a:srgbClr val="FFFFFF"/>
                </a:solidFill>
              </a:rPr>
              <a:t>Dyrke det du ønsker skal fylde og arbejde med det, du ønsker skal fylde mindre</a:t>
            </a:r>
          </a:p>
          <a:p>
            <a:pPr marL="0" indent="0">
              <a:buNone/>
            </a:pPr>
            <a:endParaRPr lang="da-DK" sz="2000" dirty="0">
              <a:solidFill>
                <a:srgbClr val="FFFFFF"/>
              </a:solidFill>
            </a:endParaRPr>
          </a:p>
          <a:p>
            <a:pPr marL="0" indent="0">
              <a:buNone/>
            </a:pPr>
            <a:endParaRPr lang="da-DK" sz="2000" dirty="0" smtClean="0">
              <a:solidFill>
                <a:srgbClr val="FFFFFF"/>
              </a:solidFill>
            </a:endParaRPr>
          </a:p>
          <a:p>
            <a:pPr marL="0" indent="0">
              <a:buNone/>
            </a:pPr>
            <a:endParaRPr lang="da-DK" sz="2000" dirty="0">
              <a:solidFill>
                <a:srgbClr val="FFFFFF"/>
              </a:solidFill>
            </a:endParaRPr>
          </a:p>
        </p:txBody>
      </p:sp>
      <p:sp>
        <p:nvSpPr>
          <p:cNvPr id="4" name="Pladsholder til sidefod 3"/>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376" y="4525963"/>
            <a:ext cx="2133600" cy="1600200"/>
          </a:xfrm>
          <a:prstGeom prst="rect">
            <a:avLst/>
          </a:prstGeom>
        </p:spPr>
      </p:pic>
      <p:pic>
        <p:nvPicPr>
          <p:cNvPr id="9" name="Billede 8"/>
          <p:cNvPicPr>
            <a:picLocks noChangeAspect="1"/>
          </p:cNvPicPr>
          <p:nvPr/>
        </p:nvPicPr>
        <p:blipFill>
          <a:blip r:embed="rId3"/>
          <a:stretch>
            <a:fillRect/>
          </a:stretch>
        </p:blipFill>
        <p:spPr>
          <a:xfrm>
            <a:off x="1304693" y="4525963"/>
            <a:ext cx="2241396" cy="1600199"/>
          </a:xfrm>
          <a:prstGeom prst="rect">
            <a:avLst/>
          </a:prstGeom>
        </p:spPr>
      </p:pic>
    </p:spTree>
    <p:extLst>
      <p:ext uri="{BB962C8B-B14F-4D97-AF65-F5344CB8AC3E}">
        <p14:creationId xmlns:p14="http://schemas.microsoft.com/office/powerpoint/2010/main" val="170462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35220" y="-163513"/>
            <a:ext cx="7772400" cy="1600201"/>
          </a:xfrm>
        </p:spPr>
        <p:txBody>
          <a:bodyPr rIns="100976"/>
          <a:lstStyle/>
          <a:p>
            <a:pPr marL="36513" eaLnBrk="1" hangingPunct="1"/>
            <a:r>
              <a:rPr lang="da-DK" sz="3100" smtClean="0">
                <a:solidFill>
                  <a:srgbClr val="F8E950"/>
                </a:solidFill>
                <a:ea typeface="ＭＳ Ｐゴシック" charset="0"/>
                <a:cs typeface="ＭＳ Ｐゴシック" charset="0"/>
              </a:rPr>
              <a:t>Typer af affektreguleringssystemer</a:t>
            </a:r>
            <a:endParaRPr lang="da-DK" sz="3100">
              <a:solidFill>
                <a:srgbClr val="F8E950"/>
              </a:solidFill>
              <a:ea typeface="ＭＳ Ｐゴシック" charset="0"/>
              <a:cs typeface="ＭＳ Ｐゴシック" charset="0"/>
            </a:endParaRPr>
          </a:p>
        </p:txBody>
      </p:sp>
      <p:grpSp>
        <p:nvGrpSpPr>
          <p:cNvPr id="28674" name="Group 2"/>
          <p:cNvGrpSpPr>
            <a:grpSpLocks/>
          </p:cNvGrpSpPr>
          <p:nvPr/>
        </p:nvGrpSpPr>
        <p:grpSpPr bwMode="auto">
          <a:xfrm>
            <a:off x="1143000" y="1600200"/>
            <a:ext cx="2923443" cy="2135188"/>
            <a:chOff x="0" y="0"/>
            <a:chExt cx="4296" cy="2616"/>
          </a:xfrm>
        </p:grpSpPr>
        <p:sp>
          <p:nvSpPr>
            <p:cNvPr id="28691" name="Oval 3"/>
            <p:cNvSpPr>
              <a:spLocks/>
            </p:cNvSpPr>
            <p:nvPr/>
          </p:nvSpPr>
          <p:spPr bwMode="auto">
            <a:xfrm>
              <a:off x="0" y="0"/>
              <a:ext cx="4296" cy="2616"/>
            </a:xfrm>
            <a:prstGeom prst="ellipse">
              <a:avLst/>
            </a:prstGeom>
            <a:solidFill>
              <a:srgbClr val="0033FF"/>
            </a:solidFill>
            <a:ln w="9525">
              <a:solidFill>
                <a:schemeClr val="bg1"/>
              </a:solidFill>
              <a:round/>
              <a:headEnd/>
              <a:tailEnd/>
            </a:ln>
          </p:spPr>
          <p:txBody>
            <a:bodyPr lIns="0" tIns="0" rIns="0" bIns="0"/>
            <a:lstStyle/>
            <a:p>
              <a:endParaRPr lang="da-DK"/>
            </a:p>
          </p:txBody>
        </p:sp>
        <p:sp>
          <p:nvSpPr>
            <p:cNvPr id="28692" name="Rectangle 4"/>
            <p:cNvSpPr>
              <a:spLocks/>
            </p:cNvSpPr>
            <p:nvPr/>
          </p:nvSpPr>
          <p:spPr bwMode="auto">
            <a:xfrm>
              <a:off x="627" y="334"/>
              <a:ext cx="3040" cy="1942"/>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38100" tIns="38100" rIns="115778" bIns="38100" anchor="ctr">
              <a:spAutoFit/>
            </a:bodyPr>
            <a:lstStyle/>
            <a:p>
              <a:pPr marL="17463" algn="ctr"/>
              <a:r>
                <a:rPr lang="da-DK" sz="1400" b="1">
                  <a:solidFill>
                    <a:srgbClr val="C0EDFE"/>
                  </a:solidFill>
                  <a:cs typeface="Comic Sans MS" charset="0"/>
                  <a:sym typeface="Comic Sans MS" charset="0"/>
                </a:rPr>
                <a:t>Tilskyndelses/resurse-</a:t>
              </a:r>
            </a:p>
            <a:p>
              <a:pPr marL="17463" algn="ctr"/>
              <a:r>
                <a:rPr lang="da-DK" sz="1400" b="1">
                  <a:solidFill>
                    <a:srgbClr val="C0EDFE"/>
                  </a:solidFill>
                  <a:cs typeface="Comic Sans MS" charset="0"/>
                  <a:sym typeface="Comic Sans MS" charset="0"/>
                </a:rPr>
                <a:t>fokuseret</a:t>
              </a:r>
            </a:p>
            <a:p>
              <a:pPr marL="17463" algn="ctr"/>
              <a:endParaRPr lang="da-DK" sz="1400">
                <a:solidFill>
                  <a:srgbClr val="C0EDFE"/>
                </a:solidFill>
                <a:cs typeface="Comic Sans MS" charset="0"/>
                <a:sym typeface="Comic Sans MS" charset="0"/>
              </a:endParaRPr>
            </a:p>
            <a:p>
              <a:pPr marL="17463" algn="ctr"/>
              <a:r>
                <a:rPr lang="da-DK" sz="1400">
                  <a:solidFill>
                    <a:srgbClr val="C0EDFE"/>
                  </a:solidFill>
                  <a:cs typeface="Comic Sans MS" charset="0"/>
                  <a:sym typeface="Comic Sans MS" charset="0"/>
                </a:rPr>
                <a:t>At ønske, forfølge, </a:t>
              </a:r>
            </a:p>
            <a:p>
              <a:pPr marL="17463" algn="ctr"/>
              <a:r>
                <a:rPr lang="da-DK" sz="1400">
                  <a:solidFill>
                    <a:srgbClr val="C0EDFE"/>
                  </a:solidFill>
                  <a:cs typeface="Comic Sans MS" charset="0"/>
                  <a:sym typeface="Comic Sans MS" charset="0"/>
                </a:rPr>
                <a:t>opnå og konsumere noget</a:t>
              </a:r>
            </a:p>
            <a:p>
              <a:pPr marL="17463" algn="ctr"/>
              <a:endParaRPr lang="da-DK" sz="1400">
                <a:solidFill>
                  <a:srgbClr val="C0EDFE"/>
                </a:solidFill>
                <a:cs typeface="Comic Sans MS" charset="0"/>
                <a:sym typeface="Comic Sans MS" charset="0"/>
              </a:endParaRPr>
            </a:p>
            <a:p>
              <a:pPr marL="17463" algn="ctr"/>
              <a:r>
                <a:rPr lang="da-DK" sz="1400">
                  <a:solidFill>
                    <a:srgbClr val="C0EDFE"/>
                  </a:solidFill>
                  <a:cs typeface="Comic Sans MS" charset="0"/>
                  <a:sym typeface="Comic Sans MS" charset="0"/>
                </a:rPr>
                <a:t>Aktiverer</a:t>
              </a:r>
            </a:p>
          </p:txBody>
        </p:sp>
      </p:grpSp>
      <p:grpSp>
        <p:nvGrpSpPr>
          <p:cNvPr id="28675" name="Group 5"/>
          <p:cNvGrpSpPr>
            <a:grpSpLocks/>
          </p:cNvGrpSpPr>
          <p:nvPr/>
        </p:nvGrpSpPr>
        <p:grpSpPr bwMode="auto">
          <a:xfrm>
            <a:off x="4762500" y="1600200"/>
            <a:ext cx="3113943" cy="2057400"/>
            <a:chOff x="0" y="0"/>
            <a:chExt cx="4576" cy="2520"/>
          </a:xfrm>
          <a:solidFill>
            <a:srgbClr val="008000"/>
          </a:solidFill>
        </p:grpSpPr>
        <p:sp>
          <p:nvSpPr>
            <p:cNvPr id="28689" name="Oval 6"/>
            <p:cNvSpPr>
              <a:spLocks/>
            </p:cNvSpPr>
            <p:nvPr/>
          </p:nvSpPr>
          <p:spPr bwMode="auto">
            <a:xfrm>
              <a:off x="0" y="0"/>
              <a:ext cx="4576" cy="2520"/>
            </a:xfrm>
            <a:prstGeom prst="ellipse">
              <a:avLst/>
            </a:prstGeom>
            <a:grpFill/>
            <a:ln w="9525">
              <a:solidFill>
                <a:srgbClr val="CCFFCC"/>
              </a:solidFill>
              <a:round/>
              <a:headEnd/>
              <a:tailEnd/>
            </a:ln>
          </p:spPr>
          <p:txBody>
            <a:bodyPr lIns="0" tIns="0" rIns="0" bIns="0"/>
            <a:lstStyle/>
            <a:p>
              <a:endParaRPr lang="da-DK"/>
            </a:p>
          </p:txBody>
        </p:sp>
        <p:sp>
          <p:nvSpPr>
            <p:cNvPr id="28690" name="Rectangle 7"/>
            <p:cNvSpPr>
              <a:spLocks/>
            </p:cNvSpPr>
            <p:nvPr/>
          </p:nvSpPr>
          <p:spPr bwMode="auto">
            <a:xfrm>
              <a:off x="728" y="409"/>
              <a:ext cx="3117" cy="1678"/>
            </a:xfrm>
            <a:prstGeom prst="rect">
              <a:avLst/>
            </a:prstGeom>
            <a:grpFill/>
            <a:ln>
              <a:noFill/>
            </a:ln>
            <a:extLst>
              <a:ext uri="{91240B29-F687-4f45-9708-019B960494DF}">
                <a14:hiddenLine xmlns:a14="http://schemas.microsoft.com/office/drawing/2010/main" xmlns="" w="12700">
                  <a:solidFill>
                    <a:schemeClr val="tx1"/>
                  </a:solidFill>
                  <a:miter lim="800000"/>
                  <a:headEnd/>
                  <a:tailEnd/>
                </a14:hiddenLine>
              </a:ext>
            </a:extLst>
          </p:spPr>
          <p:txBody>
            <a:bodyPr wrap="none" lIns="38100" tIns="38100" rIns="115778" bIns="38100" anchor="ctr">
              <a:spAutoFit/>
            </a:bodyPr>
            <a:lstStyle/>
            <a:p>
              <a:pPr marL="17463" algn="ctr"/>
              <a:r>
                <a:rPr lang="da-DK" sz="1400" b="1" smtClean="0">
                  <a:solidFill>
                    <a:srgbClr val="C2E5A6"/>
                  </a:solidFill>
                  <a:cs typeface="Comic Sans MS" charset="0"/>
                  <a:sym typeface="Comic Sans MS" charset="0"/>
                </a:rPr>
                <a:t>Uden-ønsker/tilknytnings-</a:t>
              </a:r>
            </a:p>
            <a:p>
              <a:pPr marL="17463" algn="ctr"/>
              <a:r>
                <a:rPr lang="da-DK" sz="1400" b="1" smtClean="0">
                  <a:solidFill>
                    <a:srgbClr val="C2E5A6"/>
                  </a:solidFill>
                  <a:cs typeface="Comic Sans MS" charset="0"/>
                  <a:sym typeface="Comic Sans MS" charset="0"/>
                </a:rPr>
                <a:t>fokuseret</a:t>
              </a:r>
            </a:p>
            <a:p>
              <a:pPr marL="17463" algn="ctr"/>
              <a:endParaRPr lang="da-DK" sz="1400" smtClean="0">
                <a:solidFill>
                  <a:srgbClr val="C2E5A6"/>
                </a:solidFill>
                <a:cs typeface="Comic Sans MS" charset="0"/>
                <a:sym typeface="Comic Sans MS" charset="0"/>
              </a:endParaRPr>
            </a:p>
            <a:p>
              <a:pPr marL="17463" algn="ctr"/>
              <a:r>
                <a:rPr lang="da-DK" sz="1400" smtClean="0">
                  <a:solidFill>
                    <a:srgbClr val="C2E5A6"/>
                  </a:solidFill>
                  <a:cs typeface="Comic Sans MS" charset="0"/>
                  <a:sym typeface="Comic Sans MS" charset="0"/>
                </a:rPr>
                <a:t>Tryghed - venlighed</a:t>
              </a:r>
            </a:p>
            <a:p>
              <a:pPr marL="17463" algn="ctr"/>
              <a:endParaRPr lang="da-DK" sz="1400" smtClean="0">
                <a:solidFill>
                  <a:srgbClr val="C2E5A6"/>
                </a:solidFill>
                <a:cs typeface="Comic Sans MS" charset="0"/>
                <a:sym typeface="Comic Sans MS" charset="0"/>
              </a:endParaRPr>
            </a:p>
            <a:p>
              <a:pPr marL="17463" algn="ctr"/>
              <a:r>
                <a:rPr lang="da-DK" sz="1400" smtClean="0">
                  <a:solidFill>
                    <a:srgbClr val="C2E5A6"/>
                  </a:solidFill>
                  <a:cs typeface="Comic Sans MS" charset="0"/>
                  <a:sym typeface="Comic Sans MS" charset="0"/>
                </a:rPr>
                <a:t>Beroliger</a:t>
              </a:r>
              <a:endParaRPr lang="da-DK" sz="1400">
                <a:solidFill>
                  <a:srgbClr val="C2E5A6"/>
                </a:solidFill>
                <a:cs typeface="Comic Sans MS" charset="0"/>
                <a:sym typeface="Comic Sans MS" charset="0"/>
              </a:endParaRPr>
            </a:p>
          </p:txBody>
        </p:sp>
      </p:grpSp>
      <p:grpSp>
        <p:nvGrpSpPr>
          <p:cNvPr id="28676" name="Group 8"/>
          <p:cNvGrpSpPr>
            <a:grpSpLocks/>
          </p:cNvGrpSpPr>
          <p:nvPr/>
        </p:nvGrpSpPr>
        <p:grpSpPr bwMode="auto">
          <a:xfrm>
            <a:off x="2971799" y="3886201"/>
            <a:ext cx="2857500" cy="1979613"/>
            <a:chOff x="0" y="0"/>
            <a:chExt cx="4200" cy="2424"/>
          </a:xfrm>
        </p:grpSpPr>
        <p:sp>
          <p:nvSpPr>
            <p:cNvPr id="28687" name="Oval 9"/>
            <p:cNvSpPr>
              <a:spLocks/>
            </p:cNvSpPr>
            <p:nvPr/>
          </p:nvSpPr>
          <p:spPr bwMode="auto">
            <a:xfrm>
              <a:off x="0" y="0"/>
              <a:ext cx="4200" cy="2424"/>
            </a:xfrm>
            <a:prstGeom prst="ellipse">
              <a:avLst/>
            </a:prstGeom>
            <a:solidFill>
              <a:srgbClr val="FF3300"/>
            </a:solidFill>
            <a:ln w="9525">
              <a:solidFill>
                <a:srgbClr val="FBC01E"/>
              </a:solidFill>
              <a:round/>
              <a:headEnd/>
              <a:tailEnd/>
            </a:ln>
          </p:spPr>
          <p:txBody>
            <a:bodyPr lIns="0" tIns="0" rIns="0" bIns="0"/>
            <a:lstStyle/>
            <a:p>
              <a:endParaRPr lang="da-DK"/>
            </a:p>
          </p:txBody>
        </p:sp>
        <p:sp>
          <p:nvSpPr>
            <p:cNvPr id="28688" name="Rectangle 10"/>
            <p:cNvSpPr>
              <a:spLocks/>
            </p:cNvSpPr>
            <p:nvPr/>
          </p:nvSpPr>
          <p:spPr bwMode="auto">
            <a:xfrm>
              <a:off x="120" y="373"/>
              <a:ext cx="3958" cy="1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38100" tIns="38100" rIns="115778" bIns="38100" anchor="ctr">
              <a:spAutoFit/>
            </a:bodyPr>
            <a:lstStyle/>
            <a:p>
              <a:pPr marL="17463" algn="ctr"/>
              <a:r>
                <a:rPr lang="en-US" sz="1400" b="1" err="1">
                  <a:solidFill>
                    <a:srgbClr val="FED1CF"/>
                  </a:solidFill>
                  <a:cs typeface="Comic Sans MS" charset="0"/>
                  <a:sym typeface="Comic Sans MS" charset="0"/>
                </a:rPr>
                <a:t>Trusselsfokuseret</a:t>
              </a:r>
              <a:endParaRPr lang="en-US" sz="1400" b="1">
                <a:solidFill>
                  <a:srgbClr val="FED1CF"/>
                </a:solidFill>
                <a:cs typeface="Comic Sans MS" charset="0"/>
                <a:sym typeface="Comic Sans MS" charset="0"/>
              </a:endParaRPr>
            </a:p>
            <a:p>
              <a:pPr marL="17463" algn="ctr"/>
              <a:endParaRPr lang="en-US" sz="1400">
                <a:solidFill>
                  <a:srgbClr val="FED1CF"/>
                </a:solidFill>
                <a:cs typeface="Comic Sans MS" charset="0"/>
                <a:sym typeface="Comic Sans MS" charset="0"/>
              </a:endParaRPr>
            </a:p>
            <a:p>
              <a:pPr marL="17463" algn="ctr"/>
              <a:r>
                <a:rPr lang="en-US" sz="1400" err="1">
                  <a:solidFill>
                    <a:srgbClr val="FED1CF"/>
                  </a:solidFill>
                  <a:cs typeface="Comic Sans MS" charset="0"/>
                  <a:sym typeface="Comic Sans MS" charset="0"/>
                </a:rPr>
                <a:t>Aktiverer</a:t>
              </a:r>
              <a:r>
                <a:rPr lang="en-US" sz="1400">
                  <a:solidFill>
                    <a:srgbClr val="FED1CF"/>
                  </a:solidFill>
                  <a:cs typeface="Comic Sans MS" charset="0"/>
                  <a:sym typeface="Comic Sans MS" charset="0"/>
                </a:rPr>
                <a:t> </a:t>
              </a:r>
              <a:r>
                <a:rPr lang="en-US" sz="1400" err="1">
                  <a:solidFill>
                    <a:srgbClr val="FED1CF"/>
                  </a:solidFill>
                  <a:cs typeface="Comic Sans MS" charset="0"/>
                  <a:sym typeface="Comic Sans MS" charset="0"/>
                </a:rPr>
                <a:t>søgning</a:t>
              </a:r>
              <a:r>
                <a:rPr lang="en-US" sz="1400">
                  <a:solidFill>
                    <a:srgbClr val="FED1CF"/>
                  </a:solidFill>
                  <a:cs typeface="Comic Sans MS" charset="0"/>
                  <a:sym typeface="Comic Sans MS" charset="0"/>
                </a:rPr>
                <a:t> </a:t>
              </a:r>
              <a:r>
                <a:rPr lang="en-US" sz="1400" err="1">
                  <a:solidFill>
                    <a:srgbClr val="FED1CF"/>
                  </a:solidFill>
                  <a:cs typeface="Comic Sans MS" charset="0"/>
                  <a:sym typeface="Comic Sans MS" charset="0"/>
                </a:rPr>
                <a:t>af</a:t>
              </a:r>
              <a:r>
                <a:rPr lang="en-US" sz="1400">
                  <a:solidFill>
                    <a:srgbClr val="FED1CF"/>
                  </a:solidFill>
                  <a:cs typeface="Comic Sans MS" charset="0"/>
                  <a:sym typeface="Comic Sans MS" charset="0"/>
                </a:rPr>
                <a:t> </a:t>
              </a:r>
              <a:r>
                <a:rPr lang="en-US" sz="1400" err="1">
                  <a:solidFill>
                    <a:srgbClr val="FED1CF"/>
                  </a:solidFill>
                  <a:cs typeface="Comic Sans MS" charset="0"/>
                  <a:sym typeface="Comic Sans MS" charset="0"/>
                </a:rPr>
                <a:t>beskyttelse</a:t>
              </a:r>
              <a:r>
                <a:rPr lang="en-US" sz="1400">
                  <a:solidFill>
                    <a:srgbClr val="FED1CF"/>
                  </a:solidFill>
                  <a:cs typeface="Comic Sans MS" charset="0"/>
                  <a:sym typeface="Comic Sans MS" charset="0"/>
                </a:rPr>
                <a:t> </a:t>
              </a:r>
              <a:r>
                <a:rPr lang="en-US" sz="1400" err="1">
                  <a:solidFill>
                    <a:srgbClr val="FED1CF"/>
                  </a:solidFill>
                  <a:cs typeface="Comic Sans MS" charset="0"/>
                  <a:sym typeface="Comic Sans MS" charset="0"/>
                </a:rPr>
                <a:t>og</a:t>
              </a:r>
              <a:r>
                <a:rPr lang="en-US" sz="1400">
                  <a:solidFill>
                    <a:srgbClr val="FED1CF"/>
                  </a:solidFill>
                  <a:cs typeface="Comic Sans MS" charset="0"/>
                  <a:sym typeface="Comic Sans MS" charset="0"/>
                </a:rPr>
                <a:t> </a:t>
              </a:r>
            </a:p>
            <a:p>
              <a:pPr marL="17463" algn="ctr"/>
              <a:r>
                <a:rPr lang="en-US" sz="1400" err="1">
                  <a:solidFill>
                    <a:srgbClr val="FED1CF"/>
                  </a:solidFill>
                  <a:cs typeface="Comic Sans MS" charset="0"/>
                  <a:sym typeface="Comic Sans MS" charset="0"/>
                </a:rPr>
                <a:t>sikkerhed</a:t>
              </a:r>
              <a:endParaRPr lang="en-US" sz="1400">
                <a:solidFill>
                  <a:srgbClr val="FED1CF"/>
                </a:solidFill>
                <a:cs typeface="Comic Sans MS" charset="0"/>
                <a:sym typeface="Comic Sans MS" charset="0"/>
              </a:endParaRPr>
            </a:p>
            <a:p>
              <a:pPr marL="17463" algn="ctr"/>
              <a:endParaRPr lang="en-US" sz="1400">
                <a:solidFill>
                  <a:srgbClr val="FED1CF"/>
                </a:solidFill>
                <a:cs typeface="Comic Sans MS" charset="0"/>
                <a:sym typeface="Comic Sans MS" charset="0"/>
              </a:endParaRPr>
            </a:p>
            <a:p>
              <a:pPr marL="17463" algn="ctr"/>
              <a:r>
                <a:rPr lang="en-US" sz="1400" err="1">
                  <a:solidFill>
                    <a:srgbClr val="FED1CF"/>
                  </a:solidFill>
                  <a:cs typeface="Comic Sans MS" charset="0"/>
                  <a:sym typeface="Comic Sans MS" charset="0"/>
                </a:rPr>
                <a:t>Aktiverer</a:t>
              </a:r>
              <a:r>
                <a:rPr lang="en-US" sz="1400">
                  <a:solidFill>
                    <a:srgbClr val="FED1CF"/>
                  </a:solidFill>
                  <a:cs typeface="Comic Sans MS" charset="0"/>
                  <a:sym typeface="Comic Sans MS" charset="0"/>
                </a:rPr>
                <a:t> / </a:t>
              </a:r>
              <a:r>
                <a:rPr lang="en-US" sz="1400" err="1">
                  <a:solidFill>
                    <a:srgbClr val="FED1CF"/>
                  </a:solidFill>
                  <a:cs typeface="Comic Sans MS" charset="0"/>
                  <a:sym typeface="Comic Sans MS" charset="0"/>
                </a:rPr>
                <a:t>hæmmer</a:t>
              </a:r>
              <a:endParaRPr lang="en-US" sz="1400">
                <a:solidFill>
                  <a:srgbClr val="FED1CF"/>
                </a:solidFill>
                <a:cs typeface="Comic Sans MS" charset="0"/>
                <a:sym typeface="Comic Sans MS" charset="0"/>
              </a:endParaRPr>
            </a:p>
          </p:txBody>
        </p:sp>
      </p:grpSp>
      <p:sp>
        <p:nvSpPr>
          <p:cNvPr id="28677" name="Line 11"/>
          <p:cNvSpPr>
            <a:spLocks noChangeShapeType="1"/>
          </p:cNvSpPr>
          <p:nvPr/>
        </p:nvSpPr>
        <p:spPr bwMode="auto">
          <a:xfrm>
            <a:off x="4217378" y="2411439"/>
            <a:ext cx="479181" cy="1588"/>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p>
        </p:txBody>
      </p:sp>
      <p:sp>
        <p:nvSpPr>
          <p:cNvPr id="28678" name="Line 12"/>
          <p:cNvSpPr>
            <a:spLocks noChangeShapeType="1"/>
          </p:cNvSpPr>
          <p:nvPr/>
        </p:nvSpPr>
        <p:spPr bwMode="auto">
          <a:xfrm rot="10800000">
            <a:off x="4191000" y="2617761"/>
            <a:ext cx="457200" cy="1588"/>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p>
        </p:txBody>
      </p:sp>
      <p:sp>
        <p:nvSpPr>
          <p:cNvPr id="28679" name="Line 13"/>
          <p:cNvSpPr>
            <a:spLocks noChangeShapeType="1"/>
          </p:cNvSpPr>
          <p:nvPr/>
        </p:nvSpPr>
        <p:spPr bwMode="auto">
          <a:xfrm flipH="1">
            <a:off x="5732009" y="3886201"/>
            <a:ext cx="381000" cy="457200"/>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p>
        </p:txBody>
      </p:sp>
      <p:sp>
        <p:nvSpPr>
          <p:cNvPr id="28680" name="Line 14"/>
          <p:cNvSpPr>
            <a:spLocks noChangeShapeType="1"/>
          </p:cNvSpPr>
          <p:nvPr/>
        </p:nvSpPr>
        <p:spPr bwMode="auto">
          <a:xfrm rot="10800000" flipH="1">
            <a:off x="5600699" y="3808414"/>
            <a:ext cx="228600" cy="306387"/>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p>
        </p:txBody>
      </p:sp>
      <p:sp>
        <p:nvSpPr>
          <p:cNvPr id="28681" name="Line 15"/>
          <p:cNvSpPr>
            <a:spLocks noChangeShapeType="1"/>
          </p:cNvSpPr>
          <p:nvPr/>
        </p:nvSpPr>
        <p:spPr bwMode="auto">
          <a:xfrm rot="10800000">
            <a:off x="3143929" y="3696494"/>
            <a:ext cx="321656" cy="379414"/>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p>
        </p:txBody>
      </p:sp>
      <p:sp>
        <p:nvSpPr>
          <p:cNvPr id="28682" name="Line 16"/>
          <p:cNvSpPr>
            <a:spLocks noChangeShapeType="1"/>
          </p:cNvSpPr>
          <p:nvPr/>
        </p:nvSpPr>
        <p:spPr bwMode="auto">
          <a:xfrm>
            <a:off x="2865660" y="3808412"/>
            <a:ext cx="381000" cy="428957"/>
          </a:xfrm>
          <a:prstGeom prst="line">
            <a:avLst/>
          </a:prstGeom>
          <a:noFill/>
          <a:ln w="381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p>
        </p:txBody>
      </p:sp>
      <p:sp>
        <p:nvSpPr>
          <p:cNvPr id="28683" name="Rectangle 17"/>
          <p:cNvSpPr>
            <a:spLocks/>
          </p:cNvSpPr>
          <p:nvPr/>
        </p:nvSpPr>
        <p:spPr bwMode="auto">
          <a:xfrm>
            <a:off x="5867401" y="5865814"/>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2014 </a:t>
            </a:r>
            <a:r>
              <a:rPr lang="en-US" sz="1100">
                <a:solidFill>
                  <a:srgbClr val="FFFFFF"/>
                </a:solidFill>
                <a:cs typeface="Comic Sans MS" charset="0"/>
                <a:sym typeface="Comic Sans MS" charset="0"/>
              </a:rPr>
              <a:t>(</a:t>
            </a:r>
            <a:r>
              <a:rPr lang="en-US" sz="1100" err="1" smtClean="0">
                <a:solidFill>
                  <a:srgbClr val="FFFFFF"/>
                </a:solidFill>
                <a:cs typeface="Comic Sans MS" charset="0"/>
                <a:sym typeface="Comic Sans MS" charset="0"/>
              </a:rPr>
              <a:t>Isager</a:t>
            </a:r>
            <a:r>
              <a:rPr lang="en-US" sz="1100" smtClean="0">
                <a:solidFill>
                  <a:srgbClr val="FFFFFF"/>
                </a:solidFill>
                <a:cs typeface="Comic Sans MS" charset="0"/>
                <a:sym typeface="Comic Sans MS" charset="0"/>
              </a:rPr>
              <a:t>)</a:t>
            </a:r>
            <a:endParaRPr lang="en-US" sz="1100">
              <a:solidFill>
                <a:srgbClr val="FFFFFF"/>
              </a:solidFill>
              <a:cs typeface="Comic Sans MS" charset="0"/>
              <a:sym typeface="Comic Sans MS" charset="0"/>
            </a:endParaRPr>
          </a:p>
        </p:txBody>
      </p:sp>
      <p:sp>
        <p:nvSpPr>
          <p:cNvPr id="28684" name="Rectangle 18"/>
          <p:cNvSpPr>
            <a:spLocks/>
          </p:cNvSpPr>
          <p:nvPr/>
        </p:nvSpPr>
        <p:spPr bwMode="auto">
          <a:xfrm>
            <a:off x="5486400" y="1229017"/>
            <a:ext cx="207182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da-DK" sz="1300" smtClean="0">
                <a:solidFill>
                  <a:srgbClr val="3F691E"/>
                </a:solidFill>
                <a:cs typeface="Comic Sans MS" charset="0"/>
                <a:sym typeface="Comic Sans MS" charset="0"/>
              </a:rPr>
              <a:t>Tilfredshed / tryg / forbundet</a:t>
            </a:r>
            <a:endParaRPr lang="da-DK" sz="1300">
              <a:solidFill>
                <a:srgbClr val="3F691E"/>
              </a:solidFill>
              <a:cs typeface="Comic Sans MS" charset="0"/>
              <a:sym typeface="Comic Sans MS" charset="0"/>
            </a:endParaRPr>
          </a:p>
        </p:txBody>
      </p:sp>
      <p:sp>
        <p:nvSpPr>
          <p:cNvPr id="28685" name="Rectangle 19"/>
          <p:cNvSpPr>
            <a:spLocks/>
          </p:cNvSpPr>
          <p:nvPr/>
        </p:nvSpPr>
        <p:spPr bwMode="auto">
          <a:xfrm>
            <a:off x="555381" y="1219201"/>
            <a:ext cx="196961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da-DK" sz="1300" smtClean="0">
                <a:solidFill>
                  <a:srgbClr val="003DCC"/>
                </a:solidFill>
                <a:cs typeface="Comic Sans MS" charset="0"/>
                <a:sym typeface="Comic Sans MS" charset="0"/>
              </a:rPr>
              <a:t>Drevet/ spænding / vitalitet</a:t>
            </a:r>
            <a:endParaRPr lang="da-DK" sz="1300">
              <a:solidFill>
                <a:srgbClr val="003DCC"/>
              </a:solidFill>
              <a:cs typeface="Comic Sans MS" charset="0"/>
              <a:sym typeface="Comic Sans MS" charset="0"/>
            </a:endParaRPr>
          </a:p>
        </p:txBody>
      </p:sp>
      <p:sp>
        <p:nvSpPr>
          <p:cNvPr id="28686" name="Rectangle 20"/>
          <p:cNvSpPr>
            <a:spLocks/>
          </p:cNvSpPr>
          <p:nvPr/>
        </p:nvSpPr>
        <p:spPr bwMode="auto">
          <a:xfrm>
            <a:off x="3663462" y="6178551"/>
            <a:ext cx="143845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300">
                <a:solidFill>
                  <a:srgbClr val="FF2712"/>
                </a:solidFill>
                <a:cs typeface="Comic Sans MS" charset="0"/>
                <a:sym typeface="Comic Sans MS" charset="0"/>
              </a:rPr>
              <a:t>Vrede / angst / afsky</a:t>
            </a: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108981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
          <p:cNvGrpSpPr>
            <a:grpSpLocks/>
          </p:cNvGrpSpPr>
          <p:nvPr/>
        </p:nvGrpSpPr>
        <p:grpSpPr bwMode="auto">
          <a:xfrm>
            <a:off x="2824843" y="179615"/>
            <a:ext cx="3488191" cy="2415812"/>
            <a:chOff x="0" y="0"/>
            <a:chExt cx="5127" cy="2959"/>
          </a:xfrm>
        </p:grpSpPr>
        <p:sp>
          <p:nvSpPr>
            <p:cNvPr id="43019" name="Oval 2"/>
            <p:cNvSpPr>
              <a:spLocks/>
            </p:cNvSpPr>
            <p:nvPr/>
          </p:nvSpPr>
          <p:spPr bwMode="auto">
            <a:xfrm>
              <a:off x="0" y="0"/>
              <a:ext cx="5127" cy="2959"/>
            </a:xfrm>
            <a:prstGeom prst="ellipse">
              <a:avLst/>
            </a:prstGeom>
            <a:solidFill>
              <a:srgbClr val="FF3300"/>
            </a:solidFill>
            <a:ln w="9525">
              <a:solidFill>
                <a:schemeClr val="accent1"/>
              </a:solidFill>
              <a:round/>
              <a:headEnd/>
              <a:tailEnd/>
            </a:ln>
          </p:spPr>
          <p:txBody>
            <a:bodyPr lIns="0" tIns="0" rIns="0" bIns="0"/>
            <a:lstStyle/>
            <a:p>
              <a:endParaRPr lang="da-DK">
                <a:solidFill>
                  <a:srgbClr val="FFFFFF"/>
                </a:solidFill>
              </a:endParaRPr>
            </a:p>
          </p:txBody>
        </p:sp>
        <p:sp>
          <p:nvSpPr>
            <p:cNvPr id="43020" name="Rectangle 3"/>
            <p:cNvSpPr>
              <a:spLocks/>
            </p:cNvSpPr>
            <p:nvPr/>
          </p:nvSpPr>
          <p:spPr bwMode="auto">
            <a:xfrm>
              <a:off x="245" y="319"/>
              <a:ext cx="4637" cy="2320"/>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lIns="38100" tIns="38100" rIns="115778" bIns="38100" anchor="ctr"/>
            <a:lstStyle/>
            <a:p>
              <a:pPr marL="17583" algn="ctr"/>
              <a:r>
                <a:rPr lang="en-US" b="1" err="1">
                  <a:solidFill>
                    <a:srgbClr val="FFFFFF"/>
                  </a:solidFill>
                  <a:ea typeface="ＭＳ Ｐゴシック" charset="0"/>
                  <a:sym typeface="Comic Sans MS" charset="0"/>
                </a:rPr>
                <a:t>Trusselsfokuseret</a:t>
              </a:r>
              <a:endParaRPr lang="en-US" b="1">
                <a:solidFill>
                  <a:srgbClr val="FFFFFF"/>
                </a:solidFill>
                <a:ea typeface="ＭＳ Ｐゴシック" charset="0"/>
                <a:sym typeface="Comic Sans MS" charset="0"/>
              </a:endParaRPr>
            </a:p>
            <a:p>
              <a:pPr marL="17583" algn="ctr"/>
              <a:endParaRPr lang="en-US">
                <a:solidFill>
                  <a:srgbClr val="FFFFFF"/>
                </a:solidFill>
                <a:ea typeface="ＭＳ Ｐゴシック" charset="0"/>
                <a:sym typeface="Comic Sans MS" charset="0"/>
              </a:endParaRPr>
            </a:p>
            <a:p>
              <a:pPr marL="17583" algn="ctr"/>
              <a:r>
                <a:rPr lang="en-US" err="1">
                  <a:solidFill>
                    <a:srgbClr val="FFFFFF"/>
                  </a:solidFill>
                  <a:ea typeface="ＭＳ Ｐゴシック" charset="0"/>
                  <a:sym typeface="Comic Sans MS" charset="0"/>
                </a:rPr>
                <a:t>Aktiverer</a:t>
              </a:r>
              <a:r>
                <a:rPr lang="en-US">
                  <a:solidFill>
                    <a:srgbClr val="FFFFFF"/>
                  </a:solidFill>
                  <a:ea typeface="ＭＳ Ｐゴシック" charset="0"/>
                  <a:sym typeface="Comic Sans MS" charset="0"/>
                </a:rPr>
                <a:t> </a:t>
              </a:r>
              <a:r>
                <a:rPr lang="en-US" err="1">
                  <a:solidFill>
                    <a:srgbClr val="FFFFFF"/>
                  </a:solidFill>
                  <a:ea typeface="ＭＳ Ｐゴシック" charset="0"/>
                  <a:sym typeface="Comic Sans MS" charset="0"/>
                </a:rPr>
                <a:t>søgning</a:t>
              </a:r>
              <a:r>
                <a:rPr lang="en-US">
                  <a:solidFill>
                    <a:srgbClr val="FFFFFF"/>
                  </a:solidFill>
                  <a:ea typeface="ＭＳ Ｐゴシック" charset="0"/>
                  <a:sym typeface="Comic Sans MS" charset="0"/>
                </a:rPr>
                <a:t> </a:t>
              </a:r>
              <a:r>
                <a:rPr lang="en-US" err="1">
                  <a:solidFill>
                    <a:srgbClr val="FFFFFF"/>
                  </a:solidFill>
                  <a:ea typeface="ＭＳ Ｐゴシック" charset="0"/>
                  <a:sym typeface="Comic Sans MS" charset="0"/>
                </a:rPr>
                <a:t>af</a:t>
              </a:r>
              <a:r>
                <a:rPr lang="en-US">
                  <a:solidFill>
                    <a:srgbClr val="FFFFFF"/>
                  </a:solidFill>
                  <a:ea typeface="ＭＳ Ｐゴシック" charset="0"/>
                  <a:sym typeface="Comic Sans MS" charset="0"/>
                </a:rPr>
                <a:t> </a:t>
              </a:r>
              <a:r>
                <a:rPr lang="en-US" err="1">
                  <a:solidFill>
                    <a:srgbClr val="FFFFFF"/>
                  </a:solidFill>
                  <a:ea typeface="ＭＳ Ｐゴシック" charset="0"/>
                  <a:sym typeface="Comic Sans MS" charset="0"/>
                </a:rPr>
                <a:t>beskyttelse</a:t>
              </a:r>
              <a:r>
                <a:rPr lang="en-US">
                  <a:solidFill>
                    <a:srgbClr val="FFFFFF"/>
                  </a:solidFill>
                  <a:ea typeface="ＭＳ Ｐゴシック" charset="0"/>
                  <a:sym typeface="Comic Sans MS" charset="0"/>
                </a:rPr>
                <a:t> </a:t>
              </a:r>
              <a:r>
                <a:rPr lang="en-US" err="1">
                  <a:solidFill>
                    <a:srgbClr val="FFFFFF"/>
                  </a:solidFill>
                  <a:ea typeface="ＭＳ Ｐゴシック" charset="0"/>
                  <a:sym typeface="Comic Sans MS" charset="0"/>
                </a:rPr>
                <a:t>og</a:t>
              </a:r>
              <a:r>
                <a:rPr lang="en-US">
                  <a:solidFill>
                    <a:srgbClr val="FFFFFF"/>
                  </a:solidFill>
                  <a:ea typeface="ＭＳ Ｐゴシック" charset="0"/>
                  <a:sym typeface="Comic Sans MS" charset="0"/>
                </a:rPr>
                <a:t> </a:t>
              </a:r>
            </a:p>
            <a:p>
              <a:pPr marL="17583" algn="ctr"/>
              <a:r>
                <a:rPr lang="en-US" err="1">
                  <a:solidFill>
                    <a:srgbClr val="FFFFFF"/>
                  </a:solidFill>
                  <a:ea typeface="ＭＳ Ｐゴシック" charset="0"/>
                  <a:sym typeface="Comic Sans MS" charset="0"/>
                </a:rPr>
                <a:t>sikkerhed</a:t>
              </a:r>
              <a:endParaRPr lang="en-US">
                <a:solidFill>
                  <a:srgbClr val="FFFFFF"/>
                </a:solidFill>
                <a:ea typeface="ＭＳ Ｐゴシック" charset="0"/>
                <a:sym typeface="Comic Sans MS" charset="0"/>
              </a:endParaRPr>
            </a:p>
            <a:p>
              <a:pPr marL="17583" algn="ctr"/>
              <a:endParaRPr lang="en-US">
                <a:solidFill>
                  <a:srgbClr val="FFFFFF"/>
                </a:solidFill>
                <a:ea typeface="ＭＳ Ｐゴシック" charset="0"/>
                <a:sym typeface="Comic Sans MS" charset="0"/>
              </a:endParaRPr>
            </a:p>
            <a:p>
              <a:pPr marL="17583" algn="ctr"/>
              <a:r>
                <a:rPr lang="en-US" err="1">
                  <a:solidFill>
                    <a:srgbClr val="FFFFFF"/>
                  </a:solidFill>
                  <a:ea typeface="ＭＳ Ｐゴシック" charset="0"/>
                  <a:sym typeface="Comic Sans MS" charset="0"/>
                </a:rPr>
                <a:t>Aktiverer</a:t>
              </a:r>
              <a:r>
                <a:rPr lang="en-US">
                  <a:solidFill>
                    <a:srgbClr val="FFFFFF"/>
                  </a:solidFill>
                  <a:ea typeface="ＭＳ Ｐゴシック" charset="0"/>
                  <a:sym typeface="Comic Sans MS" charset="0"/>
                </a:rPr>
                <a:t> / </a:t>
              </a:r>
              <a:r>
                <a:rPr lang="en-US" err="1">
                  <a:solidFill>
                    <a:srgbClr val="FFFFFF"/>
                  </a:solidFill>
                  <a:ea typeface="ＭＳ Ｐゴシック" charset="0"/>
                  <a:sym typeface="Comic Sans MS" charset="0"/>
                </a:rPr>
                <a:t>hæmmer</a:t>
              </a:r>
              <a:endParaRPr lang="en-US">
                <a:solidFill>
                  <a:srgbClr val="FFFFFF"/>
                </a:solidFill>
                <a:ea typeface="ＭＳ Ｐゴシック" charset="0"/>
                <a:sym typeface="Comic Sans MS" charset="0"/>
              </a:endParaRPr>
            </a:p>
          </p:txBody>
        </p:sp>
      </p:grpSp>
      <p:sp>
        <p:nvSpPr>
          <p:cNvPr id="43011" name="Line 4"/>
          <p:cNvSpPr>
            <a:spLocks noChangeShapeType="1"/>
          </p:cNvSpPr>
          <p:nvPr/>
        </p:nvSpPr>
        <p:spPr bwMode="auto">
          <a:xfrm>
            <a:off x="5105400" y="3579223"/>
            <a:ext cx="1632857" cy="744583"/>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3012" name="Line 5"/>
          <p:cNvSpPr>
            <a:spLocks noChangeShapeType="1"/>
          </p:cNvSpPr>
          <p:nvPr/>
        </p:nvSpPr>
        <p:spPr bwMode="auto">
          <a:xfrm>
            <a:off x="4572000" y="3526972"/>
            <a:ext cx="0" cy="718457"/>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3013" name="Line 6"/>
          <p:cNvSpPr>
            <a:spLocks noChangeShapeType="1"/>
          </p:cNvSpPr>
          <p:nvPr/>
        </p:nvSpPr>
        <p:spPr bwMode="auto">
          <a:xfrm flipH="1">
            <a:off x="2231571" y="3566160"/>
            <a:ext cx="1752600" cy="764177"/>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3014" name="Line 7"/>
          <p:cNvSpPr>
            <a:spLocks noChangeShapeType="1"/>
          </p:cNvSpPr>
          <p:nvPr/>
        </p:nvSpPr>
        <p:spPr bwMode="auto">
          <a:xfrm>
            <a:off x="4572000" y="2693398"/>
            <a:ext cx="0" cy="474345"/>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3015" name="Rectangle 8"/>
          <p:cNvSpPr>
            <a:spLocks/>
          </p:cNvSpPr>
          <p:nvPr/>
        </p:nvSpPr>
        <p:spPr bwMode="auto">
          <a:xfrm>
            <a:off x="4190056" y="3128554"/>
            <a:ext cx="7638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400" b="1">
                <a:solidFill>
                  <a:srgbClr val="FFFFFF"/>
                </a:solidFill>
                <a:ea typeface="ＭＳ Ｐゴシック" charset="0"/>
                <a:sym typeface="Comic Sans MS" charset="0"/>
              </a:rPr>
              <a:t>Angst</a:t>
            </a:r>
          </a:p>
        </p:txBody>
      </p:sp>
      <p:sp>
        <p:nvSpPr>
          <p:cNvPr id="43016" name="Rectangle 9"/>
          <p:cNvSpPr>
            <a:spLocks/>
          </p:cNvSpPr>
          <p:nvPr/>
        </p:nvSpPr>
        <p:spPr bwMode="auto">
          <a:xfrm>
            <a:off x="3410999" y="4434860"/>
            <a:ext cx="305723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a:solidFill>
                  <a:srgbClr val="FFFFFF"/>
                </a:solidFill>
                <a:ea typeface="ＭＳ Ｐゴシック" charset="0"/>
                <a:sym typeface="Comic Sans MS" charset="0"/>
              </a:rPr>
              <a:t>Opmærksomhed / </a:t>
            </a:r>
            <a:r>
              <a:rPr lang="en-US" sz="2000" b="1" err="1">
                <a:solidFill>
                  <a:srgbClr val="FFFFFF"/>
                </a:solidFill>
                <a:ea typeface="ＭＳ Ｐゴシック" charset="0"/>
                <a:sym typeface="Comic Sans MS" charset="0"/>
              </a:rPr>
              <a:t>tænkning</a:t>
            </a:r>
            <a:endParaRPr lang="en-US" sz="2000" b="1">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smalt</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fokuseret</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a:solidFill>
                  <a:srgbClr val="FFFFFF"/>
                </a:solidFill>
                <a:ea typeface="ＭＳ Ｐゴシック" charset="0"/>
                <a:sym typeface="Comic Sans MS" charset="0"/>
              </a:rPr>
              <a:t>Fare - </a:t>
            </a:r>
            <a:r>
              <a:rPr lang="en-US" sz="2000" err="1">
                <a:solidFill>
                  <a:srgbClr val="FFFFFF"/>
                </a:solidFill>
                <a:ea typeface="ＭＳ Ｐゴシック" charset="0"/>
                <a:sym typeface="Comic Sans MS" charset="0"/>
              </a:rPr>
              <a:t>trussel</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a:solidFill>
                  <a:srgbClr val="FFFFFF"/>
                </a:solidFill>
                <a:ea typeface="ＭＳ Ｐゴシック" charset="0"/>
                <a:sym typeface="Comic Sans MS" charset="0"/>
              </a:rPr>
              <a:t>Scanner - </a:t>
            </a:r>
            <a:r>
              <a:rPr lang="en-US" sz="2000" err="1">
                <a:solidFill>
                  <a:srgbClr val="FFFFFF"/>
                </a:solidFill>
                <a:ea typeface="ＭＳ Ｐゴシック" charset="0"/>
                <a:sym typeface="Comic Sans MS" charset="0"/>
              </a:rPr>
              <a:t>søger</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Internt</a:t>
            </a:r>
            <a:r>
              <a:rPr lang="en-US" sz="2000">
                <a:solidFill>
                  <a:srgbClr val="FFFFFF"/>
                </a:solidFill>
                <a:ea typeface="ＭＳ Ｐゴシック" charset="0"/>
                <a:sym typeface="Comic Sans MS" charset="0"/>
              </a:rPr>
              <a:t> vs. </a:t>
            </a:r>
            <a:r>
              <a:rPr lang="en-US" sz="2000" err="1">
                <a:solidFill>
                  <a:srgbClr val="FFFFFF"/>
                </a:solidFill>
                <a:ea typeface="ＭＳ Ｐゴシック" charset="0"/>
                <a:sym typeface="Comic Sans MS" charset="0"/>
              </a:rPr>
              <a:t>externt</a:t>
            </a:r>
            <a:endParaRPr lang="en-US" sz="2000">
              <a:solidFill>
                <a:srgbClr val="FFFFFF"/>
              </a:solidFill>
              <a:ea typeface="ＭＳ Ｐゴシック" charset="0"/>
              <a:sym typeface="Comic Sans MS" charset="0"/>
            </a:endParaRPr>
          </a:p>
        </p:txBody>
      </p:sp>
      <p:sp>
        <p:nvSpPr>
          <p:cNvPr id="43017" name="Rectangle 10"/>
          <p:cNvSpPr>
            <a:spLocks/>
          </p:cNvSpPr>
          <p:nvPr/>
        </p:nvSpPr>
        <p:spPr bwMode="auto">
          <a:xfrm>
            <a:off x="693953" y="4395652"/>
            <a:ext cx="2717046"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err="1">
                <a:solidFill>
                  <a:srgbClr val="FFFFFF"/>
                </a:solidFill>
                <a:ea typeface="ＭＳ Ｐゴシック" charset="0"/>
                <a:sym typeface="Comic Sans MS" charset="0"/>
              </a:rPr>
              <a:t>Krop</a:t>
            </a:r>
            <a:r>
              <a:rPr lang="en-US" sz="2000" b="1">
                <a:solidFill>
                  <a:srgbClr val="FFFFFF"/>
                </a:solidFill>
                <a:ea typeface="ＭＳ Ｐゴシック" charset="0"/>
                <a:sym typeface="Comic Sans MS" charset="0"/>
              </a:rPr>
              <a:t> / </a:t>
            </a:r>
            <a:r>
              <a:rPr lang="en-US" sz="2000" b="1" err="1">
                <a:solidFill>
                  <a:srgbClr val="FFFFFF"/>
                </a:solidFill>
                <a:ea typeface="ＭＳ Ｐゴシック" charset="0"/>
                <a:sym typeface="Comic Sans MS" charset="0"/>
              </a:rPr>
              <a:t>følelser</a:t>
            </a:r>
            <a:endParaRPr lang="en-US" sz="2000" b="1">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Spændt</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Hjertebanken</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Tør</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i</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munden</a:t>
            </a:r>
            <a:endParaRPr lang="en-US" sz="2000">
              <a:solidFill>
                <a:srgbClr val="FFFFFF"/>
              </a:solidFill>
              <a:ea typeface="ＭＳ Ｐゴシック" charset="0"/>
              <a:sym typeface="Comic Sans MS" charset="0"/>
            </a:endParaRPr>
          </a:p>
          <a:p>
            <a:pPr marL="35899">
              <a:buSzPct val="125000"/>
              <a:buFont typeface="Lucida Grande" charset="0"/>
              <a:buChar char="‣"/>
            </a:pPr>
            <a:r>
              <a:rPr lang="ja-JP" altLang="en-US" sz="2000">
                <a:solidFill>
                  <a:srgbClr val="FFFFFF"/>
                </a:solidFill>
                <a:ea typeface="ＭＳ Ｐゴシック" charset="0"/>
                <a:sym typeface="Comic Sans MS" charset="0"/>
              </a:rPr>
              <a:t>“</a:t>
            </a:r>
            <a:r>
              <a:rPr lang="en-US" altLang="ja-JP" sz="2000" err="1">
                <a:solidFill>
                  <a:srgbClr val="FFFFFF"/>
                </a:solidFill>
                <a:ea typeface="Comic Sans MS" charset="0"/>
                <a:cs typeface="Comic Sans MS" charset="0"/>
                <a:sym typeface="Comic Sans MS" charset="0"/>
              </a:rPr>
              <a:t>Sommerfugle</a:t>
            </a:r>
            <a:r>
              <a:rPr lang="en-US" altLang="ja-JP" sz="2000">
                <a:solidFill>
                  <a:srgbClr val="FFFFFF"/>
                </a:solidFill>
                <a:ea typeface="Comic Sans MS" charset="0"/>
                <a:cs typeface="Comic Sans MS" charset="0"/>
                <a:sym typeface="Comic Sans MS" charset="0"/>
              </a:rPr>
              <a:t> </a:t>
            </a:r>
            <a:r>
              <a:rPr lang="en-US" altLang="ja-JP" sz="2000" err="1">
                <a:solidFill>
                  <a:srgbClr val="FFFFFF"/>
                </a:solidFill>
                <a:ea typeface="Comic Sans MS" charset="0"/>
                <a:cs typeface="Comic Sans MS" charset="0"/>
                <a:sym typeface="Comic Sans MS" charset="0"/>
              </a:rPr>
              <a:t>i</a:t>
            </a:r>
            <a:r>
              <a:rPr lang="en-US" altLang="ja-JP" sz="2000">
                <a:solidFill>
                  <a:srgbClr val="FFFFFF"/>
                </a:solidFill>
                <a:ea typeface="Comic Sans MS" charset="0"/>
                <a:cs typeface="Comic Sans MS" charset="0"/>
                <a:sym typeface="Comic Sans MS" charset="0"/>
              </a:rPr>
              <a:t> maven</a:t>
            </a:r>
            <a:r>
              <a:rPr lang="ja-JP" altLang="en-US" sz="2000">
                <a:solidFill>
                  <a:srgbClr val="FFFFFF"/>
                </a:solidFill>
                <a:ea typeface="ＭＳ Ｐゴシック" charset="0"/>
                <a:sym typeface="Comic Sans MS" charset="0"/>
              </a:rPr>
              <a:t>”</a:t>
            </a:r>
            <a:endParaRPr lang="en-US" altLang="ja-JP" sz="2000">
              <a:solidFill>
                <a:srgbClr val="FFFFFF"/>
              </a:solidFill>
              <a:ea typeface="Comic Sans MS" charset="0"/>
              <a:cs typeface="Comic Sans MS" charset="0"/>
              <a:sym typeface="Comic Sans MS" charset="0"/>
            </a:endParaRPr>
          </a:p>
          <a:p>
            <a:pPr marL="35899">
              <a:buSzPct val="125000"/>
              <a:buFont typeface="Lucida Grande" charset="0"/>
              <a:buChar char="‣"/>
            </a:pPr>
            <a:r>
              <a:rPr lang="en-US" sz="2000" err="1">
                <a:solidFill>
                  <a:srgbClr val="FFFFFF"/>
                </a:solidFill>
                <a:ea typeface="Comic Sans MS" charset="0"/>
                <a:cs typeface="Comic Sans MS" charset="0"/>
                <a:sym typeface="Comic Sans MS" charset="0"/>
              </a:rPr>
              <a:t>Bange</a:t>
            </a:r>
            <a:endParaRPr lang="en-US" sz="2000">
              <a:solidFill>
                <a:srgbClr val="FFFFFF"/>
              </a:solidFill>
              <a:ea typeface="Comic Sans MS" charset="0"/>
              <a:cs typeface="Comic Sans MS" charset="0"/>
              <a:sym typeface="Comic Sans MS" charset="0"/>
            </a:endParaRPr>
          </a:p>
        </p:txBody>
      </p:sp>
      <p:sp>
        <p:nvSpPr>
          <p:cNvPr id="43018" name="Rectangle 11"/>
          <p:cNvSpPr>
            <a:spLocks/>
          </p:cNvSpPr>
          <p:nvPr/>
        </p:nvSpPr>
        <p:spPr bwMode="auto">
          <a:xfrm>
            <a:off x="6553200" y="4506686"/>
            <a:ext cx="222973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a:solidFill>
                  <a:srgbClr val="FFFFFF"/>
                </a:solidFill>
                <a:ea typeface="ＭＳ Ｐゴシック" charset="0"/>
                <a:sym typeface="Comic Sans MS" charset="0"/>
              </a:rPr>
              <a:t>Adfærd</a:t>
            </a:r>
          </a:p>
          <a:p>
            <a:pPr marL="35899">
              <a:buSzPct val="125000"/>
              <a:buFont typeface="Lucida Grande" charset="0"/>
              <a:buChar char="‣"/>
            </a:pPr>
            <a:r>
              <a:rPr lang="en-US" sz="2000" err="1">
                <a:solidFill>
                  <a:srgbClr val="FFFFFF"/>
                </a:solidFill>
                <a:ea typeface="ＭＳ Ｐゴシック" charset="0"/>
                <a:sym typeface="Comic Sans MS" charset="0"/>
              </a:rPr>
              <a:t>Passiv</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undgåelse</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Aktiv</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undgåelse</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Viser</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underkastelse</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Dissocierer</a:t>
            </a:r>
            <a:endParaRPr lang="en-US" sz="2000">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
        <p:nvSpPr>
          <p:cNvPr id="16" name="Rectangle 17"/>
          <p:cNvSpPr>
            <a:spLocks/>
          </p:cNvSpPr>
          <p:nvPr/>
        </p:nvSpPr>
        <p:spPr bwMode="auto">
          <a:xfrm>
            <a:off x="457200" y="170357"/>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2014 </a:t>
            </a:r>
            <a:r>
              <a:rPr lang="en-US" sz="1100">
                <a:solidFill>
                  <a:srgbClr val="FFFFFF"/>
                </a:solidFill>
                <a:cs typeface="Comic Sans MS" charset="0"/>
                <a:sym typeface="Comic Sans MS" charset="0"/>
              </a:rPr>
              <a:t>(</a:t>
            </a:r>
            <a:r>
              <a:rPr lang="en-US" sz="1100" err="1" smtClean="0">
                <a:solidFill>
                  <a:srgbClr val="FFFFFF"/>
                </a:solidFill>
                <a:cs typeface="Comic Sans MS" charset="0"/>
                <a:sym typeface="Comic Sans MS" charset="0"/>
              </a:rPr>
              <a:t>Isager</a:t>
            </a:r>
            <a:r>
              <a:rPr lang="en-US" sz="1100" smtClean="0">
                <a:solidFill>
                  <a:srgbClr val="FFFFFF"/>
                </a:solidFill>
                <a:cs typeface="Comic Sans MS" charset="0"/>
                <a:sym typeface="Comic Sans MS" charset="0"/>
              </a:rPr>
              <a:t>)</a:t>
            </a:r>
            <a:endParaRPr lang="en-US" sz="1100">
              <a:solidFill>
                <a:srgbClr val="FFFFFF"/>
              </a:solidFill>
              <a:cs typeface="Comic Sans MS" charset="0"/>
              <a:sym typeface="Comic Sans MS" charset="0"/>
            </a:endParaRPr>
          </a:p>
        </p:txBody>
      </p:sp>
    </p:spTree>
    <p:extLst>
      <p:ext uri="{BB962C8B-B14F-4D97-AF65-F5344CB8AC3E}">
        <p14:creationId xmlns:p14="http://schemas.microsoft.com/office/powerpoint/2010/main" val="35746982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09" name="Picture 2" descr="helmet"/>
          <p:cNvPicPr>
            <a:picLocks noChangeAspect="1" noChangeArrowheads="1"/>
          </p:cNvPicPr>
          <p:nvPr/>
        </p:nvPicPr>
        <p:blipFill>
          <a:blip r:embed="rId3"/>
          <a:srcRect/>
          <a:stretch>
            <a:fillRect/>
          </a:stretch>
        </p:blipFill>
        <p:spPr bwMode="auto">
          <a:xfrm>
            <a:off x="755650" y="981075"/>
            <a:ext cx="7834313" cy="4648200"/>
          </a:xfrm>
          <a:prstGeom prst="rect">
            <a:avLst/>
          </a:prstGeom>
          <a:noFill/>
          <a:ln w="9525">
            <a:noFill/>
            <a:miter lim="800000"/>
            <a:headEnd/>
            <a:tailEnd/>
          </a:ln>
        </p:spPr>
      </p:pic>
      <p:sp>
        <p:nvSpPr>
          <p:cNvPr id="3" name="Pladsholder til sidefod 2"/>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906876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
          <p:cNvGrpSpPr>
            <a:grpSpLocks/>
          </p:cNvGrpSpPr>
          <p:nvPr/>
        </p:nvGrpSpPr>
        <p:grpSpPr bwMode="auto">
          <a:xfrm>
            <a:off x="2824843" y="179615"/>
            <a:ext cx="3488191" cy="2415812"/>
            <a:chOff x="0" y="0"/>
            <a:chExt cx="5127" cy="2959"/>
          </a:xfrm>
        </p:grpSpPr>
        <p:sp>
          <p:nvSpPr>
            <p:cNvPr id="44043" name="Oval 2"/>
            <p:cNvSpPr>
              <a:spLocks/>
            </p:cNvSpPr>
            <p:nvPr/>
          </p:nvSpPr>
          <p:spPr bwMode="auto">
            <a:xfrm>
              <a:off x="0" y="0"/>
              <a:ext cx="5127" cy="2959"/>
            </a:xfrm>
            <a:prstGeom prst="ellipse">
              <a:avLst/>
            </a:prstGeom>
            <a:solidFill>
              <a:srgbClr val="FF3300"/>
            </a:solidFill>
            <a:ln w="9525">
              <a:solidFill>
                <a:schemeClr val="accent1"/>
              </a:solidFill>
              <a:round/>
              <a:headEnd/>
              <a:tailEnd/>
            </a:ln>
          </p:spPr>
          <p:txBody>
            <a:bodyPr lIns="0" tIns="0" rIns="0" bIns="0"/>
            <a:lstStyle/>
            <a:p>
              <a:endParaRPr lang="da-DK">
                <a:solidFill>
                  <a:srgbClr val="FFFFFF"/>
                </a:solidFill>
              </a:endParaRPr>
            </a:p>
          </p:txBody>
        </p:sp>
        <p:sp>
          <p:nvSpPr>
            <p:cNvPr id="44044" name="Rectangle 3"/>
            <p:cNvSpPr>
              <a:spLocks/>
            </p:cNvSpPr>
            <p:nvPr/>
          </p:nvSpPr>
          <p:spPr bwMode="auto">
            <a:xfrm>
              <a:off x="245" y="319"/>
              <a:ext cx="4637" cy="2320"/>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lIns="38100" tIns="38100" rIns="115778" bIns="38100" anchor="ctr"/>
            <a:lstStyle/>
            <a:p>
              <a:pPr marL="17583" algn="ctr"/>
              <a:r>
                <a:rPr lang="en-US" b="1" err="1">
                  <a:solidFill>
                    <a:srgbClr val="FFFFFF"/>
                  </a:solidFill>
                  <a:ea typeface="ＭＳ Ｐゴシック" charset="0"/>
                  <a:sym typeface="Comic Sans MS" charset="0"/>
                </a:rPr>
                <a:t>Trusselsfokuseret</a:t>
              </a:r>
              <a:endParaRPr lang="en-US" b="1">
                <a:solidFill>
                  <a:srgbClr val="FFFFFF"/>
                </a:solidFill>
                <a:ea typeface="ＭＳ Ｐゴシック" charset="0"/>
                <a:sym typeface="Comic Sans MS" charset="0"/>
              </a:endParaRPr>
            </a:p>
            <a:p>
              <a:pPr marL="17583" algn="ctr"/>
              <a:endParaRPr lang="en-US">
                <a:solidFill>
                  <a:srgbClr val="FFFFFF"/>
                </a:solidFill>
                <a:ea typeface="ＭＳ Ｐゴシック" charset="0"/>
                <a:sym typeface="Comic Sans MS" charset="0"/>
              </a:endParaRPr>
            </a:p>
            <a:p>
              <a:pPr marL="17583" algn="ctr"/>
              <a:r>
                <a:rPr lang="en-US" err="1">
                  <a:solidFill>
                    <a:srgbClr val="FFFFFF"/>
                  </a:solidFill>
                  <a:ea typeface="ＭＳ Ｐゴシック" charset="0"/>
                  <a:sym typeface="Comic Sans MS" charset="0"/>
                </a:rPr>
                <a:t>Aktiverer</a:t>
              </a:r>
              <a:r>
                <a:rPr lang="en-US">
                  <a:solidFill>
                    <a:srgbClr val="FFFFFF"/>
                  </a:solidFill>
                  <a:ea typeface="ＭＳ Ｐゴシック" charset="0"/>
                  <a:sym typeface="Comic Sans MS" charset="0"/>
                </a:rPr>
                <a:t> </a:t>
              </a:r>
              <a:r>
                <a:rPr lang="en-US" err="1">
                  <a:solidFill>
                    <a:srgbClr val="FFFFFF"/>
                  </a:solidFill>
                  <a:ea typeface="ＭＳ Ｐゴシック" charset="0"/>
                  <a:sym typeface="Comic Sans MS" charset="0"/>
                </a:rPr>
                <a:t>søgning</a:t>
              </a:r>
              <a:r>
                <a:rPr lang="en-US">
                  <a:solidFill>
                    <a:srgbClr val="FFFFFF"/>
                  </a:solidFill>
                  <a:ea typeface="ＭＳ Ｐゴシック" charset="0"/>
                  <a:sym typeface="Comic Sans MS" charset="0"/>
                </a:rPr>
                <a:t> </a:t>
              </a:r>
              <a:r>
                <a:rPr lang="en-US" err="1">
                  <a:solidFill>
                    <a:srgbClr val="FFFFFF"/>
                  </a:solidFill>
                  <a:ea typeface="ＭＳ Ｐゴシック" charset="0"/>
                  <a:sym typeface="Comic Sans MS" charset="0"/>
                </a:rPr>
                <a:t>af</a:t>
              </a:r>
              <a:r>
                <a:rPr lang="en-US">
                  <a:solidFill>
                    <a:srgbClr val="FFFFFF"/>
                  </a:solidFill>
                  <a:ea typeface="ＭＳ Ｐゴシック" charset="0"/>
                  <a:sym typeface="Comic Sans MS" charset="0"/>
                </a:rPr>
                <a:t> </a:t>
              </a:r>
              <a:r>
                <a:rPr lang="en-US" err="1">
                  <a:solidFill>
                    <a:srgbClr val="FFFFFF"/>
                  </a:solidFill>
                  <a:ea typeface="ＭＳ Ｐゴシック" charset="0"/>
                  <a:sym typeface="Comic Sans MS" charset="0"/>
                </a:rPr>
                <a:t>beskyttelse</a:t>
              </a:r>
              <a:r>
                <a:rPr lang="en-US">
                  <a:solidFill>
                    <a:srgbClr val="FFFFFF"/>
                  </a:solidFill>
                  <a:ea typeface="ＭＳ Ｐゴシック" charset="0"/>
                  <a:sym typeface="Comic Sans MS" charset="0"/>
                </a:rPr>
                <a:t> </a:t>
              </a:r>
              <a:r>
                <a:rPr lang="en-US" err="1">
                  <a:solidFill>
                    <a:srgbClr val="FFFFFF"/>
                  </a:solidFill>
                  <a:ea typeface="ＭＳ Ｐゴシック" charset="0"/>
                  <a:sym typeface="Comic Sans MS" charset="0"/>
                </a:rPr>
                <a:t>og</a:t>
              </a:r>
              <a:r>
                <a:rPr lang="en-US">
                  <a:solidFill>
                    <a:srgbClr val="FFFFFF"/>
                  </a:solidFill>
                  <a:ea typeface="ＭＳ Ｐゴシック" charset="0"/>
                  <a:sym typeface="Comic Sans MS" charset="0"/>
                </a:rPr>
                <a:t> </a:t>
              </a:r>
            </a:p>
            <a:p>
              <a:pPr marL="17583" algn="ctr"/>
              <a:r>
                <a:rPr lang="en-US" err="1">
                  <a:solidFill>
                    <a:srgbClr val="FFFFFF"/>
                  </a:solidFill>
                  <a:ea typeface="ＭＳ Ｐゴシック" charset="0"/>
                  <a:sym typeface="Comic Sans MS" charset="0"/>
                </a:rPr>
                <a:t>sikkerhed</a:t>
              </a:r>
              <a:endParaRPr lang="en-US">
                <a:solidFill>
                  <a:srgbClr val="FFFFFF"/>
                </a:solidFill>
                <a:ea typeface="ＭＳ Ｐゴシック" charset="0"/>
                <a:sym typeface="Comic Sans MS" charset="0"/>
              </a:endParaRPr>
            </a:p>
            <a:p>
              <a:pPr marL="17583" algn="ctr"/>
              <a:endParaRPr lang="en-US">
                <a:solidFill>
                  <a:srgbClr val="FFFFFF"/>
                </a:solidFill>
                <a:ea typeface="ＭＳ Ｐゴシック" charset="0"/>
                <a:sym typeface="Comic Sans MS" charset="0"/>
              </a:endParaRPr>
            </a:p>
            <a:p>
              <a:pPr marL="17583" algn="ctr"/>
              <a:r>
                <a:rPr lang="en-US" err="1">
                  <a:solidFill>
                    <a:srgbClr val="FFFFFF"/>
                  </a:solidFill>
                  <a:ea typeface="ＭＳ Ｐゴシック" charset="0"/>
                  <a:sym typeface="Comic Sans MS" charset="0"/>
                </a:rPr>
                <a:t>Aktiverer</a:t>
              </a:r>
              <a:r>
                <a:rPr lang="en-US">
                  <a:solidFill>
                    <a:srgbClr val="FFFFFF"/>
                  </a:solidFill>
                  <a:ea typeface="ＭＳ Ｐゴシック" charset="0"/>
                  <a:sym typeface="Comic Sans MS" charset="0"/>
                </a:rPr>
                <a:t> / </a:t>
              </a:r>
              <a:r>
                <a:rPr lang="en-US" err="1">
                  <a:solidFill>
                    <a:srgbClr val="FFFFFF"/>
                  </a:solidFill>
                  <a:ea typeface="ＭＳ Ｐゴシック" charset="0"/>
                  <a:sym typeface="Comic Sans MS" charset="0"/>
                </a:rPr>
                <a:t>hæmmer</a:t>
              </a:r>
              <a:endParaRPr lang="en-US">
                <a:solidFill>
                  <a:srgbClr val="FFFFFF"/>
                </a:solidFill>
                <a:ea typeface="ＭＳ Ｐゴシック" charset="0"/>
                <a:sym typeface="Comic Sans MS" charset="0"/>
              </a:endParaRPr>
            </a:p>
          </p:txBody>
        </p:sp>
      </p:grpSp>
      <p:sp>
        <p:nvSpPr>
          <p:cNvPr id="44035" name="Line 4"/>
          <p:cNvSpPr>
            <a:spLocks noChangeShapeType="1"/>
          </p:cNvSpPr>
          <p:nvPr/>
        </p:nvSpPr>
        <p:spPr bwMode="auto">
          <a:xfrm>
            <a:off x="5105400" y="3579223"/>
            <a:ext cx="1632857" cy="744583"/>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4036" name="Line 5"/>
          <p:cNvSpPr>
            <a:spLocks noChangeShapeType="1"/>
          </p:cNvSpPr>
          <p:nvPr/>
        </p:nvSpPr>
        <p:spPr bwMode="auto">
          <a:xfrm>
            <a:off x="4572000" y="3526972"/>
            <a:ext cx="0" cy="718457"/>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4037" name="Line 6"/>
          <p:cNvSpPr>
            <a:spLocks noChangeShapeType="1"/>
          </p:cNvSpPr>
          <p:nvPr/>
        </p:nvSpPr>
        <p:spPr bwMode="auto">
          <a:xfrm flipH="1">
            <a:off x="2231571" y="3566160"/>
            <a:ext cx="1752600" cy="764177"/>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4038" name="Line 7"/>
          <p:cNvSpPr>
            <a:spLocks noChangeShapeType="1"/>
          </p:cNvSpPr>
          <p:nvPr/>
        </p:nvSpPr>
        <p:spPr bwMode="auto">
          <a:xfrm>
            <a:off x="4572000" y="2693398"/>
            <a:ext cx="0" cy="474345"/>
          </a:xfrm>
          <a:prstGeom prst="line">
            <a:avLst/>
          </a:prstGeom>
          <a:noFill/>
          <a:ln w="38100">
            <a:solidFill>
              <a:schemeClr val="accent4"/>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solidFill>
                <a:srgbClr val="FFFFFF"/>
              </a:solidFill>
            </a:endParaRPr>
          </a:p>
        </p:txBody>
      </p:sp>
      <p:sp>
        <p:nvSpPr>
          <p:cNvPr id="44039" name="Rectangle 8"/>
          <p:cNvSpPr>
            <a:spLocks/>
          </p:cNvSpPr>
          <p:nvPr/>
        </p:nvSpPr>
        <p:spPr bwMode="auto">
          <a:xfrm>
            <a:off x="4170369" y="3128554"/>
            <a:ext cx="8032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400" b="1" err="1">
                <a:solidFill>
                  <a:srgbClr val="FFFFFF"/>
                </a:solidFill>
                <a:ea typeface="ＭＳ Ｐゴシック" charset="0"/>
                <a:sym typeface="Comic Sans MS" charset="0"/>
              </a:rPr>
              <a:t>Vrede</a:t>
            </a:r>
            <a:endParaRPr lang="en-US" sz="2400" b="1">
              <a:solidFill>
                <a:srgbClr val="FFFFFF"/>
              </a:solidFill>
              <a:ea typeface="ＭＳ Ｐゴシック" charset="0"/>
              <a:sym typeface="Comic Sans MS" charset="0"/>
            </a:endParaRPr>
          </a:p>
        </p:txBody>
      </p:sp>
      <p:sp>
        <p:nvSpPr>
          <p:cNvPr id="44040" name="Rectangle 9"/>
          <p:cNvSpPr>
            <a:spLocks/>
          </p:cNvSpPr>
          <p:nvPr/>
        </p:nvSpPr>
        <p:spPr bwMode="auto">
          <a:xfrm>
            <a:off x="3124200" y="4434840"/>
            <a:ext cx="305723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a:solidFill>
                  <a:srgbClr val="FFFFFF"/>
                </a:solidFill>
                <a:ea typeface="ＭＳ Ｐゴシック" charset="0"/>
                <a:sym typeface="Comic Sans MS" charset="0"/>
              </a:rPr>
              <a:t>Opmærksomhed / </a:t>
            </a:r>
            <a:r>
              <a:rPr lang="en-US" sz="2000" b="1" err="1">
                <a:solidFill>
                  <a:srgbClr val="FFFFFF"/>
                </a:solidFill>
                <a:ea typeface="ＭＳ Ｐゴシック" charset="0"/>
                <a:sym typeface="Comic Sans MS" charset="0"/>
              </a:rPr>
              <a:t>tænkning</a:t>
            </a:r>
            <a:endParaRPr lang="en-US" sz="2000" b="1">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smalt</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fokuseret</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Overskridende</a:t>
            </a:r>
            <a:r>
              <a:rPr lang="en-US" sz="2000">
                <a:solidFill>
                  <a:srgbClr val="FFFFFF"/>
                </a:solidFill>
                <a:ea typeface="ＭＳ Ｐゴシック" charset="0"/>
                <a:sym typeface="Comic Sans MS" charset="0"/>
              </a:rPr>
              <a:t>/</a:t>
            </a:r>
            <a:r>
              <a:rPr lang="en-US" sz="2000" err="1">
                <a:solidFill>
                  <a:srgbClr val="FFFFFF"/>
                </a:solidFill>
                <a:ea typeface="ＭＳ Ｐゴシック" charset="0"/>
                <a:sym typeface="Comic Sans MS" charset="0"/>
              </a:rPr>
              <a:t>blokerer</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a:solidFill>
                  <a:srgbClr val="FFFFFF"/>
                </a:solidFill>
                <a:ea typeface="ＭＳ Ｐゴシック" charset="0"/>
                <a:sym typeface="Comic Sans MS" charset="0"/>
              </a:rPr>
              <a:t>Scanner - </a:t>
            </a:r>
            <a:r>
              <a:rPr lang="en-US" sz="2000" err="1">
                <a:solidFill>
                  <a:srgbClr val="FFFFFF"/>
                </a:solidFill>
                <a:ea typeface="ＭＳ Ｐゴシック" charset="0"/>
                <a:sym typeface="Comic Sans MS" charset="0"/>
              </a:rPr>
              <a:t>søger</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Internt</a:t>
            </a:r>
            <a:r>
              <a:rPr lang="en-US" sz="2000">
                <a:solidFill>
                  <a:srgbClr val="FFFFFF"/>
                </a:solidFill>
                <a:ea typeface="ＭＳ Ｐゴシック" charset="0"/>
                <a:sym typeface="Comic Sans MS" charset="0"/>
              </a:rPr>
              <a:t> vs. </a:t>
            </a:r>
            <a:r>
              <a:rPr lang="en-US" sz="2000" err="1">
                <a:solidFill>
                  <a:srgbClr val="FFFFFF"/>
                </a:solidFill>
                <a:ea typeface="ＭＳ Ｐゴシック" charset="0"/>
                <a:sym typeface="Comic Sans MS" charset="0"/>
              </a:rPr>
              <a:t>externt</a:t>
            </a:r>
            <a:endParaRPr lang="en-US" sz="2000">
              <a:solidFill>
                <a:srgbClr val="FFFFFF"/>
              </a:solidFill>
              <a:ea typeface="ＭＳ Ｐゴシック" charset="0"/>
              <a:sym typeface="Comic Sans MS" charset="0"/>
            </a:endParaRPr>
          </a:p>
        </p:txBody>
      </p:sp>
      <p:sp>
        <p:nvSpPr>
          <p:cNvPr id="44041" name="Rectangle 10"/>
          <p:cNvSpPr>
            <a:spLocks/>
          </p:cNvSpPr>
          <p:nvPr/>
        </p:nvSpPr>
        <p:spPr bwMode="auto">
          <a:xfrm>
            <a:off x="900113" y="4395651"/>
            <a:ext cx="192473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36469" bIns="0"/>
          <a:lstStyle/>
          <a:p>
            <a:pPr marL="35899"/>
            <a:r>
              <a:rPr lang="en-US" sz="2000" b="1" err="1">
                <a:solidFill>
                  <a:srgbClr val="FFFFFF"/>
                </a:solidFill>
                <a:ea typeface="ＭＳ Ｐゴシック" charset="0"/>
                <a:sym typeface="Comic Sans MS" charset="0"/>
              </a:rPr>
              <a:t>Krop</a:t>
            </a:r>
            <a:r>
              <a:rPr lang="en-US" sz="2000" b="1">
                <a:solidFill>
                  <a:srgbClr val="FFFFFF"/>
                </a:solidFill>
                <a:ea typeface="ＭＳ Ｐゴシック" charset="0"/>
                <a:sym typeface="Comic Sans MS" charset="0"/>
              </a:rPr>
              <a:t> / </a:t>
            </a:r>
            <a:r>
              <a:rPr lang="en-US" sz="2000" b="1" err="1">
                <a:solidFill>
                  <a:srgbClr val="FFFFFF"/>
                </a:solidFill>
                <a:ea typeface="ＭＳ Ｐゴシック" charset="0"/>
                <a:sym typeface="Comic Sans MS" charset="0"/>
              </a:rPr>
              <a:t>følelser</a:t>
            </a:r>
            <a:endParaRPr lang="en-US" sz="2000" b="1">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Spændt</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Hjertebanken</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Trang</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til</a:t>
            </a:r>
            <a:r>
              <a:rPr lang="en-US" sz="2000">
                <a:solidFill>
                  <a:srgbClr val="FFFFFF"/>
                </a:solidFill>
                <a:ea typeface="ＭＳ Ｐゴシック" charset="0"/>
                <a:sym typeface="Comic Sans MS" charset="0"/>
              </a:rPr>
              <a:t> at handle</a:t>
            </a:r>
          </a:p>
          <a:p>
            <a:pPr marL="35899">
              <a:buSzPct val="125000"/>
              <a:buFont typeface="Lucida Grande" charset="0"/>
              <a:buChar char="‣"/>
            </a:pPr>
            <a:r>
              <a:rPr lang="en-US" sz="2000" err="1">
                <a:solidFill>
                  <a:srgbClr val="FFFFFF"/>
                </a:solidFill>
                <a:ea typeface="ＭＳ Ｐゴシック" charset="0"/>
                <a:sym typeface="Comic Sans MS" charset="0"/>
              </a:rPr>
              <a:t>Vrede</a:t>
            </a:r>
            <a:endParaRPr lang="en-US" sz="2000">
              <a:solidFill>
                <a:srgbClr val="FFFFFF"/>
              </a:solidFill>
              <a:ea typeface="ＭＳ Ｐゴシック" charset="0"/>
              <a:sym typeface="Comic Sans MS" charset="0"/>
            </a:endParaRPr>
          </a:p>
        </p:txBody>
      </p:sp>
      <p:sp>
        <p:nvSpPr>
          <p:cNvPr id="44042" name="Rectangle 11"/>
          <p:cNvSpPr>
            <a:spLocks/>
          </p:cNvSpPr>
          <p:nvPr/>
        </p:nvSpPr>
        <p:spPr bwMode="auto">
          <a:xfrm>
            <a:off x="6553200" y="4448213"/>
            <a:ext cx="2409270"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a:solidFill>
                  <a:srgbClr val="FFFFFF"/>
                </a:solidFill>
                <a:ea typeface="ＭＳ Ｐゴシック" charset="0"/>
                <a:sym typeface="Comic Sans MS" charset="0"/>
              </a:rPr>
              <a:t>Adfærd</a:t>
            </a:r>
          </a:p>
          <a:p>
            <a:pPr marL="35899">
              <a:buSzPct val="125000"/>
              <a:buFont typeface="Lucida Grande" charset="0"/>
              <a:buChar char="‣"/>
            </a:pPr>
            <a:r>
              <a:rPr lang="en-US" sz="2000" err="1">
                <a:solidFill>
                  <a:srgbClr val="FFFFFF"/>
                </a:solidFill>
                <a:ea typeface="ＭＳ Ｐゴシック" charset="0"/>
                <a:sym typeface="Comic Sans MS" charset="0"/>
              </a:rPr>
              <a:t>Intensiverer</a:t>
            </a:r>
            <a:r>
              <a:rPr lang="en-US" sz="2000">
                <a:solidFill>
                  <a:srgbClr val="FFFFFF"/>
                </a:solidFill>
                <a:ea typeface="ＭＳ Ｐゴシック" charset="0"/>
                <a:sym typeface="Comic Sans MS" charset="0"/>
              </a:rPr>
              <a:t> handling</a:t>
            </a:r>
          </a:p>
          <a:p>
            <a:pPr marL="35899">
              <a:buSzPct val="125000"/>
              <a:buFont typeface="Lucida Grande" charset="0"/>
              <a:buChar char="‣"/>
            </a:pPr>
            <a:r>
              <a:rPr lang="en-US" sz="2000" err="1">
                <a:solidFill>
                  <a:srgbClr val="FFFFFF"/>
                </a:solidFill>
                <a:ea typeface="ＭＳ Ｐゴシック" charset="0"/>
                <a:sym typeface="Comic Sans MS" charset="0"/>
              </a:rPr>
              <a:t>Viser</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agression</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Angriber</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Dissocierer</a:t>
            </a:r>
            <a:endParaRPr lang="en-US" sz="2000">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
        <p:nvSpPr>
          <p:cNvPr id="16" name="Rectangle 17"/>
          <p:cNvSpPr>
            <a:spLocks/>
          </p:cNvSpPr>
          <p:nvPr/>
        </p:nvSpPr>
        <p:spPr bwMode="auto">
          <a:xfrm>
            <a:off x="457200" y="179615"/>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2014 </a:t>
            </a:r>
            <a:r>
              <a:rPr lang="en-US" sz="1100">
                <a:solidFill>
                  <a:srgbClr val="FFFFFF"/>
                </a:solidFill>
                <a:cs typeface="Comic Sans MS" charset="0"/>
                <a:sym typeface="Comic Sans MS" charset="0"/>
              </a:rPr>
              <a:t>(</a:t>
            </a:r>
            <a:r>
              <a:rPr lang="en-US" sz="1100" err="1" smtClean="0">
                <a:solidFill>
                  <a:srgbClr val="FFFFFF"/>
                </a:solidFill>
                <a:cs typeface="Comic Sans MS" charset="0"/>
                <a:sym typeface="Comic Sans MS" charset="0"/>
              </a:rPr>
              <a:t>Isager</a:t>
            </a:r>
            <a:r>
              <a:rPr lang="en-US" sz="1100" smtClean="0">
                <a:solidFill>
                  <a:srgbClr val="FFFFFF"/>
                </a:solidFill>
                <a:cs typeface="Comic Sans MS" charset="0"/>
                <a:sym typeface="Comic Sans MS" charset="0"/>
              </a:rPr>
              <a:t>)</a:t>
            </a:r>
            <a:endParaRPr lang="en-US" sz="1100">
              <a:solidFill>
                <a:srgbClr val="FFFFFF"/>
              </a:solidFill>
              <a:cs typeface="Comic Sans MS" charset="0"/>
              <a:sym typeface="Comic Sans MS" charset="0"/>
            </a:endParaRPr>
          </a:p>
        </p:txBody>
      </p:sp>
    </p:spTree>
    <p:extLst>
      <p:ext uri="{BB962C8B-B14F-4D97-AF65-F5344CB8AC3E}">
        <p14:creationId xmlns:p14="http://schemas.microsoft.com/office/powerpoint/2010/main" val="277754397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p:cNvSpPr>
          <p:nvPr/>
        </p:nvSpPr>
        <p:spPr bwMode="auto">
          <a:xfrm rot="-192303">
            <a:off x="91848" y="6531429"/>
            <a:ext cx="7587343" cy="21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14" bIns="0" anchor="ctr"/>
          <a:lstStyle/>
          <a:p>
            <a:pPr marL="35166"/>
            <a:r>
              <a:rPr lang="en-US" sz="800">
                <a:solidFill>
                  <a:srgbClr val="FFFFFF"/>
                </a:solidFill>
                <a:latin typeface="Comic Sans MS" charset="0"/>
                <a:ea typeface="ＭＳ Ｐゴシック" charset="0"/>
                <a:sym typeface="Comic Sans MS" charset="0"/>
              </a:rPr>
              <a:t> </a:t>
            </a:r>
          </a:p>
        </p:txBody>
      </p:sp>
      <p:sp>
        <p:nvSpPr>
          <p:cNvPr id="2" name="Rectangle 2"/>
          <p:cNvSpPr>
            <a:spLocks noGrp="1" noChangeArrowheads="1"/>
          </p:cNvSpPr>
          <p:nvPr>
            <p:ph type="title"/>
          </p:nvPr>
        </p:nvSpPr>
        <p:spPr>
          <a:xfrm>
            <a:off x="631371" y="339634"/>
            <a:ext cx="7772400" cy="1371600"/>
          </a:xfrm>
        </p:spPr>
        <p:txBody>
          <a:bodyPr rIns="94673"/>
          <a:lstStyle/>
          <a:p>
            <a:pPr marL="35166">
              <a:defRPr/>
            </a:pPr>
            <a:r>
              <a:rPr lang="en-US" err="1" smtClean="0">
                <a:solidFill>
                  <a:srgbClr val="F8E950"/>
                </a:solidFill>
              </a:rPr>
              <a:t>Lotterigevinst</a:t>
            </a:r>
            <a:endParaRPr lang="en-US" smtClean="0">
              <a:solidFill>
                <a:srgbClr val="F8E950"/>
              </a:solidFill>
            </a:endParaRPr>
          </a:p>
        </p:txBody>
      </p:sp>
      <p:sp>
        <p:nvSpPr>
          <p:cNvPr id="46083" name="Rectangle 3"/>
          <p:cNvSpPr>
            <a:spLocks noGrp="1" noChangeArrowheads="1"/>
          </p:cNvSpPr>
          <p:nvPr>
            <p:ph idx="1"/>
          </p:nvPr>
        </p:nvSpPr>
        <p:spPr/>
        <p:txBody>
          <a:bodyPr rIns="94673"/>
          <a:lstStyle/>
          <a:p>
            <a:pPr marL="0" indent="0" algn="ctr">
              <a:buNone/>
              <a:defRPr/>
            </a:pPr>
            <a:endParaRPr lang="en-US" smtClean="0">
              <a:solidFill>
                <a:srgbClr val="FFFFFF"/>
              </a:solidFill>
            </a:endParaRPr>
          </a:p>
          <a:p>
            <a:pPr marL="0" indent="0" algn="ctr">
              <a:buNone/>
              <a:defRPr/>
            </a:pPr>
            <a:endParaRPr lang="en-US" smtClean="0">
              <a:solidFill>
                <a:srgbClr val="FFFFFF"/>
              </a:solidFill>
            </a:endParaRPr>
          </a:p>
          <a:p>
            <a:pPr marL="0" indent="0" algn="ctr">
              <a:buNone/>
              <a:defRPr/>
            </a:pPr>
            <a:r>
              <a:rPr lang="en-US" smtClean="0">
                <a:solidFill>
                  <a:srgbClr val="FFFFFF"/>
                </a:solidFill>
              </a:rPr>
              <a:t>                             </a:t>
            </a:r>
          </a:p>
          <a:p>
            <a:pPr marL="0" indent="0" algn="ctr">
              <a:buNone/>
              <a:defRPr/>
            </a:pPr>
            <a:r>
              <a:rPr lang="en-US" smtClean="0">
                <a:solidFill>
                  <a:srgbClr val="FFFFFF"/>
                </a:solidFill>
              </a:rPr>
              <a:t>                                    </a:t>
            </a:r>
            <a:r>
              <a:rPr lang="en-US" sz="4400" smtClean="0">
                <a:solidFill>
                  <a:srgbClr val="FFFFFF"/>
                </a:solidFill>
              </a:rPr>
              <a:t>10 </a:t>
            </a:r>
            <a:r>
              <a:rPr lang="en-US" sz="4400" err="1">
                <a:solidFill>
                  <a:srgbClr val="FFFFFF"/>
                </a:solidFill>
              </a:rPr>
              <a:t>millioner</a:t>
            </a:r>
            <a:r>
              <a:rPr lang="en-US" sz="4400">
                <a:solidFill>
                  <a:srgbClr val="FFFFFF"/>
                </a:solidFill>
              </a:rPr>
              <a:t> kr.!!!!</a:t>
            </a:r>
          </a:p>
        </p:txBody>
      </p:sp>
      <p:sp>
        <p:nvSpPr>
          <p:cNvPr id="3" name="Pladsholder til sidefod 2"/>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pic>
        <p:nvPicPr>
          <p:cNvPr id="460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389">
            <a:off x="891949" y="2305594"/>
            <a:ext cx="3135766" cy="3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round/>
                <a:headEnd/>
                <a:tailEnd/>
              </a14:hiddenLine>
            </a:ext>
          </a:extLst>
        </p:spPr>
      </p:pic>
    </p:spTree>
    <p:extLst>
      <p:ext uri="{BB962C8B-B14F-4D97-AF65-F5344CB8AC3E}">
        <p14:creationId xmlns:p14="http://schemas.microsoft.com/office/powerpoint/2010/main" val="81925864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Rectangle 2"/>
          <p:cNvSpPr>
            <a:spLocks noGrp="1" noChangeArrowheads="1"/>
          </p:cNvSpPr>
          <p:nvPr>
            <p:ph type="title" idx="4294967295"/>
          </p:nvPr>
        </p:nvSpPr>
        <p:spPr/>
        <p:txBody>
          <a:bodyPr/>
          <a:lstStyle/>
          <a:p>
            <a:pPr eaLnBrk="1" hangingPunct="1"/>
            <a:endParaRPr lang="en-US" smtClean="0"/>
          </a:p>
        </p:txBody>
      </p:sp>
      <p:pic>
        <p:nvPicPr>
          <p:cNvPr id="534530" name="Picture 3" descr="mom-and-baby-conversation2"/>
          <p:cNvPicPr>
            <a:picLocks noGrp="1" noChangeAspect="1" noChangeArrowheads="1"/>
          </p:cNvPicPr>
          <p:nvPr>
            <p:ph type="body" idx="4294967295"/>
          </p:nvPr>
        </p:nvPicPr>
        <p:blipFill>
          <a:blip r:embed="rId2"/>
          <a:srcRect/>
          <a:stretch>
            <a:fillRect/>
          </a:stretch>
        </p:blipFill>
        <p:spPr>
          <a:xfrm>
            <a:off x="611187" y="274638"/>
            <a:ext cx="7921625" cy="5903913"/>
          </a:xfrm>
        </p:spPr>
      </p:pic>
      <p:sp>
        <p:nvSpPr>
          <p:cNvPr id="3" name="Pladsholder til sidefod 2"/>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3344727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1"/>
          <p:cNvSpPr>
            <a:spLocks/>
          </p:cNvSpPr>
          <p:nvPr/>
        </p:nvSpPr>
        <p:spPr bwMode="auto">
          <a:xfrm>
            <a:off x="2824843" y="179615"/>
            <a:ext cx="3488191" cy="2415812"/>
          </a:xfrm>
          <a:prstGeom prst="ellipse">
            <a:avLst/>
          </a:prstGeom>
          <a:solidFill>
            <a:srgbClr val="0033FF"/>
          </a:solidFill>
          <a:ln w="9525">
            <a:solidFill>
              <a:schemeClr val="tx1"/>
            </a:solidFill>
            <a:round/>
            <a:headEnd/>
            <a:tailEnd/>
          </a:ln>
        </p:spPr>
        <p:txBody>
          <a:bodyPr lIns="0" tIns="0" rIns="0" bIns="0"/>
          <a:lstStyle/>
          <a:p>
            <a:endParaRPr lang="da-DK" sz="1400">
              <a:solidFill>
                <a:srgbClr val="FFFFFF"/>
              </a:solidFill>
            </a:endParaRPr>
          </a:p>
        </p:txBody>
      </p:sp>
      <p:sp>
        <p:nvSpPr>
          <p:cNvPr id="47107" name="Line 2"/>
          <p:cNvSpPr>
            <a:spLocks noChangeShapeType="1"/>
          </p:cNvSpPr>
          <p:nvPr/>
        </p:nvSpPr>
        <p:spPr bwMode="auto">
          <a:xfrm>
            <a:off x="5105400" y="3579223"/>
            <a:ext cx="1632857" cy="744583"/>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400">
              <a:solidFill>
                <a:srgbClr val="FFFFFF"/>
              </a:solidFill>
            </a:endParaRPr>
          </a:p>
        </p:txBody>
      </p:sp>
      <p:sp>
        <p:nvSpPr>
          <p:cNvPr id="47108" name="Line 3"/>
          <p:cNvSpPr>
            <a:spLocks noChangeShapeType="1"/>
          </p:cNvSpPr>
          <p:nvPr/>
        </p:nvSpPr>
        <p:spPr bwMode="auto">
          <a:xfrm>
            <a:off x="4572000" y="3526972"/>
            <a:ext cx="0" cy="718457"/>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400">
              <a:solidFill>
                <a:srgbClr val="FFFFFF"/>
              </a:solidFill>
            </a:endParaRPr>
          </a:p>
        </p:txBody>
      </p:sp>
      <p:sp>
        <p:nvSpPr>
          <p:cNvPr id="47109" name="Line 4"/>
          <p:cNvSpPr>
            <a:spLocks noChangeShapeType="1"/>
          </p:cNvSpPr>
          <p:nvPr/>
        </p:nvSpPr>
        <p:spPr bwMode="auto">
          <a:xfrm flipH="1">
            <a:off x="2231571" y="3566160"/>
            <a:ext cx="1752600" cy="764177"/>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400">
              <a:solidFill>
                <a:srgbClr val="FFFFFF"/>
              </a:solidFill>
            </a:endParaRPr>
          </a:p>
        </p:txBody>
      </p:sp>
      <p:sp>
        <p:nvSpPr>
          <p:cNvPr id="47110" name="Line 5"/>
          <p:cNvSpPr>
            <a:spLocks noChangeShapeType="1"/>
          </p:cNvSpPr>
          <p:nvPr/>
        </p:nvSpPr>
        <p:spPr bwMode="auto">
          <a:xfrm>
            <a:off x="4572000" y="2693398"/>
            <a:ext cx="0" cy="474345"/>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400">
              <a:solidFill>
                <a:srgbClr val="FFFFFF"/>
              </a:solidFill>
            </a:endParaRPr>
          </a:p>
        </p:txBody>
      </p:sp>
      <p:sp>
        <p:nvSpPr>
          <p:cNvPr id="47111" name="Rectangle 6"/>
          <p:cNvSpPr>
            <a:spLocks/>
          </p:cNvSpPr>
          <p:nvPr/>
        </p:nvSpPr>
        <p:spPr bwMode="auto">
          <a:xfrm>
            <a:off x="3652157" y="3157640"/>
            <a:ext cx="1643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da-DK" sz="2400" b="1" smtClean="0">
                <a:solidFill>
                  <a:srgbClr val="FFFFFF"/>
                </a:solidFill>
                <a:ea typeface="ＭＳ Ｐゴシック" charset="0"/>
                <a:sym typeface="Comic Sans MS" charset="0"/>
              </a:rPr>
              <a:t>Glæde / Lyst</a:t>
            </a:r>
            <a:endParaRPr lang="da-DK" sz="2400" b="1">
              <a:solidFill>
                <a:srgbClr val="FFFFFF"/>
              </a:solidFill>
              <a:ea typeface="ＭＳ Ｐゴシック" charset="0"/>
              <a:sym typeface="Comic Sans MS" charset="0"/>
            </a:endParaRPr>
          </a:p>
        </p:txBody>
      </p:sp>
      <p:sp>
        <p:nvSpPr>
          <p:cNvPr id="47112" name="Rectangle 7"/>
          <p:cNvSpPr>
            <a:spLocks/>
          </p:cNvSpPr>
          <p:nvPr/>
        </p:nvSpPr>
        <p:spPr bwMode="auto">
          <a:xfrm>
            <a:off x="3652157" y="4434840"/>
            <a:ext cx="237863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36469" bIns="0">
            <a:spAutoFit/>
          </a:bodyPr>
          <a:lstStyle/>
          <a:p>
            <a:pPr marL="35899"/>
            <a:r>
              <a:rPr lang="da-DK" sz="2000" b="1" smtClean="0">
                <a:solidFill>
                  <a:srgbClr val="FFFFFF"/>
                </a:solidFill>
                <a:ea typeface="ＭＳ Ｐゴシック" charset="0"/>
                <a:sym typeface="Comic Sans MS" charset="0"/>
              </a:rPr>
              <a:t>Opmærksomhed / tænkning</a:t>
            </a:r>
          </a:p>
          <a:p>
            <a:pPr marL="35899">
              <a:buSzPct val="125000"/>
              <a:buFont typeface="Lucida Grande" charset="0"/>
              <a:buChar char="‣"/>
            </a:pPr>
            <a:r>
              <a:rPr lang="da-DK" sz="2000" smtClean="0">
                <a:solidFill>
                  <a:srgbClr val="FFFFFF"/>
                </a:solidFill>
                <a:ea typeface="ＭＳ Ｐゴシック" charset="0"/>
                <a:sym typeface="Comic Sans MS" charset="0"/>
              </a:rPr>
              <a:t>smalt fokuseret</a:t>
            </a:r>
          </a:p>
          <a:p>
            <a:pPr marL="35899">
              <a:buSzPct val="125000"/>
              <a:buFont typeface="Lucida Grande" charset="0"/>
              <a:buChar char="‣"/>
            </a:pPr>
            <a:r>
              <a:rPr lang="da-DK" sz="2000" smtClean="0">
                <a:solidFill>
                  <a:srgbClr val="FFFFFF"/>
                </a:solidFill>
                <a:ea typeface="ＭＳ Ｐゴシック" charset="0"/>
                <a:sym typeface="Comic Sans MS" charset="0"/>
              </a:rPr>
              <a:t>Undersøgende</a:t>
            </a:r>
          </a:p>
          <a:p>
            <a:pPr marL="35899">
              <a:buSzPct val="125000"/>
              <a:buFont typeface="Lucida Grande" charset="0"/>
              <a:buChar char="‣"/>
            </a:pPr>
            <a:r>
              <a:rPr lang="da-DK" sz="2000" smtClean="0">
                <a:solidFill>
                  <a:srgbClr val="FFFFFF"/>
                </a:solidFill>
                <a:ea typeface="ＭＳ Ｐゴシック" charset="0"/>
                <a:sym typeface="Comic Sans MS" charset="0"/>
              </a:rPr>
              <a:t>Køber</a:t>
            </a:r>
          </a:p>
          <a:p>
            <a:pPr marL="35899">
              <a:buSzPct val="125000"/>
              <a:buFont typeface="Lucida Grande" charset="0"/>
              <a:buChar char="‣"/>
            </a:pPr>
            <a:r>
              <a:rPr lang="da-DK" sz="2000" smtClean="0">
                <a:solidFill>
                  <a:srgbClr val="FFFFFF"/>
                </a:solidFill>
                <a:ea typeface="ＭＳ Ｐゴシック" charset="0"/>
                <a:sym typeface="Comic Sans MS" charset="0"/>
              </a:rPr>
              <a:t>Internt vs. externt</a:t>
            </a:r>
            <a:endParaRPr lang="da-DK" sz="2000">
              <a:solidFill>
                <a:srgbClr val="FFFFFF"/>
              </a:solidFill>
              <a:ea typeface="ＭＳ Ｐゴシック" charset="0"/>
              <a:sym typeface="Comic Sans MS" charset="0"/>
            </a:endParaRPr>
          </a:p>
        </p:txBody>
      </p:sp>
      <p:sp>
        <p:nvSpPr>
          <p:cNvPr id="47113" name="Rectangle 8"/>
          <p:cNvSpPr>
            <a:spLocks/>
          </p:cNvSpPr>
          <p:nvPr/>
        </p:nvSpPr>
        <p:spPr bwMode="auto">
          <a:xfrm>
            <a:off x="1199469" y="4395651"/>
            <a:ext cx="2101829"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36469" bIns="0"/>
          <a:lstStyle/>
          <a:p>
            <a:pPr marL="35899"/>
            <a:r>
              <a:rPr lang="da-DK" sz="2000" b="1" smtClean="0">
                <a:solidFill>
                  <a:srgbClr val="FFFFFF"/>
                </a:solidFill>
                <a:ea typeface="ＭＳ Ｐゴシック" charset="0"/>
                <a:sym typeface="Comic Sans MS" charset="0"/>
              </a:rPr>
              <a:t>Krop / følelser</a:t>
            </a:r>
          </a:p>
          <a:p>
            <a:pPr marL="35899">
              <a:buSzPct val="125000"/>
              <a:buFont typeface="Lucida Grande" charset="0"/>
              <a:buChar char="‣"/>
            </a:pPr>
            <a:r>
              <a:rPr lang="da-DK" sz="2000" smtClean="0">
                <a:solidFill>
                  <a:srgbClr val="FFFFFF"/>
                </a:solidFill>
                <a:ea typeface="ＭＳ Ｐゴシック" charset="0"/>
                <a:sym typeface="Comic Sans MS" charset="0"/>
              </a:rPr>
              <a:t>Aktivitet</a:t>
            </a:r>
          </a:p>
          <a:p>
            <a:pPr marL="35899">
              <a:buSzPct val="125000"/>
              <a:buFont typeface="Lucida Grande" charset="0"/>
              <a:buChar char="‣"/>
            </a:pPr>
            <a:r>
              <a:rPr lang="da-DK" sz="2000" smtClean="0">
                <a:solidFill>
                  <a:srgbClr val="FFFFFF"/>
                </a:solidFill>
                <a:ea typeface="ＭＳ Ｐゴシック" charset="0"/>
                <a:sym typeface="Comic Sans MS" charset="0"/>
              </a:rPr>
              <a:t>Hjertebanken</a:t>
            </a:r>
          </a:p>
          <a:p>
            <a:pPr marL="35899">
              <a:buSzPct val="125000"/>
              <a:buFont typeface="Lucida Grande" charset="0"/>
              <a:buChar char="‣"/>
            </a:pPr>
            <a:r>
              <a:rPr lang="da-DK" sz="2000" smtClean="0">
                <a:solidFill>
                  <a:srgbClr val="FFFFFF"/>
                </a:solidFill>
                <a:ea typeface="ＭＳ Ｐゴシック" charset="0"/>
                <a:sym typeface="Comic Sans MS" charset="0"/>
              </a:rPr>
              <a:t>Trang til at handle</a:t>
            </a:r>
          </a:p>
          <a:p>
            <a:pPr marL="35899">
              <a:buSzPct val="125000"/>
              <a:buFont typeface="Lucida Grande" charset="0"/>
              <a:buChar char="‣"/>
            </a:pPr>
            <a:r>
              <a:rPr lang="da-DK" sz="2000" smtClean="0">
                <a:solidFill>
                  <a:srgbClr val="FFFFFF"/>
                </a:solidFill>
                <a:ea typeface="ＭＳ Ｐゴシック" charset="0"/>
                <a:sym typeface="Comic Sans MS" charset="0"/>
              </a:rPr>
              <a:t>Forstyrret søvn</a:t>
            </a:r>
            <a:endParaRPr lang="da-DK" sz="2000">
              <a:solidFill>
                <a:srgbClr val="FFFFFF"/>
              </a:solidFill>
              <a:ea typeface="ＭＳ Ｐゴシック" charset="0"/>
              <a:sym typeface="Comic Sans MS" charset="0"/>
            </a:endParaRPr>
          </a:p>
        </p:txBody>
      </p:sp>
      <p:sp>
        <p:nvSpPr>
          <p:cNvPr id="47114" name="Rectangle 9"/>
          <p:cNvSpPr>
            <a:spLocks/>
          </p:cNvSpPr>
          <p:nvPr/>
        </p:nvSpPr>
        <p:spPr bwMode="auto">
          <a:xfrm>
            <a:off x="6689271" y="4506686"/>
            <a:ext cx="1997529"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36469" bIns="0">
            <a:spAutoFit/>
          </a:bodyPr>
          <a:lstStyle/>
          <a:p>
            <a:pPr marL="35899"/>
            <a:r>
              <a:rPr lang="da-DK" sz="2000" b="1" smtClean="0">
                <a:solidFill>
                  <a:srgbClr val="FFFFFF"/>
                </a:solidFill>
                <a:ea typeface="ＭＳ Ｐゴシック" charset="0"/>
                <a:sym typeface="Comic Sans MS" charset="0"/>
              </a:rPr>
              <a:t>Adfærd</a:t>
            </a:r>
          </a:p>
          <a:p>
            <a:pPr marL="35899">
              <a:buSzPct val="125000"/>
              <a:buFont typeface="Lucida Grande" charset="0"/>
              <a:buChar char="‣"/>
            </a:pPr>
            <a:r>
              <a:rPr lang="da-DK" sz="2000" smtClean="0">
                <a:solidFill>
                  <a:srgbClr val="FFFFFF"/>
                </a:solidFill>
                <a:ea typeface="ＭＳ Ｐゴシック" charset="0"/>
                <a:sym typeface="Comic Sans MS" charset="0"/>
              </a:rPr>
              <a:t>Engagerer sig</a:t>
            </a:r>
          </a:p>
          <a:p>
            <a:pPr marL="35899">
              <a:buSzPct val="125000"/>
              <a:buFont typeface="Lucida Grande" charset="0"/>
              <a:buChar char="‣"/>
            </a:pPr>
            <a:r>
              <a:rPr lang="da-DK" sz="2000" smtClean="0">
                <a:solidFill>
                  <a:srgbClr val="FFFFFF"/>
                </a:solidFill>
                <a:ea typeface="ＭＳ Ｐゴシック" charset="0"/>
                <a:sym typeface="Comic Sans MS" charset="0"/>
              </a:rPr>
              <a:t>Er social</a:t>
            </a:r>
          </a:p>
          <a:p>
            <a:pPr marL="35899">
              <a:buSzPct val="125000"/>
              <a:buFont typeface="Lucida Grande" charset="0"/>
              <a:buChar char="‣"/>
            </a:pPr>
            <a:r>
              <a:rPr lang="da-DK" sz="2000" smtClean="0">
                <a:solidFill>
                  <a:srgbClr val="FFFFFF"/>
                </a:solidFill>
                <a:ea typeface="ＭＳ Ｐゴシック" charset="0"/>
                <a:sym typeface="Comic Sans MS" charset="0"/>
              </a:rPr>
              <a:t>Går igang</a:t>
            </a:r>
          </a:p>
          <a:p>
            <a:pPr marL="35899">
              <a:buSzPct val="125000"/>
              <a:buFont typeface="Lucida Grande" charset="0"/>
              <a:buChar char="‣"/>
            </a:pPr>
            <a:r>
              <a:rPr lang="da-DK" sz="2000" smtClean="0">
                <a:solidFill>
                  <a:srgbClr val="FFFFFF"/>
                </a:solidFill>
                <a:ea typeface="ＭＳ Ｐゴシック" charset="0"/>
                <a:sym typeface="Comic Sans MS" charset="0"/>
              </a:rPr>
              <a:t>Rastløs</a:t>
            </a:r>
          </a:p>
          <a:p>
            <a:pPr marL="35899">
              <a:buSzPct val="125000"/>
              <a:buFont typeface="Lucida Grande" charset="0"/>
              <a:buChar char="‣"/>
            </a:pPr>
            <a:r>
              <a:rPr lang="da-DK" sz="2000" smtClean="0">
                <a:solidFill>
                  <a:srgbClr val="FFFFFF"/>
                </a:solidFill>
                <a:ea typeface="ＭＳ Ｐゴシック" charset="0"/>
                <a:sym typeface="Comic Sans MS" charset="0"/>
              </a:rPr>
              <a:t>Fester</a:t>
            </a:r>
            <a:endParaRPr lang="da-DK" sz="2000">
              <a:solidFill>
                <a:srgbClr val="FFFFFF"/>
              </a:solidFill>
              <a:ea typeface="ＭＳ Ｐゴシック" charset="0"/>
              <a:sym typeface="Comic Sans MS" charset="0"/>
            </a:endParaRPr>
          </a:p>
        </p:txBody>
      </p:sp>
      <p:sp>
        <p:nvSpPr>
          <p:cNvPr id="47115" name="Rectangle 10"/>
          <p:cNvSpPr>
            <a:spLocks/>
          </p:cNvSpPr>
          <p:nvPr/>
        </p:nvSpPr>
        <p:spPr bwMode="auto">
          <a:xfrm>
            <a:off x="3301299" y="437418"/>
            <a:ext cx="2533921" cy="1974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17583" tIns="17583" rIns="53432" bIns="17583" anchor="ctr">
            <a:spAutoFit/>
          </a:bodyPr>
          <a:lstStyle/>
          <a:p>
            <a:pPr marL="17583" algn="ctr"/>
            <a:r>
              <a:rPr lang="da-DK" b="1" smtClean="0">
                <a:solidFill>
                  <a:srgbClr val="FFFFFF"/>
                </a:solidFill>
                <a:ea typeface="ＭＳ Ｐゴシック" charset="0"/>
                <a:sym typeface="Comic Sans MS" charset="0"/>
              </a:rPr>
              <a:t>Tilskyndelses/resurse-</a:t>
            </a:r>
          </a:p>
          <a:p>
            <a:pPr marL="17583" algn="ctr"/>
            <a:r>
              <a:rPr lang="da-DK" b="1" smtClean="0">
                <a:solidFill>
                  <a:srgbClr val="FFFFFF"/>
                </a:solidFill>
                <a:ea typeface="ＭＳ Ｐゴシック" charset="0"/>
                <a:sym typeface="Comic Sans MS" charset="0"/>
              </a:rPr>
              <a:t>fokuseret</a:t>
            </a:r>
          </a:p>
          <a:p>
            <a:pPr marL="17583" algn="ctr"/>
            <a:endParaRPr lang="da-DK" smtClean="0">
              <a:solidFill>
                <a:srgbClr val="FFFFFF"/>
              </a:solidFill>
              <a:ea typeface="ＭＳ Ｐゴシック" charset="0"/>
              <a:sym typeface="Comic Sans MS" charset="0"/>
            </a:endParaRPr>
          </a:p>
          <a:p>
            <a:pPr marL="17583" algn="ctr"/>
            <a:r>
              <a:rPr lang="da-DK" smtClean="0">
                <a:solidFill>
                  <a:srgbClr val="FFFFFF"/>
                </a:solidFill>
                <a:ea typeface="ＭＳ Ｐゴシック" charset="0"/>
                <a:sym typeface="Comic Sans MS" charset="0"/>
              </a:rPr>
              <a:t>At ønske, forfølge, </a:t>
            </a:r>
          </a:p>
          <a:p>
            <a:pPr marL="17583" algn="ctr"/>
            <a:r>
              <a:rPr lang="da-DK" smtClean="0">
                <a:solidFill>
                  <a:srgbClr val="FFFFFF"/>
                </a:solidFill>
                <a:ea typeface="ＭＳ Ｐゴシック" charset="0"/>
                <a:sym typeface="Comic Sans MS" charset="0"/>
              </a:rPr>
              <a:t>opnå og konsumere noget</a:t>
            </a:r>
          </a:p>
          <a:p>
            <a:pPr marL="17583" algn="ctr"/>
            <a:endParaRPr lang="da-DK" smtClean="0">
              <a:solidFill>
                <a:srgbClr val="FFFFFF"/>
              </a:solidFill>
              <a:ea typeface="ＭＳ Ｐゴシック" charset="0"/>
              <a:sym typeface="Comic Sans MS" charset="0"/>
            </a:endParaRPr>
          </a:p>
          <a:p>
            <a:pPr marL="17583" algn="ctr"/>
            <a:r>
              <a:rPr lang="da-DK" smtClean="0">
                <a:solidFill>
                  <a:srgbClr val="FFFFFF"/>
                </a:solidFill>
                <a:ea typeface="ＭＳ Ｐゴシック" charset="0"/>
                <a:sym typeface="Comic Sans MS" charset="0"/>
              </a:rPr>
              <a:t>Aktiverer</a:t>
            </a:r>
            <a:endParaRPr lang="da-DK">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z="1400" smtClean="0">
                <a:solidFill>
                  <a:srgbClr val="FFFFFF"/>
                </a:solidFill>
              </a:rPr>
              <a:t>Lena Højgård Isager www.pkf.name</a:t>
            </a:r>
            <a:endParaRPr lang="da-DK" sz="1400">
              <a:solidFill>
                <a:srgbClr val="FFFFFF"/>
              </a:solidFill>
            </a:endParaRPr>
          </a:p>
        </p:txBody>
      </p:sp>
      <p:sp>
        <p:nvSpPr>
          <p:cNvPr id="15" name="Rectangle 17"/>
          <p:cNvSpPr>
            <a:spLocks/>
          </p:cNvSpPr>
          <p:nvPr/>
        </p:nvSpPr>
        <p:spPr bwMode="auto">
          <a:xfrm>
            <a:off x="604136" y="268141"/>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2014 </a:t>
            </a:r>
            <a:r>
              <a:rPr lang="en-US" sz="1100">
                <a:solidFill>
                  <a:srgbClr val="FFFFFF"/>
                </a:solidFill>
                <a:cs typeface="Comic Sans MS" charset="0"/>
                <a:sym typeface="Comic Sans MS" charset="0"/>
              </a:rPr>
              <a:t>(</a:t>
            </a:r>
            <a:r>
              <a:rPr lang="en-US" sz="1100" err="1" smtClean="0">
                <a:solidFill>
                  <a:srgbClr val="FFFFFF"/>
                </a:solidFill>
                <a:cs typeface="Comic Sans MS" charset="0"/>
                <a:sym typeface="Comic Sans MS" charset="0"/>
              </a:rPr>
              <a:t>Isager</a:t>
            </a:r>
            <a:r>
              <a:rPr lang="en-US" sz="1100" smtClean="0">
                <a:solidFill>
                  <a:srgbClr val="FFFFFF"/>
                </a:solidFill>
                <a:cs typeface="Comic Sans MS" charset="0"/>
                <a:sym typeface="Comic Sans MS" charset="0"/>
              </a:rPr>
              <a:t>)</a:t>
            </a:r>
            <a:endParaRPr lang="en-US" sz="1100">
              <a:solidFill>
                <a:srgbClr val="FFFFFF"/>
              </a:solidFill>
              <a:cs typeface="Comic Sans MS" charset="0"/>
              <a:sym typeface="Comic Sans MS" charset="0"/>
            </a:endParaRPr>
          </a:p>
        </p:txBody>
      </p:sp>
    </p:spTree>
    <p:extLst>
      <p:ext uri="{BB962C8B-B14F-4D97-AF65-F5344CB8AC3E}">
        <p14:creationId xmlns:p14="http://schemas.microsoft.com/office/powerpoint/2010/main" val="13397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69" name="Picture 3" descr="turtle"/>
          <p:cNvPicPr>
            <a:picLocks noGrp="1" noChangeAspect="1" noChangeArrowheads="1"/>
          </p:cNvPicPr>
          <p:nvPr>
            <p:ph type="body" idx="4294967295"/>
          </p:nvPr>
        </p:nvPicPr>
        <p:blipFill>
          <a:blip r:embed="rId2"/>
          <a:srcRect/>
          <a:stretch>
            <a:fillRect/>
          </a:stretch>
        </p:blipFill>
        <p:spPr>
          <a:xfrm>
            <a:off x="594643" y="450163"/>
            <a:ext cx="2879725" cy="3024188"/>
          </a:xfrm>
        </p:spPr>
      </p:pic>
      <p:pic>
        <p:nvPicPr>
          <p:cNvPr id="544770" name="Picture 8" descr="530876321_fe7d2acf04"/>
          <p:cNvPicPr>
            <a:picLocks noChangeAspect="1" noChangeArrowheads="1"/>
          </p:cNvPicPr>
          <p:nvPr/>
        </p:nvPicPr>
        <p:blipFill>
          <a:blip r:embed="rId3"/>
          <a:srcRect/>
          <a:stretch>
            <a:fillRect/>
          </a:stretch>
        </p:blipFill>
        <p:spPr bwMode="auto">
          <a:xfrm>
            <a:off x="4933156" y="450163"/>
            <a:ext cx="2951163" cy="3024188"/>
          </a:xfrm>
          <a:prstGeom prst="rect">
            <a:avLst/>
          </a:prstGeom>
          <a:noFill/>
          <a:ln w="9525">
            <a:noFill/>
            <a:miter lim="800000"/>
            <a:headEnd/>
            <a:tailEnd/>
          </a:ln>
        </p:spPr>
      </p:pic>
      <p:pic>
        <p:nvPicPr>
          <p:cNvPr id="544771" name="Picture 4" descr="mother-holding-baby"/>
          <p:cNvPicPr>
            <a:picLocks noChangeAspect="1" noChangeArrowheads="1"/>
          </p:cNvPicPr>
          <p:nvPr/>
        </p:nvPicPr>
        <p:blipFill>
          <a:blip r:embed="rId4"/>
          <a:srcRect/>
          <a:stretch>
            <a:fillRect/>
          </a:stretch>
        </p:blipFill>
        <p:spPr bwMode="auto">
          <a:xfrm>
            <a:off x="2826434" y="3548062"/>
            <a:ext cx="2663825" cy="2808288"/>
          </a:xfrm>
          <a:prstGeom prst="rect">
            <a:avLst/>
          </a:prstGeom>
          <a:noFill/>
          <a:ln w="9525">
            <a:noFill/>
            <a:miter lim="800000"/>
            <a:headEnd/>
            <a:tailEnd/>
          </a:ln>
        </p:spPr>
      </p:pic>
      <p:sp>
        <p:nvSpPr>
          <p:cNvPr id="840710" name="Line 6"/>
          <p:cNvSpPr>
            <a:spLocks noChangeShapeType="1"/>
          </p:cNvSpPr>
          <p:nvPr/>
        </p:nvSpPr>
        <p:spPr bwMode="auto">
          <a:xfrm>
            <a:off x="3724561" y="1956775"/>
            <a:ext cx="863600" cy="0"/>
          </a:xfrm>
          <a:prstGeom prst="line">
            <a:avLst/>
          </a:prstGeom>
          <a:noFill/>
          <a:ln w="57150">
            <a:solidFill>
              <a:srgbClr val="FFFF99"/>
            </a:solidFill>
            <a:round/>
            <a:headEn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840711" name="Line 7"/>
          <p:cNvSpPr>
            <a:spLocks noChangeShapeType="1"/>
          </p:cNvSpPr>
          <p:nvPr/>
        </p:nvSpPr>
        <p:spPr bwMode="auto">
          <a:xfrm flipH="1">
            <a:off x="6049169" y="4021113"/>
            <a:ext cx="719137" cy="1008062"/>
          </a:xfrm>
          <a:prstGeom prst="line">
            <a:avLst/>
          </a:prstGeom>
          <a:noFill/>
          <a:ln w="57150">
            <a:solidFill>
              <a:srgbClr val="FFFF99"/>
            </a:solidFill>
            <a:round/>
            <a:headEnd/>
            <a:tailEnd type="triangle" w="med" len="med"/>
          </a:ln>
          <a:effectLst/>
          <a:extLst/>
        </p:spPr>
        <p:txBody>
          <a:bodyPr/>
          <a:lstStyle/>
          <a:p>
            <a:pPr>
              <a:lnSpc>
                <a:spcPct val="90000"/>
              </a:lnSpc>
              <a:spcBef>
                <a:spcPct val="20000"/>
              </a:spcBef>
              <a:defRPr/>
            </a:pPr>
            <a:endParaRPr lang="en-GB" sz="1800">
              <a:solidFill>
                <a:srgbClr val="FFFFFF"/>
              </a:solidFill>
              <a:effectLst>
                <a:outerShdw blurRad="38100" dist="38100" dir="2700000" algn="tl">
                  <a:srgbClr val="000000">
                    <a:alpha val="43137"/>
                  </a:srgbClr>
                </a:outerShdw>
              </a:effectLst>
              <a:cs typeface="+mn-cs"/>
            </a:endParaRPr>
          </a:p>
        </p:txBody>
      </p:sp>
      <p:sp>
        <p:nvSpPr>
          <p:cNvPr id="3" name="Pladsholder til sidefod 2"/>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
        <p:nvSpPr>
          <p:cNvPr id="10" name="Rectangle 17"/>
          <p:cNvSpPr>
            <a:spLocks/>
          </p:cNvSpPr>
          <p:nvPr/>
        </p:nvSpPr>
        <p:spPr bwMode="auto">
          <a:xfrm>
            <a:off x="524631" y="6187073"/>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2014 </a:t>
            </a:r>
            <a:r>
              <a:rPr lang="en-US" sz="1100">
                <a:solidFill>
                  <a:srgbClr val="FFFFFF"/>
                </a:solidFill>
                <a:cs typeface="Comic Sans MS" charset="0"/>
                <a:sym typeface="Comic Sans MS" charset="0"/>
              </a:rPr>
              <a:t>(</a:t>
            </a:r>
            <a:r>
              <a:rPr lang="en-US" sz="1100" dirty="0" err="1" smtClean="0">
                <a:solidFill>
                  <a:srgbClr val="FFFFFF"/>
                </a:solidFill>
                <a:cs typeface="Comic Sans MS" charset="0"/>
                <a:sym typeface="Comic Sans MS" charset="0"/>
              </a:rPr>
              <a:t>Isager</a:t>
            </a:r>
            <a:r>
              <a:rPr lang="en-US" sz="1100" dirty="0" smtClean="0">
                <a:solidFill>
                  <a:srgbClr val="FFFFFF"/>
                </a:solidFill>
                <a:cs typeface="Comic Sans MS" charset="0"/>
                <a:sym typeface="Comic Sans MS" charset="0"/>
              </a:rPr>
              <a:t>)</a:t>
            </a:r>
            <a:endParaRPr lang="en-US" sz="1100" dirty="0">
              <a:solidFill>
                <a:srgbClr val="FFFFFF"/>
              </a:solidFill>
              <a:cs typeface="Comic Sans MS" charset="0"/>
              <a:sym typeface="Comic Sans MS" charset="0"/>
            </a:endParaRPr>
          </a:p>
        </p:txBody>
      </p:sp>
    </p:spTree>
    <p:extLst>
      <p:ext uri="{BB962C8B-B14F-4D97-AF65-F5344CB8AC3E}">
        <p14:creationId xmlns:p14="http://schemas.microsoft.com/office/powerpoint/2010/main" val="1287786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89" name="Picture 10" descr="mother-_-baby-1_1"/>
          <p:cNvPicPr>
            <a:picLocks noGrp="1" noChangeAspect="1" noChangeArrowheads="1"/>
          </p:cNvPicPr>
          <p:nvPr>
            <p:ph type="body" idx="4294967295"/>
          </p:nvPr>
        </p:nvPicPr>
        <p:blipFill>
          <a:blip r:embed="rId2"/>
          <a:srcRect/>
          <a:stretch>
            <a:fillRect/>
          </a:stretch>
        </p:blipFill>
        <p:spPr>
          <a:xfrm>
            <a:off x="791368" y="198665"/>
            <a:ext cx="7561263" cy="5976938"/>
          </a:xfrm>
        </p:spPr>
      </p:pic>
      <p:sp>
        <p:nvSpPr>
          <p:cNvPr id="3" name="Pladsholder til sidefod 2"/>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222534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85800" y="607423"/>
            <a:ext cx="7772400" cy="1143000"/>
          </a:xfrm>
        </p:spPr>
        <p:txBody>
          <a:bodyPr rIns="96382"/>
          <a:lstStyle/>
          <a:p>
            <a:pPr marL="35899">
              <a:defRPr/>
            </a:pPr>
            <a:r>
              <a:rPr lang="en-US" sz="3000" dirty="0" err="1" smtClean="0">
                <a:solidFill>
                  <a:srgbClr val="F8E950"/>
                </a:solidFill>
              </a:rPr>
              <a:t>Hvorfor</a:t>
            </a:r>
            <a:r>
              <a:rPr lang="en-US" sz="3000" dirty="0" smtClean="0">
                <a:solidFill>
                  <a:srgbClr val="F8E950"/>
                </a:solidFill>
              </a:rPr>
              <a:t> </a:t>
            </a:r>
            <a:r>
              <a:rPr lang="en-US" sz="3000" dirty="0" err="1" smtClean="0">
                <a:solidFill>
                  <a:srgbClr val="F8E950"/>
                </a:solidFill>
              </a:rPr>
              <a:t>fokus</a:t>
            </a:r>
            <a:r>
              <a:rPr lang="en-US" sz="3000" dirty="0" smtClean="0">
                <a:solidFill>
                  <a:srgbClr val="F8E950"/>
                </a:solidFill>
              </a:rPr>
              <a:t> </a:t>
            </a:r>
            <a:r>
              <a:rPr lang="en-US" sz="3000" dirty="0" err="1" smtClean="0">
                <a:solidFill>
                  <a:srgbClr val="F8E950"/>
                </a:solidFill>
              </a:rPr>
              <a:t>på</a:t>
            </a:r>
            <a:r>
              <a:rPr lang="en-US" sz="3000" dirty="0" smtClean="0">
                <a:solidFill>
                  <a:srgbClr val="F8E950"/>
                </a:solidFill>
              </a:rPr>
              <a:t> </a:t>
            </a:r>
            <a:r>
              <a:rPr lang="en-US" sz="3000" dirty="0" err="1" smtClean="0">
                <a:solidFill>
                  <a:srgbClr val="F8E950"/>
                </a:solidFill>
              </a:rPr>
              <a:t>medfølelse</a:t>
            </a:r>
            <a:r>
              <a:rPr lang="en-US" sz="3000" dirty="0" smtClean="0">
                <a:solidFill>
                  <a:srgbClr val="F8E950"/>
                </a:solidFill>
              </a:rPr>
              <a:t> </a:t>
            </a:r>
            <a:r>
              <a:rPr lang="en-US" sz="3000" dirty="0" err="1" smtClean="0">
                <a:solidFill>
                  <a:srgbClr val="F8E950"/>
                </a:solidFill>
              </a:rPr>
              <a:t>i</a:t>
            </a:r>
            <a:r>
              <a:rPr lang="en-US" sz="3000" dirty="0" smtClean="0">
                <a:solidFill>
                  <a:srgbClr val="F8E950"/>
                </a:solidFill>
              </a:rPr>
              <a:t> </a:t>
            </a:r>
            <a:r>
              <a:rPr lang="en-US" sz="3000" dirty="0" err="1" smtClean="0">
                <a:solidFill>
                  <a:srgbClr val="F8E950"/>
                </a:solidFill>
              </a:rPr>
              <a:t>terapi</a:t>
            </a:r>
            <a:r>
              <a:rPr lang="en-US" sz="3000" dirty="0" smtClean="0">
                <a:solidFill>
                  <a:srgbClr val="F8E950"/>
                </a:solidFill>
              </a:rPr>
              <a:t>? </a:t>
            </a:r>
            <a:endParaRPr lang="en-US" sz="3000" dirty="0">
              <a:solidFill>
                <a:srgbClr val="F8E950"/>
              </a:solidFill>
            </a:endParaRPr>
          </a:p>
        </p:txBody>
      </p:sp>
      <p:sp>
        <p:nvSpPr>
          <p:cNvPr id="16386" name="Rectangle 2"/>
          <p:cNvSpPr>
            <a:spLocks noGrp="1" noChangeArrowheads="1"/>
          </p:cNvSpPr>
          <p:nvPr>
            <p:ph idx="1"/>
          </p:nvPr>
        </p:nvSpPr>
        <p:spPr>
          <a:xfrm>
            <a:off x="685800" y="2561752"/>
            <a:ext cx="7772400" cy="4114800"/>
          </a:xfrm>
        </p:spPr>
        <p:txBody>
          <a:bodyPr rIns="96382">
            <a:normAutofit/>
          </a:bodyPr>
          <a:lstStyle/>
          <a:p>
            <a:pPr eaLnBrk="1" hangingPunct="1">
              <a:lnSpc>
                <a:spcPct val="90000"/>
              </a:lnSpc>
              <a:spcBef>
                <a:spcPct val="0"/>
              </a:spcBef>
              <a:buClr>
                <a:srgbClr val="FF6600"/>
              </a:buClr>
              <a:defRPr/>
            </a:pPr>
            <a:r>
              <a:rPr lang="en-US" sz="2400" dirty="0" err="1" smtClean="0">
                <a:solidFill>
                  <a:srgbClr val="FFFFFF"/>
                </a:solidFill>
              </a:rPr>
              <a:t>Skam</a:t>
            </a:r>
            <a:r>
              <a:rPr lang="en-US" sz="2400" dirty="0" smtClean="0">
                <a:solidFill>
                  <a:srgbClr val="FFFFFF"/>
                </a:solidFill>
              </a:rPr>
              <a:t> </a:t>
            </a:r>
            <a:r>
              <a:rPr lang="en-US" sz="2400" dirty="0" err="1" smtClean="0">
                <a:solidFill>
                  <a:srgbClr val="FFFFFF"/>
                </a:solidFill>
              </a:rPr>
              <a:t>og</a:t>
            </a:r>
            <a:r>
              <a:rPr lang="en-US" sz="2400" dirty="0" smtClean="0">
                <a:solidFill>
                  <a:srgbClr val="FFFFFF"/>
                </a:solidFill>
              </a:rPr>
              <a:t> </a:t>
            </a:r>
            <a:r>
              <a:rPr lang="en-US" sz="2400" dirty="0" err="1" smtClean="0">
                <a:solidFill>
                  <a:srgbClr val="FFFFFF"/>
                </a:solidFill>
              </a:rPr>
              <a:t>skyld</a:t>
            </a:r>
            <a:r>
              <a:rPr lang="en-US" sz="2400" dirty="0" smtClean="0">
                <a:solidFill>
                  <a:srgbClr val="FFFFFF"/>
                </a:solidFill>
              </a:rPr>
              <a:t> </a:t>
            </a:r>
            <a:r>
              <a:rPr lang="en-US" sz="2400" dirty="0" err="1" smtClean="0">
                <a:solidFill>
                  <a:srgbClr val="FFFFFF"/>
                </a:solidFill>
              </a:rPr>
              <a:t>som</a:t>
            </a:r>
            <a:r>
              <a:rPr lang="en-US" sz="2400" dirty="0" smtClean="0">
                <a:solidFill>
                  <a:srgbClr val="FFFFFF"/>
                </a:solidFill>
              </a:rPr>
              <a:t> </a:t>
            </a:r>
            <a:r>
              <a:rPr lang="en-US" sz="2400" dirty="0" err="1" smtClean="0">
                <a:solidFill>
                  <a:srgbClr val="FFFFFF"/>
                </a:solidFill>
              </a:rPr>
              <a:t>blokering</a:t>
            </a:r>
            <a:r>
              <a:rPr lang="en-US" sz="2400" dirty="0" smtClean="0">
                <a:solidFill>
                  <a:srgbClr val="FFFFFF"/>
                </a:solidFill>
              </a:rPr>
              <a:t> I den </a:t>
            </a:r>
            <a:r>
              <a:rPr lang="en-US" sz="2400" dirty="0" err="1" smtClean="0">
                <a:solidFill>
                  <a:srgbClr val="FFFFFF"/>
                </a:solidFill>
              </a:rPr>
              <a:t>terapeutiske</a:t>
            </a:r>
            <a:r>
              <a:rPr lang="en-US" sz="2400" dirty="0" smtClean="0">
                <a:solidFill>
                  <a:srgbClr val="FFFFFF"/>
                </a:solidFill>
              </a:rPr>
              <a:t> </a:t>
            </a:r>
            <a:r>
              <a:rPr lang="en-US" sz="2400" dirty="0" err="1" smtClean="0">
                <a:solidFill>
                  <a:srgbClr val="FFFFFF"/>
                </a:solidFill>
              </a:rPr>
              <a:t>proces</a:t>
            </a:r>
            <a:endParaRPr lang="en-US" sz="2400" dirty="0">
              <a:solidFill>
                <a:srgbClr val="FFFFFF"/>
              </a:solidFill>
            </a:endParaRPr>
          </a:p>
          <a:p>
            <a:pPr>
              <a:lnSpc>
                <a:spcPct val="90000"/>
              </a:lnSpc>
              <a:spcBef>
                <a:spcPts val="364"/>
              </a:spcBef>
              <a:buClr>
                <a:srgbClr val="FF6600"/>
              </a:buClr>
              <a:defRPr/>
            </a:pPr>
            <a:endParaRPr lang="en-US" sz="2400" dirty="0">
              <a:solidFill>
                <a:srgbClr val="FFFFFF"/>
              </a:solidFill>
            </a:endParaRPr>
          </a:p>
          <a:p>
            <a:pPr>
              <a:lnSpc>
                <a:spcPct val="90000"/>
              </a:lnSpc>
              <a:spcBef>
                <a:spcPts val="364"/>
              </a:spcBef>
              <a:buClr>
                <a:srgbClr val="FF6600"/>
              </a:buClr>
              <a:defRPr/>
            </a:pPr>
            <a:r>
              <a:rPr lang="en-US" sz="2400" dirty="0" err="1" smtClean="0">
                <a:solidFill>
                  <a:srgbClr val="FFFFFF"/>
                </a:solidFill>
              </a:rPr>
              <a:t>Skam</a:t>
            </a:r>
            <a:r>
              <a:rPr lang="en-US" sz="2400" dirty="0" smtClean="0">
                <a:solidFill>
                  <a:srgbClr val="FFFFFF"/>
                </a:solidFill>
              </a:rPr>
              <a:t> </a:t>
            </a:r>
            <a:r>
              <a:rPr lang="en-US" sz="2400" dirty="0" err="1" smtClean="0">
                <a:solidFill>
                  <a:srgbClr val="FFFFFF"/>
                </a:solidFill>
              </a:rPr>
              <a:t>kan</a:t>
            </a:r>
            <a:r>
              <a:rPr lang="en-US" sz="2400" dirty="0" smtClean="0">
                <a:solidFill>
                  <a:srgbClr val="FFFFFF"/>
                </a:solidFill>
              </a:rPr>
              <a:t> </a:t>
            </a:r>
            <a:r>
              <a:rPr lang="en-US" sz="2400" dirty="0" err="1" smtClean="0">
                <a:solidFill>
                  <a:srgbClr val="FFFFFF"/>
                </a:solidFill>
              </a:rPr>
              <a:t>blokere</a:t>
            </a:r>
            <a:r>
              <a:rPr lang="en-US" sz="2400" dirty="0" smtClean="0">
                <a:solidFill>
                  <a:srgbClr val="FFFFFF"/>
                </a:solidFill>
              </a:rPr>
              <a:t> for </a:t>
            </a:r>
            <a:r>
              <a:rPr lang="en-US" sz="2400" dirty="0" err="1" smtClean="0">
                <a:solidFill>
                  <a:srgbClr val="FFFFFF"/>
                </a:solidFill>
              </a:rPr>
              <a:t>en</a:t>
            </a:r>
            <a:r>
              <a:rPr lang="en-US" sz="2400" dirty="0" smtClean="0">
                <a:solidFill>
                  <a:srgbClr val="FFFFFF"/>
                </a:solidFill>
              </a:rPr>
              <a:t> </a:t>
            </a:r>
            <a:r>
              <a:rPr lang="en-US" sz="2400" dirty="0" err="1" smtClean="0">
                <a:solidFill>
                  <a:srgbClr val="FFFFFF"/>
                </a:solidFill>
              </a:rPr>
              <a:t>følelsesmæssig</a:t>
            </a:r>
            <a:r>
              <a:rPr lang="en-US" sz="2400" dirty="0" smtClean="0">
                <a:solidFill>
                  <a:srgbClr val="FFFFFF"/>
                </a:solidFill>
              </a:rPr>
              <a:t> </a:t>
            </a:r>
            <a:r>
              <a:rPr lang="en-US" sz="2400" dirty="0" err="1" smtClean="0">
                <a:solidFill>
                  <a:srgbClr val="FFFFFF"/>
                </a:solidFill>
              </a:rPr>
              <a:t>erkendelse</a:t>
            </a:r>
            <a:r>
              <a:rPr lang="en-US" sz="2400" dirty="0" smtClean="0">
                <a:solidFill>
                  <a:srgbClr val="FFFFFF"/>
                </a:solidFill>
              </a:rPr>
              <a:t>. </a:t>
            </a:r>
            <a:r>
              <a:rPr lang="en-US" sz="2400" dirty="0" err="1" smtClean="0">
                <a:solidFill>
                  <a:srgbClr val="FFFFFF"/>
                </a:solidFill>
              </a:rPr>
              <a:t>Klienten</a:t>
            </a:r>
            <a:r>
              <a:rPr lang="en-US" sz="2400" dirty="0" smtClean="0">
                <a:solidFill>
                  <a:srgbClr val="FFFFFF"/>
                </a:solidFill>
              </a:rPr>
              <a:t>  </a:t>
            </a:r>
            <a:r>
              <a:rPr lang="en-US" sz="2400" dirty="0" err="1">
                <a:solidFill>
                  <a:srgbClr val="FFFFFF"/>
                </a:solidFill>
              </a:rPr>
              <a:t>godt</a:t>
            </a:r>
            <a:r>
              <a:rPr lang="en-US" sz="2400" dirty="0">
                <a:solidFill>
                  <a:srgbClr val="FFFFFF"/>
                </a:solidFill>
              </a:rPr>
              <a:t> </a:t>
            </a:r>
            <a:r>
              <a:rPr lang="en-US" sz="2400" dirty="0" err="1">
                <a:solidFill>
                  <a:srgbClr val="FFFFFF"/>
                </a:solidFill>
              </a:rPr>
              <a:t>kan</a:t>
            </a:r>
            <a:r>
              <a:rPr lang="en-US" sz="2400" dirty="0">
                <a:solidFill>
                  <a:srgbClr val="FFFFFF"/>
                </a:solidFill>
              </a:rPr>
              <a:t> se </a:t>
            </a:r>
            <a:r>
              <a:rPr lang="en-US" sz="2400" dirty="0" err="1">
                <a:solidFill>
                  <a:srgbClr val="FFFFFF"/>
                </a:solidFill>
              </a:rPr>
              <a:t>pointen</a:t>
            </a:r>
            <a:r>
              <a:rPr lang="en-US" sz="2400" dirty="0">
                <a:solidFill>
                  <a:srgbClr val="FFFFFF"/>
                </a:solidFill>
              </a:rPr>
              <a:t>, men </a:t>
            </a:r>
            <a:r>
              <a:rPr lang="en-US" sz="2400" dirty="0" err="1">
                <a:solidFill>
                  <a:srgbClr val="FFFFFF"/>
                </a:solidFill>
              </a:rPr>
              <a:t>ikke</a:t>
            </a:r>
            <a:r>
              <a:rPr lang="en-US" sz="2400" dirty="0">
                <a:solidFill>
                  <a:srgbClr val="FFFFFF"/>
                </a:solidFill>
              </a:rPr>
              <a:t> </a:t>
            </a:r>
            <a:r>
              <a:rPr lang="en-US" sz="2400" dirty="0" err="1">
                <a:solidFill>
                  <a:srgbClr val="FFFFFF"/>
                </a:solidFill>
              </a:rPr>
              <a:t>mærke</a:t>
            </a:r>
            <a:r>
              <a:rPr lang="en-US" sz="2400" dirty="0">
                <a:solidFill>
                  <a:srgbClr val="FFFFFF"/>
                </a:solidFill>
              </a:rPr>
              <a:t>, at </a:t>
            </a:r>
            <a:r>
              <a:rPr lang="en-US" sz="2400" dirty="0" err="1">
                <a:solidFill>
                  <a:srgbClr val="FFFFFF"/>
                </a:solidFill>
              </a:rPr>
              <a:t>det</a:t>
            </a:r>
            <a:r>
              <a:rPr lang="en-US" sz="2400" dirty="0">
                <a:solidFill>
                  <a:srgbClr val="FFFFFF"/>
                </a:solidFill>
              </a:rPr>
              <a:t> </a:t>
            </a:r>
            <a:r>
              <a:rPr lang="en-US" sz="2400" dirty="0" err="1">
                <a:solidFill>
                  <a:srgbClr val="FFFFFF"/>
                </a:solidFill>
              </a:rPr>
              <a:t>gør</a:t>
            </a:r>
            <a:r>
              <a:rPr lang="en-US" sz="2400" dirty="0">
                <a:solidFill>
                  <a:srgbClr val="FFFFFF"/>
                </a:solidFill>
              </a:rPr>
              <a:t> </a:t>
            </a:r>
            <a:r>
              <a:rPr lang="en-US" sz="2400" dirty="0" err="1">
                <a:solidFill>
                  <a:srgbClr val="FFFFFF"/>
                </a:solidFill>
              </a:rPr>
              <a:t>nogen</a:t>
            </a:r>
            <a:r>
              <a:rPr lang="en-US" sz="2400" dirty="0">
                <a:solidFill>
                  <a:srgbClr val="FFFFFF"/>
                </a:solidFill>
              </a:rPr>
              <a:t> </a:t>
            </a:r>
            <a:r>
              <a:rPr lang="en-US" sz="2400" dirty="0" err="1">
                <a:solidFill>
                  <a:srgbClr val="FFFFFF"/>
                </a:solidFill>
              </a:rPr>
              <a:t>forskel</a:t>
            </a:r>
            <a:endParaRPr lang="en-US" sz="2400" dirty="0">
              <a:solidFill>
                <a:srgbClr val="FFFFFF"/>
              </a:solidFill>
            </a:endParaRPr>
          </a:p>
          <a:p>
            <a:pPr>
              <a:lnSpc>
                <a:spcPct val="90000"/>
              </a:lnSpc>
              <a:spcBef>
                <a:spcPts val="364"/>
              </a:spcBef>
              <a:buClr>
                <a:srgbClr val="FF6600"/>
              </a:buClr>
              <a:defRPr/>
            </a:pPr>
            <a:endParaRPr lang="en-US" sz="2400" dirty="0">
              <a:solidFill>
                <a:srgbClr val="FFFFFF"/>
              </a:solidFill>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237923994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1"/>
          <p:cNvSpPr>
            <a:spLocks/>
          </p:cNvSpPr>
          <p:nvPr/>
        </p:nvSpPr>
        <p:spPr bwMode="auto">
          <a:xfrm>
            <a:off x="2824843" y="179615"/>
            <a:ext cx="3488191" cy="2415812"/>
          </a:xfrm>
          <a:prstGeom prst="ellipse">
            <a:avLst/>
          </a:prstGeom>
          <a:solidFill>
            <a:srgbClr val="009900"/>
          </a:solidFill>
          <a:ln w="9525">
            <a:solidFill>
              <a:srgbClr val="CCFFCC"/>
            </a:solidFill>
            <a:round/>
            <a:headEnd/>
            <a:tailEnd/>
          </a:ln>
        </p:spPr>
        <p:txBody>
          <a:bodyPr lIns="0" tIns="0" rIns="0" bIns="0"/>
          <a:lstStyle/>
          <a:p>
            <a:endParaRPr lang="da-DK" sz="1600">
              <a:solidFill>
                <a:srgbClr val="FFFFFF"/>
              </a:solidFill>
            </a:endParaRPr>
          </a:p>
        </p:txBody>
      </p:sp>
      <p:sp>
        <p:nvSpPr>
          <p:cNvPr id="49155" name="Line 2"/>
          <p:cNvSpPr>
            <a:spLocks noChangeShapeType="1"/>
          </p:cNvSpPr>
          <p:nvPr/>
        </p:nvSpPr>
        <p:spPr bwMode="auto">
          <a:xfrm>
            <a:off x="5105400" y="3579223"/>
            <a:ext cx="1632857" cy="744583"/>
          </a:xfrm>
          <a:prstGeom prst="line">
            <a:avLst/>
          </a:prstGeom>
          <a:noFill/>
          <a:ln w="381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600">
              <a:solidFill>
                <a:srgbClr val="FFFFFF"/>
              </a:solidFill>
            </a:endParaRPr>
          </a:p>
        </p:txBody>
      </p:sp>
      <p:sp>
        <p:nvSpPr>
          <p:cNvPr id="49156" name="Line 3"/>
          <p:cNvSpPr>
            <a:spLocks noChangeShapeType="1"/>
          </p:cNvSpPr>
          <p:nvPr/>
        </p:nvSpPr>
        <p:spPr bwMode="auto">
          <a:xfrm>
            <a:off x="4572000" y="3526972"/>
            <a:ext cx="0" cy="718457"/>
          </a:xfrm>
          <a:prstGeom prst="line">
            <a:avLst/>
          </a:prstGeom>
          <a:noFill/>
          <a:ln w="381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600">
              <a:solidFill>
                <a:srgbClr val="FFFFFF"/>
              </a:solidFill>
            </a:endParaRPr>
          </a:p>
        </p:txBody>
      </p:sp>
      <p:sp>
        <p:nvSpPr>
          <p:cNvPr id="49157" name="Line 4"/>
          <p:cNvSpPr>
            <a:spLocks noChangeShapeType="1"/>
          </p:cNvSpPr>
          <p:nvPr/>
        </p:nvSpPr>
        <p:spPr bwMode="auto">
          <a:xfrm flipH="1">
            <a:off x="2231571" y="3566160"/>
            <a:ext cx="1752600" cy="764177"/>
          </a:xfrm>
          <a:prstGeom prst="line">
            <a:avLst/>
          </a:prstGeom>
          <a:noFill/>
          <a:ln w="381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600">
              <a:solidFill>
                <a:srgbClr val="FFFFFF"/>
              </a:solidFill>
            </a:endParaRPr>
          </a:p>
        </p:txBody>
      </p:sp>
      <p:sp>
        <p:nvSpPr>
          <p:cNvPr id="49158" name="Line 5"/>
          <p:cNvSpPr>
            <a:spLocks noChangeShapeType="1"/>
          </p:cNvSpPr>
          <p:nvPr/>
        </p:nvSpPr>
        <p:spPr bwMode="auto">
          <a:xfrm>
            <a:off x="4572000" y="2693398"/>
            <a:ext cx="0" cy="474345"/>
          </a:xfrm>
          <a:prstGeom prst="line">
            <a:avLst/>
          </a:prstGeom>
          <a:noFill/>
          <a:ln w="381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sz="1600">
              <a:solidFill>
                <a:srgbClr val="FFFFFF"/>
              </a:solidFill>
            </a:endParaRPr>
          </a:p>
        </p:txBody>
      </p:sp>
      <p:sp>
        <p:nvSpPr>
          <p:cNvPr id="49159" name="Rectangle 6"/>
          <p:cNvSpPr>
            <a:spLocks/>
          </p:cNvSpPr>
          <p:nvPr/>
        </p:nvSpPr>
        <p:spPr bwMode="auto">
          <a:xfrm>
            <a:off x="4023093" y="3128554"/>
            <a:ext cx="15787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400" b="1" err="1" smtClean="0">
                <a:solidFill>
                  <a:srgbClr val="FFFFFF"/>
                </a:solidFill>
                <a:ea typeface="ＭＳ Ｐゴシック" charset="0"/>
                <a:sym typeface="Comic Sans MS" charset="0"/>
              </a:rPr>
              <a:t>Velvære</a:t>
            </a:r>
            <a:r>
              <a:rPr lang="en-US" sz="2400" b="1" smtClean="0">
                <a:solidFill>
                  <a:srgbClr val="FFFFFF"/>
                </a:solidFill>
                <a:ea typeface="ＭＳ Ｐゴシック" charset="0"/>
                <a:sym typeface="Comic Sans MS" charset="0"/>
              </a:rPr>
              <a:t>/Ro</a:t>
            </a:r>
            <a:endParaRPr lang="en-US" sz="2400" b="1">
              <a:solidFill>
                <a:srgbClr val="FFFFFF"/>
              </a:solidFill>
              <a:ea typeface="ＭＳ Ｐゴシック" charset="0"/>
              <a:sym typeface="Comic Sans MS" charset="0"/>
            </a:endParaRPr>
          </a:p>
        </p:txBody>
      </p:sp>
      <p:sp>
        <p:nvSpPr>
          <p:cNvPr id="49160" name="Rectangle 7"/>
          <p:cNvSpPr>
            <a:spLocks/>
          </p:cNvSpPr>
          <p:nvPr/>
        </p:nvSpPr>
        <p:spPr bwMode="auto">
          <a:xfrm>
            <a:off x="3652157" y="4434840"/>
            <a:ext cx="3057233"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a:solidFill>
                  <a:srgbClr val="FFFFFF"/>
                </a:solidFill>
                <a:ea typeface="ＭＳ Ｐゴシック" charset="0"/>
                <a:sym typeface="Comic Sans MS" charset="0"/>
              </a:rPr>
              <a:t>Opmærksomhed / </a:t>
            </a:r>
            <a:r>
              <a:rPr lang="en-US" sz="2000" b="1" err="1">
                <a:solidFill>
                  <a:srgbClr val="FFFFFF"/>
                </a:solidFill>
                <a:ea typeface="ＭＳ Ｐゴシック" charset="0"/>
                <a:sym typeface="Comic Sans MS" charset="0"/>
              </a:rPr>
              <a:t>tænkning</a:t>
            </a:r>
            <a:endParaRPr lang="en-US" sz="2000" b="1">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Åbent</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fokus</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Reflekterende</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Socialt</a:t>
            </a:r>
            <a:r>
              <a:rPr lang="en-US" sz="2000">
                <a:solidFill>
                  <a:srgbClr val="FFFFFF"/>
                </a:solidFill>
                <a:ea typeface="ＭＳ Ｐゴシック" charset="0"/>
                <a:sym typeface="Comic Sans MS" charset="0"/>
              </a:rPr>
              <a:t> </a:t>
            </a:r>
            <a:r>
              <a:rPr lang="en-US" sz="2000" err="1">
                <a:solidFill>
                  <a:srgbClr val="FFFFFF"/>
                </a:solidFill>
                <a:ea typeface="ＭＳ Ｐゴシック" charset="0"/>
                <a:sym typeface="Comic Sans MS" charset="0"/>
              </a:rPr>
              <a:t>indstillet</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Internt</a:t>
            </a:r>
            <a:r>
              <a:rPr lang="en-US" sz="2000">
                <a:solidFill>
                  <a:srgbClr val="FFFFFF"/>
                </a:solidFill>
                <a:ea typeface="ＭＳ Ｐゴシック" charset="0"/>
                <a:sym typeface="Comic Sans MS" charset="0"/>
              </a:rPr>
              <a:t> vs. </a:t>
            </a:r>
            <a:r>
              <a:rPr lang="en-US" sz="2000" err="1">
                <a:solidFill>
                  <a:srgbClr val="FFFFFF"/>
                </a:solidFill>
                <a:ea typeface="ＭＳ Ｐゴシック" charset="0"/>
                <a:sym typeface="Comic Sans MS" charset="0"/>
              </a:rPr>
              <a:t>externt</a:t>
            </a:r>
            <a:endParaRPr lang="en-US" sz="2000">
              <a:solidFill>
                <a:srgbClr val="FFFFFF"/>
              </a:solidFill>
              <a:ea typeface="ＭＳ Ｐゴシック" charset="0"/>
              <a:sym typeface="Comic Sans MS" charset="0"/>
            </a:endParaRPr>
          </a:p>
        </p:txBody>
      </p:sp>
      <p:sp>
        <p:nvSpPr>
          <p:cNvPr id="49161" name="Rectangle 8"/>
          <p:cNvSpPr>
            <a:spLocks/>
          </p:cNvSpPr>
          <p:nvPr/>
        </p:nvSpPr>
        <p:spPr bwMode="auto">
          <a:xfrm>
            <a:off x="1186543" y="4395651"/>
            <a:ext cx="1638300" cy="1188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36469" bIns="0"/>
          <a:lstStyle/>
          <a:p>
            <a:pPr marL="35899"/>
            <a:r>
              <a:rPr lang="en-US" sz="2000" b="1" err="1">
                <a:solidFill>
                  <a:srgbClr val="FFFFFF"/>
                </a:solidFill>
                <a:ea typeface="ＭＳ Ｐゴシック" charset="0"/>
                <a:sym typeface="Comic Sans MS" charset="0"/>
              </a:rPr>
              <a:t>Krop</a:t>
            </a:r>
            <a:r>
              <a:rPr lang="en-US" sz="2000" b="1">
                <a:solidFill>
                  <a:srgbClr val="FFFFFF"/>
                </a:solidFill>
                <a:ea typeface="ＭＳ Ｐゴシック" charset="0"/>
                <a:sym typeface="Comic Sans MS" charset="0"/>
              </a:rPr>
              <a:t> / </a:t>
            </a:r>
            <a:r>
              <a:rPr lang="en-US" sz="2000" b="1" err="1">
                <a:solidFill>
                  <a:srgbClr val="FFFFFF"/>
                </a:solidFill>
                <a:ea typeface="ＭＳ Ｐゴシック" charset="0"/>
                <a:sym typeface="Comic Sans MS" charset="0"/>
              </a:rPr>
              <a:t>følelser</a:t>
            </a:r>
            <a:endParaRPr lang="en-US" sz="2000" b="1">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Rolig</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Langsom</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Velvære</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Tilfreds</a:t>
            </a:r>
            <a:endParaRPr lang="en-US" sz="2000">
              <a:solidFill>
                <a:srgbClr val="FFFFFF"/>
              </a:solidFill>
              <a:ea typeface="ＭＳ Ｐゴシック" charset="0"/>
              <a:sym typeface="Comic Sans MS" charset="0"/>
            </a:endParaRPr>
          </a:p>
        </p:txBody>
      </p:sp>
      <p:sp>
        <p:nvSpPr>
          <p:cNvPr id="49162" name="Rectangle 9"/>
          <p:cNvSpPr>
            <a:spLocks/>
          </p:cNvSpPr>
          <p:nvPr/>
        </p:nvSpPr>
        <p:spPr bwMode="auto">
          <a:xfrm>
            <a:off x="6933492" y="4513334"/>
            <a:ext cx="1024275"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9" bIns="0">
            <a:spAutoFit/>
          </a:bodyPr>
          <a:lstStyle/>
          <a:p>
            <a:pPr marL="35899"/>
            <a:r>
              <a:rPr lang="en-US" sz="2000" b="1">
                <a:solidFill>
                  <a:srgbClr val="FFFFFF"/>
                </a:solidFill>
                <a:ea typeface="ＭＳ Ｐゴシック" charset="0"/>
                <a:sym typeface="Comic Sans MS" charset="0"/>
              </a:rPr>
              <a:t>Adfærd</a:t>
            </a:r>
          </a:p>
          <a:p>
            <a:pPr marL="35899">
              <a:buSzPct val="125000"/>
              <a:buFont typeface="Lucida Grande" charset="0"/>
              <a:buChar char="‣"/>
            </a:pPr>
            <a:r>
              <a:rPr lang="en-US" sz="2000" err="1">
                <a:solidFill>
                  <a:srgbClr val="FFFFFF"/>
                </a:solidFill>
                <a:ea typeface="ＭＳ Ｐゴシック" charset="0"/>
                <a:sym typeface="Comic Sans MS" charset="0"/>
              </a:rPr>
              <a:t>Fredelig</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err="1">
                <a:solidFill>
                  <a:srgbClr val="FFFFFF"/>
                </a:solidFill>
                <a:ea typeface="ＭＳ Ｐゴシック" charset="0"/>
                <a:sym typeface="Comic Sans MS" charset="0"/>
              </a:rPr>
              <a:t>Blid</a:t>
            </a:r>
            <a:endParaRPr lang="en-US" sz="2000">
              <a:solidFill>
                <a:srgbClr val="FFFFFF"/>
              </a:solidFill>
              <a:ea typeface="ＭＳ Ｐゴシック" charset="0"/>
              <a:sym typeface="Comic Sans MS" charset="0"/>
            </a:endParaRPr>
          </a:p>
          <a:p>
            <a:pPr marL="35899">
              <a:buSzPct val="125000"/>
              <a:buFont typeface="Lucida Grande" charset="0"/>
              <a:buChar char="‣"/>
            </a:pPr>
            <a:r>
              <a:rPr lang="en-US" sz="2000">
                <a:solidFill>
                  <a:srgbClr val="FFFFFF"/>
                </a:solidFill>
                <a:ea typeface="ＭＳ Ｐゴシック" charset="0"/>
                <a:sym typeface="Comic Sans MS" charset="0"/>
              </a:rPr>
              <a:t>Social</a:t>
            </a:r>
          </a:p>
          <a:p>
            <a:pPr marL="35899"/>
            <a:endParaRPr lang="en-US" sz="2000">
              <a:solidFill>
                <a:srgbClr val="FFFFFF"/>
              </a:solidFill>
              <a:ea typeface="ＭＳ Ｐゴシック" charset="0"/>
              <a:sym typeface="Comic Sans MS" charset="0"/>
            </a:endParaRPr>
          </a:p>
        </p:txBody>
      </p:sp>
      <p:sp>
        <p:nvSpPr>
          <p:cNvPr id="49163" name="Rectangle 10"/>
          <p:cNvSpPr>
            <a:spLocks/>
          </p:cNvSpPr>
          <p:nvPr/>
        </p:nvSpPr>
        <p:spPr bwMode="auto">
          <a:xfrm>
            <a:off x="3271011" y="604491"/>
            <a:ext cx="2599256" cy="1697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17583" tIns="17583" rIns="53432" bIns="17583" anchor="ctr">
            <a:spAutoFit/>
          </a:bodyPr>
          <a:lstStyle/>
          <a:p>
            <a:pPr marL="17583" algn="ctr"/>
            <a:r>
              <a:rPr lang="en-US" b="1" err="1">
                <a:solidFill>
                  <a:srgbClr val="FFFFFF"/>
                </a:solidFill>
                <a:ea typeface="ＭＳ Ｐゴシック" charset="0"/>
                <a:sym typeface="Comic Sans MS" charset="0"/>
              </a:rPr>
              <a:t>Uden-ønsker</a:t>
            </a:r>
            <a:r>
              <a:rPr lang="en-US" b="1">
                <a:solidFill>
                  <a:srgbClr val="FFFFFF"/>
                </a:solidFill>
                <a:ea typeface="ＭＳ Ｐゴシック" charset="0"/>
                <a:sym typeface="Comic Sans MS" charset="0"/>
              </a:rPr>
              <a:t>/</a:t>
            </a:r>
            <a:r>
              <a:rPr lang="en-US" b="1" err="1">
                <a:solidFill>
                  <a:srgbClr val="FFFFFF"/>
                </a:solidFill>
                <a:ea typeface="ＭＳ Ｐゴシック" charset="0"/>
                <a:sym typeface="Comic Sans MS" charset="0"/>
              </a:rPr>
              <a:t>tilknytnings</a:t>
            </a:r>
            <a:r>
              <a:rPr lang="en-US" b="1">
                <a:solidFill>
                  <a:srgbClr val="FFFFFF"/>
                </a:solidFill>
                <a:ea typeface="ＭＳ Ｐゴシック" charset="0"/>
                <a:sym typeface="Comic Sans MS" charset="0"/>
              </a:rPr>
              <a:t>-</a:t>
            </a:r>
          </a:p>
          <a:p>
            <a:pPr marL="17583" algn="ctr"/>
            <a:r>
              <a:rPr lang="en-US" b="1" err="1">
                <a:solidFill>
                  <a:srgbClr val="FFFFFF"/>
                </a:solidFill>
                <a:ea typeface="ＭＳ Ｐゴシック" charset="0"/>
                <a:sym typeface="Comic Sans MS" charset="0"/>
              </a:rPr>
              <a:t>fokuseret</a:t>
            </a:r>
            <a:endParaRPr lang="en-US" b="1">
              <a:solidFill>
                <a:srgbClr val="FFFFFF"/>
              </a:solidFill>
              <a:ea typeface="ＭＳ Ｐゴシック" charset="0"/>
              <a:sym typeface="Comic Sans MS" charset="0"/>
            </a:endParaRPr>
          </a:p>
          <a:p>
            <a:pPr marL="17583" algn="ctr"/>
            <a:endParaRPr lang="en-US">
              <a:solidFill>
                <a:srgbClr val="FFFFFF"/>
              </a:solidFill>
              <a:ea typeface="ＭＳ Ｐゴシック" charset="0"/>
              <a:sym typeface="Comic Sans MS" charset="0"/>
            </a:endParaRPr>
          </a:p>
          <a:p>
            <a:pPr marL="17583" algn="ctr"/>
            <a:r>
              <a:rPr lang="en-US" err="1">
                <a:solidFill>
                  <a:srgbClr val="FFFFFF"/>
                </a:solidFill>
                <a:ea typeface="ＭＳ Ｐゴシック" charset="0"/>
                <a:sym typeface="Comic Sans MS" charset="0"/>
              </a:rPr>
              <a:t>Tryghed</a:t>
            </a:r>
            <a:r>
              <a:rPr lang="en-US">
                <a:solidFill>
                  <a:srgbClr val="FFFFFF"/>
                </a:solidFill>
                <a:ea typeface="ＭＳ Ｐゴシック" charset="0"/>
                <a:sym typeface="Comic Sans MS" charset="0"/>
              </a:rPr>
              <a:t> - </a:t>
            </a:r>
            <a:r>
              <a:rPr lang="en-US" err="1">
                <a:solidFill>
                  <a:srgbClr val="FFFFFF"/>
                </a:solidFill>
                <a:ea typeface="ＭＳ Ｐゴシック" charset="0"/>
                <a:sym typeface="Comic Sans MS" charset="0"/>
              </a:rPr>
              <a:t>venlighed</a:t>
            </a:r>
            <a:endParaRPr lang="en-US">
              <a:solidFill>
                <a:srgbClr val="FFFFFF"/>
              </a:solidFill>
              <a:ea typeface="ＭＳ Ｐゴシック" charset="0"/>
              <a:sym typeface="Comic Sans MS" charset="0"/>
            </a:endParaRPr>
          </a:p>
          <a:p>
            <a:pPr marL="17583" algn="ctr"/>
            <a:endParaRPr lang="en-US">
              <a:solidFill>
                <a:srgbClr val="FFFFFF"/>
              </a:solidFill>
              <a:ea typeface="ＭＳ Ｐゴシック" charset="0"/>
              <a:sym typeface="Comic Sans MS" charset="0"/>
            </a:endParaRPr>
          </a:p>
          <a:p>
            <a:pPr marL="17583" algn="ctr"/>
            <a:r>
              <a:rPr lang="en-US" err="1">
                <a:solidFill>
                  <a:srgbClr val="FFFFFF"/>
                </a:solidFill>
                <a:ea typeface="ＭＳ Ｐゴシック" charset="0"/>
                <a:sym typeface="Comic Sans MS" charset="0"/>
              </a:rPr>
              <a:t>Beroligelse</a:t>
            </a:r>
            <a:endParaRPr lang="en-US">
              <a:solidFill>
                <a:srgbClr val="FFFFFF"/>
              </a:solidFill>
              <a:ea typeface="ＭＳ Ｐゴシック" charset="0"/>
              <a:sym typeface="Comic Sans MS" charset="0"/>
            </a:endParaRPr>
          </a:p>
        </p:txBody>
      </p:sp>
      <p:sp>
        <p:nvSpPr>
          <p:cNvPr id="2" name="Pladsholder til sidefod 1"/>
          <p:cNvSpPr>
            <a:spLocks noGrp="1"/>
          </p:cNvSpPr>
          <p:nvPr>
            <p:ph type="ftr" sz="quarter" idx="11"/>
          </p:nvPr>
        </p:nvSpPr>
        <p:spPr/>
        <p:txBody>
          <a:bodyPr/>
          <a:lstStyle/>
          <a:p>
            <a:r>
              <a:rPr lang="da-DK" sz="1600" smtClean="0">
                <a:solidFill>
                  <a:srgbClr val="FFFFFF"/>
                </a:solidFill>
              </a:rPr>
              <a:t>Lena Højgård Isager www.pkf.name</a:t>
            </a:r>
            <a:endParaRPr lang="da-DK" sz="1600">
              <a:solidFill>
                <a:srgbClr val="FFFFFF"/>
              </a:solidFill>
            </a:endParaRPr>
          </a:p>
        </p:txBody>
      </p:sp>
      <p:sp>
        <p:nvSpPr>
          <p:cNvPr id="16" name="Rectangle 17"/>
          <p:cNvSpPr>
            <a:spLocks/>
          </p:cNvSpPr>
          <p:nvPr/>
        </p:nvSpPr>
        <p:spPr bwMode="auto">
          <a:xfrm>
            <a:off x="488678" y="254995"/>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2014 </a:t>
            </a:r>
            <a:r>
              <a:rPr lang="en-US" sz="1100">
                <a:solidFill>
                  <a:srgbClr val="FFFFFF"/>
                </a:solidFill>
                <a:cs typeface="Comic Sans MS" charset="0"/>
                <a:sym typeface="Comic Sans MS" charset="0"/>
              </a:rPr>
              <a:t>(</a:t>
            </a:r>
            <a:r>
              <a:rPr lang="en-US" sz="1100" err="1" smtClean="0">
                <a:solidFill>
                  <a:srgbClr val="FFFFFF"/>
                </a:solidFill>
                <a:cs typeface="Comic Sans MS" charset="0"/>
                <a:sym typeface="Comic Sans MS" charset="0"/>
              </a:rPr>
              <a:t>Isager</a:t>
            </a:r>
            <a:r>
              <a:rPr lang="en-US" sz="1100" smtClean="0">
                <a:solidFill>
                  <a:srgbClr val="FFFFFF"/>
                </a:solidFill>
                <a:cs typeface="Comic Sans MS" charset="0"/>
                <a:sym typeface="Comic Sans MS" charset="0"/>
              </a:rPr>
              <a:t>)</a:t>
            </a:r>
            <a:endParaRPr lang="en-US" sz="1100">
              <a:solidFill>
                <a:srgbClr val="FFFFFF"/>
              </a:solidFill>
              <a:cs typeface="Comic Sans MS" charset="0"/>
              <a:sym typeface="Comic Sans MS" charset="0"/>
            </a:endParaRPr>
          </a:p>
        </p:txBody>
      </p:sp>
    </p:spTree>
    <p:extLst>
      <p:ext uri="{BB962C8B-B14F-4D97-AF65-F5344CB8AC3E}">
        <p14:creationId xmlns:p14="http://schemas.microsoft.com/office/powerpoint/2010/main" val="77381978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563916" y="-529792"/>
            <a:ext cx="7772400" cy="1600201"/>
          </a:xfrm>
        </p:spPr>
        <p:txBody>
          <a:bodyPr rIns="100976">
            <a:normAutofit/>
          </a:bodyPr>
          <a:lstStyle/>
          <a:p>
            <a:pPr marL="36513" eaLnBrk="1" hangingPunct="1"/>
            <a:r>
              <a:rPr lang="en-US" sz="2000" dirty="0" smtClean="0">
                <a:latin typeface="Calibri" charset="0"/>
                <a:ea typeface="Calibri" charset="0"/>
                <a:cs typeface="Calibri" charset="0"/>
              </a:rPr>
              <a:t>Tre </a:t>
            </a:r>
            <a:r>
              <a:rPr lang="en-US" sz="2000" dirty="0" err="1" smtClean="0">
                <a:latin typeface="Calibri" charset="0"/>
                <a:ea typeface="Calibri" charset="0"/>
                <a:cs typeface="Calibri" charset="0"/>
              </a:rPr>
              <a:t>cirkler</a:t>
            </a:r>
            <a:r>
              <a:rPr lang="en-US" sz="2000" dirty="0" smtClean="0">
                <a:latin typeface="Calibri" charset="0"/>
                <a:ea typeface="Calibri" charset="0"/>
                <a:cs typeface="Calibri" charset="0"/>
              </a:rPr>
              <a:t> </a:t>
            </a:r>
            <a:r>
              <a:rPr lang="en-US" sz="2000" dirty="0" err="1" smtClean="0">
                <a:latin typeface="Calibri" charset="0"/>
                <a:ea typeface="Calibri" charset="0"/>
                <a:cs typeface="Calibri" charset="0"/>
              </a:rPr>
              <a:t>arbejdsskema</a:t>
            </a:r>
            <a:endParaRPr lang="en-US" sz="2000" dirty="0">
              <a:latin typeface="Calibri" charset="0"/>
              <a:ea typeface="Calibri" charset="0"/>
              <a:cs typeface="Calibri" charset="0"/>
            </a:endParaRPr>
          </a:p>
        </p:txBody>
      </p:sp>
      <p:sp>
        <p:nvSpPr>
          <p:cNvPr id="6" name="Pladsholder til sidefod 5"/>
          <p:cNvSpPr>
            <a:spLocks noGrp="1"/>
          </p:cNvSpPr>
          <p:nvPr>
            <p:ph type="ftr" sz="quarter" idx="4294967295"/>
          </p:nvPr>
        </p:nvSpPr>
        <p:spPr>
          <a:xfrm>
            <a:off x="0" y="6356350"/>
            <a:ext cx="2895600" cy="365125"/>
          </a:xfrm>
          <a:prstGeom prst="rect">
            <a:avLst/>
          </a:prstGeom>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grpSp>
        <p:nvGrpSpPr>
          <p:cNvPr id="28674" name="Group 2"/>
          <p:cNvGrpSpPr>
            <a:grpSpLocks/>
          </p:cNvGrpSpPr>
          <p:nvPr/>
        </p:nvGrpSpPr>
        <p:grpSpPr bwMode="auto">
          <a:xfrm>
            <a:off x="334555" y="437593"/>
            <a:ext cx="3958047" cy="2869729"/>
            <a:chOff x="0" y="0"/>
            <a:chExt cx="4296" cy="2616"/>
          </a:xfrm>
        </p:grpSpPr>
        <p:sp>
          <p:nvSpPr>
            <p:cNvPr id="28691" name="Oval 3"/>
            <p:cNvSpPr>
              <a:spLocks/>
            </p:cNvSpPr>
            <p:nvPr/>
          </p:nvSpPr>
          <p:spPr bwMode="auto">
            <a:xfrm>
              <a:off x="0" y="0"/>
              <a:ext cx="4296" cy="2616"/>
            </a:xfrm>
            <a:prstGeom prst="ellipse">
              <a:avLst/>
            </a:prstGeom>
            <a:solidFill>
              <a:srgbClr val="FFFFFF"/>
            </a:solidFill>
            <a:ln w="57150" cmpd="sng">
              <a:solidFill>
                <a:srgbClr val="0000FF"/>
              </a:solidFill>
              <a:round/>
              <a:headEnd/>
              <a:tailEnd/>
            </a:ln>
          </p:spPr>
          <p:txBody>
            <a:bodyPr lIns="0" tIns="0" rIns="0" bIns="0"/>
            <a:lstStyle/>
            <a:p>
              <a:endParaRPr lang="da-DK">
                <a:solidFill>
                  <a:prstClr val="black"/>
                </a:solidFill>
                <a:latin typeface="Calibri"/>
              </a:endParaRPr>
            </a:p>
          </p:txBody>
        </p:sp>
        <p:sp>
          <p:nvSpPr>
            <p:cNvPr id="28692" name="Rectangle 4"/>
            <p:cNvSpPr>
              <a:spLocks/>
            </p:cNvSpPr>
            <p:nvPr/>
          </p:nvSpPr>
          <p:spPr bwMode="auto">
            <a:xfrm>
              <a:off x="1504" y="102"/>
              <a:ext cx="1283"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38100" tIns="38100" rIns="115778" bIns="38100" anchor="ctr">
              <a:spAutoFit/>
            </a:bodyPr>
            <a:lstStyle/>
            <a:p>
              <a:pPr marL="17463" algn="ctr"/>
              <a:r>
                <a:rPr lang="da-DK" sz="1300" b="1" smtClean="0">
                  <a:solidFill>
                    <a:srgbClr val="0000FF"/>
                  </a:solidFill>
                  <a:latin typeface="Calibri"/>
                  <a:cs typeface="Comic Sans MS" charset="0"/>
                  <a:sym typeface="Comic Sans MS" charset="0"/>
                </a:rPr>
                <a:t>Drive systemet</a:t>
              </a:r>
              <a:endParaRPr lang="da-DK" sz="1300" b="1">
                <a:solidFill>
                  <a:srgbClr val="0000FF"/>
                </a:solidFill>
                <a:latin typeface="Calibri"/>
                <a:cs typeface="Comic Sans MS" charset="0"/>
                <a:sym typeface="Comic Sans MS" charset="0"/>
              </a:endParaRPr>
            </a:p>
            <a:p>
              <a:pPr marL="17463" algn="ctr"/>
              <a:r>
                <a:rPr lang="da-DK" sz="1300" b="1" smtClean="0">
                  <a:solidFill>
                    <a:srgbClr val="0000FF"/>
                  </a:solidFill>
                  <a:latin typeface="Calibri"/>
                  <a:cs typeface="Comic Sans MS" charset="0"/>
                  <a:sym typeface="Comic Sans MS" charset="0"/>
                </a:rPr>
                <a:t>Aktivitet</a:t>
              </a:r>
              <a:endParaRPr lang="da-DK" sz="1300" b="1">
                <a:solidFill>
                  <a:srgbClr val="0000FF"/>
                </a:solidFill>
                <a:latin typeface="Calibri"/>
                <a:cs typeface="Comic Sans MS" charset="0"/>
                <a:sym typeface="Comic Sans MS" charset="0"/>
              </a:endParaRPr>
            </a:p>
          </p:txBody>
        </p:sp>
      </p:grpSp>
      <p:sp>
        <p:nvSpPr>
          <p:cNvPr id="28689" name="Oval 6"/>
          <p:cNvSpPr>
            <a:spLocks/>
          </p:cNvSpPr>
          <p:nvPr/>
        </p:nvSpPr>
        <p:spPr bwMode="auto">
          <a:xfrm>
            <a:off x="4689707" y="390188"/>
            <a:ext cx="3960488" cy="2880398"/>
          </a:xfrm>
          <a:prstGeom prst="ellipse">
            <a:avLst/>
          </a:prstGeom>
          <a:solidFill>
            <a:schemeClr val="bg1"/>
          </a:solidFill>
          <a:ln w="57150" cmpd="sng">
            <a:solidFill>
              <a:srgbClr val="008000"/>
            </a:solidFill>
            <a:round/>
            <a:headEnd/>
            <a:tailEnd/>
          </a:ln>
        </p:spPr>
        <p:txBody>
          <a:bodyPr lIns="0" tIns="0" rIns="0" bIns="0"/>
          <a:lstStyle/>
          <a:p>
            <a:r>
              <a:rPr lang="da-DK" sz="1300" b="1" smtClean="0">
                <a:solidFill>
                  <a:srgbClr val="006F00"/>
                </a:solidFill>
                <a:latin typeface="Calibri"/>
              </a:rPr>
              <a:t>	Det beroligende system </a:t>
            </a:r>
          </a:p>
          <a:p>
            <a:r>
              <a:rPr lang="da-DK" sz="1300" b="1">
                <a:solidFill>
                  <a:srgbClr val="006F00"/>
                </a:solidFill>
                <a:latin typeface="Calibri"/>
              </a:rPr>
              <a:t>	</a:t>
            </a:r>
            <a:r>
              <a:rPr lang="da-DK" sz="1300" b="1" smtClean="0">
                <a:solidFill>
                  <a:srgbClr val="006F00"/>
                </a:solidFill>
                <a:latin typeface="Calibri"/>
              </a:rPr>
              <a:t>		Ro</a:t>
            </a:r>
          </a:p>
          <a:p>
            <a:r>
              <a:rPr lang="da-DK" sz="1300" b="1">
                <a:solidFill>
                  <a:srgbClr val="006F00"/>
                </a:solidFill>
                <a:latin typeface="Calibri"/>
              </a:rPr>
              <a:t>	</a:t>
            </a:r>
            <a:r>
              <a:rPr lang="da-DK" sz="1300" b="1" smtClean="0">
                <a:solidFill>
                  <a:srgbClr val="006F00"/>
                </a:solidFill>
                <a:latin typeface="Calibri"/>
              </a:rPr>
              <a:t>		</a:t>
            </a:r>
            <a:endParaRPr lang="da-DK" sz="1300" b="1">
              <a:solidFill>
                <a:srgbClr val="006F00"/>
              </a:solidFill>
              <a:latin typeface="Calibri"/>
            </a:endParaRPr>
          </a:p>
        </p:txBody>
      </p:sp>
      <p:grpSp>
        <p:nvGrpSpPr>
          <p:cNvPr id="28676" name="Group 8"/>
          <p:cNvGrpSpPr>
            <a:grpSpLocks/>
          </p:cNvGrpSpPr>
          <p:nvPr/>
        </p:nvGrpSpPr>
        <p:grpSpPr bwMode="auto">
          <a:xfrm>
            <a:off x="2592174" y="3565618"/>
            <a:ext cx="3959989" cy="2876633"/>
            <a:chOff x="-110" y="-904"/>
            <a:chExt cx="4200" cy="2424"/>
          </a:xfrm>
        </p:grpSpPr>
        <p:sp>
          <p:nvSpPr>
            <p:cNvPr id="28687" name="Oval 9"/>
            <p:cNvSpPr>
              <a:spLocks/>
            </p:cNvSpPr>
            <p:nvPr/>
          </p:nvSpPr>
          <p:spPr bwMode="auto">
            <a:xfrm>
              <a:off x="-110" y="-904"/>
              <a:ext cx="4200" cy="2424"/>
            </a:xfrm>
            <a:prstGeom prst="ellipse">
              <a:avLst/>
            </a:prstGeom>
            <a:solidFill>
              <a:srgbClr val="FFFFFF"/>
            </a:solidFill>
            <a:ln w="57150" cmpd="sng">
              <a:solidFill>
                <a:srgbClr val="FF0000"/>
              </a:solidFill>
              <a:round/>
              <a:headEnd/>
              <a:tailEnd/>
            </a:ln>
          </p:spPr>
          <p:txBody>
            <a:bodyPr lIns="0" tIns="0" rIns="0" bIns="0"/>
            <a:lstStyle/>
            <a:p>
              <a:endParaRPr lang="da-DK">
                <a:solidFill>
                  <a:prstClr val="black"/>
                </a:solidFill>
                <a:latin typeface="Calibri"/>
              </a:endParaRPr>
            </a:p>
          </p:txBody>
        </p:sp>
        <p:sp>
          <p:nvSpPr>
            <p:cNvPr id="28688" name="Rectangle 10"/>
            <p:cNvSpPr>
              <a:spLocks/>
            </p:cNvSpPr>
            <p:nvPr/>
          </p:nvSpPr>
          <p:spPr bwMode="auto">
            <a:xfrm>
              <a:off x="1301" y="-839"/>
              <a:ext cx="1362" cy="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38100" tIns="38100" rIns="115778" bIns="38100" anchor="ctr">
              <a:spAutoFit/>
            </a:bodyPr>
            <a:lstStyle/>
            <a:p>
              <a:pPr marL="17463" algn="ctr"/>
              <a:r>
                <a:rPr lang="en-US" sz="1300" b="1" err="1" smtClean="0">
                  <a:solidFill>
                    <a:srgbClr val="FF0000"/>
                  </a:solidFill>
                  <a:latin typeface="Calibri"/>
                  <a:cs typeface="Comic Sans MS" charset="0"/>
                  <a:sym typeface="Comic Sans MS" charset="0"/>
                </a:rPr>
                <a:t>Trusselsfokus</a:t>
              </a:r>
              <a:endParaRPr lang="en-US" sz="1300" b="1" smtClean="0">
                <a:solidFill>
                  <a:srgbClr val="FF0000"/>
                </a:solidFill>
                <a:latin typeface="Calibri"/>
                <a:cs typeface="Comic Sans MS" charset="0"/>
                <a:sym typeface="Comic Sans MS" charset="0"/>
              </a:endParaRPr>
            </a:p>
            <a:p>
              <a:pPr marL="17463" algn="ctr"/>
              <a:r>
                <a:rPr lang="en-US" sz="1300" b="1" err="1" smtClean="0">
                  <a:solidFill>
                    <a:srgbClr val="FF0000"/>
                  </a:solidFill>
                  <a:latin typeface="Calibri"/>
                  <a:cs typeface="Comic Sans MS" charset="0"/>
                  <a:sym typeface="Comic Sans MS" charset="0"/>
                </a:rPr>
                <a:t>Flugt</a:t>
              </a:r>
              <a:r>
                <a:rPr lang="en-US" sz="1300" b="1" smtClean="0">
                  <a:solidFill>
                    <a:srgbClr val="FF0000"/>
                  </a:solidFill>
                  <a:latin typeface="Calibri"/>
                  <a:cs typeface="Comic Sans MS" charset="0"/>
                  <a:sym typeface="Comic Sans MS" charset="0"/>
                </a:rPr>
                <a:t>/</a:t>
              </a:r>
              <a:r>
                <a:rPr lang="en-US" sz="1300" b="1" err="1" smtClean="0">
                  <a:solidFill>
                    <a:srgbClr val="FF0000"/>
                  </a:solidFill>
                  <a:latin typeface="Calibri"/>
                  <a:cs typeface="Comic Sans MS" charset="0"/>
                  <a:sym typeface="Comic Sans MS" charset="0"/>
                </a:rPr>
                <a:t>kamp</a:t>
              </a:r>
              <a:r>
                <a:rPr lang="en-US" sz="1300" b="1" smtClean="0">
                  <a:solidFill>
                    <a:srgbClr val="FF0000"/>
                  </a:solidFill>
                  <a:latin typeface="Calibri"/>
                  <a:cs typeface="Comic Sans MS" charset="0"/>
                  <a:sym typeface="Comic Sans MS" charset="0"/>
                </a:rPr>
                <a:t>/</a:t>
              </a:r>
              <a:r>
                <a:rPr lang="en-US" sz="1300" b="1" err="1" smtClean="0">
                  <a:solidFill>
                    <a:srgbClr val="FF0000"/>
                  </a:solidFill>
                  <a:latin typeface="Calibri"/>
                  <a:cs typeface="Comic Sans MS" charset="0"/>
                  <a:sym typeface="Comic Sans MS" charset="0"/>
                </a:rPr>
                <a:t>frys</a:t>
              </a:r>
              <a:endParaRPr lang="en-US" sz="1300">
                <a:solidFill>
                  <a:srgbClr val="FF0000"/>
                </a:solidFill>
                <a:latin typeface="Calibri"/>
                <a:cs typeface="Comic Sans MS" charset="0"/>
                <a:sym typeface="Comic Sans MS" charset="0"/>
              </a:endParaRPr>
            </a:p>
          </p:txBody>
        </p:sp>
      </p:grpSp>
      <p:sp>
        <p:nvSpPr>
          <p:cNvPr id="28677" name="Line 11"/>
          <p:cNvSpPr>
            <a:spLocks noChangeShapeType="1"/>
          </p:cNvSpPr>
          <p:nvPr/>
        </p:nvSpPr>
        <p:spPr bwMode="auto">
          <a:xfrm>
            <a:off x="4210526" y="2438576"/>
            <a:ext cx="479181" cy="15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ln>
                <a:solidFill>
                  <a:prstClr val="black"/>
                </a:solidFill>
              </a:ln>
              <a:solidFill>
                <a:prstClr val="black"/>
              </a:solidFill>
              <a:latin typeface="Calibri"/>
            </a:endParaRPr>
          </a:p>
        </p:txBody>
      </p:sp>
      <p:sp>
        <p:nvSpPr>
          <p:cNvPr id="28678" name="Line 12"/>
          <p:cNvSpPr>
            <a:spLocks noChangeShapeType="1"/>
          </p:cNvSpPr>
          <p:nvPr/>
        </p:nvSpPr>
        <p:spPr bwMode="auto">
          <a:xfrm rot="10800000">
            <a:off x="4184148" y="2644898"/>
            <a:ext cx="4572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ln>
                <a:solidFill>
                  <a:prstClr val="black"/>
                </a:solidFill>
              </a:ln>
              <a:solidFill>
                <a:prstClr val="black"/>
              </a:solidFill>
              <a:latin typeface="Calibri"/>
            </a:endParaRPr>
          </a:p>
        </p:txBody>
      </p:sp>
      <p:sp>
        <p:nvSpPr>
          <p:cNvPr id="28679" name="Line 13"/>
          <p:cNvSpPr>
            <a:spLocks noChangeShapeType="1"/>
          </p:cNvSpPr>
          <p:nvPr/>
        </p:nvSpPr>
        <p:spPr bwMode="auto">
          <a:xfrm flipH="1">
            <a:off x="5206710" y="3270586"/>
            <a:ext cx="283298" cy="31847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ln>
                <a:solidFill>
                  <a:prstClr val="black"/>
                </a:solidFill>
              </a:ln>
              <a:solidFill>
                <a:prstClr val="black"/>
              </a:solidFill>
              <a:latin typeface="Calibri"/>
            </a:endParaRPr>
          </a:p>
        </p:txBody>
      </p:sp>
      <p:sp>
        <p:nvSpPr>
          <p:cNvPr id="28680" name="Line 14"/>
          <p:cNvSpPr>
            <a:spLocks noChangeShapeType="1"/>
          </p:cNvSpPr>
          <p:nvPr/>
        </p:nvSpPr>
        <p:spPr bwMode="auto">
          <a:xfrm rot="10800000" flipH="1">
            <a:off x="4870824" y="3102131"/>
            <a:ext cx="335886" cy="37941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ln>
                <a:solidFill>
                  <a:prstClr val="black"/>
                </a:solidFill>
              </a:ln>
              <a:solidFill>
                <a:prstClr val="black"/>
              </a:solidFill>
              <a:latin typeface="Calibri"/>
            </a:endParaRPr>
          </a:p>
        </p:txBody>
      </p:sp>
      <p:sp>
        <p:nvSpPr>
          <p:cNvPr id="28681" name="Line 15"/>
          <p:cNvSpPr>
            <a:spLocks noChangeShapeType="1"/>
          </p:cNvSpPr>
          <p:nvPr/>
        </p:nvSpPr>
        <p:spPr bwMode="auto">
          <a:xfrm rot="10800000">
            <a:off x="3510418" y="3102132"/>
            <a:ext cx="321656" cy="37941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ln>
                <a:solidFill>
                  <a:prstClr val="black"/>
                </a:solidFill>
              </a:ln>
              <a:solidFill>
                <a:prstClr val="black"/>
              </a:solidFill>
              <a:latin typeface="Calibri"/>
            </a:endParaRPr>
          </a:p>
        </p:txBody>
      </p:sp>
      <p:sp>
        <p:nvSpPr>
          <p:cNvPr id="28682" name="Line 16"/>
          <p:cNvSpPr>
            <a:spLocks noChangeShapeType="1"/>
          </p:cNvSpPr>
          <p:nvPr/>
        </p:nvSpPr>
        <p:spPr bwMode="auto">
          <a:xfrm>
            <a:off x="3291249" y="3270586"/>
            <a:ext cx="321900" cy="372421"/>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lstStyle/>
          <a:p>
            <a:endParaRPr lang="da-DK">
              <a:ln>
                <a:solidFill>
                  <a:prstClr val="black"/>
                </a:solidFill>
              </a:ln>
              <a:solidFill>
                <a:prstClr val="black"/>
              </a:solidFill>
              <a:latin typeface="Calibri"/>
            </a:endParaRPr>
          </a:p>
        </p:txBody>
      </p:sp>
      <p:sp>
        <p:nvSpPr>
          <p:cNvPr id="28684" name="Rectangle 18"/>
          <p:cNvSpPr>
            <a:spLocks/>
          </p:cNvSpPr>
          <p:nvPr/>
        </p:nvSpPr>
        <p:spPr bwMode="auto">
          <a:xfrm>
            <a:off x="5665346" y="3307322"/>
            <a:ext cx="2032697"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300" err="1">
                <a:solidFill>
                  <a:srgbClr val="3F691E"/>
                </a:solidFill>
                <a:latin typeface="Calibri"/>
                <a:cs typeface="Comic Sans MS" charset="0"/>
                <a:sym typeface="Comic Sans MS" charset="0"/>
              </a:rPr>
              <a:t>Tilfredshed</a:t>
            </a:r>
            <a:r>
              <a:rPr lang="en-US" sz="1300">
                <a:solidFill>
                  <a:srgbClr val="3F691E"/>
                </a:solidFill>
                <a:latin typeface="Calibri"/>
                <a:cs typeface="Comic Sans MS" charset="0"/>
                <a:sym typeface="Comic Sans MS" charset="0"/>
              </a:rPr>
              <a:t> / </a:t>
            </a:r>
            <a:r>
              <a:rPr lang="en-US" sz="1300" err="1">
                <a:solidFill>
                  <a:srgbClr val="3F691E"/>
                </a:solidFill>
                <a:latin typeface="Calibri"/>
                <a:cs typeface="Comic Sans MS" charset="0"/>
                <a:sym typeface="Comic Sans MS" charset="0"/>
              </a:rPr>
              <a:t>tryg</a:t>
            </a:r>
            <a:r>
              <a:rPr lang="en-US" sz="1300">
                <a:solidFill>
                  <a:srgbClr val="3F691E"/>
                </a:solidFill>
                <a:latin typeface="Calibri"/>
                <a:cs typeface="Comic Sans MS" charset="0"/>
                <a:sym typeface="Comic Sans MS" charset="0"/>
              </a:rPr>
              <a:t> / </a:t>
            </a:r>
            <a:r>
              <a:rPr lang="en-US" sz="1300" err="1">
                <a:solidFill>
                  <a:srgbClr val="3F691E"/>
                </a:solidFill>
                <a:latin typeface="Calibri"/>
                <a:cs typeface="Comic Sans MS" charset="0"/>
                <a:sym typeface="Comic Sans MS" charset="0"/>
              </a:rPr>
              <a:t>forbundet</a:t>
            </a:r>
            <a:endParaRPr lang="en-US" sz="1300">
              <a:solidFill>
                <a:srgbClr val="3F691E"/>
              </a:solidFill>
              <a:latin typeface="Calibri"/>
              <a:cs typeface="Comic Sans MS" charset="0"/>
              <a:sym typeface="Comic Sans MS" charset="0"/>
            </a:endParaRPr>
          </a:p>
        </p:txBody>
      </p:sp>
      <p:sp>
        <p:nvSpPr>
          <p:cNvPr id="28685" name="Rectangle 19"/>
          <p:cNvSpPr>
            <a:spLocks/>
          </p:cNvSpPr>
          <p:nvPr/>
        </p:nvSpPr>
        <p:spPr bwMode="auto">
          <a:xfrm>
            <a:off x="997373" y="3388616"/>
            <a:ext cx="191971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300" err="1" smtClean="0">
                <a:solidFill>
                  <a:srgbClr val="003DCC"/>
                </a:solidFill>
                <a:latin typeface="Calibri"/>
                <a:cs typeface="Comic Sans MS" charset="0"/>
                <a:sym typeface="Comic Sans MS" charset="0"/>
              </a:rPr>
              <a:t>Drevet</a:t>
            </a:r>
            <a:r>
              <a:rPr lang="en-US" sz="1300" smtClean="0">
                <a:solidFill>
                  <a:srgbClr val="003DCC"/>
                </a:solidFill>
                <a:latin typeface="Calibri"/>
                <a:cs typeface="Comic Sans MS" charset="0"/>
                <a:sym typeface="Comic Sans MS" charset="0"/>
              </a:rPr>
              <a:t>/ </a:t>
            </a:r>
            <a:r>
              <a:rPr lang="en-US" sz="1300" err="1">
                <a:solidFill>
                  <a:srgbClr val="003DCC"/>
                </a:solidFill>
                <a:latin typeface="Calibri"/>
                <a:cs typeface="Comic Sans MS" charset="0"/>
                <a:sym typeface="Comic Sans MS" charset="0"/>
              </a:rPr>
              <a:t>spænding</a:t>
            </a:r>
            <a:r>
              <a:rPr lang="en-US" sz="1300">
                <a:solidFill>
                  <a:srgbClr val="003DCC"/>
                </a:solidFill>
                <a:latin typeface="Calibri"/>
                <a:cs typeface="Comic Sans MS" charset="0"/>
                <a:sym typeface="Comic Sans MS" charset="0"/>
              </a:rPr>
              <a:t> / </a:t>
            </a:r>
            <a:r>
              <a:rPr lang="en-US" sz="1300" err="1">
                <a:solidFill>
                  <a:srgbClr val="003DCC"/>
                </a:solidFill>
                <a:latin typeface="Calibri"/>
                <a:cs typeface="Comic Sans MS" charset="0"/>
                <a:sym typeface="Comic Sans MS" charset="0"/>
              </a:rPr>
              <a:t>vitalitet</a:t>
            </a:r>
            <a:endParaRPr lang="en-US" sz="1300">
              <a:solidFill>
                <a:srgbClr val="003DCC"/>
              </a:solidFill>
              <a:latin typeface="Calibri"/>
              <a:cs typeface="Comic Sans MS" charset="0"/>
              <a:sym typeface="Comic Sans MS" charset="0"/>
            </a:endParaRPr>
          </a:p>
        </p:txBody>
      </p:sp>
      <p:sp>
        <p:nvSpPr>
          <p:cNvPr id="28686" name="Rectangle 20"/>
          <p:cNvSpPr>
            <a:spLocks/>
          </p:cNvSpPr>
          <p:nvPr/>
        </p:nvSpPr>
        <p:spPr bwMode="auto">
          <a:xfrm>
            <a:off x="6012679" y="6172946"/>
            <a:ext cx="143845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300" err="1">
                <a:solidFill>
                  <a:srgbClr val="FF2712"/>
                </a:solidFill>
                <a:latin typeface="Calibri"/>
                <a:cs typeface="Comic Sans MS" charset="0"/>
                <a:sym typeface="Comic Sans MS" charset="0"/>
              </a:rPr>
              <a:t>Vrede</a:t>
            </a:r>
            <a:r>
              <a:rPr lang="en-US" sz="1300">
                <a:solidFill>
                  <a:srgbClr val="FF2712"/>
                </a:solidFill>
                <a:latin typeface="Calibri"/>
                <a:cs typeface="Comic Sans MS" charset="0"/>
                <a:sym typeface="Comic Sans MS" charset="0"/>
              </a:rPr>
              <a:t> / angst / </a:t>
            </a:r>
            <a:r>
              <a:rPr lang="en-US" sz="1300" err="1">
                <a:solidFill>
                  <a:srgbClr val="FF2712"/>
                </a:solidFill>
                <a:latin typeface="Calibri"/>
                <a:cs typeface="Comic Sans MS" charset="0"/>
                <a:sym typeface="Comic Sans MS" charset="0"/>
              </a:rPr>
              <a:t>afsky</a:t>
            </a:r>
            <a:endParaRPr lang="en-US" sz="1300">
              <a:solidFill>
                <a:srgbClr val="FF2712"/>
              </a:solidFill>
              <a:latin typeface="Calibri"/>
              <a:cs typeface="Comic Sans MS" charset="0"/>
              <a:sym typeface="Comic Sans MS" charset="0"/>
            </a:endParaRPr>
          </a:p>
        </p:txBody>
      </p:sp>
      <p:sp>
        <p:nvSpPr>
          <p:cNvPr id="2" name="Tekstfelt 1"/>
          <p:cNvSpPr txBox="1"/>
          <p:nvPr/>
        </p:nvSpPr>
        <p:spPr>
          <a:xfrm>
            <a:off x="1603166" y="1026619"/>
            <a:ext cx="1193957" cy="276999"/>
          </a:xfrm>
          <a:prstGeom prst="rect">
            <a:avLst/>
          </a:prstGeom>
          <a:noFill/>
        </p:spPr>
        <p:txBody>
          <a:bodyPr wrap="none" rtlCol="0">
            <a:spAutoFit/>
          </a:bodyPr>
          <a:lstStyle/>
          <a:p>
            <a:r>
              <a:rPr lang="da-DK" sz="1200" smtClean="0">
                <a:solidFill>
                  <a:prstClr val="black"/>
                </a:solidFill>
                <a:latin typeface="Calibri"/>
              </a:rPr>
              <a:t>Typisk situation:</a:t>
            </a:r>
            <a:endParaRPr lang="da-DK" sz="1200">
              <a:solidFill>
                <a:prstClr val="black"/>
              </a:solidFill>
              <a:latin typeface="Calibri"/>
            </a:endParaRPr>
          </a:p>
        </p:txBody>
      </p:sp>
      <p:sp>
        <p:nvSpPr>
          <p:cNvPr id="23" name="Tekstfelt 22"/>
          <p:cNvSpPr txBox="1"/>
          <p:nvPr/>
        </p:nvSpPr>
        <p:spPr>
          <a:xfrm>
            <a:off x="3977102" y="4130564"/>
            <a:ext cx="1193957" cy="276999"/>
          </a:xfrm>
          <a:prstGeom prst="rect">
            <a:avLst/>
          </a:prstGeom>
          <a:noFill/>
        </p:spPr>
        <p:txBody>
          <a:bodyPr wrap="none" rtlCol="0">
            <a:spAutoFit/>
          </a:bodyPr>
          <a:lstStyle/>
          <a:p>
            <a:r>
              <a:rPr lang="da-DK" sz="1200" smtClean="0">
                <a:solidFill>
                  <a:prstClr val="black"/>
                </a:solidFill>
                <a:latin typeface="Calibri"/>
              </a:rPr>
              <a:t>Typisk situation:</a:t>
            </a:r>
            <a:endParaRPr lang="da-DK" sz="1200">
              <a:solidFill>
                <a:prstClr val="black"/>
              </a:solidFill>
              <a:latin typeface="Calibri"/>
            </a:endParaRPr>
          </a:p>
        </p:txBody>
      </p:sp>
      <p:sp>
        <p:nvSpPr>
          <p:cNvPr id="24" name="Tekstfelt 23"/>
          <p:cNvSpPr txBox="1"/>
          <p:nvPr/>
        </p:nvSpPr>
        <p:spPr>
          <a:xfrm>
            <a:off x="6089754" y="1162991"/>
            <a:ext cx="1193957" cy="276999"/>
          </a:xfrm>
          <a:prstGeom prst="rect">
            <a:avLst/>
          </a:prstGeom>
          <a:noFill/>
        </p:spPr>
        <p:txBody>
          <a:bodyPr wrap="none" rtlCol="0">
            <a:spAutoFit/>
          </a:bodyPr>
          <a:lstStyle/>
          <a:p>
            <a:r>
              <a:rPr lang="da-DK" sz="1200" smtClean="0">
                <a:solidFill>
                  <a:prstClr val="black"/>
                </a:solidFill>
                <a:latin typeface="Calibri"/>
              </a:rPr>
              <a:t>Typisk situation:</a:t>
            </a:r>
            <a:endParaRPr lang="da-DK" sz="1200">
              <a:solidFill>
                <a:prstClr val="black"/>
              </a:solidFill>
              <a:latin typeface="Calibri"/>
            </a:endParaRPr>
          </a:p>
        </p:txBody>
      </p:sp>
      <p:sp>
        <p:nvSpPr>
          <p:cNvPr id="3" name="Tekstfelt 2"/>
          <p:cNvSpPr txBox="1"/>
          <p:nvPr/>
        </p:nvSpPr>
        <p:spPr>
          <a:xfrm>
            <a:off x="1109041" y="1637342"/>
            <a:ext cx="2182208" cy="276999"/>
          </a:xfrm>
          <a:prstGeom prst="rect">
            <a:avLst/>
          </a:prstGeom>
          <a:noFill/>
        </p:spPr>
        <p:txBody>
          <a:bodyPr wrap="none" rtlCol="0">
            <a:spAutoFit/>
          </a:bodyPr>
          <a:lstStyle/>
          <a:p>
            <a:r>
              <a:rPr lang="da-DK" sz="1200" smtClean="0">
                <a:solidFill>
                  <a:prstClr val="black"/>
                </a:solidFill>
                <a:latin typeface="Calibri"/>
              </a:rPr>
              <a:t>Følelser og kropslige reaktioner:</a:t>
            </a:r>
            <a:endParaRPr lang="da-DK" sz="1200">
              <a:solidFill>
                <a:prstClr val="black"/>
              </a:solidFill>
              <a:latin typeface="Calibri"/>
            </a:endParaRPr>
          </a:p>
        </p:txBody>
      </p:sp>
      <p:sp>
        <p:nvSpPr>
          <p:cNvPr id="26" name="Tekstfelt 25"/>
          <p:cNvSpPr txBox="1"/>
          <p:nvPr/>
        </p:nvSpPr>
        <p:spPr>
          <a:xfrm>
            <a:off x="5689652" y="1637342"/>
            <a:ext cx="2182208" cy="276999"/>
          </a:xfrm>
          <a:prstGeom prst="rect">
            <a:avLst/>
          </a:prstGeom>
          <a:noFill/>
        </p:spPr>
        <p:txBody>
          <a:bodyPr wrap="none" rtlCol="0">
            <a:spAutoFit/>
          </a:bodyPr>
          <a:lstStyle/>
          <a:p>
            <a:r>
              <a:rPr lang="da-DK" sz="1200" smtClean="0">
                <a:solidFill>
                  <a:prstClr val="black"/>
                </a:solidFill>
                <a:latin typeface="Calibri"/>
              </a:rPr>
              <a:t>Følelser og kropslige reaktioner:</a:t>
            </a:r>
            <a:endParaRPr lang="da-DK" sz="1200">
              <a:solidFill>
                <a:prstClr val="black"/>
              </a:solidFill>
              <a:latin typeface="Calibri"/>
            </a:endParaRPr>
          </a:p>
        </p:txBody>
      </p:sp>
      <p:sp>
        <p:nvSpPr>
          <p:cNvPr id="27" name="Tekstfelt 26"/>
          <p:cNvSpPr txBox="1"/>
          <p:nvPr/>
        </p:nvSpPr>
        <p:spPr>
          <a:xfrm>
            <a:off x="3483138" y="4908810"/>
            <a:ext cx="2182208" cy="276999"/>
          </a:xfrm>
          <a:prstGeom prst="rect">
            <a:avLst/>
          </a:prstGeom>
          <a:noFill/>
        </p:spPr>
        <p:txBody>
          <a:bodyPr wrap="none" rtlCol="0">
            <a:spAutoFit/>
          </a:bodyPr>
          <a:lstStyle/>
          <a:p>
            <a:r>
              <a:rPr lang="da-DK" sz="1200" smtClean="0">
                <a:solidFill>
                  <a:prstClr val="black"/>
                </a:solidFill>
                <a:latin typeface="Calibri"/>
              </a:rPr>
              <a:t>Følelser og kropslige reaktioner:</a:t>
            </a:r>
            <a:endParaRPr lang="da-DK" sz="1200">
              <a:solidFill>
                <a:prstClr val="black"/>
              </a:solidFill>
              <a:latin typeface="Calibri"/>
            </a:endParaRPr>
          </a:p>
        </p:txBody>
      </p:sp>
      <p:sp>
        <p:nvSpPr>
          <p:cNvPr id="4" name="Tekstfelt 3"/>
          <p:cNvSpPr txBox="1"/>
          <p:nvPr/>
        </p:nvSpPr>
        <p:spPr>
          <a:xfrm>
            <a:off x="6366219" y="3981320"/>
            <a:ext cx="1505641" cy="276999"/>
          </a:xfrm>
          <a:prstGeom prst="rect">
            <a:avLst/>
          </a:prstGeom>
          <a:noFill/>
        </p:spPr>
        <p:txBody>
          <a:bodyPr wrap="none" rtlCol="0">
            <a:spAutoFit/>
          </a:bodyPr>
          <a:lstStyle/>
          <a:p>
            <a:r>
              <a:rPr lang="da-DK" sz="1200" smtClean="0">
                <a:solidFill>
                  <a:prstClr val="black"/>
                </a:solidFill>
                <a:latin typeface="Calibri"/>
              </a:rPr>
              <a:t>Sikkerhedsstrategier:</a:t>
            </a:r>
            <a:endParaRPr lang="da-DK" sz="1200">
              <a:solidFill>
                <a:prstClr val="black"/>
              </a:solidFill>
              <a:latin typeface="Calibri"/>
            </a:endParaRPr>
          </a:p>
        </p:txBody>
      </p:sp>
    </p:spTree>
    <p:extLst>
      <p:ext uri="{BB962C8B-B14F-4D97-AF65-F5344CB8AC3E}">
        <p14:creationId xmlns:p14="http://schemas.microsoft.com/office/powerpoint/2010/main" val="98339347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solidFill>
                  <a:srgbClr val="F8E950"/>
                </a:solidFill>
              </a:rPr>
              <a:t>Demonstration i plenum</a:t>
            </a:r>
            <a:endParaRPr lang="da-DK">
              <a:solidFill>
                <a:srgbClr val="F8E950"/>
              </a:solidFill>
            </a:endParaRPr>
          </a:p>
        </p:txBody>
      </p:sp>
      <p:sp>
        <p:nvSpPr>
          <p:cNvPr id="3" name="Pladsholder til indhold 2"/>
          <p:cNvSpPr>
            <a:spLocks noGrp="1"/>
          </p:cNvSpPr>
          <p:nvPr>
            <p:ph idx="1"/>
          </p:nvPr>
        </p:nvSpPr>
        <p:spPr/>
        <p:txBody>
          <a:bodyPr/>
          <a:lstStyle/>
          <a:p>
            <a:r>
              <a:rPr lang="da-DK" dirty="0" smtClean="0"/>
              <a:t>Derefter øvelse i par 2 x 20 min.</a:t>
            </a:r>
            <a:endParaRPr lang="da-DK" dirty="0"/>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a:latin typeface="Calibri"/>
            </a:endParaRPr>
          </a:p>
        </p:txBody>
      </p:sp>
    </p:spTree>
    <p:extLst>
      <p:ext uri="{BB962C8B-B14F-4D97-AF65-F5344CB8AC3E}">
        <p14:creationId xmlns:p14="http://schemas.microsoft.com/office/powerpoint/2010/main" val="2145657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solidFill>
                  <a:srgbClr val="F8E950"/>
                </a:solidFill>
              </a:rPr>
              <a:t>Øvelse med de tre cirkler</a:t>
            </a:r>
            <a:endParaRPr lang="da-DK">
              <a:solidFill>
                <a:srgbClr val="F8E950"/>
              </a:solidFill>
            </a:endParaRPr>
          </a:p>
        </p:txBody>
      </p:sp>
      <p:sp>
        <p:nvSpPr>
          <p:cNvPr id="3" name="Pladsholder til indhold 2"/>
          <p:cNvSpPr>
            <a:spLocks noGrp="1"/>
          </p:cNvSpPr>
          <p:nvPr>
            <p:ph idx="1"/>
          </p:nvPr>
        </p:nvSpPr>
        <p:spPr/>
        <p:txBody>
          <a:bodyPr>
            <a:normAutofit fontScale="92500" lnSpcReduction="10000"/>
          </a:bodyPr>
          <a:lstStyle/>
          <a:p>
            <a:pPr marL="0" indent="0">
              <a:buNone/>
            </a:pPr>
            <a:r>
              <a:rPr lang="da-DK" smtClean="0">
                <a:solidFill>
                  <a:srgbClr val="FFFFFF"/>
                </a:solidFill>
              </a:rPr>
              <a:t>2 mandsgrupper</a:t>
            </a:r>
          </a:p>
          <a:p>
            <a:pPr marL="0" indent="0">
              <a:buNone/>
            </a:pPr>
            <a:r>
              <a:rPr lang="da-DK" smtClean="0">
                <a:solidFill>
                  <a:srgbClr val="FFFFFF"/>
                </a:solidFill>
              </a:rPr>
              <a:t>Udfyld på skift skemaet. I må skiftes til at interviewe hinanden.</a:t>
            </a:r>
          </a:p>
          <a:p>
            <a:pPr marL="0" indent="0">
              <a:buNone/>
            </a:pPr>
            <a:r>
              <a:rPr lang="da-DK" smtClean="0">
                <a:solidFill>
                  <a:srgbClr val="FFFFFF"/>
                </a:solidFill>
              </a:rPr>
              <a:t>Find konkrete eksempler fra dagligdagen, hvor I typisk har aktiveret de forskellige systemer. Spørg ind til de kropslige reaktioner i hver situation, så det bliver tydeligt for jer, hvordan jeres oplevelse/indstilling typisk er, når jeres opmærksomhed er styret af henholdsvis ”</a:t>
            </a:r>
            <a:r>
              <a:rPr lang="da-DK" smtClean="0">
                <a:solidFill>
                  <a:srgbClr val="FF0000"/>
                </a:solidFill>
              </a:rPr>
              <a:t>det røde</a:t>
            </a:r>
            <a:r>
              <a:rPr lang="da-DK" smtClean="0">
                <a:solidFill>
                  <a:srgbClr val="FFFFFF"/>
                </a:solidFill>
              </a:rPr>
              <a:t>”, ”</a:t>
            </a:r>
            <a:r>
              <a:rPr lang="da-DK" smtClean="0">
                <a:solidFill>
                  <a:schemeClr val="tx2"/>
                </a:solidFill>
              </a:rPr>
              <a:t>det blå</a:t>
            </a:r>
            <a:r>
              <a:rPr lang="da-DK" smtClean="0">
                <a:solidFill>
                  <a:srgbClr val="FFFFFF"/>
                </a:solidFill>
              </a:rPr>
              <a:t>” og ”</a:t>
            </a:r>
            <a:r>
              <a:rPr lang="da-DK" smtClean="0">
                <a:solidFill>
                  <a:srgbClr val="008000"/>
                </a:solidFill>
              </a:rPr>
              <a:t>det grønne</a:t>
            </a:r>
            <a:r>
              <a:rPr lang="da-DK" smtClean="0">
                <a:solidFill>
                  <a:srgbClr val="FFFFFF"/>
                </a:solidFill>
              </a:rPr>
              <a:t>” system.</a:t>
            </a:r>
            <a:endParaRPr lang="da-DK">
              <a:solidFill>
                <a:srgbClr val="FFFFFF"/>
              </a:solidFill>
            </a:endParaRPr>
          </a:p>
        </p:txBody>
      </p:sp>
      <p:sp>
        <p:nvSpPr>
          <p:cNvPr id="4" name="Tekstfelt 3"/>
          <p:cNvSpPr txBox="1"/>
          <p:nvPr/>
        </p:nvSpPr>
        <p:spPr>
          <a:xfrm>
            <a:off x="-1583765" y="3122706"/>
            <a:ext cx="184666" cy="369332"/>
          </a:xfrm>
          <a:prstGeom prst="rect">
            <a:avLst/>
          </a:prstGeom>
          <a:noFill/>
        </p:spPr>
        <p:txBody>
          <a:bodyPr wrap="none" rtlCol="0">
            <a:spAutoFit/>
          </a:bodyPr>
          <a:lstStyle/>
          <a:p>
            <a:endParaRPr lang="da-DK"/>
          </a:p>
        </p:txBody>
      </p:sp>
      <p:sp>
        <p:nvSpPr>
          <p:cNvPr id="6" name="Pladsholder til sidefod 5"/>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3673231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342562" y="1493053"/>
            <a:ext cx="8801437" cy="4893647"/>
          </a:xfrm>
          <a:prstGeom prst="rect">
            <a:avLst/>
          </a:prstGeom>
          <a:noFill/>
        </p:spPr>
        <p:txBody>
          <a:bodyPr wrap="square" rtlCol="0">
            <a:spAutoFit/>
          </a:bodyPr>
          <a:lstStyle/>
          <a:p>
            <a:r>
              <a:rPr lang="da-DK" sz="1200" dirty="0" smtClean="0">
                <a:solidFill>
                  <a:srgbClr val="FFFFFF"/>
                </a:solidFill>
              </a:rPr>
              <a:t>Start med at sætte dig godt tilrette, så du sidder oprejst og afslappet, med hovedet opret på kroppen.</a:t>
            </a:r>
          </a:p>
          <a:p>
            <a:pPr marL="285750" indent="-285750">
              <a:buFont typeface="Arial"/>
              <a:buChar char="•"/>
            </a:pPr>
            <a:endParaRPr lang="da-DK" sz="1200" dirty="0" smtClean="0">
              <a:solidFill>
                <a:srgbClr val="FFFFFF"/>
              </a:solidFill>
            </a:endParaRPr>
          </a:p>
          <a:p>
            <a:r>
              <a:rPr lang="da-DK" sz="1200" dirty="0" smtClean="0">
                <a:solidFill>
                  <a:srgbClr val="FFFFFF"/>
                </a:solidFill>
              </a:rPr>
              <a:t>Ret opmærksomheden mod dit åndedræt, og læg mærke til kroppens rytme, når du trækker vejret</a:t>
            </a:r>
            <a:r>
              <a:rPr lang="da-DK" sz="1200" dirty="0">
                <a:solidFill>
                  <a:srgbClr val="FFFFFF"/>
                </a:solidFill>
              </a:rPr>
              <a:t>. Prøv at trække vejret lidt dybere og lidt langsommere end du plejer at </a:t>
            </a:r>
            <a:r>
              <a:rPr lang="da-DK" sz="1200" dirty="0" smtClean="0">
                <a:solidFill>
                  <a:srgbClr val="FFFFFF"/>
                </a:solidFill>
              </a:rPr>
              <a:t>gøre. Prøv at finde ind i et rytmisk åndedræt, du kan prøve at tælle til 5 på indåndingen og 5 på udåndingen, sådan at du kommer ind i en jævn rytme. Stop så bare med at tælle og prøv bare at lade åndedrætte være.</a:t>
            </a:r>
          </a:p>
          <a:p>
            <a:endParaRPr lang="da-DK" sz="1200" dirty="0">
              <a:solidFill>
                <a:srgbClr val="FFFFFF"/>
              </a:solidFill>
            </a:endParaRPr>
          </a:p>
          <a:p>
            <a:r>
              <a:rPr lang="da-DK" sz="1200" dirty="0" smtClean="0">
                <a:solidFill>
                  <a:srgbClr val="FFFFFF"/>
                </a:solidFill>
              </a:rPr>
              <a:t>Hvis opmærksomheden vandrer undervejs, så prøv blot at lægge mærke til, hvad det er, der fanger din opmærksomhed, og prøv så om du kan lade det være og med venlighed lede opmærksomheden tilbage til åndedrættet.</a:t>
            </a:r>
          </a:p>
          <a:p>
            <a:pPr marL="285750" indent="-285750"/>
            <a:endParaRPr lang="da-DK" sz="1200" dirty="0">
              <a:solidFill>
                <a:srgbClr val="FFFFFF"/>
              </a:solidFill>
            </a:endParaRPr>
          </a:p>
          <a:p>
            <a:r>
              <a:rPr lang="da-DK" sz="1200" dirty="0" smtClean="0">
                <a:solidFill>
                  <a:srgbClr val="FFFFFF"/>
                </a:solidFill>
              </a:rPr>
              <a:t>Ret nu opmærksomheden mod dit ansigtsudtryk og se om du kan få et mildt udtryk i ansigtet. Se om du kan slappe af i  panden, kinderne og kæben. Prøv at lave et lille smil, bare så det føles behageligt. Se om du kan få fornemmelsen af, at smilet når helt op i øjnene. Måske kan du lige tænke på en, der nemt får dig til at smile. Bare læg mærke til hvordan det er. </a:t>
            </a:r>
          </a:p>
          <a:p>
            <a:endParaRPr lang="da-DK" sz="1200" dirty="0">
              <a:solidFill>
                <a:srgbClr val="FFFFFF"/>
              </a:solidFill>
            </a:endParaRPr>
          </a:p>
          <a:p>
            <a:r>
              <a:rPr lang="da-DK" sz="1200" dirty="0" smtClean="0">
                <a:solidFill>
                  <a:srgbClr val="FFFFFF"/>
                </a:solidFill>
              </a:rPr>
              <a:t>Giv  nu slip i personen igen og ret  opmærksomheden mod kroppen. Læg mærke til hvordan der er i kroppen, om der er noget, der spænder eller gør ondt, så prøv at give det lidt venlig opmærksomhed, måske kan du forestille dig, at du sender noget lys eller varme derhen, og måske kan du få fornemmelsen af, at du kan blødgøre lidt omkring det. Prøv så bare at lade det være.</a:t>
            </a:r>
          </a:p>
          <a:p>
            <a:endParaRPr lang="da-DK" sz="1200" dirty="0">
              <a:solidFill>
                <a:srgbClr val="FFFFFF"/>
              </a:solidFill>
            </a:endParaRPr>
          </a:p>
          <a:p>
            <a:r>
              <a:rPr lang="da-DK" sz="1200" dirty="0" smtClean="0">
                <a:solidFill>
                  <a:srgbClr val="FFFFFF"/>
                </a:solidFill>
              </a:rPr>
              <a:t>Ret opmærksomheden mod underlaget, mod stolen og gulvet, og se om du kan få fornemmelsen af, at underlaget udgør en solid base for kroppen. </a:t>
            </a:r>
          </a:p>
          <a:p>
            <a:endParaRPr lang="da-DK" sz="1200" dirty="0">
              <a:solidFill>
                <a:srgbClr val="FFFFFF"/>
              </a:solidFill>
            </a:endParaRPr>
          </a:p>
          <a:p>
            <a:r>
              <a:rPr lang="da-DK" sz="1200" dirty="0" smtClean="0">
                <a:solidFill>
                  <a:srgbClr val="FFFFFF"/>
                </a:solidFill>
              </a:rPr>
              <a:t>Prøv på samme måde om du kan få fornemmelsen af, at kroppen udgør en solid base for sindet.</a:t>
            </a:r>
          </a:p>
          <a:p>
            <a:endParaRPr lang="da-DK" sz="1200" dirty="0">
              <a:solidFill>
                <a:srgbClr val="FFFFFF"/>
              </a:solidFill>
            </a:endParaRPr>
          </a:p>
          <a:p>
            <a:r>
              <a:rPr lang="da-DK" sz="1200" dirty="0" smtClean="0">
                <a:solidFill>
                  <a:srgbClr val="FFFFFF"/>
                </a:solidFill>
              </a:rPr>
              <a:t>Ret opmærksomheden tilbage til åndedrættet og det lille smil, og gør dig klar til at komme ud igen.</a:t>
            </a:r>
          </a:p>
          <a:p>
            <a:endParaRPr lang="da-DK" sz="1200" dirty="0" smtClean="0">
              <a:solidFill>
                <a:srgbClr val="FFFFFF"/>
              </a:solidFill>
            </a:endParaRPr>
          </a:p>
          <a:p>
            <a:r>
              <a:rPr lang="da-DK" sz="1200" dirty="0">
                <a:solidFill>
                  <a:srgbClr val="FFFFFF"/>
                </a:solidFill>
                <a:hlinkClick r:id="rId3"/>
              </a:rPr>
              <a:t>http://www.pkf.name/lena-hoejgaard-isager/downloads</a:t>
            </a:r>
            <a:r>
              <a:rPr lang="da-DK" sz="1200" dirty="0" smtClean="0">
                <a:solidFill>
                  <a:srgbClr val="FFFFFF"/>
                </a:solidFill>
                <a:hlinkClick r:id="rId3"/>
              </a:rPr>
              <a:t>/</a:t>
            </a:r>
            <a:endParaRPr lang="da-DK" sz="1200" dirty="0" smtClean="0">
              <a:solidFill>
                <a:srgbClr val="FFFFFF"/>
              </a:solidFill>
            </a:endParaRPr>
          </a:p>
          <a:p>
            <a:endParaRPr lang="da-DK" sz="1200" dirty="0" smtClean="0">
              <a:solidFill>
                <a:srgbClr val="FFFFFF"/>
              </a:solidFill>
            </a:endParaRPr>
          </a:p>
        </p:txBody>
      </p:sp>
      <p:pic>
        <p:nvPicPr>
          <p:cNvPr id="5"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90" y="366686"/>
            <a:ext cx="1141494" cy="941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kstfelt 1"/>
          <p:cNvSpPr txBox="1"/>
          <p:nvPr/>
        </p:nvSpPr>
        <p:spPr>
          <a:xfrm>
            <a:off x="2049266" y="384536"/>
            <a:ext cx="6151812" cy="584775"/>
          </a:xfrm>
          <a:prstGeom prst="rect">
            <a:avLst/>
          </a:prstGeom>
          <a:noFill/>
        </p:spPr>
        <p:txBody>
          <a:bodyPr wrap="none" rtlCol="0">
            <a:spAutoFit/>
          </a:bodyPr>
          <a:lstStyle/>
          <a:p>
            <a:r>
              <a:rPr lang="da-DK" sz="3200" smtClean="0">
                <a:solidFill>
                  <a:srgbClr val="FFFFFF"/>
                </a:solidFill>
              </a:rPr>
              <a:t>Guidning til beroligende åndedræt</a:t>
            </a:r>
            <a:endParaRPr lang="da-DK" sz="3200">
              <a:solidFill>
                <a:srgbClr val="FFFFFF"/>
              </a:solidFill>
            </a:endParaRPr>
          </a:p>
        </p:txBody>
      </p:sp>
      <p:sp>
        <p:nvSpPr>
          <p:cNvPr id="6" name="Pladsholder til sidefod 5"/>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406513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Drøftelse af øvelsen i par</a:t>
            </a:r>
            <a:endParaRPr lang="da-DK" dirty="0"/>
          </a:p>
        </p:txBody>
      </p:sp>
      <p:sp>
        <p:nvSpPr>
          <p:cNvPr id="6" name="Pladsholder til indhold 5"/>
          <p:cNvSpPr>
            <a:spLocks noGrp="1"/>
          </p:cNvSpPr>
          <p:nvPr>
            <p:ph idx="1"/>
          </p:nvPr>
        </p:nvSpPr>
        <p:spPr/>
        <p:txBody>
          <a:bodyPr>
            <a:normAutofit/>
          </a:bodyPr>
          <a:lstStyle/>
          <a:p>
            <a:pPr>
              <a:buFont typeface="Wingdings" charset="2"/>
              <a:buChar char="Ø"/>
            </a:pPr>
            <a:r>
              <a:rPr lang="da-DK" sz="2400" dirty="0" smtClean="0"/>
              <a:t>Hvordan var det for jer at lave øvelsen</a:t>
            </a:r>
          </a:p>
          <a:p>
            <a:pPr>
              <a:buFont typeface="Wingdings" charset="2"/>
              <a:buChar char="Ø"/>
            </a:pPr>
            <a:endParaRPr lang="da-DK" sz="2400" dirty="0" smtClean="0"/>
          </a:p>
          <a:p>
            <a:pPr>
              <a:buFont typeface="Wingdings" charset="2"/>
              <a:buChar char="Ø"/>
            </a:pPr>
            <a:r>
              <a:rPr lang="da-DK" sz="2400" dirty="0" smtClean="0"/>
              <a:t>Undersøg hvordan I reagerede, når opmærksomheden blev fanget af andre ting</a:t>
            </a:r>
          </a:p>
          <a:p>
            <a:pPr>
              <a:buFont typeface="Wingdings" charset="2"/>
              <a:buChar char="Ø"/>
            </a:pPr>
            <a:endParaRPr lang="da-DK" sz="2400" dirty="0" smtClean="0"/>
          </a:p>
          <a:p>
            <a:pPr>
              <a:buFont typeface="Wingdings" charset="2"/>
              <a:buChar char="Ø"/>
            </a:pPr>
            <a:r>
              <a:rPr lang="da-DK" sz="2400" dirty="0" smtClean="0"/>
              <a:t>Drøft hvordan man kan øve sig i at lægge mærke til de ting, der dukker op i opmærksomheden, acceptere dem og prøve at lade dem være</a:t>
            </a:r>
          </a:p>
          <a:p>
            <a:pPr>
              <a:buFont typeface="Wingdings" charset="2"/>
              <a:buChar char="Ø"/>
            </a:pPr>
            <a:endParaRPr lang="da-DK" sz="2400" dirty="0" smtClean="0"/>
          </a:p>
          <a:p>
            <a:pPr>
              <a:buFont typeface="Wingdings" charset="2"/>
              <a:buChar char="Ø"/>
            </a:pPr>
            <a:r>
              <a:rPr lang="da-DK" sz="2400" dirty="0" smtClean="0"/>
              <a:t>Drøft vanskelighederne ved det</a:t>
            </a:r>
            <a:endParaRPr lang="da-DK" sz="2400" dirty="0"/>
          </a:p>
        </p:txBody>
      </p:sp>
      <p:sp>
        <p:nvSpPr>
          <p:cNvPr id="3" name="Pladsholder til sidefod 2"/>
          <p:cNvSpPr>
            <a:spLocks noGrp="1"/>
          </p:cNvSpPr>
          <p:nvPr>
            <p:ph type="ftr" sz="quarter" idx="11"/>
          </p:nvPr>
        </p:nvSpPr>
        <p:spPr/>
        <p:txBody>
          <a:bodyPr/>
          <a:lstStyle/>
          <a:p>
            <a:r>
              <a:rPr lang="da-DK" smtClean="0">
                <a:solidFill>
                  <a:schemeClr val="bg1"/>
                </a:solidFill>
              </a:rPr>
              <a:t>Lena Højgård Isager www.pkf.name</a:t>
            </a:r>
            <a:endParaRPr lang="da-DK">
              <a:solidFill>
                <a:schemeClr val="bg1"/>
              </a:solidFill>
            </a:endParaRPr>
          </a:p>
        </p:txBody>
      </p:sp>
    </p:spTree>
    <p:extLst>
      <p:ext uri="{BB962C8B-B14F-4D97-AF65-F5344CB8AC3E}">
        <p14:creationId xmlns:p14="http://schemas.microsoft.com/office/powerpoint/2010/main" val="15594446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solidFill>
                  <a:srgbClr val="F8E950"/>
                </a:solidFill>
              </a:rPr>
              <a:t>Basis netværket i hjernen</a:t>
            </a:r>
            <a:endParaRPr lang="da-DK">
              <a:solidFill>
                <a:srgbClr val="F8E950"/>
              </a:solidFill>
            </a:endParaRPr>
          </a:p>
        </p:txBody>
      </p:sp>
      <p:sp>
        <p:nvSpPr>
          <p:cNvPr id="3" name="Pladsholder til indhold 2"/>
          <p:cNvSpPr>
            <a:spLocks noGrp="1"/>
          </p:cNvSpPr>
          <p:nvPr>
            <p:ph idx="1"/>
          </p:nvPr>
        </p:nvSpPr>
        <p:spPr/>
        <p:txBody>
          <a:bodyPr>
            <a:normAutofit fontScale="77500" lnSpcReduction="20000"/>
          </a:bodyPr>
          <a:lstStyle/>
          <a:p>
            <a:r>
              <a:rPr lang="da-DK" smtClean="0">
                <a:solidFill>
                  <a:srgbClr val="FFFFFF"/>
                </a:solidFill>
              </a:rPr>
              <a:t>Aktivt når opmærksomheden er åben og ikke fokuseret</a:t>
            </a:r>
          </a:p>
          <a:p>
            <a:r>
              <a:rPr lang="da-DK" smtClean="0">
                <a:solidFill>
                  <a:srgbClr val="FFFFFF"/>
                </a:solidFill>
              </a:rPr>
              <a:t>Holder os ”på tæerne” i forhold til at søge information om noget, vi skal være opmærksomme på, noget lidt truende eller lidt aktivitet</a:t>
            </a:r>
          </a:p>
          <a:p>
            <a:r>
              <a:rPr lang="da-DK" smtClean="0">
                <a:solidFill>
                  <a:srgbClr val="FFFFFF"/>
                </a:solidFill>
              </a:rPr>
              <a:t>Hænger sammen med vores evner til at tænke, planlægge og forestille os ting</a:t>
            </a:r>
          </a:p>
          <a:p>
            <a:r>
              <a:rPr lang="da-DK" smtClean="0">
                <a:solidFill>
                  <a:srgbClr val="FFFFFF"/>
                </a:solidFill>
              </a:rPr>
              <a:t>Netværket kan være med til at køre os op, hvis vi konstant lader os rive med af følelsesimpulser uden at forholde os til dem, så kommer vi hele tiden til at stimulere trussels- og drivesystemet</a:t>
            </a:r>
          </a:p>
          <a:p>
            <a:r>
              <a:rPr lang="da-DK" smtClean="0">
                <a:solidFill>
                  <a:srgbClr val="FFFFFF"/>
                </a:solidFill>
              </a:rPr>
              <a:t>Mindfulness meditation ser ud til at kunne få mere ro på dette grundlæggende netværk, og kan dermed danne grundlag for at stimulere det beroligende system</a:t>
            </a:r>
            <a:endParaRPr lang="da-DK">
              <a:solidFill>
                <a:srgbClr val="FFFFFF"/>
              </a:solidFill>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24206326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F8E950"/>
                </a:solidFill>
              </a:rPr>
              <a:t>Øvelse med trygt sted</a:t>
            </a:r>
            <a:endParaRPr lang="da-DK" dirty="0">
              <a:solidFill>
                <a:srgbClr val="F8E950"/>
              </a:solidFill>
            </a:endParaRPr>
          </a:p>
        </p:txBody>
      </p:sp>
      <p:sp>
        <p:nvSpPr>
          <p:cNvPr id="3" name="Pladsholder til indhold 2"/>
          <p:cNvSpPr>
            <a:spLocks noGrp="1"/>
          </p:cNvSpPr>
          <p:nvPr>
            <p:ph idx="1"/>
          </p:nvPr>
        </p:nvSpPr>
        <p:spPr/>
        <p:txBody>
          <a:bodyPr>
            <a:normAutofit fontScale="32500" lnSpcReduction="20000"/>
          </a:bodyPr>
          <a:lstStyle/>
          <a:p>
            <a:r>
              <a:rPr lang="da-DK" dirty="0">
                <a:solidFill>
                  <a:srgbClr val="FFFFFF"/>
                </a:solidFill>
              </a:rPr>
              <a:t>Start med at sætte dig godt tilrette, så du sidder oprejst og afslappet, med hovedet opret på kroppen</a:t>
            </a:r>
            <a:r>
              <a:rPr lang="da-DK" dirty="0" smtClean="0">
                <a:solidFill>
                  <a:srgbClr val="FFFFFF"/>
                </a:solidFill>
              </a:rPr>
              <a:t>.</a:t>
            </a:r>
            <a:endParaRPr lang="da-DK" dirty="0">
              <a:solidFill>
                <a:srgbClr val="FFFFFF"/>
              </a:solidFill>
            </a:endParaRPr>
          </a:p>
          <a:p>
            <a:r>
              <a:rPr lang="da-DK" dirty="0">
                <a:solidFill>
                  <a:srgbClr val="FFFFFF"/>
                </a:solidFill>
              </a:rPr>
              <a:t>Ret opmærksomheden mod dit åndedræt, og læg mærke til kroppens rytme, når du trækker vejret. Prøv at trække vejret lidt dybere og lidt langsommere end du plejer at gøre. Prøv at finde ind i et rytmisk åndedræt, du kan prøve at tælle til 5 på indåndingen og 5 på udåndingen, sådan at du kommer ind i en jævn rytme. Stop så bare med at tælle og prøv bare at lade åndedrætte være</a:t>
            </a:r>
            <a:r>
              <a:rPr lang="da-DK" dirty="0" smtClean="0">
                <a:solidFill>
                  <a:srgbClr val="FFFFFF"/>
                </a:solidFill>
              </a:rPr>
              <a:t>.</a:t>
            </a:r>
            <a:endParaRPr lang="da-DK" dirty="0">
              <a:solidFill>
                <a:srgbClr val="FFFFFF"/>
              </a:solidFill>
            </a:endParaRPr>
          </a:p>
          <a:p>
            <a:r>
              <a:rPr lang="da-DK" dirty="0">
                <a:solidFill>
                  <a:srgbClr val="FFFFFF"/>
                </a:solidFill>
              </a:rPr>
              <a:t>Hvis opmærksomheden vandrer undervejs, så prøv blot at lægge mærke til, hvad det er, der fanger din opmærksomhed, og prøv så om du kan lade det være og med venlighed lede opmærksomheden tilbage til åndedrættet</a:t>
            </a:r>
            <a:r>
              <a:rPr lang="da-DK" dirty="0" smtClean="0">
                <a:solidFill>
                  <a:srgbClr val="FFFFFF"/>
                </a:solidFill>
              </a:rPr>
              <a:t>.</a:t>
            </a:r>
            <a:endParaRPr lang="da-DK" dirty="0">
              <a:solidFill>
                <a:srgbClr val="FFFFFF"/>
              </a:solidFill>
            </a:endParaRPr>
          </a:p>
          <a:p>
            <a:r>
              <a:rPr lang="da-DK" dirty="0">
                <a:solidFill>
                  <a:srgbClr val="FFFFFF"/>
                </a:solidFill>
              </a:rPr>
              <a:t>Ret nu opmærksomheden mod dit ansigtsudtryk og se om du kan få et mildt udtryk i ansigtet. Se om du kan slappe af i  panden, kinderne og kæben. Prøv at lave et lille smil, bare så det føles behageligt. Se om du kan få fornemmelsen af, at smilet når helt op i øjnene. Måske kan du lige tænke på en, der nemt får dig til at smile. Bare læg mærke til hvordan det er. </a:t>
            </a:r>
          </a:p>
          <a:p>
            <a:r>
              <a:rPr lang="da-DK" dirty="0">
                <a:solidFill>
                  <a:srgbClr val="FFFFFF"/>
                </a:solidFill>
              </a:rPr>
              <a:t>Giv  nu slip i personen igen og ret  opmærksomheden mod kroppen. Læg mærke til hvordan der er i kroppen, om der er noget, der spænder eller gør ondt, så prøv at give det lidt venlig opmærksomhed, måske kan du forestille dig, at du sender noget lys eller varme derhen, og måske kan du få fornemmelsen af, at du kan blødgøre lidt omkring det. Prøv så bare at lade det være</a:t>
            </a:r>
            <a:r>
              <a:rPr lang="da-DK" dirty="0" smtClean="0">
                <a:solidFill>
                  <a:srgbClr val="FFFFFF"/>
                </a:solidFill>
              </a:rPr>
              <a:t>.</a:t>
            </a:r>
            <a:endParaRPr lang="da-DK" dirty="0">
              <a:solidFill>
                <a:srgbClr val="FFFFFF"/>
              </a:solidFill>
            </a:endParaRPr>
          </a:p>
          <a:p>
            <a:r>
              <a:rPr lang="da-DK" dirty="0">
                <a:solidFill>
                  <a:srgbClr val="FFFFFF"/>
                </a:solidFill>
              </a:rPr>
              <a:t>Ret opmærksomheden mod underlaget, mod stolen og gulvet, og se om du kan få fornemmelsen af, at underlaget udgør en solid base for kroppen. </a:t>
            </a:r>
          </a:p>
          <a:p>
            <a:r>
              <a:rPr lang="da-DK" dirty="0">
                <a:solidFill>
                  <a:srgbClr val="FFFFFF"/>
                </a:solidFill>
              </a:rPr>
              <a:t>Prøv på samme måde om du kan få fornemmelsen af, at kroppen udgør en solid base for sindet.</a:t>
            </a:r>
          </a:p>
          <a:p>
            <a:r>
              <a:rPr lang="da-DK" dirty="0" smtClean="0">
                <a:solidFill>
                  <a:srgbClr val="FFFFFF"/>
                </a:solidFill>
              </a:rPr>
              <a:t>Forestil dig nu,  at du befinder dig et trygt sted, det kan være hvor som helst i naturen eller inde, et sted du kender eller bare et du forestiller dig, det er dit valg. </a:t>
            </a:r>
          </a:p>
          <a:p>
            <a:r>
              <a:rPr lang="da-DK" dirty="0" smtClean="0">
                <a:solidFill>
                  <a:srgbClr val="FFFFFF"/>
                </a:solidFill>
              </a:rPr>
              <a:t>Læg mærke til hvordan der ser ud på dit trygge sted, hvilke farver der er . Hvis du er ude så prøv at  lægge mærke til himlen og rummet omkring dig.</a:t>
            </a:r>
          </a:p>
          <a:p>
            <a:r>
              <a:rPr lang="da-DK" dirty="0" smtClean="0">
                <a:solidFill>
                  <a:srgbClr val="FFFFFF"/>
                </a:solidFill>
              </a:rPr>
              <a:t>Læg mærke til lydene, tænk over om der er nogen lyde, du gerne vil have skal være der.</a:t>
            </a:r>
          </a:p>
          <a:p>
            <a:r>
              <a:rPr lang="da-DK" dirty="0" smtClean="0">
                <a:solidFill>
                  <a:srgbClr val="FFFFFF"/>
                </a:solidFill>
              </a:rPr>
              <a:t>Læg mærke til duftene og om der er  nogen dufte, der ville være rare, af blomster, havet eller en bestemt parfume.</a:t>
            </a:r>
          </a:p>
          <a:p>
            <a:r>
              <a:rPr lang="da-DK" dirty="0" smtClean="0">
                <a:solidFill>
                  <a:srgbClr val="FFFFFF"/>
                </a:solidFill>
              </a:rPr>
              <a:t>Læg mærke til temperaturen og om du kan mærke fornemmelsen af vinden mod huden.</a:t>
            </a:r>
          </a:p>
          <a:p>
            <a:r>
              <a:rPr lang="da-DK" dirty="0" smtClean="0">
                <a:solidFill>
                  <a:srgbClr val="FFFFFF"/>
                </a:solidFill>
              </a:rPr>
              <a:t>Læg mærke til underlaget om det er hårdt eller blødt.</a:t>
            </a:r>
          </a:p>
          <a:p>
            <a:r>
              <a:rPr lang="da-DK" dirty="0" smtClean="0">
                <a:solidFill>
                  <a:srgbClr val="FFFFFF"/>
                </a:solidFill>
              </a:rPr>
              <a:t>Og læg nu mærke til at stedet byder dig velkommen og inviterer dig ind. At stedet gerne vil have, at du er der.  Prøv at lade stedet sige goddag og velkommen til dig. Måske det kan lyde noget i retning af ” Hej (sig dit navn) velkommen, hvor er det dejligt at se dig”.</a:t>
            </a:r>
          </a:p>
          <a:p>
            <a:r>
              <a:rPr lang="da-DK" dirty="0" smtClean="0">
                <a:solidFill>
                  <a:srgbClr val="FFFFFF"/>
                </a:solidFill>
              </a:rPr>
              <a:t>Læg mærke til hvordan det er.</a:t>
            </a:r>
          </a:p>
          <a:p>
            <a:r>
              <a:rPr lang="da-DK" dirty="0" smtClean="0">
                <a:solidFill>
                  <a:srgbClr val="FFFFFF"/>
                </a:solidFill>
              </a:rPr>
              <a:t>Prøv at se dig selv for dit indre blik og læg mærke til, hvordan du står, går, sidder  eller hvad du nu har lyst til at gøre på dit trygge sted. Forestil dig nu, hvad du ville gøre, hvis du var helt tryg og fri til at  gøre  lige det du har lyst til.</a:t>
            </a:r>
          </a:p>
          <a:p>
            <a:r>
              <a:rPr lang="da-DK" dirty="0" smtClean="0">
                <a:solidFill>
                  <a:srgbClr val="FFFFFF"/>
                </a:solidFill>
              </a:rPr>
              <a:t>Læg mærke til om der er andre tilstede på dit trygge sted, om der er andre, du ønsker at invitere ind.</a:t>
            </a:r>
          </a:p>
          <a:p>
            <a:r>
              <a:rPr lang="da-DK" dirty="0" smtClean="0">
                <a:solidFill>
                  <a:srgbClr val="FFFFFF"/>
                </a:solidFill>
              </a:rPr>
              <a:t>Læg mærke til hvordan det er at være på stedet, alene hvis du vælger det eller sammen med andre, hvis du vælger det</a:t>
            </a:r>
          </a:p>
          <a:p>
            <a:r>
              <a:rPr lang="da-DK" dirty="0" smtClean="0">
                <a:solidFill>
                  <a:srgbClr val="FFFFFF"/>
                </a:solidFill>
              </a:rPr>
              <a:t>Når du er klar til det, så ret opmærksomheden tilbage til åndedrættet og det lille smil og gør dig klar til at komme ud igen</a:t>
            </a:r>
            <a:endParaRPr lang="da-DK" dirty="0">
              <a:solidFill>
                <a:srgbClr val="FFFFFF"/>
              </a:solidFill>
            </a:endParaRPr>
          </a:p>
          <a:p>
            <a:endParaRPr lang="da-DK" dirty="0">
              <a:solidFill>
                <a:srgbClr val="FFFFFF"/>
              </a:solidFill>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1968945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mtClean="0">
                <a:solidFill>
                  <a:srgbClr val="F8E950"/>
                </a:solidFill>
              </a:rPr>
              <a:t>Øvelse parvis</a:t>
            </a:r>
            <a:endParaRPr lang="da-DK">
              <a:solidFill>
                <a:srgbClr val="F8E950"/>
              </a:solidFill>
            </a:endParaRPr>
          </a:p>
        </p:txBody>
      </p:sp>
      <p:sp>
        <p:nvSpPr>
          <p:cNvPr id="7" name="Pladsholder til indhold 6"/>
          <p:cNvSpPr>
            <a:spLocks noGrp="1"/>
          </p:cNvSpPr>
          <p:nvPr>
            <p:ph idx="1"/>
          </p:nvPr>
        </p:nvSpPr>
        <p:spPr/>
        <p:txBody>
          <a:bodyPr/>
          <a:lstStyle/>
          <a:p>
            <a:r>
              <a:rPr lang="da-DK" smtClean="0">
                <a:solidFill>
                  <a:srgbClr val="FFFFFF"/>
                </a:solidFill>
              </a:rPr>
              <a:t>Prøv begge at guide ”Trygt sted”</a:t>
            </a:r>
          </a:p>
          <a:p>
            <a:r>
              <a:rPr lang="da-DK" smtClean="0">
                <a:solidFill>
                  <a:srgbClr val="FFFFFF"/>
                </a:solidFill>
              </a:rPr>
              <a:t>Giv hinanden feedback – venligt og konstruktivt.</a:t>
            </a:r>
            <a:endParaRPr lang="da-DK">
              <a:solidFill>
                <a:srgbClr val="FFFFFF"/>
              </a:solidFill>
            </a:endParaRP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3749170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90673"/>
            <a:ext cx="7344426" cy="828000"/>
          </a:xfrm>
        </p:spPr>
        <p:txBody>
          <a:bodyPr>
            <a:noAutofit/>
          </a:bodyPr>
          <a:lstStyle/>
          <a:p>
            <a:pPr>
              <a:lnSpc>
                <a:spcPct val="90000"/>
              </a:lnSpc>
            </a:pPr>
            <a:r>
              <a:rPr lang="da-DK" sz="4000" smtClean="0">
                <a:solidFill>
                  <a:srgbClr val="F8E950"/>
                </a:solidFill>
              </a:rPr>
              <a:t>Introduktion </a:t>
            </a:r>
            <a:r>
              <a:rPr lang="da-DK" sz="4000">
                <a:solidFill>
                  <a:srgbClr val="F8E950"/>
                </a:solidFill>
              </a:rPr>
              <a:t>til en </a:t>
            </a:r>
            <a:r>
              <a:rPr lang="da-DK" sz="4000" smtClean="0">
                <a:solidFill>
                  <a:srgbClr val="F8E950"/>
                </a:solidFill>
              </a:rPr>
              <a:t>medfølelsesfokuseret tilgang </a:t>
            </a:r>
            <a:r>
              <a:rPr lang="da-DK" sz="3200">
                <a:solidFill>
                  <a:srgbClr val="F8E950"/>
                </a:solidFill>
              </a:rPr>
              <a:t/>
            </a:r>
            <a:br>
              <a:rPr lang="da-DK" sz="3200">
                <a:solidFill>
                  <a:srgbClr val="F8E950"/>
                </a:solidFill>
              </a:rPr>
            </a:br>
            <a:endParaRPr lang="da-DK" sz="3200">
              <a:solidFill>
                <a:srgbClr val="F8E950"/>
              </a:solidFill>
            </a:endParaRPr>
          </a:p>
        </p:txBody>
      </p:sp>
      <p:sp>
        <p:nvSpPr>
          <p:cNvPr id="3" name="Pladsholder til indhold 2"/>
          <p:cNvSpPr>
            <a:spLocks noGrp="1"/>
          </p:cNvSpPr>
          <p:nvPr>
            <p:ph idx="1"/>
          </p:nvPr>
        </p:nvSpPr>
        <p:spPr>
          <a:xfrm>
            <a:off x="457200" y="1955800"/>
            <a:ext cx="8229600" cy="4525963"/>
          </a:xfrm>
        </p:spPr>
        <p:txBody>
          <a:bodyPr>
            <a:normAutofit/>
          </a:bodyPr>
          <a:lstStyle/>
          <a:p>
            <a:pPr marL="0" indent="0">
              <a:lnSpc>
                <a:spcPct val="90000"/>
              </a:lnSpc>
              <a:buNone/>
            </a:pPr>
            <a:r>
              <a:rPr lang="da-DK" sz="2400" dirty="0">
                <a:solidFill>
                  <a:srgbClr val="FFFFFF"/>
                </a:solidFill>
              </a:rPr>
              <a:t>Dag </a:t>
            </a:r>
            <a:r>
              <a:rPr lang="da-DK" sz="2400" dirty="0" smtClean="0">
                <a:solidFill>
                  <a:srgbClr val="FFFFFF"/>
                </a:solidFill>
              </a:rPr>
              <a:t>2.</a:t>
            </a:r>
            <a:r>
              <a:rPr lang="da-DK" sz="2400" dirty="0">
                <a:solidFill>
                  <a:srgbClr val="FFFFFF"/>
                </a:solidFill>
              </a:rPr>
              <a:t>: </a:t>
            </a:r>
            <a:endParaRPr lang="da-DK" sz="2400" dirty="0" smtClean="0">
              <a:solidFill>
                <a:srgbClr val="FFFFFF"/>
              </a:solidFill>
            </a:endParaRPr>
          </a:p>
          <a:p>
            <a:pPr marL="0" indent="0">
              <a:lnSpc>
                <a:spcPct val="90000"/>
              </a:lnSpc>
              <a:buNone/>
            </a:pPr>
            <a:r>
              <a:rPr lang="da-DK" sz="2400" dirty="0" smtClean="0">
                <a:solidFill>
                  <a:srgbClr val="FFFFFF"/>
                </a:solidFill>
              </a:rPr>
              <a:t>9.00-12.00		</a:t>
            </a:r>
            <a:r>
              <a:rPr lang="da-DK" sz="2400" dirty="0" err="1" smtClean="0">
                <a:solidFill>
                  <a:srgbClr val="FFFFFF"/>
                </a:solidFill>
              </a:rPr>
              <a:t>Compassion</a:t>
            </a:r>
            <a:r>
              <a:rPr lang="da-DK" sz="2400" dirty="0" smtClean="0">
                <a:solidFill>
                  <a:srgbClr val="FFFFFF"/>
                </a:solidFill>
              </a:rPr>
              <a:t> cirklen</a:t>
            </a:r>
          </a:p>
          <a:p>
            <a:pPr marL="0" indent="0">
              <a:lnSpc>
                <a:spcPct val="90000"/>
              </a:lnSpc>
              <a:buNone/>
            </a:pPr>
            <a:r>
              <a:rPr lang="da-DK" sz="2400" dirty="0">
                <a:solidFill>
                  <a:srgbClr val="FFFFFF"/>
                </a:solidFill>
              </a:rPr>
              <a:t>	</a:t>
            </a:r>
            <a:r>
              <a:rPr lang="da-DK" sz="2400" dirty="0" smtClean="0">
                <a:solidFill>
                  <a:srgbClr val="FFFFFF"/>
                </a:solidFill>
              </a:rPr>
              <a:t>			Medfølende figur</a:t>
            </a:r>
          </a:p>
          <a:p>
            <a:pPr marL="0" indent="0">
              <a:lnSpc>
                <a:spcPct val="90000"/>
              </a:lnSpc>
              <a:buNone/>
            </a:pPr>
            <a:r>
              <a:rPr lang="da-DK" sz="2400" dirty="0" smtClean="0">
                <a:solidFill>
                  <a:srgbClr val="FFFFFF"/>
                </a:solidFill>
              </a:rPr>
              <a:t>				</a:t>
            </a:r>
            <a:r>
              <a:rPr lang="da-DK" sz="2400" dirty="0">
                <a:solidFill>
                  <a:srgbClr val="FFFFFF"/>
                </a:solidFill>
              </a:rPr>
              <a:t>Medfølende selv</a:t>
            </a:r>
          </a:p>
          <a:p>
            <a:pPr marL="0" indent="0">
              <a:lnSpc>
                <a:spcPct val="90000"/>
              </a:lnSpc>
              <a:buNone/>
            </a:pPr>
            <a:endParaRPr lang="da-DK" sz="2400" dirty="0" smtClean="0">
              <a:solidFill>
                <a:srgbClr val="FFFFFF"/>
              </a:solidFill>
            </a:endParaRPr>
          </a:p>
          <a:p>
            <a:pPr marL="0" indent="0">
              <a:lnSpc>
                <a:spcPct val="90000"/>
              </a:lnSpc>
              <a:buNone/>
            </a:pPr>
            <a:r>
              <a:rPr lang="da-DK" sz="2400" dirty="0" smtClean="0">
                <a:solidFill>
                  <a:srgbClr val="FFFFFF"/>
                </a:solidFill>
              </a:rPr>
              <a:t>12.00-12.45	Frokost</a:t>
            </a:r>
          </a:p>
          <a:p>
            <a:pPr marL="0" indent="0">
              <a:lnSpc>
                <a:spcPct val="90000"/>
              </a:lnSpc>
              <a:buNone/>
            </a:pPr>
            <a:r>
              <a:rPr lang="da-DK" sz="2400" dirty="0" smtClean="0">
                <a:solidFill>
                  <a:srgbClr val="FFFFFF"/>
                </a:solidFill>
              </a:rPr>
              <a:t>12.45-16.00</a:t>
            </a:r>
            <a:r>
              <a:rPr lang="da-DK" sz="2400" dirty="0">
                <a:solidFill>
                  <a:srgbClr val="FFFFFF"/>
                </a:solidFill>
              </a:rPr>
              <a:t>	</a:t>
            </a:r>
            <a:r>
              <a:rPr lang="da-DK" sz="2400" dirty="0" smtClean="0">
                <a:solidFill>
                  <a:srgbClr val="FFFFFF"/>
                </a:solidFill>
              </a:rPr>
              <a:t>Analyse af følelserne</a:t>
            </a:r>
          </a:p>
          <a:p>
            <a:pPr marL="0" indent="0">
              <a:lnSpc>
                <a:spcPct val="90000"/>
              </a:lnSpc>
              <a:buNone/>
            </a:pPr>
            <a:r>
              <a:rPr lang="da-DK" sz="2400" dirty="0">
                <a:solidFill>
                  <a:srgbClr val="FFFFFF"/>
                </a:solidFill>
              </a:rPr>
              <a:t>	</a:t>
            </a:r>
            <a:r>
              <a:rPr lang="da-DK" sz="2400" dirty="0" smtClean="0">
                <a:solidFill>
                  <a:srgbClr val="FFFFFF"/>
                </a:solidFill>
              </a:rPr>
              <a:t>			Stolearbejde </a:t>
            </a:r>
          </a:p>
          <a:p>
            <a:pPr marL="0" indent="0">
              <a:lnSpc>
                <a:spcPct val="90000"/>
              </a:lnSpc>
              <a:buNone/>
            </a:pPr>
            <a:r>
              <a:rPr lang="da-DK" sz="2400" dirty="0">
                <a:solidFill>
                  <a:srgbClr val="FFFFFF"/>
                </a:solidFill>
              </a:rPr>
              <a:t>	</a:t>
            </a:r>
            <a:r>
              <a:rPr lang="da-DK" sz="2400" dirty="0" smtClean="0">
                <a:solidFill>
                  <a:srgbClr val="FFFFFF"/>
                </a:solidFill>
              </a:rPr>
              <a:t>			</a:t>
            </a:r>
            <a:endParaRPr lang="da-DK" dirty="0" smtClean="0">
              <a:solidFill>
                <a:srgbClr val="FFFFFF"/>
              </a:solidFill>
            </a:endParaRPr>
          </a:p>
          <a:p>
            <a:pPr>
              <a:lnSpc>
                <a:spcPct val="90000"/>
              </a:lnSpc>
              <a:buFont typeface="Arial" charset="0"/>
              <a:buNone/>
            </a:pPr>
            <a:endParaRPr lang="da-DK" dirty="0">
              <a:solidFill>
                <a:srgbClr val="FFFFFF"/>
              </a:solidFill>
            </a:endParaRPr>
          </a:p>
        </p:txBody>
      </p:sp>
      <p:sp>
        <p:nvSpPr>
          <p:cNvPr id="6" name="Pladsholder til sidefod 5"/>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2642254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rIns="96382">
            <a:normAutofit/>
          </a:bodyPr>
          <a:lstStyle/>
          <a:p>
            <a:pPr marL="35899">
              <a:defRPr/>
            </a:pPr>
            <a:r>
              <a:rPr lang="da-DK" sz="4000" smtClean="0">
                <a:solidFill>
                  <a:srgbClr val="F8E950"/>
                </a:solidFill>
              </a:rPr>
              <a:t>Terapi og træning</a:t>
            </a:r>
            <a:endParaRPr lang="da-DK" sz="4000">
              <a:solidFill>
                <a:srgbClr val="F8E950"/>
              </a:solidFill>
            </a:endParaRPr>
          </a:p>
        </p:txBody>
      </p:sp>
      <p:sp>
        <p:nvSpPr>
          <p:cNvPr id="17410" name="Rectangle 2"/>
          <p:cNvSpPr>
            <a:spLocks noGrp="1" noChangeArrowheads="1"/>
          </p:cNvSpPr>
          <p:nvPr>
            <p:ph idx="1"/>
          </p:nvPr>
        </p:nvSpPr>
        <p:spPr/>
        <p:txBody>
          <a:bodyPr rIns="96382">
            <a:normAutofit lnSpcReduction="10000"/>
          </a:bodyPr>
          <a:lstStyle/>
          <a:p>
            <a:pPr eaLnBrk="1" hangingPunct="1">
              <a:buClrTx/>
              <a:defRPr/>
            </a:pPr>
            <a:r>
              <a:rPr lang="da-DK" sz="2400" b="1" dirty="0" err="1" smtClean="0">
                <a:solidFill>
                  <a:srgbClr val="FFFFFF"/>
                </a:solidFill>
              </a:rPr>
              <a:t>Medfølelsesfokuset</a:t>
            </a:r>
            <a:r>
              <a:rPr lang="da-DK" sz="2400" b="1" dirty="0" smtClean="0">
                <a:solidFill>
                  <a:srgbClr val="FFFFFF"/>
                </a:solidFill>
              </a:rPr>
              <a:t> terapi</a:t>
            </a:r>
            <a:r>
              <a:rPr lang="da-DK" sz="2400" dirty="0" smtClean="0">
                <a:solidFill>
                  <a:srgbClr val="FFFFFF"/>
                </a:solidFill>
              </a:rPr>
              <a:t> (CFT) er en terapeutisk metode med vurdering, </a:t>
            </a:r>
            <a:r>
              <a:rPr lang="da-DK" sz="2400" dirty="0" err="1" smtClean="0">
                <a:solidFill>
                  <a:srgbClr val="FFFFFF"/>
                </a:solidFill>
              </a:rPr>
              <a:t>sagsformulering</a:t>
            </a:r>
            <a:r>
              <a:rPr lang="da-DK" sz="2400" dirty="0" smtClean="0">
                <a:solidFill>
                  <a:srgbClr val="FFFFFF"/>
                </a:solidFill>
              </a:rPr>
              <a:t>, øvelser osv. I terapien er der særligt fokus på at udvikle den medfølende del af en selv, så denne del kan bruges til håndtere de vanskeligheder, man oplever. Der arbejdes med at overkomme de blokeringer, der er i forhold til at kunne være medfølende over for en selv og andre. </a:t>
            </a:r>
          </a:p>
          <a:p>
            <a:pPr eaLnBrk="1" hangingPunct="1">
              <a:buClrTx/>
              <a:defRPr/>
            </a:pPr>
            <a:endParaRPr lang="da-DK" sz="2400" dirty="0" smtClean="0">
              <a:solidFill>
                <a:srgbClr val="FFFFFF"/>
              </a:solidFill>
            </a:endParaRPr>
          </a:p>
          <a:p>
            <a:pPr eaLnBrk="1" hangingPunct="1">
              <a:buClrTx/>
              <a:defRPr/>
            </a:pPr>
            <a:r>
              <a:rPr lang="da-DK" sz="2400" b="1" dirty="0" smtClean="0">
                <a:solidFill>
                  <a:srgbClr val="FFFFFF"/>
                </a:solidFill>
              </a:rPr>
              <a:t>Medfølelsesfokuseret træning af sindet</a:t>
            </a:r>
            <a:r>
              <a:rPr lang="da-DK" sz="2400" dirty="0" smtClean="0">
                <a:solidFill>
                  <a:srgbClr val="FFFFFF"/>
                </a:solidFill>
              </a:rPr>
              <a:t> (CMT). Gennem meditationer træner og styrker man det beroligende system i hjernen.</a:t>
            </a:r>
          </a:p>
          <a:p>
            <a:pPr eaLnBrk="1" hangingPunct="1">
              <a:buClrTx/>
              <a:defRPr/>
            </a:pPr>
            <a:r>
              <a:rPr lang="da-DK" sz="2400" dirty="0" smtClean="0">
                <a:solidFill>
                  <a:srgbClr val="FFFFFF"/>
                </a:solidFill>
              </a:rPr>
              <a:t>Træning i at holde balancen mentalt. </a:t>
            </a:r>
          </a:p>
        </p:txBody>
      </p:sp>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2041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smtClean="0">
                <a:solidFill>
                  <a:prstClr val="white"/>
                </a:solidFill>
                <a:latin typeface="Calibri"/>
              </a:rPr>
              <a:t>Lena Højgård Isager www.pkf.name</a:t>
            </a:r>
            <a:endParaRPr lang="da-DK">
              <a:solidFill>
                <a:prstClr val="white"/>
              </a:solidFill>
              <a:latin typeface="Calibri"/>
            </a:endParaRPr>
          </a:p>
        </p:txBody>
      </p:sp>
      <p:sp>
        <p:nvSpPr>
          <p:cNvPr id="28673" name="Rectangle 1"/>
          <p:cNvSpPr>
            <a:spLocks noGrp="1" noChangeArrowheads="1"/>
          </p:cNvSpPr>
          <p:nvPr>
            <p:ph type="title" idx="4294967295"/>
          </p:nvPr>
        </p:nvSpPr>
        <p:spPr>
          <a:xfrm>
            <a:off x="809001" y="4309"/>
            <a:ext cx="7772400" cy="1096962"/>
          </a:xfrm>
        </p:spPr>
        <p:txBody>
          <a:bodyPr rIns="96371">
            <a:normAutofit/>
          </a:bodyPr>
          <a:lstStyle/>
          <a:p>
            <a:pPr marL="35895">
              <a:defRPr/>
            </a:pPr>
            <a:r>
              <a:rPr lang="da-DK" sz="4000" smtClean="0">
                <a:solidFill>
                  <a:srgbClr val="F8E950"/>
                </a:solidFill>
              </a:rPr>
              <a:t>Medfølende sind/selv</a:t>
            </a:r>
          </a:p>
        </p:txBody>
      </p:sp>
      <p:sp>
        <p:nvSpPr>
          <p:cNvPr id="28675" name="Rectangle 2"/>
          <p:cNvSpPr>
            <a:spLocks/>
          </p:cNvSpPr>
          <p:nvPr/>
        </p:nvSpPr>
        <p:spPr bwMode="auto">
          <a:xfrm>
            <a:off x="4343400" y="2893423"/>
            <a:ext cx="89603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200" smtClean="0">
                <a:solidFill>
                  <a:srgbClr val="263B86">
                    <a:lumMod val="75000"/>
                  </a:srgbClr>
                </a:solidFill>
                <a:latin typeface="Calibri"/>
                <a:ea typeface="ＭＳ Ｐゴシック" charset="0"/>
                <a:sym typeface="Comic Sans MS" charset="0"/>
              </a:rPr>
              <a:t>Karakteristika</a:t>
            </a:r>
            <a:endParaRPr lang="da-DK" sz="1200">
              <a:solidFill>
                <a:srgbClr val="263B86">
                  <a:lumMod val="75000"/>
                </a:srgbClr>
              </a:solidFill>
              <a:latin typeface="Calibri"/>
              <a:ea typeface="ＭＳ Ｐゴシック" charset="0"/>
              <a:sym typeface="Comic Sans MS" charset="0"/>
            </a:endParaRPr>
          </a:p>
        </p:txBody>
      </p:sp>
      <p:sp>
        <p:nvSpPr>
          <p:cNvPr id="28676" name="Rectangle 3"/>
          <p:cNvSpPr>
            <a:spLocks/>
          </p:cNvSpPr>
          <p:nvPr/>
        </p:nvSpPr>
        <p:spPr bwMode="auto">
          <a:xfrm>
            <a:off x="3505200" y="3050177"/>
            <a:ext cx="49938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800" smtClean="0">
                <a:solidFill>
                  <a:srgbClr val="263B86">
                    <a:lumMod val="75000"/>
                  </a:srgbClr>
                </a:solidFill>
                <a:latin typeface="Calibri"/>
                <a:ea typeface="ＭＳ Ｐゴシック" charset="0"/>
                <a:sym typeface="Comic Sans MS" charset="0"/>
              </a:rPr>
              <a:t>Sensitivitet</a:t>
            </a:r>
            <a:endParaRPr lang="da-DK" sz="800">
              <a:solidFill>
                <a:srgbClr val="263B86">
                  <a:lumMod val="75000"/>
                </a:srgbClr>
              </a:solidFill>
              <a:latin typeface="Calibri"/>
              <a:ea typeface="ＭＳ Ｐゴシック" charset="0"/>
              <a:sym typeface="Comic Sans MS" charset="0"/>
            </a:endParaRPr>
          </a:p>
        </p:txBody>
      </p:sp>
      <p:sp>
        <p:nvSpPr>
          <p:cNvPr id="28677" name="Oval 4"/>
          <p:cNvSpPr>
            <a:spLocks/>
          </p:cNvSpPr>
          <p:nvPr/>
        </p:nvSpPr>
        <p:spPr bwMode="auto">
          <a:xfrm>
            <a:off x="774001" y="1267097"/>
            <a:ext cx="7595999" cy="4317274"/>
          </a:xfrm>
          <a:prstGeom prst="ellipse">
            <a:avLst/>
          </a:prstGeom>
          <a:solidFill>
            <a:schemeClr val="bg2">
              <a:lumMod val="40000"/>
              <a:lumOff val="60000"/>
            </a:schemeClr>
          </a:solidFill>
          <a:ln w="9525">
            <a:solidFill>
              <a:srgbClr val="3366FF"/>
            </a:solidFill>
            <a:round/>
            <a:headEnd/>
            <a:tailEnd/>
          </a:ln>
        </p:spPr>
        <p:txBody>
          <a:bodyPr lIns="0" tIns="0" rIns="0" bIns="0"/>
          <a:lstStyle/>
          <a:p>
            <a:endParaRPr lang="da-DK">
              <a:solidFill>
                <a:srgbClr val="263B86">
                  <a:lumMod val="75000"/>
                </a:srgbClr>
              </a:solidFill>
              <a:latin typeface="Calibri"/>
            </a:endParaRPr>
          </a:p>
        </p:txBody>
      </p:sp>
      <p:grpSp>
        <p:nvGrpSpPr>
          <p:cNvPr id="28678" name="Group 5"/>
          <p:cNvGrpSpPr>
            <a:grpSpLocks/>
          </p:cNvGrpSpPr>
          <p:nvPr/>
        </p:nvGrpSpPr>
        <p:grpSpPr bwMode="auto">
          <a:xfrm>
            <a:off x="2141375" y="2286001"/>
            <a:ext cx="4861251" cy="2279469"/>
            <a:chOff x="0" y="0"/>
            <a:chExt cx="7144" cy="2791"/>
          </a:xfrm>
          <a:solidFill>
            <a:schemeClr val="accent2"/>
          </a:solidFill>
        </p:grpSpPr>
        <p:sp>
          <p:nvSpPr>
            <p:cNvPr id="28701" name="Oval 6"/>
            <p:cNvSpPr>
              <a:spLocks/>
            </p:cNvSpPr>
            <p:nvPr/>
          </p:nvSpPr>
          <p:spPr bwMode="auto">
            <a:xfrm>
              <a:off x="0" y="0"/>
              <a:ext cx="7144" cy="2791"/>
            </a:xfrm>
            <a:prstGeom prst="ellipse">
              <a:avLst/>
            </a:prstGeom>
            <a:grpFill/>
            <a:ln w="9525">
              <a:solidFill>
                <a:srgbClr val="3366FF"/>
              </a:solidFill>
              <a:round/>
              <a:headEnd/>
              <a:tailEnd/>
            </a:ln>
          </p:spPr>
          <p:txBody>
            <a:bodyPr lIns="0" tIns="0" rIns="0" bIns="0"/>
            <a:lstStyle/>
            <a:p>
              <a:endParaRPr lang="da-DK">
                <a:solidFill>
                  <a:srgbClr val="263B86">
                    <a:lumMod val="75000"/>
                  </a:srgbClr>
                </a:solidFill>
                <a:latin typeface="Calibri"/>
              </a:endParaRPr>
            </a:p>
          </p:txBody>
        </p:sp>
        <p:sp>
          <p:nvSpPr>
            <p:cNvPr id="28702" name="Rectangle 7"/>
            <p:cNvSpPr>
              <a:spLocks/>
            </p:cNvSpPr>
            <p:nvPr/>
          </p:nvSpPr>
          <p:spPr bwMode="auto">
            <a:xfrm>
              <a:off x="2441" y="1242"/>
              <a:ext cx="1397" cy="307"/>
            </a:xfrm>
            <a:prstGeom prst="rect">
              <a:avLst/>
            </a:prstGeom>
            <a:grpFill/>
            <a:ln w="12700">
              <a:solidFill>
                <a:srgbClr val="3366FF"/>
              </a:solidFill>
              <a:miter lim="800000"/>
              <a:headEnd/>
              <a:tailEnd/>
            </a:ln>
            <a:extLst/>
          </p:spPr>
          <p:txBody>
            <a:bodyPr lIns="38100" tIns="38100" rIns="115778" bIns="38100" anchor="ctr"/>
            <a:lstStyle/>
            <a:p>
              <a:pPr marL="17581" algn="ctr"/>
              <a:r>
                <a:rPr lang="da-DK" sz="1000" smtClean="0">
                  <a:solidFill>
                    <a:srgbClr val="263B86">
                      <a:lumMod val="75000"/>
                    </a:srgbClr>
                  </a:solidFill>
                  <a:latin typeface="Calibri"/>
                  <a:ea typeface="ＭＳ Ｐゴシック" charset="0"/>
                  <a:sym typeface="Comic Sans MS" charset="0"/>
                </a:rPr>
                <a:t>Karakteristika</a:t>
              </a:r>
              <a:endParaRPr lang="da-DK" sz="1000">
                <a:solidFill>
                  <a:srgbClr val="263B86">
                    <a:lumMod val="75000"/>
                  </a:srgbClr>
                </a:solidFill>
                <a:latin typeface="Calibri"/>
                <a:ea typeface="ＭＳ Ｐゴシック" charset="0"/>
                <a:sym typeface="Comic Sans MS" charset="0"/>
              </a:endParaRPr>
            </a:p>
          </p:txBody>
        </p:sp>
      </p:grpSp>
      <p:grpSp>
        <p:nvGrpSpPr>
          <p:cNvPr id="28679" name="Group 8"/>
          <p:cNvGrpSpPr>
            <a:grpSpLocks/>
          </p:cNvGrpSpPr>
          <p:nvPr/>
        </p:nvGrpSpPr>
        <p:grpSpPr bwMode="auto">
          <a:xfrm>
            <a:off x="3616778" y="3004458"/>
            <a:ext cx="1905000" cy="836023"/>
            <a:chOff x="0" y="0"/>
            <a:chExt cx="2800" cy="1024"/>
          </a:xfrm>
        </p:grpSpPr>
        <p:sp>
          <p:nvSpPr>
            <p:cNvPr id="28699" name="Oval 9"/>
            <p:cNvSpPr>
              <a:spLocks/>
            </p:cNvSpPr>
            <p:nvPr/>
          </p:nvSpPr>
          <p:spPr bwMode="auto">
            <a:xfrm>
              <a:off x="0" y="0"/>
              <a:ext cx="2800" cy="1024"/>
            </a:xfrm>
            <a:prstGeom prst="ellipse">
              <a:avLst/>
            </a:prstGeom>
            <a:solidFill>
              <a:schemeClr val="bg1"/>
            </a:solidFill>
            <a:ln w="9525">
              <a:solidFill>
                <a:srgbClr val="3366FF"/>
              </a:solidFill>
              <a:round/>
              <a:headEnd/>
              <a:tailEnd/>
            </a:ln>
          </p:spPr>
          <p:txBody>
            <a:bodyPr lIns="0" tIns="0" rIns="0" bIns="0"/>
            <a:lstStyle/>
            <a:p>
              <a:endParaRPr lang="da-DK">
                <a:solidFill>
                  <a:srgbClr val="263B86">
                    <a:lumMod val="75000"/>
                  </a:srgbClr>
                </a:solidFill>
                <a:latin typeface="Calibri"/>
              </a:endParaRPr>
            </a:p>
          </p:txBody>
        </p:sp>
        <p:sp>
          <p:nvSpPr>
            <p:cNvPr id="28700" name="Rectangle 10"/>
            <p:cNvSpPr>
              <a:spLocks/>
            </p:cNvSpPr>
            <p:nvPr/>
          </p:nvSpPr>
          <p:spPr bwMode="auto">
            <a:xfrm>
              <a:off x="673" y="308"/>
              <a:ext cx="1642" cy="396"/>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wrap="none" lIns="38100" tIns="38100" rIns="115778" bIns="38100" anchor="ctr">
              <a:spAutoFit/>
            </a:bodyPr>
            <a:lstStyle/>
            <a:p>
              <a:pPr marL="17581" algn="ctr"/>
              <a:r>
                <a:rPr lang="da-DK" sz="1600" b="1" smtClean="0">
                  <a:solidFill>
                    <a:srgbClr val="006F00"/>
                  </a:solidFill>
                  <a:latin typeface="Calibri"/>
                  <a:ea typeface="ＭＳ Ｐゴシック" charset="0"/>
                  <a:sym typeface="Comic Sans MS" charset="0"/>
                </a:rPr>
                <a:t>Medfølelse</a:t>
              </a:r>
              <a:endParaRPr lang="da-DK" sz="1600" b="1">
                <a:solidFill>
                  <a:srgbClr val="006F00"/>
                </a:solidFill>
                <a:latin typeface="Calibri"/>
                <a:ea typeface="ＭＳ Ｐゴシック" charset="0"/>
                <a:sym typeface="Comic Sans MS" charset="0"/>
              </a:endParaRPr>
            </a:p>
          </p:txBody>
        </p:sp>
      </p:grpSp>
      <p:sp>
        <p:nvSpPr>
          <p:cNvPr id="28680" name="Rectangle 11"/>
          <p:cNvSpPr>
            <a:spLocks/>
          </p:cNvSpPr>
          <p:nvPr/>
        </p:nvSpPr>
        <p:spPr bwMode="auto">
          <a:xfrm>
            <a:off x="4032115" y="2524213"/>
            <a:ext cx="122254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600" b="1" smtClean="0">
                <a:solidFill>
                  <a:srgbClr val="263B86">
                    <a:lumMod val="75000"/>
                  </a:srgbClr>
                </a:solidFill>
                <a:latin typeface="Calibri"/>
                <a:ea typeface="ＭＳ Ｐゴシック" charset="0"/>
                <a:sym typeface="Comic Sans MS" charset="0"/>
              </a:rPr>
              <a:t>Karakteristika</a:t>
            </a:r>
            <a:endParaRPr lang="da-DK" sz="1600" b="1">
              <a:solidFill>
                <a:srgbClr val="263B86">
                  <a:lumMod val="75000"/>
                </a:srgbClr>
              </a:solidFill>
              <a:latin typeface="Calibri"/>
              <a:ea typeface="ＭＳ Ｐゴシック" charset="0"/>
              <a:sym typeface="Comic Sans MS" charset="0"/>
            </a:endParaRPr>
          </a:p>
        </p:txBody>
      </p:sp>
      <p:sp>
        <p:nvSpPr>
          <p:cNvPr id="28681" name="Rectangle 12"/>
          <p:cNvSpPr>
            <a:spLocks/>
          </p:cNvSpPr>
          <p:nvPr/>
        </p:nvSpPr>
        <p:spPr bwMode="auto">
          <a:xfrm>
            <a:off x="2953304" y="2795452"/>
            <a:ext cx="84184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Følsomhed</a:t>
            </a:r>
            <a:endParaRPr lang="da-DK" sz="1400">
              <a:solidFill>
                <a:srgbClr val="263B86">
                  <a:lumMod val="75000"/>
                </a:srgbClr>
              </a:solidFill>
              <a:latin typeface="Calibri"/>
              <a:ea typeface="ＭＳ Ｐゴシック" charset="0"/>
              <a:sym typeface="Comic Sans MS" charset="0"/>
            </a:endParaRPr>
          </a:p>
        </p:txBody>
      </p:sp>
      <p:sp>
        <p:nvSpPr>
          <p:cNvPr id="28682" name="Rectangle 13"/>
          <p:cNvSpPr>
            <a:spLocks/>
          </p:cNvSpPr>
          <p:nvPr/>
        </p:nvSpPr>
        <p:spPr bwMode="auto">
          <a:xfrm>
            <a:off x="2816329" y="3944983"/>
            <a:ext cx="111579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Fordomsfrihed</a:t>
            </a:r>
            <a:endParaRPr lang="da-DK" sz="1400">
              <a:solidFill>
                <a:srgbClr val="263B86">
                  <a:lumMod val="75000"/>
                </a:srgbClr>
              </a:solidFill>
              <a:latin typeface="Calibri"/>
              <a:ea typeface="ＭＳ Ｐゴシック" charset="0"/>
              <a:sym typeface="Comic Sans MS" charset="0"/>
            </a:endParaRPr>
          </a:p>
        </p:txBody>
      </p:sp>
      <p:sp>
        <p:nvSpPr>
          <p:cNvPr id="28683" name="Rectangle 14"/>
          <p:cNvSpPr>
            <a:spLocks/>
          </p:cNvSpPr>
          <p:nvPr/>
        </p:nvSpPr>
        <p:spPr bwMode="auto">
          <a:xfrm>
            <a:off x="2261243" y="3344092"/>
            <a:ext cx="124395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Omsorgsfuldhed</a:t>
            </a:r>
            <a:endParaRPr lang="da-DK" sz="1400">
              <a:solidFill>
                <a:srgbClr val="263B86">
                  <a:lumMod val="75000"/>
                </a:srgbClr>
              </a:solidFill>
              <a:latin typeface="Calibri"/>
              <a:ea typeface="ＭＳ Ｐゴシック" charset="0"/>
              <a:sym typeface="Comic Sans MS" charset="0"/>
            </a:endParaRPr>
          </a:p>
        </p:txBody>
      </p:sp>
      <p:sp>
        <p:nvSpPr>
          <p:cNvPr id="28684" name="Rectangle 15"/>
          <p:cNvSpPr>
            <a:spLocks/>
          </p:cNvSpPr>
          <p:nvPr/>
        </p:nvSpPr>
        <p:spPr bwMode="auto">
          <a:xfrm>
            <a:off x="5407425" y="3997234"/>
            <a:ext cx="54825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Empati</a:t>
            </a:r>
            <a:endParaRPr lang="da-DK" sz="1400">
              <a:solidFill>
                <a:srgbClr val="263B86">
                  <a:lumMod val="75000"/>
                </a:srgbClr>
              </a:solidFill>
              <a:latin typeface="Calibri"/>
              <a:ea typeface="ＭＳ Ｐゴシック" charset="0"/>
              <a:sym typeface="Comic Sans MS" charset="0"/>
            </a:endParaRPr>
          </a:p>
        </p:txBody>
      </p:sp>
      <p:sp>
        <p:nvSpPr>
          <p:cNvPr id="28685" name="Rectangle 16"/>
          <p:cNvSpPr>
            <a:spLocks/>
          </p:cNvSpPr>
          <p:nvPr/>
        </p:nvSpPr>
        <p:spPr bwMode="auto">
          <a:xfrm>
            <a:off x="5648615" y="3316429"/>
            <a:ext cx="1231156" cy="248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36465" bIns="0"/>
          <a:lstStyle/>
          <a:p>
            <a:pPr marL="35895"/>
            <a:r>
              <a:rPr lang="da-DK" sz="1400" smtClean="0">
                <a:solidFill>
                  <a:srgbClr val="263B86">
                    <a:lumMod val="75000"/>
                  </a:srgbClr>
                </a:solidFill>
                <a:latin typeface="Calibri"/>
                <a:ea typeface="ＭＳ Ｐゴシック" charset="0"/>
                <a:sym typeface="Comic Sans MS" charset="0"/>
              </a:rPr>
              <a:t>Rummelighed</a:t>
            </a:r>
            <a:endParaRPr lang="da-DK" sz="1400">
              <a:solidFill>
                <a:srgbClr val="263B86">
                  <a:lumMod val="75000"/>
                </a:srgbClr>
              </a:solidFill>
              <a:latin typeface="Calibri"/>
              <a:ea typeface="ＭＳ Ｐゴシック" charset="0"/>
              <a:sym typeface="Comic Sans MS" charset="0"/>
            </a:endParaRPr>
          </a:p>
        </p:txBody>
      </p:sp>
      <p:sp>
        <p:nvSpPr>
          <p:cNvPr id="28686" name="Rectangle 17"/>
          <p:cNvSpPr>
            <a:spLocks/>
          </p:cNvSpPr>
          <p:nvPr/>
        </p:nvSpPr>
        <p:spPr bwMode="auto">
          <a:xfrm>
            <a:off x="5369379" y="2795452"/>
            <a:ext cx="62434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Sympati</a:t>
            </a:r>
            <a:endParaRPr lang="da-DK" sz="1400">
              <a:solidFill>
                <a:srgbClr val="263B86">
                  <a:lumMod val="75000"/>
                </a:srgbClr>
              </a:solidFill>
              <a:latin typeface="Calibri"/>
              <a:ea typeface="ＭＳ Ｐゴシック" charset="0"/>
              <a:sym typeface="Comic Sans MS" charset="0"/>
            </a:endParaRPr>
          </a:p>
        </p:txBody>
      </p:sp>
      <p:sp>
        <p:nvSpPr>
          <p:cNvPr id="28687" name="Rectangle 18"/>
          <p:cNvSpPr>
            <a:spLocks/>
          </p:cNvSpPr>
          <p:nvPr/>
        </p:nvSpPr>
        <p:spPr bwMode="auto">
          <a:xfrm>
            <a:off x="3669404" y="1515292"/>
            <a:ext cx="20515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600" b="1" smtClean="0">
                <a:solidFill>
                  <a:srgbClr val="263B86">
                    <a:lumMod val="75000"/>
                  </a:srgbClr>
                </a:solidFill>
                <a:latin typeface="Calibri"/>
                <a:ea typeface="ＭＳ Ｐゴシック" charset="0"/>
                <a:sym typeface="Comic Sans MS" charset="0"/>
              </a:rPr>
              <a:t>Træning af færdigheder</a:t>
            </a:r>
            <a:endParaRPr lang="da-DK" sz="1600" b="1">
              <a:solidFill>
                <a:srgbClr val="263B86">
                  <a:lumMod val="75000"/>
                </a:srgbClr>
              </a:solidFill>
              <a:latin typeface="Calibri"/>
              <a:ea typeface="ＭＳ Ｐゴシック" charset="0"/>
              <a:sym typeface="Comic Sans MS" charset="0"/>
            </a:endParaRPr>
          </a:p>
        </p:txBody>
      </p:sp>
      <p:sp>
        <p:nvSpPr>
          <p:cNvPr id="28688" name="Rectangle 19"/>
          <p:cNvSpPr>
            <a:spLocks/>
          </p:cNvSpPr>
          <p:nvPr/>
        </p:nvSpPr>
        <p:spPr bwMode="auto">
          <a:xfrm>
            <a:off x="1199345" y="2501444"/>
            <a:ext cx="126271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Opmærksomhed</a:t>
            </a:r>
            <a:endParaRPr lang="da-DK" sz="1400">
              <a:solidFill>
                <a:srgbClr val="263B86">
                  <a:lumMod val="75000"/>
                </a:srgbClr>
              </a:solidFill>
              <a:latin typeface="Calibri"/>
              <a:ea typeface="ＭＳ Ｐゴシック" charset="0"/>
              <a:sym typeface="Comic Sans MS" charset="0"/>
            </a:endParaRPr>
          </a:p>
        </p:txBody>
      </p:sp>
      <p:sp>
        <p:nvSpPr>
          <p:cNvPr id="28689" name="Rectangle 20"/>
          <p:cNvSpPr>
            <a:spLocks/>
          </p:cNvSpPr>
          <p:nvPr/>
        </p:nvSpPr>
        <p:spPr bwMode="auto">
          <a:xfrm>
            <a:off x="1344749" y="4178388"/>
            <a:ext cx="117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Evnen til at føle</a:t>
            </a:r>
            <a:endParaRPr lang="da-DK" sz="1400">
              <a:solidFill>
                <a:srgbClr val="263B86">
                  <a:lumMod val="75000"/>
                </a:srgbClr>
              </a:solidFill>
              <a:latin typeface="Calibri"/>
              <a:ea typeface="ＭＳ Ｐゴシック" charset="0"/>
              <a:sym typeface="Comic Sans MS" charset="0"/>
            </a:endParaRPr>
          </a:p>
        </p:txBody>
      </p:sp>
      <p:sp>
        <p:nvSpPr>
          <p:cNvPr id="28690" name="Rectangle 21"/>
          <p:cNvSpPr>
            <a:spLocks/>
          </p:cNvSpPr>
          <p:nvPr/>
        </p:nvSpPr>
        <p:spPr bwMode="auto">
          <a:xfrm>
            <a:off x="3916079" y="4963886"/>
            <a:ext cx="130639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Evnen til at sanse</a:t>
            </a:r>
            <a:endParaRPr lang="da-DK" sz="1400">
              <a:solidFill>
                <a:srgbClr val="263B86">
                  <a:lumMod val="75000"/>
                </a:srgbClr>
              </a:solidFill>
              <a:latin typeface="Calibri"/>
              <a:ea typeface="ＭＳ Ｐゴシック" charset="0"/>
              <a:sym typeface="Comic Sans MS" charset="0"/>
            </a:endParaRPr>
          </a:p>
        </p:txBody>
      </p:sp>
      <p:sp>
        <p:nvSpPr>
          <p:cNvPr id="28691" name="Rectangle 22"/>
          <p:cNvSpPr>
            <a:spLocks/>
          </p:cNvSpPr>
          <p:nvPr/>
        </p:nvSpPr>
        <p:spPr bwMode="auto">
          <a:xfrm>
            <a:off x="6879771" y="3964577"/>
            <a:ext cx="58551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Adfærd</a:t>
            </a:r>
            <a:endParaRPr lang="da-DK" sz="1400">
              <a:solidFill>
                <a:srgbClr val="263B86">
                  <a:lumMod val="75000"/>
                </a:srgbClr>
              </a:solidFill>
              <a:latin typeface="Calibri"/>
              <a:ea typeface="ＭＳ Ｐゴシック" charset="0"/>
              <a:sym typeface="Comic Sans MS" charset="0"/>
            </a:endParaRPr>
          </a:p>
        </p:txBody>
      </p:sp>
      <p:sp>
        <p:nvSpPr>
          <p:cNvPr id="28692" name="Rectangle 23"/>
          <p:cNvSpPr>
            <a:spLocks/>
          </p:cNvSpPr>
          <p:nvPr/>
        </p:nvSpPr>
        <p:spPr bwMode="auto">
          <a:xfrm>
            <a:off x="6428015" y="2286000"/>
            <a:ext cx="110316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Ræsonnement</a:t>
            </a:r>
            <a:endParaRPr lang="da-DK" sz="1400">
              <a:solidFill>
                <a:srgbClr val="263B86">
                  <a:lumMod val="75000"/>
                </a:srgbClr>
              </a:solidFill>
              <a:latin typeface="Calibri"/>
              <a:ea typeface="ＭＳ Ｐゴシック" charset="0"/>
              <a:sym typeface="Comic Sans MS" charset="0"/>
            </a:endParaRPr>
          </a:p>
        </p:txBody>
      </p:sp>
      <p:sp>
        <p:nvSpPr>
          <p:cNvPr id="28693" name="Rectangle 24"/>
          <p:cNvSpPr>
            <a:spLocks/>
          </p:cNvSpPr>
          <p:nvPr/>
        </p:nvSpPr>
        <p:spPr bwMode="auto">
          <a:xfrm rot="47734">
            <a:off x="3446430" y="1930084"/>
            <a:ext cx="224569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263B86">
                    <a:lumMod val="75000"/>
                  </a:srgbClr>
                </a:solidFill>
                <a:latin typeface="Calibri"/>
                <a:ea typeface="ＭＳ Ｐゴシック" charset="0"/>
                <a:sym typeface="Comic Sans MS" charset="0"/>
              </a:rPr>
              <a:t>Forestillingsevne, visualisering</a:t>
            </a:r>
            <a:endParaRPr lang="da-DK" sz="1400">
              <a:solidFill>
                <a:srgbClr val="263B86">
                  <a:lumMod val="75000"/>
                </a:srgbClr>
              </a:solidFill>
              <a:latin typeface="Calibri"/>
              <a:ea typeface="ＭＳ Ｐゴシック" charset="0"/>
              <a:sym typeface="Comic Sans MS" charset="0"/>
            </a:endParaRPr>
          </a:p>
        </p:txBody>
      </p:sp>
      <p:sp>
        <p:nvSpPr>
          <p:cNvPr id="28694" name="Rectangle 25"/>
          <p:cNvSpPr>
            <a:spLocks/>
          </p:cNvSpPr>
          <p:nvPr/>
        </p:nvSpPr>
        <p:spPr bwMode="auto">
          <a:xfrm>
            <a:off x="7953167" y="1761513"/>
            <a:ext cx="69054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600" b="1" smtClean="0">
                <a:solidFill>
                  <a:srgbClr val="FFFFFF"/>
                </a:solidFill>
                <a:latin typeface="Calibri"/>
                <a:ea typeface="ＭＳ Ｐゴシック" charset="0"/>
                <a:sym typeface="Comic Sans MS" charset="0"/>
              </a:rPr>
              <a:t>Visdom</a:t>
            </a:r>
            <a:endParaRPr lang="da-DK" sz="1600" b="1">
              <a:solidFill>
                <a:srgbClr val="FFFFFF"/>
              </a:solidFill>
              <a:latin typeface="Calibri"/>
              <a:ea typeface="ＭＳ Ｐゴシック" charset="0"/>
              <a:sym typeface="Comic Sans MS" charset="0"/>
            </a:endParaRPr>
          </a:p>
        </p:txBody>
      </p:sp>
      <p:sp>
        <p:nvSpPr>
          <p:cNvPr id="28696" name="Rectangle 27"/>
          <p:cNvSpPr>
            <a:spLocks/>
          </p:cNvSpPr>
          <p:nvPr/>
        </p:nvSpPr>
        <p:spPr bwMode="auto">
          <a:xfrm>
            <a:off x="436126" y="5252255"/>
            <a:ext cx="112558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600" b="1" smtClean="0">
                <a:solidFill>
                  <a:srgbClr val="FFFFFF"/>
                </a:solidFill>
                <a:latin typeface="Calibri"/>
                <a:ea typeface="ＭＳ Ｐゴシック" charset="0"/>
                <a:sym typeface="Comic Sans MS" charset="0"/>
              </a:rPr>
              <a:t>Engagement</a:t>
            </a:r>
            <a:endParaRPr lang="da-DK" sz="1600" b="1">
              <a:solidFill>
                <a:srgbClr val="FFFFFF"/>
              </a:solidFill>
              <a:latin typeface="Calibri"/>
              <a:ea typeface="ＭＳ Ｐゴシック" charset="0"/>
              <a:sym typeface="Comic Sans MS" charset="0"/>
            </a:endParaRPr>
          </a:p>
        </p:txBody>
      </p:sp>
      <p:sp>
        <p:nvSpPr>
          <p:cNvPr id="28698" name="Rectangle 29"/>
          <p:cNvSpPr>
            <a:spLocks/>
          </p:cNvSpPr>
          <p:nvPr/>
        </p:nvSpPr>
        <p:spPr bwMode="auto">
          <a:xfrm>
            <a:off x="6689271" y="5928904"/>
            <a:ext cx="15768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400" smtClean="0">
                <a:solidFill>
                  <a:srgbClr val="FFFFFF"/>
                </a:solidFill>
                <a:latin typeface="Calibri"/>
                <a:ea typeface="ＭＳ Ｐゴシック" charset="0"/>
                <a:sym typeface="Comic Sans MS" charset="0"/>
              </a:rPr>
              <a:t>(Gilbert 2008/ Isager</a:t>
            </a:r>
            <a:r>
              <a:rPr lang="da-DK" sz="800" smtClean="0">
                <a:solidFill>
                  <a:srgbClr val="FFFFFF"/>
                </a:solidFill>
                <a:latin typeface="Calibri"/>
                <a:ea typeface="ＭＳ Ｐゴシック" charset="0"/>
                <a:sym typeface="Comic Sans MS" charset="0"/>
              </a:rPr>
              <a:t>)</a:t>
            </a:r>
            <a:endParaRPr lang="da-DK" sz="800">
              <a:solidFill>
                <a:srgbClr val="FFFFFF"/>
              </a:solidFill>
              <a:latin typeface="Calibri"/>
              <a:ea typeface="ＭＳ Ｐゴシック" charset="0"/>
              <a:sym typeface="Comic Sans MS" charset="0"/>
            </a:endParaRPr>
          </a:p>
        </p:txBody>
      </p:sp>
      <p:sp>
        <p:nvSpPr>
          <p:cNvPr id="34" name="Rectangle 25"/>
          <p:cNvSpPr>
            <a:spLocks/>
          </p:cNvSpPr>
          <p:nvPr/>
        </p:nvSpPr>
        <p:spPr bwMode="auto">
          <a:xfrm>
            <a:off x="83455" y="3333003"/>
            <a:ext cx="57683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600" b="1" smtClean="0">
                <a:solidFill>
                  <a:srgbClr val="FFFFFF"/>
                </a:solidFill>
                <a:latin typeface="Calibri"/>
                <a:ea typeface="ＭＳ Ｐゴシック" charset="0"/>
                <a:sym typeface="Comic Sans MS" charset="0"/>
              </a:rPr>
              <a:t>Styrke</a:t>
            </a:r>
            <a:endParaRPr lang="da-DK" sz="1600" b="1">
              <a:solidFill>
                <a:srgbClr val="FFFFFF"/>
              </a:solidFill>
              <a:latin typeface="Calibri"/>
              <a:ea typeface="ＭＳ Ｐゴシック" charset="0"/>
              <a:sym typeface="Comic Sans MS" charset="0"/>
            </a:endParaRPr>
          </a:p>
        </p:txBody>
      </p:sp>
      <p:sp>
        <p:nvSpPr>
          <p:cNvPr id="36" name="Rectangle 25"/>
          <p:cNvSpPr>
            <a:spLocks/>
          </p:cNvSpPr>
          <p:nvPr/>
        </p:nvSpPr>
        <p:spPr bwMode="auto">
          <a:xfrm>
            <a:off x="436126" y="1912518"/>
            <a:ext cx="69054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600" b="1" smtClean="0">
                <a:solidFill>
                  <a:srgbClr val="FFFFFF"/>
                </a:solidFill>
                <a:latin typeface="Calibri"/>
                <a:ea typeface="ＭＳ Ｐゴシック" charset="0"/>
                <a:sym typeface="Comic Sans MS" charset="0"/>
              </a:rPr>
              <a:t>Visdom</a:t>
            </a:r>
            <a:endParaRPr lang="da-DK" sz="1600" b="1">
              <a:solidFill>
                <a:srgbClr val="FFFFFF"/>
              </a:solidFill>
              <a:latin typeface="Calibri"/>
              <a:ea typeface="ＭＳ Ｐゴシック" charset="0"/>
              <a:sym typeface="Comic Sans MS" charset="0"/>
            </a:endParaRPr>
          </a:p>
        </p:txBody>
      </p:sp>
      <p:sp>
        <p:nvSpPr>
          <p:cNvPr id="37" name="Rectangle 25"/>
          <p:cNvSpPr>
            <a:spLocks/>
          </p:cNvSpPr>
          <p:nvPr/>
        </p:nvSpPr>
        <p:spPr bwMode="auto">
          <a:xfrm>
            <a:off x="8458200" y="3328218"/>
            <a:ext cx="57683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600" b="1" smtClean="0">
                <a:solidFill>
                  <a:srgbClr val="FFFFFF"/>
                </a:solidFill>
                <a:latin typeface="Calibri"/>
                <a:ea typeface="ＭＳ Ｐゴシック" charset="0"/>
                <a:sym typeface="Comic Sans MS" charset="0"/>
              </a:rPr>
              <a:t>Styrke</a:t>
            </a:r>
            <a:endParaRPr lang="da-DK" sz="1600" b="1">
              <a:solidFill>
                <a:srgbClr val="FFFFFF"/>
              </a:solidFill>
              <a:latin typeface="Calibri"/>
              <a:ea typeface="ＭＳ Ｐゴシック" charset="0"/>
              <a:sym typeface="Comic Sans MS" charset="0"/>
            </a:endParaRPr>
          </a:p>
        </p:txBody>
      </p:sp>
      <p:sp>
        <p:nvSpPr>
          <p:cNvPr id="39" name="Rectangle 27"/>
          <p:cNvSpPr>
            <a:spLocks/>
          </p:cNvSpPr>
          <p:nvPr/>
        </p:nvSpPr>
        <p:spPr bwMode="auto">
          <a:xfrm>
            <a:off x="7621035" y="5335808"/>
            <a:ext cx="112558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6465" bIns="0">
            <a:spAutoFit/>
          </a:bodyPr>
          <a:lstStyle/>
          <a:p>
            <a:pPr marL="35895"/>
            <a:r>
              <a:rPr lang="da-DK" sz="1600" b="1" smtClean="0">
                <a:solidFill>
                  <a:srgbClr val="FFFFFF"/>
                </a:solidFill>
                <a:latin typeface="Calibri"/>
                <a:ea typeface="ＭＳ Ｐゴシック" charset="0"/>
                <a:sym typeface="Comic Sans MS" charset="0"/>
              </a:rPr>
              <a:t>Engagement</a:t>
            </a:r>
            <a:endParaRPr lang="da-DK" sz="1600" b="1">
              <a:solidFill>
                <a:srgbClr val="FFFFFF"/>
              </a:solidFill>
              <a:latin typeface="Calibri"/>
              <a:ea typeface="ＭＳ Ｐゴシック" charset="0"/>
              <a:sym typeface="Comic Sans MS" charset="0"/>
            </a:endParaRPr>
          </a:p>
        </p:txBody>
      </p:sp>
    </p:spTree>
    <p:extLst>
      <p:ext uri="{BB962C8B-B14F-4D97-AF65-F5344CB8AC3E}">
        <p14:creationId xmlns:p14="http://schemas.microsoft.com/office/powerpoint/2010/main" val="38928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F8E950"/>
                </a:solidFill>
              </a:rPr>
              <a:t>Karakteristika ved medfølelse</a:t>
            </a:r>
            <a:endParaRPr lang="da-DK" dirty="0">
              <a:solidFill>
                <a:srgbClr val="F8E950"/>
              </a:solidFill>
            </a:endParaRPr>
          </a:p>
        </p:txBody>
      </p:sp>
      <p:sp>
        <p:nvSpPr>
          <p:cNvPr id="3" name="Pladsholder til indhold 2"/>
          <p:cNvSpPr>
            <a:spLocks noGrp="1"/>
          </p:cNvSpPr>
          <p:nvPr>
            <p:ph idx="1"/>
          </p:nvPr>
        </p:nvSpPr>
        <p:spPr/>
        <p:txBody>
          <a:bodyPr>
            <a:normAutofit fontScale="92500"/>
          </a:bodyPr>
          <a:lstStyle/>
          <a:p>
            <a:r>
              <a:rPr lang="da-DK" sz="2200" b="1" smtClean="0"/>
              <a:t>Sympati: </a:t>
            </a:r>
          </a:p>
          <a:p>
            <a:pPr marL="457200" lvl="1" indent="0">
              <a:buNone/>
            </a:pPr>
            <a:r>
              <a:rPr lang="da-DK" sz="1700" smtClean="0"/>
              <a:t>At </a:t>
            </a:r>
            <a:r>
              <a:rPr lang="da-DK" sz="1700"/>
              <a:t>være åben, i stand til at blive berørt af og i harmoni med egne og andres følelser, lidelser og </a:t>
            </a:r>
            <a:r>
              <a:rPr lang="da-DK" sz="1700" smtClean="0"/>
              <a:t>behov, spejlneuroner</a:t>
            </a:r>
          </a:p>
          <a:p>
            <a:r>
              <a:rPr lang="da-DK" sz="2200" b="1" smtClean="0"/>
              <a:t>Rummelighed:</a:t>
            </a:r>
          </a:p>
          <a:p>
            <a:pPr marL="457200" lvl="1" indent="0">
              <a:buNone/>
            </a:pPr>
            <a:r>
              <a:rPr lang="da-DK" sz="1700"/>
              <a:t>Evne til at tolerere snarere end </a:t>
            </a:r>
            <a:r>
              <a:rPr lang="da-DK" sz="1700" smtClean="0"/>
              <a:t>at undgå </a:t>
            </a:r>
            <a:r>
              <a:rPr lang="da-DK" sz="1700"/>
              <a:t>svære følelser, erindringer og situationer</a:t>
            </a:r>
            <a:endParaRPr lang="da-DK" sz="1700" smtClean="0"/>
          </a:p>
          <a:p>
            <a:r>
              <a:rPr lang="da-DK" sz="2200" b="1" smtClean="0"/>
              <a:t>Empati:</a:t>
            </a:r>
          </a:p>
          <a:p>
            <a:pPr marL="457200" lvl="1" indent="0">
              <a:buNone/>
            </a:pPr>
            <a:r>
              <a:rPr lang="da-DK" sz="1700" smtClean="0"/>
              <a:t>En </a:t>
            </a:r>
            <a:r>
              <a:rPr lang="da-DK" sz="1700"/>
              <a:t>empatisk forståelse af, hvordan sindet fungerer, hvordan vi føler, hvad vi føler, hvorfor vores tanker er, som de er - og en tilsvarende forståelse for, hvordan andre har </a:t>
            </a:r>
            <a:r>
              <a:rPr lang="da-DK" sz="1700" smtClean="0"/>
              <a:t>det</a:t>
            </a:r>
            <a:endParaRPr lang="da-DK" sz="1700"/>
          </a:p>
          <a:p>
            <a:r>
              <a:rPr lang="da-DK" sz="2200" b="1" smtClean="0"/>
              <a:t>Fordomsfrihed:</a:t>
            </a:r>
          </a:p>
          <a:p>
            <a:pPr marL="457200" lvl="1" indent="0">
              <a:buNone/>
            </a:pPr>
            <a:r>
              <a:rPr lang="da-DK" sz="1700" smtClean="0"/>
              <a:t>En accepterende og </a:t>
            </a:r>
            <a:r>
              <a:rPr lang="da-DK" sz="1700"/>
              <a:t>forstående, men ikke eftergivende indstilling til sig selv og andre</a:t>
            </a:r>
            <a:endParaRPr lang="da-DK" sz="1700" smtClean="0"/>
          </a:p>
          <a:p>
            <a:r>
              <a:rPr lang="da-DK" sz="2200" b="1" smtClean="0"/>
              <a:t>Omsorgsfuldhed:</a:t>
            </a:r>
          </a:p>
          <a:p>
            <a:pPr marL="457200" lvl="1" indent="0">
              <a:buNone/>
            </a:pPr>
            <a:r>
              <a:rPr lang="da-DK" sz="1700"/>
              <a:t>Motivation til at give mere omsorg til sig selv og </a:t>
            </a:r>
            <a:r>
              <a:rPr lang="da-DK" sz="1700" smtClean="0"/>
              <a:t>andre</a:t>
            </a:r>
          </a:p>
          <a:p>
            <a:r>
              <a:rPr lang="da-DK" sz="2200" b="1" smtClean="0"/>
              <a:t>Følsomhed:</a:t>
            </a:r>
          </a:p>
          <a:p>
            <a:pPr marL="457200" lvl="1" indent="0">
              <a:buNone/>
            </a:pPr>
            <a:r>
              <a:rPr lang="da-DK" sz="1700"/>
              <a:t>Følsomhed over for egne og andres behov</a:t>
            </a:r>
          </a:p>
          <a:p>
            <a:pPr lvl="1"/>
            <a:endParaRPr lang="da-DK" smtClean="0"/>
          </a:p>
          <a:p>
            <a:pPr lvl="1"/>
            <a:endParaRPr lang="da-DK" smtClean="0"/>
          </a:p>
          <a:p>
            <a:endParaRPr lang="da-DK" smtClean="0"/>
          </a:p>
          <a:p>
            <a:endParaRPr lang="da-DK" smtClean="0"/>
          </a:p>
          <a:p>
            <a:endParaRPr lang="da-DK"/>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a:latin typeface="Calibri"/>
            </a:endParaRPr>
          </a:p>
        </p:txBody>
      </p:sp>
    </p:spTree>
    <p:extLst>
      <p:ext uri="{BB962C8B-B14F-4D97-AF65-F5344CB8AC3E}">
        <p14:creationId xmlns:p14="http://schemas.microsoft.com/office/powerpoint/2010/main" val="1299773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457200" y="0"/>
            <a:ext cx="8229600" cy="1143000"/>
          </a:xfrm>
        </p:spPr>
        <p:txBody>
          <a:bodyPr anchor="b">
            <a:noAutofit/>
          </a:bodyPr>
          <a:lstStyle/>
          <a:p>
            <a:pPr eaLnBrk="1" hangingPunct="1"/>
            <a:r>
              <a:rPr lang="da-DK" smtClean="0">
                <a:solidFill>
                  <a:srgbClr val="F8E950"/>
                </a:solidFill>
                <a:latin typeface="+mn-lt"/>
              </a:rPr>
              <a:t>Medfølende færdigheder</a:t>
            </a:r>
            <a:endParaRPr lang="da-DK">
              <a:solidFill>
                <a:srgbClr val="F8E950"/>
              </a:solidFill>
              <a:latin typeface="+mn-lt"/>
            </a:endParaRPr>
          </a:p>
        </p:txBody>
      </p:sp>
      <p:sp>
        <p:nvSpPr>
          <p:cNvPr id="3075" name="Pladsholder til indhold 2"/>
          <p:cNvSpPr>
            <a:spLocks noGrp="1"/>
          </p:cNvSpPr>
          <p:nvPr>
            <p:ph idx="1"/>
          </p:nvPr>
        </p:nvSpPr>
        <p:spPr>
          <a:xfrm>
            <a:off x="457200" y="1143000"/>
            <a:ext cx="8229600" cy="4525963"/>
          </a:xfrm>
        </p:spPr>
        <p:txBody>
          <a:bodyPr>
            <a:noAutofit/>
          </a:bodyPr>
          <a:lstStyle/>
          <a:p>
            <a:pPr marL="273050" indent="-273050" eaLnBrk="1" hangingPunct="1"/>
            <a:r>
              <a:rPr lang="da-DK" sz="2000" b="1" smtClean="0"/>
              <a:t>Ræsonnement:</a:t>
            </a:r>
          </a:p>
          <a:p>
            <a:pPr marL="400050" lvl="1" indent="0">
              <a:buNone/>
            </a:pPr>
            <a:r>
              <a:rPr lang="da-DK" sz="1400" dirty="0" smtClean="0"/>
              <a:t>At bruge sin fornuft og evne til at træde et skridt tilbage og prøve at forholde sig  mere objektivt til det som sker, og at kunne bruge sin visdom. Huske sin viden om vores opståen gennem en evolutionær proces med en tricky hjerne, og alle de ting der spiller ind på, hvordan vi reagerer.</a:t>
            </a:r>
          </a:p>
          <a:p>
            <a:pPr marL="273050" indent="-273050"/>
            <a:r>
              <a:rPr lang="da-DK" sz="2000" b="1" dirty="0" smtClean="0"/>
              <a:t>Adfærd:</a:t>
            </a:r>
          </a:p>
          <a:p>
            <a:pPr marL="400050" lvl="1" indent="0">
              <a:buNone/>
            </a:pPr>
            <a:r>
              <a:rPr lang="da-DK" sz="1400" dirty="0" smtClean="0"/>
              <a:t>At engagere sig og gøre det der skal til for at vi og andre kan trives. Også selv om det kræver mod og styrke at gennemføre handlingerne.</a:t>
            </a:r>
            <a:endParaRPr lang="da-DK" sz="1400" dirty="0"/>
          </a:p>
          <a:p>
            <a:pPr marL="273050" indent="-273050" eaLnBrk="1" hangingPunct="1"/>
            <a:r>
              <a:rPr lang="da-DK" sz="2000" b="1" dirty="0"/>
              <a:t>Sætte sanserne i </a:t>
            </a:r>
            <a:r>
              <a:rPr lang="da-DK" sz="2000" b="1" dirty="0" smtClean="0"/>
              <a:t>fokus:</a:t>
            </a:r>
          </a:p>
          <a:p>
            <a:pPr marL="400050" lvl="1" indent="0">
              <a:buNone/>
            </a:pPr>
            <a:r>
              <a:rPr lang="da-DK" sz="1400" dirty="0" smtClean="0"/>
              <a:t>Vælge at bruge sine sanser, bruge naturen, finde beroligende dufte, bløde bolde / sten, musik / naturlyde, varme bade / massage, lækker mad, smukke ting</a:t>
            </a:r>
          </a:p>
          <a:p>
            <a:pPr marL="273050" indent="-273050" eaLnBrk="1" hangingPunct="1"/>
            <a:r>
              <a:rPr lang="da-DK" sz="2000" b="1" dirty="0" smtClean="0"/>
              <a:t>Mærke </a:t>
            </a:r>
            <a:r>
              <a:rPr lang="da-DK" sz="2000" b="1" dirty="0"/>
              <a:t>sine </a:t>
            </a:r>
            <a:r>
              <a:rPr lang="da-DK" sz="2000" b="1" dirty="0" smtClean="0"/>
              <a:t>følelser:</a:t>
            </a:r>
          </a:p>
          <a:p>
            <a:pPr marL="400050" lvl="1" indent="0">
              <a:buNone/>
            </a:pPr>
            <a:r>
              <a:rPr lang="da-DK" sz="1400" dirty="0" smtClean="0"/>
              <a:t>Øve sig i at mærke efter hvordan man har det og tolerere følelsen, udholde den og forholde sig medfølende til den</a:t>
            </a:r>
            <a:endParaRPr lang="da-DK" sz="1400" dirty="0"/>
          </a:p>
          <a:p>
            <a:pPr marL="273050" indent="-273050"/>
            <a:r>
              <a:rPr lang="da-DK" sz="2000" b="1" dirty="0"/>
              <a:t>Bruge sin </a:t>
            </a:r>
            <a:r>
              <a:rPr lang="da-DK" sz="2000" b="1" dirty="0" smtClean="0"/>
              <a:t>forestillingsevne:</a:t>
            </a:r>
          </a:p>
          <a:p>
            <a:pPr marL="400050" lvl="1" indent="0">
              <a:buNone/>
            </a:pPr>
            <a:r>
              <a:rPr lang="da-DK" sz="1400" dirty="0" smtClean="0"/>
              <a:t>Genkaldelse </a:t>
            </a:r>
            <a:r>
              <a:rPr lang="da-DK" sz="1400" dirty="0"/>
              <a:t>af støttende erindringer, billeder </a:t>
            </a:r>
            <a:r>
              <a:rPr lang="da-DK" sz="1400" dirty="0" smtClean="0"/>
              <a:t>og / eller gode følelser af sig selv. Brug af medfølende forestillinger</a:t>
            </a:r>
            <a:endParaRPr lang="da-DK" sz="1400" dirty="0"/>
          </a:p>
          <a:p>
            <a:pPr marL="273050" indent="-273050"/>
            <a:r>
              <a:rPr lang="da-DK" sz="2000" b="1" dirty="0" smtClean="0"/>
              <a:t>At </a:t>
            </a:r>
            <a:r>
              <a:rPr lang="da-DK" sz="2000" b="1" dirty="0"/>
              <a:t>bruge sin opmærksomhed </a:t>
            </a:r>
            <a:r>
              <a:rPr lang="da-DK" sz="2000" b="1" dirty="0" smtClean="0"/>
              <a:t>bevidst:</a:t>
            </a:r>
          </a:p>
          <a:p>
            <a:pPr marL="400050" lvl="1" indent="0">
              <a:buNone/>
            </a:pPr>
            <a:r>
              <a:rPr lang="da-DK" sz="1400" dirty="0" smtClean="0"/>
              <a:t>Fuldt </a:t>
            </a:r>
            <a:r>
              <a:rPr lang="da-DK" sz="1400" dirty="0"/>
              <a:t>nærvær og </a:t>
            </a:r>
            <a:r>
              <a:rPr lang="da-DK" sz="1400" dirty="0" smtClean="0"/>
              <a:t>opmærksomhed. </a:t>
            </a:r>
            <a:r>
              <a:rPr lang="da-DK" sz="1400" dirty="0"/>
              <a:t>Bevidst rette opmærksomhed mod ting, som hjælper med at </a:t>
            </a:r>
            <a:r>
              <a:rPr lang="da-DK" sz="1400" dirty="0" smtClean="0"/>
              <a:t>skabe ro</a:t>
            </a:r>
            <a:endParaRPr lang="da-DK" sz="1400" dirty="0"/>
          </a:p>
          <a:p>
            <a:pPr marL="273050" indent="-273050">
              <a:buNone/>
            </a:pPr>
            <a:r>
              <a:rPr lang="da-DK" sz="1200" dirty="0" smtClean="0"/>
              <a:t>													</a:t>
            </a:r>
          </a:p>
          <a:p>
            <a:pPr marL="273050" indent="-273050" eaLnBrk="1" hangingPunct="1">
              <a:buFontTx/>
              <a:buNone/>
            </a:pPr>
            <a:endParaRPr lang="da-DK" sz="1200" dirty="0"/>
          </a:p>
        </p:txBody>
      </p:sp>
      <p:sp>
        <p:nvSpPr>
          <p:cNvPr id="3" name="Pladsholder til sidefod 2"/>
          <p:cNvSpPr>
            <a:spLocks noGrp="1"/>
          </p:cNvSpPr>
          <p:nvPr>
            <p:ph type="ftr" sz="quarter" idx="11"/>
          </p:nvPr>
        </p:nvSpPr>
        <p:spPr/>
        <p:txBody>
          <a:bodyPr/>
          <a:lstStyle/>
          <a:p>
            <a:r>
              <a:rPr lang="da-DK" smtClean="0">
                <a:latin typeface="Calibri"/>
              </a:rPr>
              <a:t>Lena Højgård Isager www.pkf.name</a:t>
            </a:r>
            <a:endParaRPr lang="da-DK">
              <a:latin typeface="Calibri"/>
            </a:endParaRPr>
          </a:p>
        </p:txBody>
      </p:sp>
    </p:spTree>
    <p:extLst>
      <p:ext uri="{BB962C8B-B14F-4D97-AF65-F5344CB8AC3E}">
        <p14:creationId xmlns:p14="http://schemas.microsoft.com/office/powerpoint/2010/main" val="2900100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solidFill>
                  <a:srgbClr val="F8E950"/>
                </a:solidFill>
              </a:rPr>
              <a:t>Medfølende proces</a:t>
            </a:r>
            <a:endParaRPr lang="da-DK">
              <a:solidFill>
                <a:srgbClr val="F8E950"/>
              </a:solidFill>
            </a:endParaRPr>
          </a:p>
        </p:txBody>
      </p:sp>
      <p:sp>
        <p:nvSpPr>
          <p:cNvPr id="5" name="Pladsholder til sidefod 4"/>
          <p:cNvSpPr>
            <a:spLocks noGrp="1"/>
          </p:cNvSpPr>
          <p:nvPr>
            <p:ph type="ftr" sz="quarter" idx="11"/>
          </p:nvPr>
        </p:nvSpPr>
        <p:spPr/>
        <p:txBody>
          <a:bodyPr/>
          <a:lstStyle/>
          <a:p>
            <a:r>
              <a:rPr lang="da-DK" smtClean="0">
                <a:latin typeface="Calibri"/>
              </a:rPr>
              <a:t>Lena Højgård Isager www.pkf.name</a:t>
            </a:r>
            <a:endParaRPr lang="da-DK">
              <a:latin typeface="Calibri"/>
            </a:endParaRPr>
          </a:p>
        </p:txBody>
      </p:sp>
      <p:sp>
        <p:nvSpPr>
          <p:cNvPr id="8" name="Tekstfelt 7"/>
          <p:cNvSpPr txBox="1"/>
          <p:nvPr/>
        </p:nvSpPr>
        <p:spPr>
          <a:xfrm>
            <a:off x="1638529" y="1724790"/>
            <a:ext cx="5796000" cy="1015663"/>
          </a:xfrm>
          <a:prstGeom prst="rect">
            <a:avLst/>
          </a:prstGeom>
          <a:noFill/>
          <a:ln>
            <a:solidFill>
              <a:srgbClr val="BBE0E3"/>
            </a:solidFill>
          </a:ln>
        </p:spPr>
        <p:txBody>
          <a:bodyPr wrap="square" rtlCol="0">
            <a:spAutoFit/>
          </a:bodyPr>
          <a:lstStyle/>
          <a:p>
            <a:pPr algn="ctr"/>
            <a:r>
              <a:rPr lang="da-DK" sz="2400" smtClean="0">
                <a:solidFill>
                  <a:srgbClr val="FFFFFF"/>
                </a:solidFill>
                <a:latin typeface="Calibri"/>
              </a:rPr>
              <a:t>Mindful medfølende engagement</a:t>
            </a:r>
          </a:p>
          <a:p>
            <a:pPr algn="ctr"/>
            <a:r>
              <a:rPr lang="da-DK" smtClean="0">
                <a:solidFill>
                  <a:srgbClr val="FFFFFF"/>
                </a:solidFill>
                <a:latin typeface="Calibri"/>
              </a:rPr>
              <a:t>Motivation, sensitivitet, sympati, rummelighed, empati, ikke-dømmende/accept </a:t>
            </a:r>
            <a:endParaRPr lang="da-DK">
              <a:solidFill>
                <a:srgbClr val="FFFFFF"/>
              </a:solidFill>
              <a:latin typeface="Calibri"/>
            </a:endParaRPr>
          </a:p>
        </p:txBody>
      </p:sp>
      <p:sp>
        <p:nvSpPr>
          <p:cNvPr id="9" name="Tekstfelt 8"/>
          <p:cNvSpPr txBox="1"/>
          <p:nvPr/>
        </p:nvSpPr>
        <p:spPr>
          <a:xfrm>
            <a:off x="1581501" y="4519162"/>
            <a:ext cx="5796000" cy="1015663"/>
          </a:xfrm>
          <a:prstGeom prst="rect">
            <a:avLst/>
          </a:prstGeom>
          <a:noFill/>
          <a:ln>
            <a:solidFill>
              <a:srgbClr val="BBE0E3"/>
            </a:solidFill>
          </a:ln>
        </p:spPr>
        <p:txBody>
          <a:bodyPr wrap="square" rtlCol="0">
            <a:spAutoFit/>
          </a:bodyPr>
          <a:lstStyle/>
          <a:p>
            <a:pPr algn="ctr"/>
            <a:r>
              <a:rPr lang="da-DK" sz="2400" smtClean="0">
                <a:solidFill>
                  <a:srgbClr val="FFFFFF"/>
                </a:solidFill>
                <a:latin typeface="Calibri"/>
              </a:rPr>
              <a:t>Mindful medfølende lindring</a:t>
            </a:r>
          </a:p>
          <a:p>
            <a:pPr algn="ctr"/>
            <a:r>
              <a:rPr lang="da-DK" smtClean="0">
                <a:solidFill>
                  <a:srgbClr val="FFFFFF"/>
                </a:solidFill>
                <a:latin typeface="Calibri"/>
              </a:rPr>
              <a:t>Motivation, opmærksomhed, forestillinger, tænkning, adfærd, fokus på sanserne, følelser</a:t>
            </a:r>
            <a:endParaRPr lang="da-DK">
              <a:solidFill>
                <a:srgbClr val="FFFFFF"/>
              </a:solidFill>
              <a:latin typeface="Calibri"/>
            </a:endParaRPr>
          </a:p>
        </p:txBody>
      </p:sp>
      <p:sp>
        <p:nvSpPr>
          <p:cNvPr id="10" name="Ellipse 9"/>
          <p:cNvSpPr/>
          <p:nvPr/>
        </p:nvSpPr>
        <p:spPr>
          <a:xfrm>
            <a:off x="3705613" y="3075804"/>
            <a:ext cx="1661833" cy="1036548"/>
          </a:xfrm>
          <a:prstGeom prst="ellipse">
            <a:avLst/>
          </a:prstGeom>
          <a:solidFill>
            <a:srgbClr val="00B050"/>
          </a:solidFill>
          <a:ln>
            <a:solidFill>
              <a:srgbClr val="BBE0E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mtClean="0">
                <a:solidFill>
                  <a:prstClr val="white"/>
                </a:solidFill>
                <a:latin typeface="Calibri"/>
              </a:rPr>
              <a:t>Visdom</a:t>
            </a:r>
          </a:p>
          <a:p>
            <a:pPr algn="ctr"/>
            <a:r>
              <a:rPr lang="da-DK" smtClean="0">
                <a:solidFill>
                  <a:prstClr val="white"/>
                </a:solidFill>
                <a:latin typeface="Calibri"/>
              </a:rPr>
              <a:t>Mod</a:t>
            </a:r>
            <a:endParaRPr lang="da-DK">
              <a:solidFill>
                <a:prstClr val="white"/>
              </a:solidFill>
              <a:latin typeface="Calibri"/>
            </a:endParaRPr>
          </a:p>
        </p:txBody>
      </p:sp>
      <p:sp>
        <p:nvSpPr>
          <p:cNvPr id="11" name="Venstrebuet pil 10"/>
          <p:cNvSpPr/>
          <p:nvPr/>
        </p:nvSpPr>
        <p:spPr>
          <a:xfrm>
            <a:off x="5753279" y="3085410"/>
            <a:ext cx="533041" cy="103654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n w="114300" cmpd="sng">
                <a:solidFill>
                  <a:prstClr val="black"/>
                </a:solidFill>
              </a:ln>
              <a:solidFill>
                <a:prstClr val="black"/>
              </a:solidFill>
              <a:latin typeface="Calibri"/>
            </a:endParaRPr>
          </a:p>
        </p:txBody>
      </p:sp>
      <p:sp>
        <p:nvSpPr>
          <p:cNvPr id="13" name="Venstrebuet pil 12"/>
          <p:cNvSpPr/>
          <p:nvPr/>
        </p:nvSpPr>
        <p:spPr>
          <a:xfrm rot="10800000">
            <a:off x="2717920" y="3085410"/>
            <a:ext cx="533041" cy="103654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n w="114300" cmpd="sng">
                <a:solidFill>
                  <a:prstClr val="black"/>
                </a:solidFill>
              </a:ln>
              <a:solidFill>
                <a:prstClr val="black"/>
              </a:solidFill>
              <a:latin typeface="Calibri"/>
            </a:endParaRPr>
          </a:p>
        </p:txBody>
      </p:sp>
      <p:sp>
        <p:nvSpPr>
          <p:cNvPr id="12" name="Rectangle 17"/>
          <p:cNvSpPr>
            <a:spLocks/>
          </p:cNvSpPr>
          <p:nvPr/>
        </p:nvSpPr>
        <p:spPr bwMode="auto">
          <a:xfrm>
            <a:off x="975026" y="6055935"/>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2014 </a:t>
            </a:r>
            <a:r>
              <a:rPr lang="en-US" sz="1100">
                <a:solidFill>
                  <a:srgbClr val="FFFFFF"/>
                </a:solidFill>
                <a:cs typeface="Comic Sans MS" charset="0"/>
                <a:sym typeface="Comic Sans MS" charset="0"/>
              </a:rPr>
              <a:t>(</a:t>
            </a:r>
            <a:r>
              <a:rPr lang="en-US" sz="1100" dirty="0" err="1" smtClean="0">
                <a:solidFill>
                  <a:srgbClr val="FFFFFF"/>
                </a:solidFill>
                <a:cs typeface="Comic Sans MS" charset="0"/>
                <a:sym typeface="Comic Sans MS" charset="0"/>
              </a:rPr>
              <a:t>Isager</a:t>
            </a:r>
            <a:r>
              <a:rPr lang="en-US" sz="1100" dirty="0" smtClean="0">
                <a:solidFill>
                  <a:srgbClr val="FFFFFF"/>
                </a:solidFill>
                <a:cs typeface="Comic Sans MS" charset="0"/>
                <a:sym typeface="Comic Sans MS" charset="0"/>
              </a:rPr>
              <a:t>)</a:t>
            </a:r>
            <a:endParaRPr lang="en-US" sz="1100" dirty="0">
              <a:solidFill>
                <a:srgbClr val="FFFFFF"/>
              </a:solidFill>
              <a:cs typeface="Comic Sans MS" charset="0"/>
              <a:sym typeface="Comic Sans MS" charset="0"/>
            </a:endParaRPr>
          </a:p>
        </p:txBody>
      </p:sp>
    </p:spTree>
    <p:extLst>
      <p:ext uri="{BB962C8B-B14F-4D97-AF65-F5344CB8AC3E}">
        <p14:creationId xmlns:p14="http://schemas.microsoft.com/office/powerpoint/2010/main" val="22171551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smtClean="0">
                <a:solidFill>
                  <a:srgbClr val="F8E950"/>
                </a:solidFill>
              </a:rPr>
              <a:t>At være og handle medfølende</a:t>
            </a:r>
            <a:endParaRPr lang="da-DK" sz="3600">
              <a:solidFill>
                <a:srgbClr val="F8E950"/>
              </a:solidFill>
            </a:endParaRPr>
          </a:p>
        </p:txBody>
      </p:sp>
      <p:sp>
        <p:nvSpPr>
          <p:cNvPr id="3" name="Pladsholder til indhold 2"/>
          <p:cNvSpPr>
            <a:spLocks noGrp="1"/>
          </p:cNvSpPr>
          <p:nvPr>
            <p:ph idx="1"/>
          </p:nvPr>
        </p:nvSpPr>
        <p:spPr/>
        <p:txBody>
          <a:bodyPr>
            <a:normAutofit lnSpcReduction="10000"/>
          </a:bodyPr>
          <a:lstStyle/>
          <a:p>
            <a:pPr marL="0" indent="0">
              <a:buNone/>
            </a:pPr>
            <a:r>
              <a:rPr lang="da-DK" smtClean="0">
                <a:solidFill>
                  <a:srgbClr val="FFFFFF"/>
                </a:solidFill>
              </a:rPr>
              <a:t>Medfølelse har to former for psykologi</a:t>
            </a:r>
          </a:p>
          <a:p>
            <a:pPr marL="514350" indent="-514350">
              <a:buFont typeface="+mj-lt"/>
              <a:buAutoNum type="arabicPeriod"/>
            </a:pPr>
            <a:r>
              <a:rPr lang="da-DK" smtClean="0">
                <a:solidFill>
                  <a:srgbClr val="FFFFFF"/>
                </a:solidFill>
              </a:rPr>
              <a:t> Engagement</a:t>
            </a:r>
          </a:p>
          <a:p>
            <a:pPr lvl="1"/>
            <a:r>
              <a:rPr lang="da-DK" smtClean="0">
                <a:solidFill>
                  <a:srgbClr val="FFFFFF"/>
                </a:solidFill>
              </a:rPr>
              <a:t>(Den indre cirkel af egenskaber)</a:t>
            </a:r>
          </a:p>
          <a:p>
            <a:pPr lvl="1"/>
            <a:r>
              <a:rPr lang="da-DK" b="1" smtClean="0">
                <a:solidFill>
                  <a:srgbClr val="FFFFFF"/>
                </a:solidFill>
              </a:rPr>
              <a:t>Evnen</a:t>
            </a:r>
            <a:r>
              <a:rPr lang="da-DK" smtClean="0">
                <a:solidFill>
                  <a:srgbClr val="FFFFFF"/>
                </a:solidFill>
              </a:rPr>
              <a:t> til at åbne sig overfor, forstå og tolerere lidelse</a:t>
            </a:r>
          </a:p>
          <a:p>
            <a:pPr marL="514350" indent="-514350">
              <a:buFont typeface="+mj-lt"/>
              <a:buAutoNum type="arabicPeriod"/>
            </a:pPr>
            <a:r>
              <a:rPr lang="da-DK" smtClean="0">
                <a:solidFill>
                  <a:srgbClr val="FFFFFF"/>
                </a:solidFill>
              </a:rPr>
              <a:t> Lindring og forebyggelse af lidelse</a:t>
            </a:r>
          </a:p>
          <a:p>
            <a:pPr marL="914400" lvl="1" indent="-514350"/>
            <a:r>
              <a:rPr lang="da-DK" smtClean="0">
                <a:solidFill>
                  <a:srgbClr val="FFFFFF"/>
                </a:solidFill>
              </a:rPr>
              <a:t>(Den ydre cirkel af færdigheder)</a:t>
            </a:r>
          </a:p>
          <a:p>
            <a:pPr marL="914400" lvl="1" indent="-514350"/>
            <a:r>
              <a:rPr lang="da-DK" b="1" smtClean="0">
                <a:solidFill>
                  <a:srgbClr val="FFFFFF"/>
                </a:solidFill>
              </a:rPr>
              <a:t>Færdigheder </a:t>
            </a:r>
            <a:r>
              <a:rPr lang="da-DK" smtClean="0">
                <a:solidFill>
                  <a:srgbClr val="FFFFFF"/>
                </a:solidFill>
              </a:rPr>
              <a:t>i at vide hvordan man lindrer lidelse og fjerner årsagerne</a:t>
            </a:r>
          </a:p>
          <a:p>
            <a:pPr marL="57150" indent="0">
              <a:buNone/>
            </a:pPr>
            <a:endParaRPr lang="da-DK" b="1">
              <a:solidFill>
                <a:srgbClr val="FFFFFF"/>
              </a:solidFill>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
        <p:nvSpPr>
          <p:cNvPr id="8" name="Rectangle 17"/>
          <p:cNvSpPr>
            <a:spLocks/>
          </p:cNvSpPr>
          <p:nvPr/>
        </p:nvSpPr>
        <p:spPr bwMode="auto">
          <a:xfrm>
            <a:off x="457200" y="6187073"/>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2014 </a:t>
            </a:r>
            <a:r>
              <a:rPr lang="en-US" sz="1100">
                <a:solidFill>
                  <a:srgbClr val="FFFFFF"/>
                </a:solidFill>
                <a:cs typeface="Comic Sans MS" charset="0"/>
                <a:sym typeface="Comic Sans MS" charset="0"/>
              </a:rPr>
              <a:t>(</a:t>
            </a:r>
            <a:r>
              <a:rPr lang="en-US" sz="1100" dirty="0" err="1" smtClean="0">
                <a:solidFill>
                  <a:srgbClr val="FFFFFF"/>
                </a:solidFill>
                <a:cs typeface="Comic Sans MS" charset="0"/>
                <a:sym typeface="Comic Sans MS" charset="0"/>
              </a:rPr>
              <a:t>Isager</a:t>
            </a:r>
            <a:r>
              <a:rPr lang="en-US" sz="1100" dirty="0" smtClean="0">
                <a:solidFill>
                  <a:srgbClr val="FFFFFF"/>
                </a:solidFill>
                <a:cs typeface="Comic Sans MS" charset="0"/>
                <a:sym typeface="Comic Sans MS" charset="0"/>
              </a:rPr>
              <a:t>)</a:t>
            </a:r>
            <a:endParaRPr lang="en-US" sz="1100" dirty="0">
              <a:solidFill>
                <a:srgbClr val="FFFFFF"/>
              </a:solidFill>
              <a:cs typeface="Comic Sans MS" charset="0"/>
              <a:sym typeface="Comic Sans MS" charset="0"/>
            </a:endParaRPr>
          </a:p>
        </p:txBody>
      </p:sp>
    </p:spTree>
    <p:extLst>
      <p:ext uri="{BB962C8B-B14F-4D97-AF65-F5344CB8AC3E}">
        <p14:creationId xmlns:p14="http://schemas.microsoft.com/office/powerpoint/2010/main" val="4739868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p:cNvSpPr>
          <p:nvPr/>
        </p:nvSpPr>
        <p:spPr bwMode="auto">
          <a:xfrm rot="-192303">
            <a:off x="91848" y="6531429"/>
            <a:ext cx="7587343" cy="21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14" bIns="0" anchor="ctr"/>
          <a:lstStyle/>
          <a:p>
            <a:pPr marL="35166"/>
            <a:r>
              <a:rPr lang="en-US" sz="800">
                <a:solidFill>
                  <a:srgbClr val="006699"/>
                </a:solidFill>
                <a:latin typeface="Comic Sans MS" charset="0"/>
                <a:ea typeface="ＭＳ Ｐゴシック" charset="0"/>
                <a:sym typeface="Comic Sans MS" charset="0"/>
              </a:rPr>
              <a:t> </a:t>
            </a:r>
          </a:p>
        </p:txBody>
      </p:sp>
      <p:sp>
        <p:nvSpPr>
          <p:cNvPr id="2" name="Rectangle 2"/>
          <p:cNvSpPr>
            <a:spLocks noGrp="1" noChangeArrowheads="1"/>
          </p:cNvSpPr>
          <p:nvPr>
            <p:ph type="title"/>
          </p:nvPr>
        </p:nvSpPr>
        <p:spPr/>
        <p:txBody>
          <a:bodyPr rIns="94673"/>
          <a:lstStyle/>
          <a:p>
            <a:pPr marL="35166">
              <a:defRPr/>
            </a:pPr>
            <a:r>
              <a:rPr lang="en-US" sz="3000">
                <a:solidFill>
                  <a:srgbClr val="F8E950"/>
                </a:solidFill>
              </a:rPr>
              <a:t>  Et </a:t>
            </a:r>
            <a:r>
              <a:rPr lang="en-US" sz="3000" err="1">
                <a:solidFill>
                  <a:srgbClr val="F8E950"/>
                </a:solidFill>
              </a:rPr>
              <a:t>ægte</a:t>
            </a:r>
            <a:r>
              <a:rPr lang="en-US" sz="3000">
                <a:solidFill>
                  <a:srgbClr val="F8E950"/>
                </a:solidFill>
              </a:rPr>
              <a:t> </a:t>
            </a:r>
            <a:r>
              <a:rPr lang="en-US" sz="3000" err="1">
                <a:solidFill>
                  <a:srgbClr val="F8E950"/>
                </a:solidFill>
              </a:rPr>
              <a:t>ønske</a:t>
            </a:r>
            <a:r>
              <a:rPr lang="en-US" sz="3000">
                <a:solidFill>
                  <a:srgbClr val="F8E950"/>
                </a:solidFill>
              </a:rPr>
              <a:t> </a:t>
            </a:r>
            <a:r>
              <a:rPr lang="en-US" sz="3000" err="1">
                <a:solidFill>
                  <a:srgbClr val="F8E950"/>
                </a:solidFill>
              </a:rPr>
              <a:t>om</a:t>
            </a:r>
            <a:r>
              <a:rPr lang="en-US" sz="3000">
                <a:solidFill>
                  <a:srgbClr val="F8E950"/>
                </a:solidFill>
              </a:rPr>
              <a:t> at </a:t>
            </a:r>
            <a:r>
              <a:rPr lang="en-US" sz="3000" err="1">
                <a:solidFill>
                  <a:srgbClr val="F8E950"/>
                </a:solidFill>
              </a:rPr>
              <a:t>føle</a:t>
            </a:r>
            <a:r>
              <a:rPr lang="en-US" sz="3000">
                <a:solidFill>
                  <a:srgbClr val="F8E950"/>
                </a:solidFill>
              </a:rPr>
              <a:t> </a:t>
            </a:r>
            <a:r>
              <a:rPr lang="en-US" sz="3000" err="1">
                <a:solidFill>
                  <a:srgbClr val="F8E950"/>
                </a:solidFill>
              </a:rPr>
              <a:t>omsorg</a:t>
            </a:r>
            <a:r>
              <a:rPr lang="en-US" sz="3000">
                <a:solidFill>
                  <a:srgbClr val="F8E950"/>
                </a:solidFill>
              </a:rPr>
              <a:t> </a:t>
            </a:r>
            <a:r>
              <a:rPr lang="en-US" sz="3000" err="1">
                <a:solidFill>
                  <a:srgbClr val="F8E950"/>
                </a:solidFill>
              </a:rPr>
              <a:t>og</a:t>
            </a:r>
            <a:r>
              <a:rPr lang="en-US" sz="3000">
                <a:solidFill>
                  <a:srgbClr val="F8E950"/>
                </a:solidFill>
              </a:rPr>
              <a:t> lade sig </a:t>
            </a:r>
            <a:r>
              <a:rPr lang="en-US" sz="3000" err="1">
                <a:solidFill>
                  <a:srgbClr val="F8E950"/>
                </a:solidFill>
              </a:rPr>
              <a:t>bevæge</a:t>
            </a:r>
            <a:r>
              <a:rPr lang="en-US" sz="3000">
                <a:solidFill>
                  <a:srgbClr val="F8E950"/>
                </a:solidFill>
              </a:rPr>
              <a:t> </a:t>
            </a:r>
            <a:r>
              <a:rPr lang="en-US" sz="3000" err="1">
                <a:solidFill>
                  <a:srgbClr val="F8E950"/>
                </a:solidFill>
              </a:rPr>
              <a:t>af</a:t>
            </a:r>
            <a:r>
              <a:rPr lang="en-US" sz="3000">
                <a:solidFill>
                  <a:srgbClr val="F8E950"/>
                </a:solidFill>
              </a:rPr>
              <a:t> </a:t>
            </a:r>
            <a:r>
              <a:rPr lang="en-US" sz="3000" err="1">
                <a:solidFill>
                  <a:srgbClr val="F8E950"/>
                </a:solidFill>
              </a:rPr>
              <a:t>andres</a:t>
            </a:r>
            <a:r>
              <a:rPr lang="en-US" sz="3000">
                <a:solidFill>
                  <a:srgbClr val="F8E950"/>
                </a:solidFill>
              </a:rPr>
              <a:t> </a:t>
            </a:r>
            <a:r>
              <a:rPr lang="en-US" sz="3000" err="1">
                <a:solidFill>
                  <a:srgbClr val="F8E950"/>
                </a:solidFill>
              </a:rPr>
              <a:t>lidelse</a:t>
            </a:r>
            <a:endParaRPr lang="en-US" sz="3000">
              <a:solidFill>
                <a:srgbClr val="F8E950"/>
              </a:solidFill>
            </a:endParaRPr>
          </a:p>
        </p:txBody>
      </p:sp>
      <p:pic>
        <p:nvPicPr>
          <p:cNvPr id="2970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506" y="1405527"/>
            <a:ext cx="5269366" cy="4950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Pladsholder til sidefod 3"/>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4059475454"/>
      </p:ext>
    </p:extLst>
  </p:cSld>
  <p:clrMapOvr>
    <a:masterClrMapping/>
  </p:clrMapOvr>
  <p:transition>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91848" y="6547757"/>
            <a:ext cx="7587343"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14" bIns="0" anchor="ctr"/>
          <a:lstStyle/>
          <a:p>
            <a:pPr marL="35166"/>
            <a:r>
              <a:rPr lang="en-US" sz="800">
                <a:solidFill>
                  <a:srgbClr val="FFFFFF"/>
                </a:solidFill>
                <a:ea typeface="ＭＳ Ｐゴシック" charset="0"/>
              </a:rPr>
              <a:t> </a:t>
            </a:r>
          </a:p>
        </p:txBody>
      </p:sp>
      <p:sp>
        <p:nvSpPr>
          <p:cNvPr id="31746" name="Rectangle 2"/>
          <p:cNvSpPr>
            <a:spLocks noGrp="1" noChangeArrowheads="1"/>
          </p:cNvSpPr>
          <p:nvPr>
            <p:ph type="title"/>
          </p:nvPr>
        </p:nvSpPr>
        <p:spPr>
          <a:xfrm>
            <a:off x="685800" y="0"/>
            <a:ext cx="7783286" cy="1149531"/>
          </a:xfrm>
        </p:spPr>
        <p:txBody>
          <a:bodyPr rIns="94673"/>
          <a:lstStyle/>
          <a:p>
            <a:pPr marL="35166">
              <a:defRPr/>
            </a:pPr>
            <a:r>
              <a:rPr lang="en-US" err="1" smtClean="0">
                <a:solidFill>
                  <a:srgbClr val="F8E950"/>
                </a:solidFill>
                <a:cs typeface="Comic Sans MS" charset="0"/>
              </a:rPr>
              <a:t>Hjertevarme</a:t>
            </a:r>
            <a:r>
              <a:rPr lang="en-US" smtClean="0">
                <a:solidFill>
                  <a:srgbClr val="F8E950"/>
                </a:solidFill>
                <a:cs typeface="Comic Sans MS" charset="0"/>
              </a:rPr>
              <a:t> </a:t>
            </a:r>
            <a:endParaRPr lang="en-US" smtClean="0">
              <a:solidFill>
                <a:srgbClr val="F8E950"/>
              </a:solidFill>
            </a:endParaRPr>
          </a:p>
        </p:txBody>
      </p:sp>
      <p:pic>
        <p:nvPicPr>
          <p:cNvPr id="3174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814" y="1293223"/>
            <a:ext cx="4697186"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19940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p:cNvSpPr>
          <p:nvPr/>
        </p:nvSpPr>
        <p:spPr bwMode="auto">
          <a:xfrm>
            <a:off x="91848" y="6547757"/>
            <a:ext cx="7587343"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14" bIns="0" anchor="ctr"/>
          <a:lstStyle/>
          <a:p>
            <a:pPr marL="35166"/>
            <a:r>
              <a:rPr lang="en-US" sz="800">
                <a:solidFill>
                  <a:srgbClr val="FFFFFF"/>
                </a:solidFill>
                <a:ea typeface="ＭＳ Ｐゴシック" charset="0"/>
              </a:rPr>
              <a:t> </a:t>
            </a:r>
          </a:p>
        </p:txBody>
      </p:sp>
      <p:sp>
        <p:nvSpPr>
          <p:cNvPr id="2" name="Rectangle 2"/>
          <p:cNvSpPr>
            <a:spLocks noGrp="1" noChangeArrowheads="1"/>
          </p:cNvSpPr>
          <p:nvPr>
            <p:ph type="title"/>
          </p:nvPr>
        </p:nvSpPr>
        <p:spPr>
          <a:xfrm>
            <a:off x="685800" y="0"/>
            <a:ext cx="7761514" cy="1175657"/>
          </a:xfrm>
        </p:spPr>
        <p:txBody>
          <a:bodyPr rIns="94673"/>
          <a:lstStyle/>
          <a:p>
            <a:pPr marL="35166">
              <a:defRPr/>
            </a:pPr>
            <a:r>
              <a:rPr lang="en-US" sz="3000" err="1">
                <a:solidFill>
                  <a:srgbClr val="F8E950"/>
                </a:solidFill>
                <a:cs typeface="Comic Sans MS" charset="0"/>
              </a:rPr>
              <a:t>Rummelig</a:t>
            </a:r>
            <a:r>
              <a:rPr lang="en-US" sz="3000">
                <a:solidFill>
                  <a:srgbClr val="F8E950"/>
                </a:solidFill>
                <a:cs typeface="Comic Sans MS" charset="0"/>
              </a:rPr>
              <a:t> </a:t>
            </a:r>
            <a:r>
              <a:rPr lang="en-US" sz="3000" err="1">
                <a:solidFill>
                  <a:srgbClr val="F8E950"/>
                </a:solidFill>
                <a:cs typeface="Comic Sans MS" charset="0"/>
              </a:rPr>
              <a:t>og</a:t>
            </a:r>
            <a:r>
              <a:rPr lang="en-US" sz="3000">
                <a:solidFill>
                  <a:srgbClr val="F8E950"/>
                </a:solidFill>
                <a:cs typeface="Comic Sans MS" charset="0"/>
              </a:rPr>
              <a:t> </a:t>
            </a:r>
            <a:r>
              <a:rPr lang="en-US" sz="3000" err="1">
                <a:solidFill>
                  <a:srgbClr val="F8E950"/>
                </a:solidFill>
                <a:cs typeface="Comic Sans MS" charset="0"/>
              </a:rPr>
              <a:t>empatisk</a:t>
            </a:r>
            <a:endParaRPr lang="en-US" sz="3000">
              <a:solidFill>
                <a:srgbClr val="F8E950"/>
              </a:solidFill>
            </a:endParaRPr>
          </a:p>
        </p:txBody>
      </p:sp>
      <p:pic>
        <p:nvPicPr>
          <p:cNvPr id="3277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14" y="1449977"/>
            <a:ext cx="5715000" cy="4493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Pladsholder til sidefod 3"/>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1518316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p:cNvSpPr>
          <p:nvPr/>
        </p:nvSpPr>
        <p:spPr bwMode="auto">
          <a:xfrm>
            <a:off x="91848" y="6547757"/>
            <a:ext cx="7587343"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14" bIns="0" anchor="ctr"/>
          <a:lstStyle/>
          <a:p>
            <a:pPr marL="35166"/>
            <a:r>
              <a:rPr lang="en-US" sz="800">
                <a:solidFill>
                  <a:srgbClr val="FFFFFF"/>
                </a:solidFill>
                <a:ea typeface="ＭＳ Ｐゴシック" charset="0"/>
              </a:rPr>
              <a:t> </a:t>
            </a:r>
          </a:p>
        </p:txBody>
      </p:sp>
      <p:sp>
        <p:nvSpPr>
          <p:cNvPr id="2" name="Rectangle 2"/>
          <p:cNvSpPr>
            <a:spLocks noGrp="1" noChangeArrowheads="1"/>
          </p:cNvSpPr>
          <p:nvPr>
            <p:ph type="title"/>
          </p:nvPr>
        </p:nvSpPr>
        <p:spPr>
          <a:xfrm>
            <a:off x="685800" y="0"/>
            <a:ext cx="7772400" cy="1162594"/>
          </a:xfrm>
        </p:spPr>
        <p:txBody>
          <a:bodyPr rIns="94673"/>
          <a:lstStyle/>
          <a:p>
            <a:pPr marL="35166">
              <a:defRPr/>
            </a:pPr>
            <a:r>
              <a:rPr lang="en-US" sz="3000" err="1">
                <a:solidFill>
                  <a:srgbClr val="F8E950"/>
                </a:solidFill>
                <a:cs typeface="Comic Sans MS" charset="0"/>
              </a:rPr>
              <a:t>Fordomsfrihed</a:t>
            </a:r>
            <a:r>
              <a:rPr lang="en-US" sz="3000">
                <a:solidFill>
                  <a:srgbClr val="F8E950"/>
                </a:solidFill>
                <a:cs typeface="Comic Sans MS" charset="0"/>
              </a:rPr>
              <a:t> – vi </a:t>
            </a:r>
            <a:r>
              <a:rPr lang="en-US" sz="3000" err="1">
                <a:solidFill>
                  <a:srgbClr val="F8E950"/>
                </a:solidFill>
                <a:cs typeface="Comic Sans MS" charset="0"/>
              </a:rPr>
              <a:t>har</a:t>
            </a:r>
            <a:r>
              <a:rPr lang="en-US" sz="3000">
                <a:solidFill>
                  <a:srgbClr val="F8E950"/>
                </a:solidFill>
                <a:cs typeface="Comic Sans MS" charset="0"/>
              </a:rPr>
              <a:t> </a:t>
            </a:r>
            <a:r>
              <a:rPr lang="en-US" sz="3000" err="1">
                <a:solidFill>
                  <a:srgbClr val="F8E950"/>
                </a:solidFill>
                <a:cs typeface="Comic Sans MS" charset="0"/>
              </a:rPr>
              <a:t>alle</a:t>
            </a:r>
            <a:r>
              <a:rPr lang="en-US" sz="3000">
                <a:solidFill>
                  <a:srgbClr val="F8E950"/>
                </a:solidFill>
                <a:cs typeface="Comic Sans MS" charset="0"/>
              </a:rPr>
              <a:t> </a:t>
            </a:r>
            <a:r>
              <a:rPr lang="en-US" sz="3000" err="1">
                <a:solidFill>
                  <a:srgbClr val="F8E950"/>
                </a:solidFill>
                <a:cs typeface="Comic Sans MS" charset="0"/>
              </a:rPr>
              <a:t>vore</a:t>
            </a:r>
            <a:r>
              <a:rPr lang="en-US" sz="3000">
                <a:solidFill>
                  <a:srgbClr val="F8E950"/>
                </a:solidFill>
                <a:cs typeface="Comic Sans MS" charset="0"/>
              </a:rPr>
              <a:t> </a:t>
            </a:r>
            <a:r>
              <a:rPr lang="en-US" sz="3000" err="1">
                <a:solidFill>
                  <a:srgbClr val="F8E950"/>
                </a:solidFill>
                <a:cs typeface="Comic Sans MS" charset="0"/>
              </a:rPr>
              <a:t>kampe</a:t>
            </a:r>
            <a:endParaRPr lang="en-US" sz="3000">
              <a:solidFill>
                <a:srgbClr val="F8E950"/>
              </a:solidFill>
            </a:endParaRPr>
          </a:p>
        </p:txBody>
      </p:sp>
      <p:pic>
        <p:nvPicPr>
          <p:cNvPr id="3379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272" y="1495697"/>
            <a:ext cx="4904014" cy="4944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Pladsholder til sidefod 3"/>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304690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91848" y="6547757"/>
            <a:ext cx="7587343"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5614" bIns="0" anchor="ctr"/>
          <a:lstStyle/>
          <a:p>
            <a:pPr marL="35166"/>
            <a:r>
              <a:rPr lang="en-US" sz="800">
                <a:solidFill>
                  <a:srgbClr val="FFFFFF"/>
                </a:solidFill>
                <a:ea typeface="ＭＳ Ｐゴシック" charset="0"/>
              </a:rPr>
              <a:t> </a:t>
            </a:r>
          </a:p>
        </p:txBody>
      </p:sp>
      <p:sp>
        <p:nvSpPr>
          <p:cNvPr id="34818" name="Rectangle 2"/>
          <p:cNvSpPr>
            <a:spLocks noGrp="1" noChangeArrowheads="1"/>
          </p:cNvSpPr>
          <p:nvPr>
            <p:ph type="title"/>
          </p:nvPr>
        </p:nvSpPr>
        <p:spPr>
          <a:xfrm>
            <a:off x="685800" y="0"/>
            <a:ext cx="7739743" cy="1110343"/>
          </a:xfrm>
        </p:spPr>
        <p:txBody>
          <a:bodyPr rIns="94673"/>
          <a:lstStyle/>
          <a:p>
            <a:pPr marL="35166">
              <a:defRPr/>
            </a:pPr>
            <a:r>
              <a:rPr lang="en-US" sz="3000" err="1" smtClean="0">
                <a:solidFill>
                  <a:srgbClr val="F8E950"/>
                </a:solidFill>
                <a:cs typeface="Comic Sans MS" charset="0"/>
              </a:rPr>
              <a:t>Visdom</a:t>
            </a:r>
            <a:r>
              <a:rPr lang="en-US" sz="3000" smtClean="0">
                <a:solidFill>
                  <a:srgbClr val="F8E950"/>
                </a:solidFill>
                <a:cs typeface="Comic Sans MS" charset="0"/>
              </a:rPr>
              <a:t> </a:t>
            </a:r>
            <a:r>
              <a:rPr lang="en-US" sz="3000" err="1" smtClean="0">
                <a:solidFill>
                  <a:srgbClr val="F8E950"/>
                </a:solidFill>
                <a:cs typeface="Comic Sans MS" charset="0"/>
              </a:rPr>
              <a:t>og</a:t>
            </a:r>
            <a:r>
              <a:rPr lang="en-US" sz="3000" smtClean="0">
                <a:solidFill>
                  <a:srgbClr val="F8E950"/>
                </a:solidFill>
                <a:cs typeface="Comic Sans MS" charset="0"/>
              </a:rPr>
              <a:t> </a:t>
            </a:r>
            <a:r>
              <a:rPr lang="en-US" sz="3000" err="1" smtClean="0">
                <a:solidFill>
                  <a:srgbClr val="F8E950"/>
                </a:solidFill>
                <a:cs typeface="Comic Sans MS" charset="0"/>
              </a:rPr>
              <a:t>styrke</a:t>
            </a:r>
            <a:endParaRPr lang="en-US" sz="3000">
              <a:solidFill>
                <a:srgbClr val="F8E950"/>
              </a:solidFill>
            </a:endParaRPr>
          </a:p>
        </p:txBody>
      </p:sp>
      <p:pic>
        <p:nvPicPr>
          <p:cNvPr id="3481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86" y="1110343"/>
            <a:ext cx="4697186" cy="5179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ladsholder til sidefod 2"/>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2765076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784910" y="1337487"/>
            <a:ext cx="4469780" cy="1143000"/>
          </a:xfrm>
        </p:spPr>
        <p:txBody>
          <a:bodyPr rIns="96305">
            <a:normAutofit fontScale="90000"/>
          </a:bodyPr>
          <a:lstStyle/>
          <a:p>
            <a:pPr marL="35871">
              <a:defRPr/>
            </a:pPr>
            <a:r>
              <a:rPr lang="da-DK" dirty="0" smtClean="0">
                <a:solidFill>
                  <a:srgbClr val="FFFFFF"/>
                </a:solidFill>
              </a:rPr>
              <a:t>Definition af medfølelse</a:t>
            </a:r>
            <a:br>
              <a:rPr lang="da-DK" dirty="0" smtClean="0">
                <a:solidFill>
                  <a:srgbClr val="FFFFFF"/>
                </a:solidFill>
              </a:rPr>
            </a:br>
            <a:r>
              <a:rPr lang="da-DK" dirty="0" smtClean="0">
                <a:solidFill>
                  <a:srgbClr val="FFFFFF"/>
                </a:solidFill>
              </a:rPr>
              <a:t> i </a:t>
            </a:r>
            <a:br>
              <a:rPr lang="da-DK" dirty="0" smtClean="0">
                <a:solidFill>
                  <a:srgbClr val="FFFFFF"/>
                </a:solidFill>
              </a:rPr>
            </a:br>
            <a:r>
              <a:rPr lang="da-DK" dirty="0" err="1" smtClean="0">
                <a:solidFill>
                  <a:srgbClr val="FFFFFF"/>
                </a:solidFill>
              </a:rPr>
              <a:t>Compassion</a:t>
            </a:r>
            <a:r>
              <a:rPr lang="da-DK" dirty="0" smtClean="0">
                <a:solidFill>
                  <a:srgbClr val="FFFFFF"/>
                </a:solidFill>
              </a:rPr>
              <a:t> </a:t>
            </a:r>
            <a:r>
              <a:rPr lang="da-DK" dirty="0" err="1" smtClean="0">
                <a:solidFill>
                  <a:srgbClr val="FFFFFF"/>
                </a:solidFill>
              </a:rPr>
              <a:t>Focused</a:t>
            </a:r>
            <a:r>
              <a:rPr lang="da-DK" dirty="0" smtClean="0">
                <a:solidFill>
                  <a:srgbClr val="FFFFFF"/>
                </a:solidFill>
              </a:rPr>
              <a:t> </a:t>
            </a:r>
            <a:r>
              <a:rPr lang="da-DK" dirty="0" err="1" smtClean="0">
                <a:solidFill>
                  <a:srgbClr val="FFFFFF"/>
                </a:solidFill>
              </a:rPr>
              <a:t>Therapy</a:t>
            </a:r>
            <a:endParaRPr lang="da-DK" dirty="0">
              <a:solidFill>
                <a:srgbClr val="FFFFFF"/>
              </a:solidFill>
            </a:endParaRPr>
          </a:p>
        </p:txBody>
      </p:sp>
      <p:sp>
        <p:nvSpPr>
          <p:cNvPr id="3" name="Pladsholder til sidefod 2"/>
          <p:cNvSpPr>
            <a:spLocks noGrp="1"/>
          </p:cNvSpPr>
          <p:nvPr>
            <p:ph type="ftr" sz="quarter" idx="11"/>
          </p:nvPr>
        </p:nvSpPr>
        <p:spPr/>
        <p:txBody>
          <a:bodyPr/>
          <a:lstStyle/>
          <a:p>
            <a:r>
              <a:rPr lang="da-DK" smtClean="0">
                <a:solidFill>
                  <a:srgbClr val="FFFFFF"/>
                </a:solidFill>
              </a:rPr>
              <a:t>Lena Højgård Isager www.pkf.name</a:t>
            </a:r>
            <a:endParaRPr lang="da-DK">
              <a:solidFill>
                <a:srgbClr val="FFFFFF"/>
              </a:solidFill>
            </a:endParaRPr>
          </a:p>
        </p:txBody>
      </p:sp>
      <p:sp>
        <p:nvSpPr>
          <p:cNvPr id="6" name="Pladsholder til indhold 5"/>
          <p:cNvSpPr>
            <a:spLocks noGrp="1"/>
          </p:cNvSpPr>
          <p:nvPr>
            <p:ph idx="4294967295"/>
          </p:nvPr>
        </p:nvSpPr>
        <p:spPr>
          <a:xfrm>
            <a:off x="0" y="4000500"/>
            <a:ext cx="8175625" cy="2239963"/>
          </a:xfrm>
        </p:spPr>
        <p:txBody>
          <a:bodyPr>
            <a:normAutofit/>
          </a:bodyPr>
          <a:lstStyle/>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r>
              <a:rPr lang="da-DK" sz="2600" smtClean="0">
                <a:solidFill>
                  <a:srgbClr val="FFFFFF"/>
                </a:solidFill>
              </a:rPr>
              <a:t>”En sensitivitet overfor egen og andres lidelse og årsagerne til den, sammen med et dybt engagement i at forsøge at lindre lidelsen og at forebygge den”</a:t>
            </a:r>
          </a:p>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r>
              <a:rPr lang="da-DK" sz="2600" smtClean="0">
                <a:solidFill>
                  <a:srgbClr val="FFFFFF"/>
                </a:solidFill>
              </a:rPr>
              <a:t> 		</a:t>
            </a:r>
            <a:r>
              <a:rPr lang="da-DK" sz="1800" smtClean="0">
                <a:solidFill>
                  <a:srgbClr val="FFFFFF"/>
                </a:solidFill>
              </a:rPr>
              <a:t>Paul Gilbert og </a:t>
            </a:r>
            <a:r>
              <a:rPr lang="da-DK" sz="1800" err="1" smtClean="0">
                <a:solidFill>
                  <a:srgbClr val="FFFFFF"/>
                </a:solidFill>
              </a:rPr>
              <a:t>Choden</a:t>
            </a:r>
            <a:r>
              <a:rPr lang="da-DK" sz="1800" smtClean="0">
                <a:solidFill>
                  <a:srgbClr val="FFFFFF"/>
                </a:solidFill>
              </a:rPr>
              <a:t> 2013</a:t>
            </a:r>
          </a:p>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endParaRPr lang="da-DK" sz="2600" smtClean="0">
              <a:solidFill>
                <a:srgbClr val="FFFFFF"/>
              </a:solidFill>
            </a:endParaRPr>
          </a:p>
          <a:p>
            <a:pPr marL="784018" lvl="2" indent="-307460">
              <a:spcBef>
                <a:spcPts val="450"/>
              </a:spcBef>
              <a:buNone/>
              <a:tabLst>
                <a:tab pos="5239987" algn="l"/>
                <a:tab pos="6125764" algn="l"/>
                <a:tab pos="7109634" algn="l"/>
                <a:tab pos="5239987" algn="l"/>
                <a:tab pos="6125764" algn="l"/>
                <a:tab pos="7109634" algn="l"/>
                <a:tab pos="5239987" algn="l"/>
                <a:tab pos="6125764" algn="l"/>
                <a:tab pos="7109634" algn="l"/>
                <a:tab pos="5239987" algn="l"/>
                <a:tab pos="6125764" algn="l"/>
                <a:tab pos="7109634" algn="l"/>
                <a:tab pos="5239987" algn="l"/>
                <a:tab pos="6125764" algn="l"/>
                <a:tab pos="7109634" algn="l"/>
                <a:tab pos="2190283" algn="l"/>
                <a:tab pos="3174154" algn="l"/>
                <a:tab pos="4158024" algn="l"/>
                <a:tab pos="5239987" algn="l"/>
                <a:tab pos="5239987" algn="l"/>
                <a:tab pos="6125764" algn="l"/>
                <a:tab pos="6223858" algn="l"/>
                <a:tab pos="7109634" algn="l"/>
                <a:tab pos="7207726" algn="l"/>
                <a:tab pos="5239987" algn="l"/>
                <a:tab pos="6125764" algn="l"/>
                <a:tab pos="7109634" algn="l"/>
                <a:tab pos="5239987" algn="l"/>
                <a:tab pos="6125764" algn="l"/>
                <a:tab pos="7109634" algn="l"/>
                <a:tab pos="5239987" algn="l"/>
                <a:tab pos="6125764" algn="l"/>
              </a:tabLst>
              <a:defRPr/>
            </a:pPr>
            <a:endParaRPr lang="da-DK" sz="2600" smtClean="0">
              <a:solidFill>
                <a:srgbClr val="FFFFFF"/>
              </a:solidFill>
            </a:endParaRPr>
          </a:p>
          <a:p>
            <a:pPr marL="400050" lvl="1" indent="0">
              <a:buNone/>
            </a:pPr>
            <a:endParaRPr lang="da-DK" sz="2600">
              <a:solidFill>
                <a:srgbClr val="FFFFFF"/>
              </a:solidFill>
            </a:endParaRPr>
          </a:p>
        </p:txBody>
      </p:sp>
      <p:pic>
        <p:nvPicPr>
          <p:cNvPr id="8" name="Billede 7"/>
          <p:cNvPicPr>
            <a:picLocks noChangeAspect="1"/>
          </p:cNvPicPr>
          <p:nvPr/>
        </p:nvPicPr>
        <p:blipFill>
          <a:blip r:embed="rId3"/>
          <a:stretch>
            <a:fillRect/>
          </a:stretch>
        </p:blipFill>
        <p:spPr>
          <a:xfrm>
            <a:off x="457200" y="684480"/>
            <a:ext cx="3274083" cy="2449014"/>
          </a:xfrm>
          <a:prstGeom prst="rect">
            <a:avLst/>
          </a:prstGeom>
        </p:spPr>
      </p:pic>
    </p:spTree>
    <p:extLst>
      <p:ext uri="{BB962C8B-B14F-4D97-AF65-F5344CB8AC3E}">
        <p14:creationId xmlns:p14="http://schemas.microsoft.com/office/powerpoint/2010/main" val="1584793171"/>
      </p:ext>
    </p:extLst>
  </p:cSld>
  <p:clrMapOvr>
    <a:masterClrMapping/>
  </p:clrMapOvr>
  <p:transition>
    <p:cover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611188" y="620713"/>
            <a:ext cx="7772400" cy="1143000"/>
          </a:xfrm>
        </p:spPr>
        <p:txBody>
          <a:bodyPr/>
          <a:lstStyle/>
          <a:p>
            <a:pPr>
              <a:defRPr/>
            </a:pPr>
            <a:r>
              <a:rPr lang="da-DK" altLang="da-DK" dirty="0" smtClean="0">
                <a:ln w="0"/>
                <a:ea typeface="ＭＳ Ｐゴシック" charset="-128"/>
              </a:rPr>
              <a:t>Skuespils tilgang</a:t>
            </a:r>
            <a:endParaRPr lang="da-DK" altLang="da-DK" dirty="0">
              <a:ln w="0"/>
              <a:ea typeface="ＭＳ Ｐゴシック" charset="-128"/>
            </a:endParaRPr>
          </a:p>
        </p:txBody>
      </p:sp>
      <p:sp>
        <p:nvSpPr>
          <p:cNvPr id="70659" name="Rectangle 3"/>
          <p:cNvSpPr>
            <a:spLocks noGrp="1" noChangeArrowheads="1"/>
          </p:cNvSpPr>
          <p:nvPr>
            <p:ph type="body" idx="4294967295"/>
          </p:nvPr>
        </p:nvSpPr>
        <p:spPr>
          <a:xfrm>
            <a:off x="250825" y="1981200"/>
            <a:ext cx="8424863" cy="4114800"/>
          </a:xfrm>
        </p:spPr>
        <p:txBody>
          <a:bodyPr>
            <a:normAutofit fontScale="92500"/>
          </a:bodyPr>
          <a:lstStyle/>
          <a:p>
            <a:pPr>
              <a:buFontTx/>
              <a:buNone/>
              <a:defRPr/>
            </a:pPr>
            <a:r>
              <a:rPr lang="da-DK" dirty="0" smtClean="0">
                <a:ln w="0"/>
                <a:latin typeface="+mj-lt"/>
              </a:rPr>
              <a:t>Medfølelse som en karakter:</a:t>
            </a:r>
          </a:p>
          <a:p>
            <a:pPr>
              <a:defRPr/>
            </a:pPr>
            <a:r>
              <a:rPr lang="da-DK" sz="2800" dirty="0" smtClean="0">
                <a:ln w="0"/>
                <a:latin typeface="+mj-lt"/>
              </a:rPr>
              <a:t>Hvilke mål er der eller formål – hvad er hovedmissionen? </a:t>
            </a:r>
          </a:p>
          <a:p>
            <a:pPr>
              <a:defRPr/>
            </a:pPr>
            <a:r>
              <a:rPr lang="da-DK" sz="2800" dirty="0" smtClean="0">
                <a:ln w="0"/>
                <a:latin typeface="+mj-lt"/>
              </a:rPr>
              <a:t>Hvilke evner eller styrke har karakteren brug for at udvikle? </a:t>
            </a:r>
          </a:p>
          <a:p>
            <a:pPr>
              <a:defRPr/>
            </a:pPr>
            <a:r>
              <a:rPr lang="da-DK" sz="2800" dirty="0" smtClean="0">
                <a:ln w="0"/>
                <a:latin typeface="+mj-lt"/>
              </a:rPr>
              <a:t>Hvorfor vil denne karakter egentlig være medfølende? </a:t>
            </a:r>
          </a:p>
          <a:p>
            <a:pPr>
              <a:defRPr/>
            </a:pPr>
            <a:r>
              <a:rPr lang="da-DK" sz="2800" dirty="0" smtClean="0">
                <a:ln w="0"/>
                <a:latin typeface="+mj-lt"/>
              </a:rPr>
              <a:t>Hvad hjælper denne karakter med at udvikle medfølelse? </a:t>
            </a:r>
          </a:p>
          <a:p>
            <a:pPr>
              <a:defRPr/>
            </a:pPr>
            <a:r>
              <a:rPr lang="da-DK" sz="2800" dirty="0" smtClean="0">
                <a:ln w="0"/>
                <a:latin typeface="+mj-lt"/>
              </a:rPr>
              <a:t>Hvad hindrer eller blokerer denne karakter? </a:t>
            </a:r>
          </a:p>
          <a:p>
            <a:pPr>
              <a:defRPr/>
            </a:pPr>
            <a:r>
              <a:rPr lang="da-DK" sz="2800" dirty="0" smtClean="0">
                <a:ln w="0"/>
                <a:latin typeface="+mj-lt"/>
              </a:rPr>
              <a:t>Hvordan vil denne karakter overkomme blokeringerne? </a:t>
            </a:r>
            <a:endParaRPr lang="da-DK" dirty="0" smtClean="0">
              <a:ln w="0"/>
              <a:latin typeface="+mj-lt"/>
            </a:endParaRPr>
          </a:p>
        </p:txBody>
      </p:sp>
      <p:sp>
        <p:nvSpPr>
          <p:cNvPr id="3" name="Pladsholder til sidefod 2"/>
          <p:cNvSpPr>
            <a:spLocks noGrp="1"/>
          </p:cNvSpPr>
          <p:nvPr>
            <p:ph type="ftr" sz="quarter" idx="11"/>
          </p:nvPr>
        </p:nvSpPr>
        <p:spPr/>
        <p:txBody>
          <a:bodyPr/>
          <a:lstStyle/>
          <a:p>
            <a:r>
              <a:rPr lang="da-DK" smtClean="0">
                <a:ln w="0"/>
                <a:latin typeface="+mj-lt"/>
              </a:rPr>
              <a:t>Lena Højgård Isager www.pkf.name</a:t>
            </a:r>
            <a:endParaRPr lang="da-DK">
              <a:ln w="0"/>
              <a:latin typeface="+mj-lt"/>
            </a:endParaRPr>
          </a:p>
        </p:txBody>
      </p:sp>
      <p:sp>
        <p:nvSpPr>
          <p:cNvPr id="5" name="Tekstfelt 4"/>
          <p:cNvSpPr txBox="1"/>
          <p:nvPr/>
        </p:nvSpPr>
        <p:spPr>
          <a:xfrm>
            <a:off x="611188" y="5983371"/>
            <a:ext cx="1951149" cy="253916"/>
          </a:xfrm>
          <a:prstGeom prst="rect">
            <a:avLst/>
          </a:prstGeom>
          <a:noFill/>
        </p:spPr>
        <p:txBody>
          <a:bodyPr wrap="square" rtlCol="0">
            <a:spAutoFit/>
          </a:bodyPr>
          <a:lstStyle/>
          <a:p>
            <a:r>
              <a:rPr lang="da-DK" sz="1050" smtClean="0">
                <a:ln w="0"/>
                <a:solidFill>
                  <a:schemeClr val="bg1"/>
                </a:solidFill>
                <a:latin typeface="+mj-lt"/>
              </a:rPr>
              <a:t>Oversat fra Paul Gilbert 2015</a:t>
            </a:r>
            <a:endParaRPr lang="da-DK" sz="1050">
              <a:ln w="0"/>
              <a:solidFill>
                <a:schemeClr val="bg1"/>
              </a:solidFill>
              <a:latin typeface="+mj-lt"/>
            </a:endParaRPr>
          </a:p>
        </p:txBody>
      </p:sp>
    </p:spTree>
    <p:extLst>
      <p:ext uri="{BB962C8B-B14F-4D97-AF65-F5344CB8AC3E}">
        <p14:creationId xmlns:p14="http://schemas.microsoft.com/office/powerpoint/2010/main" val="15799734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609600" y="228600"/>
            <a:ext cx="7815943" cy="1355271"/>
          </a:xfrm>
        </p:spPr>
        <p:txBody>
          <a:bodyPr rIns="96382">
            <a:normAutofit/>
          </a:bodyPr>
          <a:lstStyle/>
          <a:p>
            <a:pPr marL="35899">
              <a:defRPr/>
            </a:pPr>
            <a:r>
              <a:rPr lang="da-DK" sz="3200" dirty="0" smtClean="0">
                <a:solidFill>
                  <a:srgbClr val="F8E950"/>
                </a:solidFill>
              </a:rPr>
              <a:t>Opbygning af den medfølende figur</a:t>
            </a: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r>
              <a:rPr lang="da-DK" sz="1200" dirty="0" smtClean="0">
                <a:solidFill>
                  <a:srgbClr val="FFFFFF"/>
                </a:solidFill>
                <a:latin typeface="ＭＳ Ｐゴシック" charset="0"/>
                <a:ea typeface="ＭＳ Ｐゴシック" charset="0"/>
                <a:cs typeface="ＭＳ Ｐゴシック" charset="0"/>
                <a:sym typeface="ＭＳ Ｐゴシック" charset="0"/>
              </a:rPr>
              <a:t/>
            </a:r>
            <a:br>
              <a:rPr lang="da-DK" sz="1200" dirty="0" smtClean="0">
                <a:solidFill>
                  <a:srgbClr val="FFFFFF"/>
                </a:solidFill>
                <a:latin typeface="ＭＳ Ｐゴシック" charset="0"/>
                <a:ea typeface="ＭＳ Ｐゴシック" charset="0"/>
                <a:cs typeface="ＭＳ Ｐゴシック" charset="0"/>
                <a:sym typeface="ＭＳ Ｐゴシック" charset="0"/>
              </a:rPr>
            </a:br>
            <a:endParaRPr lang="da-DK" sz="1200" dirty="0">
              <a:solidFill>
                <a:srgbClr val="FFFFFF"/>
              </a:solidFill>
            </a:endParaRPr>
          </a:p>
        </p:txBody>
      </p:sp>
      <p:sp>
        <p:nvSpPr>
          <p:cNvPr id="3" name="Pladsholder til sidefod 2"/>
          <p:cNvSpPr>
            <a:spLocks noGrp="1"/>
          </p:cNvSpPr>
          <p:nvPr>
            <p:ph type="ftr" sz="quarter" idx="11"/>
          </p:nvPr>
        </p:nvSpPr>
        <p:spPr/>
        <p:txBody>
          <a:bodyPr/>
          <a:lstStyle/>
          <a:p>
            <a:r>
              <a:rPr lang="da-DK" dirty="0" smtClean="0">
                <a:latin typeface="Calibri"/>
              </a:rPr>
              <a:t>Lena Højgård Isager </a:t>
            </a:r>
            <a:r>
              <a:rPr lang="da-DK" dirty="0" err="1" smtClean="0">
                <a:latin typeface="Calibri"/>
              </a:rPr>
              <a:t>www.pkf.name</a:t>
            </a:r>
            <a:endParaRPr lang="da-DK" dirty="0">
              <a:latin typeface="Calibri"/>
            </a:endParaRPr>
          </a:p>
        </p:txBody>
      </p:sp>
      <p:pic>
        <p:nvPicPr>
          <p:cNvPr id="11" name="Billede 10"/>
          <p:cNvPicPr>
            <a:picLocks noChangeAspect="1"/>
          </p:cNvPicPr>
          <p:nvPr/>
        </p:nvPicPr>
        <p:blipFill>
          <a:blip r:embed="rId2"/>
          <a:stretch>
            <a:fillRect/>
          </a:stretch>
        </p:blipFill>
        <p:spPr>
          <a:xfrm>
            <a:off x="5000172" y="1208313"/>
            <a:ext cx="3497970" cy="4669971"/>
          </a:xfrm>
          <a:prstGeom prst="rect">
            <a:avLst/>
          </a:prstGeom>
        </p:spPr>
      </p:pic>
      <p:graphicFrame>
        <p:nvGraphicFramePr>
          <p:cNvPr id="2" name="Tabel 1"/>
          <p:cNvGraphicFramePr>
            <a:graphicFrameLocks noGrp="1"/>
          </p:cNvGraphicFramePr>
          <p:nvPr>
            <p:extLst>
              <p:ext uri="{D42A27DB-BD31-4B8C-83A1-F6EECF244321}">
                <p14:modId xmlns:p14="http://schemas.microsoft.com/office/powerpoint/2010/main" val="1331264641"/>
              </p:ext>
            </p:extLst>
          </p:nvPr>
        </p:nvGraphicFramePr>
        <p:xfrm>
          <a:off x="1215736" y="1208312"/>
          <a:ext cx="3200400" cy="4669970"/>
        </p:xfrm>
        <a:graphic>
          <a:graphicData uri="http://schemas.openxmlformats.org/drawingml/2006/table">
            <a:tbl>
              <a:tblPr firstRow="1" firstCol="1" bandRow="1" bandCol="1">
                <a:tableStyleId>{5C22544A-7EE6-4342-B048-85BDC9FD1C3A}</a:tableStyleId>
              </a:tblPr>
              <a:tblGrid>
                <a:gridCol w="3200400"/>
              </a:tblGrid>
              <a:tr h="861957">
                <a:tc>
                  <a:txBody>
                    <a:bodyPr/>
                    <a:lstStyle/>
                    <a:p>
                      <a:pPr>
                        <a:spcAft>
                          <a:spcPts val="0"/>
                        </a:spcAft>
                      </a:pPr>
                      <a:r>
                        <a:rPr lang="da-DK" sz="1000" dirty="0">
                          <a:effectLst/>
                        </a:rPr>
                        <a:t>Hvordan vil du gerne have din medfølende figur til at se ud?</a:t>
                      </a:r>
                    </a:p>
                    <a:p>
                      <a:pPr>
                        <a:spcAft>
                          <a:spcPts val="0"/>
                        </a:spcAft>
                      </a:pPr>
                      <a:r>
                        <a:rPr lang="da-DK" sz="700" dirty="0">
                          <a:effectLst/>
                        </a:rPr>
                        <a:t> </a:t>
                      </a:r>
                    </a:p>
                    <a:p>
                      <a:pPr>
                        <a:spcAft>
                          <a:spcPts val="0"/>
                        </a:spcAft>
                      </a:pPr>
                      <a:r>
                        <a:rPr lang="da-DK" sz="700" dirty="0">
                          <a:effectLst/>
                        </a:rPr>
                        <a:t> </a:t>
                      </a:r>
                    </a:p>
                    <a:p>
                      <a:pPr>
                        <a:spcAft>
                          <a:spcPts val="0"/>
                        </a:spcAft>
                      </a:pPr>
                      <a:r>
                        <a:rPr lang="da-DK" sz="700" dirty="0">
                          <a:effectLst/>
                        </a:rPr>
                        <a:t> </a:t>
                      </a:r>
                    </a:p>
                    <a:p>
                      <a:pPr>
                        <a:spcAft>
                          <a:spcPts val="0"/>
                        </a:spcAft>
                      </a:pPr>
                      <a:r>
                        <a:rPr lang="da-DK" sz="700" dirty="0">
                          <a:effectLst/>
                        </a:rPr>
                        <a:t> </a:t>
                      </a:r>
                    </a:p>
                    <a:p>
                      <a:pPr>
                        <a:spcAft>
                          <a:spcPts val="0"/>
                        </a:spcAft>
                      </a:pPr>
                      <a:r>
                        <a:rPr lang="da-DK" sz="700" dirty="0">
                          <a:effectLst/>
                        </a:rPr>
                        <a:t> </a:t>
                      </a:r>
                      <a:endParaRPr lang="da-DK" sz="700" dirty="0">
                        <a:effectLst/>
                        <a:latin typeface="Times New Roman" charset="0"/>
                        <a:ea typeface="Times New Roman" charset="0"/>
                      </a:endParaRPr>
                    </a:p>
                  </a:txBody>
                  <a:tcPr marL="38574" marR="38574" marT="0" marB="0">
                    <a:solidFill>
                      <a:schemeClr val="bg2">
                        <a:lumMod val="60000"/>
                        <a:lumOff val="40000"/>
                      </a:schemeClr>
                    </a:solidFill>
                  </a:tcPr>
                </a:tc>
              </a:tr>
              <a:tr h="952003">
                <a:tc>
                  <a:txBody>
                    <a:bodyPr/>
                    <a:lstStyle/>
                    <a:p>
                      <a:pPr>
                        <a:spcAft>
                          <a:spcPts val="0"/>
                        </a:spcAft>
                      </a:pPr>
                      <a:r>
                        <a:rPr lang="da-DK" sz="1000" dirty="0">
                          <a:effectLst/>
                        </a:rPr>
                        <a:t>Hvordan vil du gerne have din medfølende figur til at lyde (fx. stemmeleje</a:t>
                      </a:r>
                      <a:r>
                        <a:rPr lang="da-DK" sz="1000" dirty="0" smtClean="0">
                          <a:effectLst/>
                        </a:rPr>
                        <a:t>)?</a:t>
                      </a:r>
                      <a:endParaRPr lang="da-DK" sz="1000" dirty="0">
                        <a:effectLst/>
                      </a:endParaRPr>
                    </a:p>
                    <a:p>
                      <a:pPr>
                        <a:spcAft>
                          <a:spcPts val="0"/>
                        </a:spcAft>
                      </a:pPr>
                      <a:r>
                        <a:rPr lang="da-DK" sz="1000" dirty="0">
                          <a:effectLst/>
                        </a:rPr>
                        <a:t> </a:t>
                      </a:r>
                    </a:p>
                    <a:p>
                      <a:pPr>
                        <a:spcAft>
                          <a:spcPts val="0"/>
                        </a:spcAft>
                      </a:pPr>
                      <a:r>
                        <a:rPr lang="da-DK" sz="1000" dirty="0">
                          <a:effectLst/>
                        </a:rPr>
                        <a:t> </a:t>
                      </a:r>
                      <a:endParaRPr lang="da-DK" sz="1000" dirty="0">
                        <a:effectLst/>
                        <a:latin typeface="Times New Roman" charset="0"/>
                        <a:ea typeface="Times New Roman" charset="0"/>
                      </a:endParaRPr>
                    </a:p>
                  </a:txBody>
                  <a:tcPr marL="38574" marR="38574" marT="0" marB="0">
                    <a:solidFill>
                      <a:schemeClr val="bg2">
                        <a:lumMod val="60000"/>
                        <a:lumOff val="40000"/>
                      </a:schemeClr>
                    </a:solidFill>
                  </a:tcPr>
                </a:tc>
              </a:tr>
              <a:tr h="846225">
                <a:tc>
                  <a:txBody>
                    <a:bodyPr/>
                    <a:lstStyle/>
                    <a:p>
                      <a:pPr>
                        <a:spcAft>
                          <a:spcPts val="0"/>
                        </a:spcAft>
                      </a:pPr>
                      <a:r>
                        <a:rPr lang="da-DK" sz="1000" dirty="0">
                          <a:effectLst/>
                        </a:rPr>
                        <a:t>Hvilke andre sanselige kvaliteter kan du give din medfølende figur?</a:t>
                      </a:r>
                    </a:p>
                    <a:p>
                      <a:pPr>
                        <a:spcAft>
                          <a:spcPts val="0"/>
                        </a:spcAft>
                      </a:pPr>
                      <a:r>
                        <a:rPr lang="da-DK" sz="1000" dirty="0">
                          <a:effectLst/>
                        </a:rPr>
                        <a:t> </a:t>
                      </a:r>
                    </a:p>
                    <a:p>
                      <a:pPr>
                        <a:spcAft>
                          <a:spcPts val="0"/>
                        </a:spcAft>
                      </a:pPr>
                      <a:r>
                        <a:rPr lang="da-DK" sz="1000" dirty="0">
                          <a:effectLst/>
                        </a:rPr>
                        <a:t> </a:t>
                      </a:r>
                      <a:endParaRPr lang="da-DK" sz="1000" dirty="0">
                        <a:effectLst/>
                        <a:latin typeface="Times New Roman" charset="0"/>
                        <a:ea typeface="Times New Roman" charset="0"/>
                      </a:endParaRPr>
                    </a:p>
                  </a:txBody>
                  <a:tcPr marL="38574" marR="38574" marT="0" marB="0">
                    <a:solidFill>
                      <a:schemeClr val="bg2">
                        <a:lumMod val="60000"/>
                        <a:lumOff val="40000"/>
                      </a:schemeClr>
                    </a:solidFill>
                  </a:tcPr>
                </a:tc>
              </a:tr>
              <a:tr h="952003">
                <a:tc>
                  <a:txBody>
                    <a:bodyPr/>
                    <a:lstStyle/>
                    <a:p>
                      <a:pPr>
                        <a:spcAft>
                          <a:spcPts val="0"/>
                        </a:spcAft>
                      </a:pPr>
                      <a:r>
                        <a:rPr lang="da-DK" sz="1000" dirty="0">
                          <a:effectLst/>
                        </a:rPr>
                        <a:t>Hvordan vil du gerne have din medfølende figur til at forholde sig til dig</a:t>
                      </a:r>
                      <a:r>
                        <a:rPr lang="da-DK" sz="1000" dirty="0" smtClean="0">
                          <a:effectLst/>
                        </a:rPr>
                        <a:t>?</a:t>
                      </a:r>
                      <a:endParaRPr lang="da-DK" sz="1000" dirty="0">
                        <a:effectLst/>
                      </a:endParaRPr>
                    </a:p>
                    <a:p>
                      <a:pPr>
                        <a:spcAft>
                          <a:spcPts val="0"/>
                        </a:spcAft>
                      </a:pPr>
                      <a:r>
                        <a:rPr lang="da-DK" sz="1000" dirty="0">
                          <a:effectLst/>
                        </a:rPr>
                        <a:t> </a:t>
                      </a:r>
                    </a:p>
                    <a:p>
                      <a:pPr>
                        <a:spcAft>
                          <a:spcPts val="0"/>
                        </a:spcAft>
                      </a:pPr>
                      <a:r>
                        <a:rPr lang="da-DK" sz="1000" dirty="0">
                          <a:effectLst/>
                        </a:rPr>
                        <a:t> </a:t>
                      </a:r>
                      <a:endParaRPr lang="da-DK" sz="1000" dirty="0">
                        <a:effectLst/>
                        <a:latin typeface="Times New Roman" charset="0"/>
                        <a:ea typeface="Times New Roman" charset="0"/>
                      </a:endParaRPr>
                    </a:p>
                  </a:txBody>
                  <a:tcPr marL="38574" marR="38574" marT="0" marB="0">
                    <a:solidFill>
                      <a:schemeClr val="bg2">
                        <a:lumMod val="60000"/>
                        <a:lumOff val="40000"/>
                      </a:schemeClr>
                    </a:solidFill>
                  </a:tcPr>
                </a:tc>
              </a:tr>
              <a:tr h="1057782">
                <a:tc>
                  <a:txBody>
                    <a:bodyPr/>
                    <a:lstStyle/>
                    <a:p>
                      <a:pPr>
                        <a:spcAft>
                          <a:spcPts val="0"/>
                        </a:spcAft>
                      </a:pPr>
                      <a:r>
                        <a:rPr lang="da-DK" sz="1000" dirty="0">
                          <a:effectLst/>
                        </a:rPr>
                        <a:t>Hvordan vil du gerne forholde dig til din medfølende figur?</a:t>
                      </a:r>
                    </a:p>
                    <a:p>
                      <a:pPr>
                        <a:spcAft>
                          <a:spcPts val="0"/>
                        </a:spcAft>
                      </a:pPr>
                      <a:r>
                        <a:rPr lang="da-DK" sz="1000" dirty="0">
                          <a:effectLst/>
                        </a:rPr>
                        <a:t> </a:t>
                      </a:r>
                    </a:p>
                    <a:p>
                      <a:pPr>
                        <a:spcAft>
                          <a:spcPts val="0"/>
                        </a:spcAft>
                      </a:pPr>
                      <a:r>
                        <a:rPr lang="da-DK" sz="1000" dirty="0">
                          <a:effectLst/>
                        </a:rPr>
                        <a:t> </a:t>
                      </a:r>
                      <a:endParaRPr lang="da-DK" sz="1000" dirty="0">
                        <a:effectLst/>
                        <a:latin typeface="Times New Roman" charset="0"/>
                        <a:ea typeface="Times New Roman" charset="0"/>
                      </a:endParaRPr>
                    </a:p>
                  </a:txBody>
                  <a:tcPr marL="38574" marR="38574" marT="0" marB="0">
                    <a:solidFill>
                      <a:schemeClr val="bg2">
                        <a:lumMod val="60000"/>
                        <a:lumOff val="40000"/>
                      </a:schemeClr>
                    </a:solidFill>
                  </a:tcPr>
                </a:tc>
              </a:tr>
            </a:tbl>
          </a:graphicData>
        </a:graphic>
      </p:graphicFrame>
    </p:spTree>
    <p:extLst>
      <p:ext uri="{BB962C8B-B14F-4D97-AF65-F5344CB8AC3E}">
        <p14:creationId xmlns:p14="http://schemas.microsoft.com/office/powerpoint/2010/main" val="1582961055"/>
      </p:ext>
    </p:extLst>
  </p:cSld>
  <p:clrMapOvr>
    <a:masterClrMapping/>
  </p:clrMapOvr>
  <p:transition>
    <p:cover dir="l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167807" y="293750"/>
            <a:ext cx="8229600" cy="1143000"/>
          </a:xfrm>
        </p:spPr>
        <p:txBody>
          <a:bodyPr rIns="96382">
            <a:normAutofit/>
          </a:bodyPr>
          <a:lstStyle/>
          <a:p>
            <a:pPr marL="35899">
              <a:defRPr/>
            </a:pPr>
            <a:r>
              <a:rPr lang="da-DK" sz="4000" smtClean="0">
                <a:solidFill>
                  <a:srgbClr val="F8E950"/>
                </a:solidFill>
              </a:rPr>
              <a:t>Øvelse med medfølende figur</a:t>
            </a:r>
          </a:p>
        </p:txBody>
      </p:sp>
      <p:sp>
        <p:nvSpPr>
          <p:cNvPr id="58370" name="Rectangle 2"/>
          <p:cNvSpPr>
            <a:spLocks noGrp="1" noChangeArrowheads="1"/>
          </p:cNvSpPr>
          <p:nvPr>
            <p:ph type="body" idx="1"/>
          </p:nvPr>
        </p:nvSpPr>
        <p:spPr/>
        <p:txBody>
          <a:bodyPr rIns="96382"/>
          <a:lstStyle/>
          <a:p>
            <a:pPr>
              <a:lnSpc>
                <a:spcPct val="90000"/>
              </a:lnSpc>
              <a:defRPr/>
            </a:pPr>
            <a:r>
              <a:rPr lang="da-DK" sz="1600" dirty="0" smtClean="0">
                <a:solidFill>
                  <a:srgbClr val="FFFFFF"/>
                </a:solidFill>
              </a:rPr>
              <a:t>Parvis arbejdes der med at guide en visualisering med den medfølende figur </a:t>
            </a:r>
            <a:r>
              <a:rPr lang="da-DK" altLang="ja-JP" sz="1600" dirty="0" smtClean="0">
                <a:solidFill>
                  <a:srgbClr val="FFFFFF"/>
                </a:solidFill>
                <a:latin typeface="Arial"/>
              </a:rPr>
              <a:t>”</a:t>
            </a:r>
            <a:r>
              <a:rPr lang="da-DK" sz="1600" dirty="0" smtClean="0">
                <a:solidFill>
                  <a:srgbClr val="FFFFFF"/>
                </a:solidFill>
              </a:rPr>
              <a:t>klienten</a:t>
            </a:r>
            <a:r>
              <a:rPr lang="da-DK" altLang="ja-JP" sz="1600" dirty="0" smtClean="0">
                <a:solidFill>
                  <a:srgbClr val="FFFFFF"/>
                </a:solidFill>
                <a:latin typeface="Arial"/>
              </a:rPr>
              <a:t>”</a:t>
            </a:r>
            <a:r>
              <a:rPr lang="da-DK" sz="1600" dirty="0" smtClean="0">
                <a:solidFill>
                  <a:srgbClr val="FFFFFF"/>
                </a:solidFill>
              </a:rPr>
              <a:t> har beskrevet.</a:t>
            </a:r>
          </a:p>
          <a:p>
            <a:pPr>
              <a:lnSpc>
                <a:spcPct val="90000"/>
              </a:lnSpc>
              <a:defRPr/>
            </a:pPr>
            <a:r>
              <a:rPr lang="da-DK" sz="1600" dirty="0" smtClean="0">
                <a:solidFill>
                  <a:srgbClr val="FFFFFF"/>
                </a:solidFill>
              </a:rPr>
              <a:t>Inden visualiseringen starter introducerer terapeuten til det, der skal foregå. Terapeuten gennemgår sammen med klienten beskrivelsen (fra før) af den medfølende figur, således at der sikres en fælles forståelse af, hvilke karakteristika, det er vigtigt for klienten, at figuren besidder.</a:t>
            </a:r>
          </a:p>
          <a:p>
            <a:pPr>
              <a:lnSpc>
                <a:spcPct val="90000"/>
              </a:lnSpc>
              <a:defRPr/>
            </a:pPr>
            <a:r>
              <a:rPr lang="da-DK" sz="1600" dirty="0" smtClean="0">
                <a:solidFill>
                  <a:srgbClr val="FFFFFF"/>
                </a:solidFill>
              </a:rPr>
              <a:t>Herefter guider terapeuten en visualisering med trygt sted og medfølende figur.</a:t>
            </a:r>
          </a:p>
          <a:p>
            <a:pPr>
              <a:lnSpc>
                <a:spcPct val="90000"/>
              </a:lnSpc>
              <a:defRPr/>
            </a:pPr>
            <a:r>
              <a:rPr lang="da-DK" sz="1600" dirty="0" smtClean="0">
                <a:solidFill>
                  <a:srgbClr val="FFFFFF"/>
                </a:solidFill>
              </a:rPr>
              <a:t>Der rundes af med tilbagemelding fra klienten, hvis der er noget, som denne ønsker at dele</a:t>
            </a:r>
          </a:p>
          <a:p>
            <a:pPr>
              <a:lnSpc>
                <a:spcPct val="90000"/>
              </a:lnSpc>
              <a:defRPr/>
            </a:pPr>
            <a:r>
              <a:rPr lang="da-DK" sz="1600" dirty="0" smtClean="0">
                <a:solidFill>
                  <a:srgbClr val="FFFFFF"/>
                </a:solidFill>
              </a:rPr>
              <a:t>Der byttes roller</a:t>
            </a:r>
          </a:p>
          <a:p>
            <a:pPr>
              <a:lnSpc>
                <a:spcPct val="90000"/>
              </a:lnSpc>
              <a:defRPr/>
            </a:pPr>
            <a:endParaRPr lang="da-DK" sz="1600" dirty="0" smtClean="0">
              <a:solidFill>
                <a:srgbClr val="FFFFFF"/>
              </a:solidFill>
            </a:endParaRPr>
          </a:p>
          <a:p>
            <a:pPr>
              <a:lnSpc>
                <a:spcPct val="90000"/>
              </a:lnSpc>
              <a:defRPr/>
            </a:pPr>
            <a:r>
              <a:rPr lang="da-DK" sz="1600" dirty="0" smtClean="0">
                <a:solidFill>
                  <a:srgbClr val="FFFFFF"/>
                </a:solidFill>
              </a:rPr>
              <a:t>Til sidst gives venlige tilbagemeldinger til hinanden. Find hver en ting, som den anden gjorde, som virkede virkelig godt, og kom med et forslag til forbedring</a:t>
            </a:r>
            <a:endParaRPr lang="da-DK" sz="1600" dirty="0">
              <a:solidFill>
                <a:srgbClr val="FFFFFF"/>
              </a:solidFill>
            </a:endParaRPr>
          </a:p>
        </p:txBody>
      </p:sp>
      <p:sp>
        <p:nvSpPr>
          <p:cNvPr id="3" name="Pladsholder til sidefod 2"/>
          <p:cNvSpPr>
            <a:spLocks noGrp="1"/>
          </p:cNvSpPr>
          <p:nvPr>
            <p:ph type="ftr" sz="quarter" idx="11"/>
          </p:nvPr>
        </p:nvSpPr>
        <p:spPr/>
        <p:txBody>
          <a:bodyPr/>
          <a:lstStyle/>
          <a:p>
            <a:r>
              <a:rPr lang="da-DK" smtClean="0">
                <a:solidFill>
                  <a:prstClr val="black">
                    <a:tint val="75000"/>
                  </a:prstClr>
                </a:solidFill>
                <a:latin typeface="Calibri"/>
              </a:rPr>
              <a:t>Lena Højgård Isager www.pkf.name</a:t>
            </a:r>
            <a:endParaRPr lang="da-DK">
              <a:solidFill>
                <a:prstClr val="black">
                  <a:tint val="75000"/>
                </a:prstClr>
              </a:solidFill>
              <a:latin typeface="Calibri"/>
            </a:endParaRPr>
          </a:p>
        </p:txBody>
      </p:sp>
    </p:spTree>
    <p:extLst>
      <p:ext uri="{BB962C8B-B14F-4D97-AF65-F5344CB8AC3E}">
        <p14:creationId xmlns:p14="http://schemas.microsoft.com/office/powerpoint/2010/main" val="179903234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539"/>
            <a:ext cx="8229600" cy="630747"/>
          </a:xfrm>
        </p:spPr>
        <p:txBody>
          <a:bodyPr>
            <a:normAutofit/>
          </a:bodyPr>
          <a:lstStyle/>
          <a:p>
            <a:r>
              <a:rPr lang="da-DK" sz="2000" smtClean="0">
                <a:solidFill>
                  <a:srgbClr val="F8E950"/>
                </a:solidFill>
              </a:rPr>
              <a:t>Guide til ”Medfølende selv”</a:t>
            </a:r>
            <a:endParaRPr lang="da-DK" sz="2000">
              <a:solidFill>
                <a:srgbClr val="F8E950"/>
              </a:solidFill>
            </a:endParaRPr>
          </a:p>
        </p:txBody>
      </p:sp>
      <p:sp>
        <p:nvSpPr>
          <p:cNvPr id="3" name="Pladsholder til indhold 2"/>
          <p:cNvSpPr>
            <a:spLocks noGrp="1"/>
          </p:cNvSpPr>
          <p:nvPr>
            <p:ph idx="1"/>
          </p:nvPr>
        </p:nvSpPr>
        <p:spPr>
          <a:xfrm>
            <a:off x="457200" y="764286"/>
            <a:ext cx="8229600" cy="5361877"/>
          </a:xfrm>
        </p:spPr>
        <p:txBody>
          <a:bodyPr>
            <a:noAutofit/>
          </a:bodyPr>
          <a:lstStyle/>
          <a:p>
            <a:r>
              <a:rPr lang="da-DK" sz="900" dirty="0">
                <a:solidFill>
                  <a:srgbClr val="FFFFFF"/>
                </a:solidFill>
              </a:rPr>
              <a:t>Start med at sætte dig godt tilrette, så du sidder oprejst og afslappet, med hovedet opret på kroppen</a:t>
            </a:r>
            <a:r>
              <a:rPr lang="da-DK" sz="900" dirty="0" smtClean="0">
                <a:solidFill>
                  <a:srgbClr val="FFFFFF"/>
                </a:solidFill>
              </a:rPr>
              <a:t>.</a:t>
            </a:r>
            <a:endParaRPr lang="da-DK" sz="900" dirty="0">
              <a:solidFill>
                <a:srgbClr val="FFFFFF"/>
              </a:solidFill>
            </a:endParaRPr>
          </a:p>
          <a:p>
            <a:r>
              <a:rPr lang="da-DK" sz="900" dirty="0">
                <a:solidFill>
                  <a:srgbClr val="FFFFFF"/>
                </a:solidFill>
              </a:rPr>
              <a:t>Ret opmærksomheden mod dit åndedræt, og læg mærke til kroppens rytme, når du trækker vejret. Prøv at trække vejret lidt dybere og lidt langsommere end du plejer at gøre. Prøv at finde ind i et rytmisk åndedræt, du kan prøve at tælle til 5 på indåndingen og 5 på udåndingen, sådan at du kommer ind i en jævn rytme. Stop så bare med at tælle og prøv bare at lade åndedrætte være</a:t>
            </a:r>
            <a:r>
              <a:rPr lang="da-DK" sz="900" dirty="0" smtClean="0">
                <a:solidFill>
                  <a:srgbClr val="FFFFFF"/>
                </a:solidFill>
              </a:rPr>
              <a:t>.</a:t>
            </a:r>
            <a:endParaRPr lang="da-DK" sz="900" dirty="0">
              <a:solidFill>
                <a:srgbClr val="FFFFFF"/>
              </a:solidFill>
            </a:endParaRPr>
          </a:p>
          <a:p>
            <a:r>
              <a:rPr lang="da-DK" sz="900" dirty="0">
                <a:solidFill>
                  <a:srgbClr val="FFFFFF"/>
                </a:solidFill>
              </a:rPr>
              <a:t>Hvis opmærksomheden vandrer undervejs, så prøv blot at lægge mærke til, hvad det er, der fanger din opmærksomhed, og prøv så om du kan lade det være og med venlighed lede opmærksomheden tilbage til åndedrættet</a:t>
            </a:r>
            <a:r>
              <a:rPr lang="da-DK" sz="900" dirty="0" smtClean="0">
                <a:solidFill>
                  <a:srgbClr val="FFFFFF"/>
                </a:solidFill>
              </a:rPr>
              <a:t>.</a:t>
            </a:r>
            <a:endParaRPr lang="da-DK" sz="900" dirty="0">
              <a:solidFill>
                <a:srgbClr val="FFFFFF"/>
              </a:solidFill>
            </a:endParaRPr>
          </a:p>
          <a:p>
            <a:r>
              <a:rPr lang="da-DK" sz="900" dirty="0">
                <a:solidFill>
                  <a:srgbClr val="FFFFFF"/>
                </a:solidFill>
              </a:rPr>
              <a:t>Ret nu opmærksomheden mod dit ansigtsudtryk og se om du kan få et mildt udtryk i ansigtet. Se om du kan slappe af i  panden, kinderne og kæben. Prøv at lave et lille smil, bare så det føles behageligt. Se om du kan få fornemmelsen af, at smilet når helt op i øjnene. Måske kan du lige tænke på en, der nemt får dig til at smile. Bare læg mærke til hvordan det er. </a:t>
            </a:r>
          </a:p>
          <a:p>
            <a:r>
              <a:rPr lang="da-DK" sz="900" dirty="0">
                <a:solidFill>
                  <a:srgbClr val="FFFFFF"/>
                </a:solidFill>
              </a:rPr>
              <a:t>Giv  nu slip i personen igen og ret  opmærksomheden mod kroppen. Læg mærke til hvordan der er i kroppen, om der er noget, der spænder eller gør ondt, så prøv at give det lidt venlig opmærksomhed, måske kan du forestille dig, at du sender noget lys eller varme derhen, og måske kan du få fornemmelsen af, at du kan blødgøre lidt omkring det. Prøv så bare at lade det være</a:t>
            </a:r>
            <a:r>
              <a:rPr lang="da-DK" sz="900" dirty="0" smtClean="0">
                <a:solidFill>
                  <a:srgbClr val="FFFFFF"/>
                </a:solidFill>
              </a:rPr>
              <a:t>.</a:t>
            </a:r>
            <a:endParaRPr lang="da-DK" sz="900" dirty="0">
              <a:solidFill>
                <a:srgbClr val="FFFFFF"/>
              </a:solidFill>
            </a:endParaRPr>
          </a:p>
          <a:p>
            <a:r>
              <a:rPr lang="da-DK" sz="900" dirty="0">
                <a:solidFill>
                  <a:srgbClr val="FFFFFF"/>
                </a:solidFill>
              </a:rPr>
              <a:t>Ret opmærksomheden mod underlaget, mod stolen og gulvet, og se om du kan få fornemmelsen af, at underlaget udgør en solid base for kroppen. </a:t>
            </a:r>
          </a:p>
          <a:p>
            <a:r>
              <a:rPr lang="da-DK" sz="900" dirty="0">
                <a:solidFill>
                  <a:srgbClr val="FFFFFF"/>
                </a:solidFill>
              </a:rPr>
              <a:t>Prøv på samme måde om du kan få fornemmelsen af, at kroppen udgør en solid base for sindet.</a:t>
            </a:r>
          </a:p>
          <a:p>
            <a:pPr>
              <a:lnSpc>
                <a:spcPct val="120000"/>
              </a:lnSpc>
            </a:pPr>
            <a:r>
              <a:rPr lang="da-DK" sz="900" dirty="0" smtClean="0">
                <a:solidFill>
                  <a:schemeClr val="bg1"/>
                </a:solidFill>
              </a:rPr>
              <a:t>Tænk nu på en situation hvor du virkelig oplevede at være medfølende over for en anden. Hold fokus på din erindring om at være medfølende, uden at blive grebet af den andens lidelse. Bare læg mærke til din egen oplevelse af at være medfølende, af hvordan det var at være dig i den situation. Prøv at lægge mærke til hvordan det føles i kroppen. Giv så slip på erindringen.</a:t>
            </a:r>
          </a:p>
          <a:p>
            <a:pPr>
              <a:lnSpc>
                <a:spcPct val="120000"/>
              </a:lnSpc>
            </a:pPr>
            <a:r>
              <a:rPr lang="da-DK" sz="900" dirty="0" smtClean="0">
                <a:solidFill>
                  <a:schemeClr val="bg1"/>
                </a:solidFill>
              </a:rPr>
              <a:t>Forestil dig nu den mest medfølende udgave af dig, du kan forestille dig, den bedst tænkelige udgave af dig. Prøv at se dig selv for dig og forestil dig , hvordan du vil gå og stå, hvis du var denne bedst tænkelige udgave af dig. Tænk over hvilke egenskaber ved medfølelse, det er vigtig for dig at have som medfølende selv.</a:t>
            </a:r>
          </a:p>
          <a:p>
            <a:pPr>
              <a:lnSpc>
                <a:spcPct val="120000"/>
              </a:lnSpc>
            </a:pPr>
            <a:r>
              <a:rPr lang="da-DK" sz="900" dirty="0" smtClean="0">
                <a:solidFill>
                  <a:schemeClr val="bg1"/>
                </a:solidFill>
              </a:rPr>
              <a:t> Og prøv så lige som en skuespiller, at forestille dig, at du er denne bedst tænkelige udgave af dig.</a:t>
            </a:r>
          </a:p>
          <a:p>
            <a:pPr>
              <a:lnSpc>
                <a:spcPct val="120000"/>
              </a:lnSpc>
            </a:pPr>
            <a:r>
              <a:rPr lang="da-DK" sz="900" dirty="0" smtClean="0">
                <a:solidFill>
                  <a:schemeClr val="bg1"/>
                </a:solidFill>
              </a:rPr>
              <a:t>Forestil dig at have stor varme, engagement og omsorg, og bare læg mærke til hvordan det er, hvordan det føles i kroppen.</a:t>
            </a:r>
          </a:p>
          <a:p>
            <a:pPr>
              <a:lnSpc>
                <a:spcPct val="120000"/>
              </a:lnSpc>
            </a:pPr>
            <a:r>
              <a:rPr lang="da-DK" sz="900" dirty="0" smtClean="0">
                <a:solidFill>
                  <a:schemeClr val="bg1"/>
                </a:solidFill>
              </a:rPr>
              <a:t>Forestil dig hvordan det er at have stor styrke, at have mod og autoritet, og bare læg </a:t>
            </a:r>
            <a:r>
              <a:rPr lang="da-DK" sz="900" dirty="0">
                <a:solidFill>
                  <a:schemeClr val="bg1"/>
                </a:solidFill>
              </a:rPr>
              <a:t>mærke til hvordan det er, hvordan </a:t>
            </a:r>
            <a:r>
              <a:rPr lang="da-DK" sz="900" dirty="0" smtClean="0">
                <a:solidFill>
                  <a:schemeClr val="bg1"/>
                </a:solidFill>
              </a:rPr>
              <a:t>det føles i  kroppen.</a:t>
            </a:r>
            <a:r>
              <a:rPr lang="da-DK" sz="900" dirty="0">
                <a:solidFill>
                  <a:schemeClr val="bg1"/>
                </a:solidFill>
              </a:rPr>
              <a:t> </a:t>
            </a:r>
          </a:p>
          <a:p>
            <a:pPr>
              <a:lnSpc>
                <a:spcPct val="120000"/>
              </a:lnSpc>
            </a:pPr>
            <a:r>
              <a:rPr lang="da-DK" sz="900" dirty="0" smtClean="0">
                <a:solidFill>
                  <a:schemeClr val="bg1"/>
                </a:solidFill>
              </a:rPr>
              <a:t>Forestil dig hvordan det er, </a:t>
            </a:r>
            <a:r>
              <a:rPr lang="da-DK" sz="900" dirty="0">
                <a:solidFill>
                  <a:schemeClr val="bg1"/>
                </a:solidFill>
              </a:rPr>
              <a:t>at have en ikke dømmende holdning, at du virkelig har stor tolerance og </a:t>
            </a:r>
            <a:r>
              <a:rPr lang="da-DK" sz="900" dirty="0" smtClean="0">
                <a:solidFill>
                  <a:schemeClr val="bg1"/>
                </a:solidFill>
              </a:rPr>
              <a:t>rummelighed både over for dig selv om andre, og læg mærke til hvordan det er. Hvordan det føles i kroppen at have en ikke dømmende holdning.</a:t>
            </a:r>
          </a:p>
          <a:p>
            <a:pPr>
              <a:lnSpc>
                <a:spcPct val="120000"/>
              </a:lnSpc>
            </a:pPr>
            <a:r>
              <a:rPr lang="da-DK" sz="900" dirty="0" smtClean="0">
                <a:solidFill>
                  <a:schemeClr val="bg1"/>
                </a:solidFill>
              </a:rPr>
              <a:t>Forestil dig at have stor visdom, og at du virkelig kan bruge al din viden og al din  indsigt til at møde de udfordringer, vi har som mennesker .</a:t>
            </a:r>
          </a:p>
          <a:p>
            <a:pPr>
              <a:lnSpc>
                <a:spcPct val="120000"/>
              </a:lnSpc>
            </a:pPr>
            <a:r>
              <a:rPr lang="da-DK" sz="900" dirty="0" smtClean="0">
                <a:solidFill>
                  <a:schemeClr val="bg1"/>
                </a:solidFill>
              </a:rPr>
              <a:t>Tillad dig selv at gå helt ind i rollen og virkelig lægge mærke til, hvordan det er at have varme, engagement, mod, styrke, en  ikke-dømmende holdning og visdom. </a:t>
            </a:r>
          </a:p>
          <a:p>
            <a:pPr>
              <a:lnSpc>
                <a:spcPct val="120000"/>
              </a:lnSpc>
            </a:pPr>
            <a:r>
              <a:rPr lang="da-DK" sz="900" dirty="0" smtClean="0">
                <a:solidFill>
                  <a:schemeClr val="bg1"/>
                </a:solidFill>
              </a:rPr>
              <a:t>Tænk over, hvordan det er at være en person, der kan tilgive og ikke bærer nag</a:t>
            </a:r>
          </a:p>
          <a:p>
            <a:pPr>
              <a:lnSpc>
                <a:spcPct val="120000"/>
              </a:lnSpc>
            </a:pPr>
            <a:r>
              <a:rPr lang="da-DK" sz="900" dirty="0" smtClean="0">
                <a:solidFill>
                  <a:schemeClr val="bg1"/>
                </a:solidFill>
              </a:rPr>
              <a:t>Tænk på de egenskaber ved medfølelse, som du virkelig værdsætter, og forestil dig, at du har dem, og læg mærke til hvordan det er.</a:t>
            </a:r>
          </a:p>
          <a:p>
            <a:pPr>
              <a:lnSpc>
                <a:spcPct val="120000"/>
              </a:lnSpc>
            </a:pPr>
            <a:r>
              <a:rPr lang="da-DK" sz="900" dirty="0" smtClean="0">
                <a:solidFill>
                  <a:schemeClr val="bg1"/>
                </a:solidFill>
              </a:rPr>
              <a:t>Giv dig  selv lov til at blive denne bedst tænkelige, mest medfølende udgave af dig.</a:t>
            </a:r>
          </a:p>
          <a:p>
            <a:pPr>
              <a:lnSpc>
                <a:spcPct val="120000"/>
              </a:lnSpc>
            </a:pPr>
            <a:r>
              <a:rPr lang="da-DK" sz="900" dirty="0" smtClean="0">
                <a:solidFill>
                  <a:schemeClr val="bg1"/>
                </a:solidFill>
              </a:rPr>
              <a:t>Vid at du kan vende tilbage til denne position, når du ønsker det, og prøv at holde fast i fornemmelsen, når du om lidt  går ud af øvelsen.</a:t>
            </a:r>
          </a:p>
          <a:p>
            <a:pPr>
              <a:lnSpc>
                <a:spcPct val="120000"/>
              </a:lnSpc>
            </a:pPr>
            <a:r>
              <a:rPr lang="da-DK" sz="900" dirty="0" smtClean="0">
                <a:solidFill>
                  <a:schemeClr val="bg1"/>
                </a:solidFill>
              </a:rPr>
              <a:t>Vend opmærksomheden tilbage til åndedrættet og det lille smil.</a:t>
            </a:r>
          </a:p>
          <a:p>
            <a:pPr>
              <a:lnSpc>
                <a:spcPct val="120000"/>
              </a:lnSpc>
            </a:pPr>
            <a:r>
              <a:rPr lang="da-DK" sz="900" dirty="0" smtClean="0">
                <a:solidFill>
                  <a:schemeClr val="bg1"/>
                </a:solidFill>
              </a:rPr>
              <a:t>Gør dig klar til at komme ud igen.</a:t>
            </a:r>
            <a:endParaRPr lang="da-DK" sz="900" dirty="0">
              <a:solidFill>
                <a:schemeClr val="bg1"/>
              </a:solidFill>
            </a:endParaRPr>
          </a:p>
        </p:txBody>
      </p:sp>
      <p:sp>
        <p:nvSpPr>
          <p:cNvPr id="5" name="Pladsholder til sidefod 4"/>
          <p:cNvSpPr>
            <a:spLocks noGrp="1"/>
          </p:cNvSpPr>
          <p:nvPr>
            <p:ph type="ftr" sz="quarter" idx="11"/>
          </p:nvPr>
        </p:nvSpPr>
        <p:spPr/>
        <p:txBody>
          <a:bodyPr/>
          <a:lstStyle/>
          <a:p>
            <a:r>
              <a:rPr lang="da-DK" smtClean="0">
                <a:solidFill>
                  <a:schemeClr val="bg1"/>
                </a:solidFill>
              </a:rPr>
              <a:t>Lena Højgård Isager www.pkf.name</a:t>
            </a:r>
            <a:endParaRPr lang="da-DK">
              <a:solidFill>
                <a:schemeClr val="bg1"/>
              </a:solidFill>
            </a:endParaRPr>
          </a:p>
        </p:txBody>
      </p:sp>
      <p:sp>
        <p:nvSpPr>
          <p:cNvPr id="8" name="AutoShape 2" descr="ue.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1512052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 nåede hertil</a:t>
            </a:r>
            <a:endParaRPr lang="da-DK" dirty="0"/>
          </a:p>
        </p:txBody>
      </p:sp>
      <p:sp>
        <p:nvSpPr>
          <p:cNvPr id="3" name="Pladsholder til indhold 2"/>
          <p:cNvSpPr>
            <a:spLocks noGrp="1"/>
          </p:cNvSpPr>
          <p:nvPr>
            <p:ph idx="1"/>
          </p:nvPr>
        </p:nvSpPr>
        <p:spPr/>
        <p:txBody>
          <a:bodyPr/>
          <a:lstStyle/>
          <a:p>
            <a:r>
              <a:rPr lang="da-DK" dirty="0" smtClean="0"/>
              <a:t>Mangler at arbejde med medfølende selv, </a:t>
            </a:r>
            <a:r>
              <a:rPr lang="da-DK" dirty="0" err="1" smtClean="0"/>
              <a:t>slutttede</a:t>
            </a:r>
            <a:r>
              <a:rPr lang="da-DK" dirty="0" smtClean="0"/>
              <a:t> af med at tale </a:t>
            </a:r>
            <a:r>
              <a:rPr lang="da-DK" smtClean="0"/>
              <a:t>om implementering i deres daglige arbejde.</a:t>
            </a:r>
            <a:endParaRPr lang="da-DK"/>
          </a:p>
        </p:txBody>
      </p:sp>
      <p:sp>
        <p:nvSpPr>
          <p:cNvPr id="4" name="Pladsholder til sidefod 3"/>
          <p:cNvSpPr>
            <a:spLocks noGrp="1"/>
          </p:cNvSpPr>
          <p:nvPr>
            <p:ph type="ftr" sz="quarter" idx="11"/>
          </p:nvPr>
        </p:nvSpPr>
        <p:spPr/>
        <p:txBody>
          <a:bodyPr/>
          <a:lstStyle/>
          <a:p>
            <a:r>
              <a:rPr lang="da-DK" smtClean="0"/>
              <a:t>Lena Højgård Isager www.pkf.name</a:t>
            </a:r>
            <a:endParaRPr lang="da-DK"/>
          </a:p>
        </p:txBody>
      </p:sp>
    </p:spTree>
    <p:extLst>
      <p:ext uri="{BB962C8B-B14F-4D97-AF65-F5344CB8AC3E}">
        <p14:creationId xmlns:p14="http://schemas.microsoft.com/office/powerpoint/2010/main" val="8895568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solidFill>
                  <a:srgbClr val="F8E950"/>
                </a:solidFill>
              </a:rPr>
              <a:t>Øvelse parvis</a:t>
            </a:r>
            <a:endParaRPr lang="da-DK">
              <a:solidFill>
                <a:srgbClr val="F8E950"/>
              </a:solidFill>
            </a:endParaRPr>
          </a:p>
        </p:txBody>
      </p:sp>
      <p:sp>
        <p:nvSpPr>
          <p:cNvPr id="3" name="Pladsholder til indhold 2"/>
          <p:cNvSpPr>
            <a:spLocks noGrp="1"/>
          </p:cNvSpPr>
          <p:nvPr>
            <p:ph idx="1"/>
          </p:nvPr>
        </p:nvSpPr>
        <p:spPr/>
        <p:txBody>
          <a:bodyPr/>
          <a:lstStyle/>
          <a:p>
            <a:r>
              <a:rPr lang="da-DK" smtClean="0">
                <a:solidFill>
                  <a:srgbClr val="FFFFFF"/>
                </a:solidFill>
              </a:rPr>
              <a:t>Guid hinanden igennem medfølende selv</a:t>
            </a:r>
          </a:p>
          <a:p>
            <a:r>
              <a:rPr lang="da-DK" smtClean="0">
                <a:solidFill>
                  <a:srgbClr val="FFFFFF"/>
                </a:solidFill>
              </a:rPr>
              <a:t>Brug 10-15 min på hver guidning</a:t>
            </a:r>
          </a:p>
          <a:p>
            <a:r>
              <a:rPr lang="da-DK" smtClean="0">
                <a:solidFill>
                  <a:srgbClr val="FFFFFF"/>
                </a:solidFill>
              </a:rPr>
              <a:t>Giv hinanden venlig feedback, dvs. hvad var rart, godt, interessant. Hvad ville du måske godt have haft mere af? Fx et lidt roligere tempo </a:t>
            </a:r>
          </a:p>
          <a:p>
            <a:endParaRPr lang="da-DK">
              <a:solidFill>
                <a:srgbClr val="FFFFFF"/>
              </a:solidFill>
            </a:endParaRPr>
          </a:p>
          <a:p>
            <a:r>
              <a:rPr lang="da-DK" sz="2000" smtClean="0">
                <a:solidFill>
                  <a:srgbClr val="FFFFFF"/>
                </a:solidFill>
              </a:rPr>
              <a:t>( Ingen kritiske bemærkninger som fx det gik lidt for stærkt!)</a:t>
            </a:r>
            <a:endParaRPr lang="da-DK" sz="2000">
              <a:solidFill>
                <a:srgbClr val="FFFFFF"/>
              </a:solidFill>
            </a:endParaRPr>
          </a:p>
        </p:txBody>
      </p:sp>
      <p:sp>
        <p:nvSpPr>
          <p:cNvPr id="6" name="Pladsholder til sidefod 5"/>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25854088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Oval 3"/>
          <p:cNvSpPr>
            <a:spLocks noChangeArrowheads="1"/>
          </p:cNvSpPr>
          <p:nvPr/>
        </p:nvSpPr>
        <p:spPr bwMode="auto">
          <a:xfrm>
            <a:off x="323850" y="1161256"/>
            <a:ext cx="3743325" cy="2160588"/>
          </a:xfrm>
          <a:prstGeom prst="ellipse">
            <a:avLst/>
          </a:prstGeom>
          <a:solidFill>
            <a:schemeClr val="bg1"/>
          </a:solidFill>
          <a:ln w="9525">
            <a:solidFill>
              <a:schemeClr val="tx1"/>
            </a:solidFill>
            <a:round/>
            <a:headEnd/>
            <a:tailEnd/>
          </a:ln>
          <a:effectLst/>
          <a:extLst/>
        </p:spPr>
        <p:txBody>
          <a:bodyPr wrap="none" anchor="ctr"/>
          <a:lstStyle/>
          <a:p>
            <a:pPr eaLnBrk="1" hangingPunct="1">
              <a:lnSpc>
                <a:spcPct val="90000"/>
              </a:lnSpc>
              <a:spcBef>
                <a:spcPct val="20000"/>
              </a:spcBef>
              <a:defRPr/>
            </a:pPr>
            <a:endParaRPr lang="en-GB">
              <a:effectLst>
                <a:outerShdw blurRad="38100" dist="38100" dir="2700000" algn="tl">
                  <a:srgbClr val="000000">
                    <a:alpha val="43137"/>
                  </a:srgbClr>
                </a:outerShdw>
              </a:effectLst>
              <a:latin typeface="Times New Roman" pitchFamily="18" charset="0"/>
              <a:ea typeface="+mn-ea"/>
            </a:endParaRPr>
          </a:p>
        </p:txBody>
      </p:sp>
      <p:sp>
        <p:nvSpPr>
          <p:cNvPr id="572419" name="Oval 4"/>
          <p:cNvSpPr>
            <a:spLocks noChangeArrowheads="1"/>
          </p:cNvSpPr>
          <p:nvPr/>
        </p:nvSpPr>
        <p:spPr bwMode="auto">
          <a:xfrm>
            <a:off x="5003800" y="1233488"/>
            <a:ext cx="3671888" cy="20161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0"/>
              </a:spcBef>
              <a:buFontTx/>
              <a:buNone/>
            </a:pPr>
            <a:endParaRPr lang="en-US" altLang="da-DK" sz="1200" b="0">
              <a:solidFill>
                <a:srgbClr val="000066"/>
              </a:solidFill>
            </a:endParaRPr>
          </a:p>
        </p:txBody>
      </p:sp>
      <p:sp>
        <p:nvSpPr>
          <p:cNvPr id="572420" name="Text Box 5"/>
          <p:cNvSpPr txBox="1">
            <a:spLocks noChangeArrowheads="1"/>
          </p:cNvSpPr>
          <p:nvPr/>
        </p:nvSpPr>
        <p:spPr bwMode="auto">
          <a:xfrm>
            <a:off x="622300" y="1369919"/>
            <a:ext cx="3049587"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50000"/>
              </a:spcBef>
              <a:buFontTx/>
              <a:buNone/>
            </a:pPr>
            <a:r>
              <a:rPr lang="da-DK" altLang="da-DK" sz="1800" smtClean="0">
                <a:solidFill>
                  <a:srgbClr val="3B1BF9"/>
                </a:solidFill>
                <a:latin typeface="+mn-lt"/>
              </a:rPr>
              <a:t>At give/gøre</a:t>
            </a:r>
          </a:p>
          <a:p>
            <a:pPr algn="ctr" eaLnBrk="1" hangingPunct="1">
              <a:spcBef>
                <a:spcPct val="50000"/>
              </a:spcBef>
              <a:buFontTx/>
              <a:buNone/>
            </a:pPr>
            <a:r>
              <a:rPr lang="da-DK" altLang="da-DK" sz="1800" smtClean="0">
                <a:solidFill>
                  <a:srgbClr val="3B1BF9"/>
                </a:solidFill>
                <a:latin typeface="+mn-lt"/>
              </a:rPr>
              <a:t>Mindfulde venlige handlinger</a:t>
            </a:r>
          </a:p>
          <a:p>
            <a:pPr algn="ctr" eaLnBrk="1" hangingPunct="1">
              <a:spcBef>
                <a:spcPct val="50000"/>
              </a:spcBef>
              <a:buFontTx/>
              <a:buNone/>
            </a:pPr>
            <a:r>
              <a:rPr lang="da-DK" altLang="da-DK" sz="1800" smtClean="0">
                <a:solidFill>
                  <a:srgbClr val="3B1BF9"/>
                </a:solidFill>
                <a:latin typeface="+mn-lt"/>
              </a:rPr>
              <a:t>Engagere sig i det frygtede</a:t>
            </a:r>
          </a:p>
          <a:p>
            <a:pPr algn="ctr" eaLnBrk="1" hangingPunct="1">
              <a:spcBef>
                <a:spcPct val="50000"/>
              </a:spcBef>
              <a:buFontTx/>
              <a:buNone/>
            </a:pPr>
            <a:endParaRPr lang="da-DK" altLang="da-DK" sz="1800">
              <a:solidFill>
                <a:srgbClr val="3B1BF9"/>
              </a:solidFill>
              <a:latin typeface="+mn-lt"/>
            </a:endParaRPr>
          </a:p>
        </p:txBody>
      </p:sp>
      <p:sp>
        <p:nvSpPr>
          <p:cNvPr id="572422" name="Oval 7"/>
          <p:cNvSpPr>
            <a:spLocks noChangeArrowheads="1"/>
          </p:cNvSpPr>
          <p:nvPr/>
        </p:nvSpPr>
        <p:spPr bwMode="auto">
          <a:xfrm>
            <a:off x="2771775" y="4508500"/>
            <a:ext cx="3816350" cy="208915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0"/>
              </a:spcBef>
              <a:buFontTx/>
              <a:buNone/>
            </a:pPr>
            <a:r>
              <a:rPr lang="da-DK" altLang="da-DK" sz="2400" i="1" smtClean="0">
                <a:solidFill>
                  <a:srgbClr val="800000"/>
                </a:solidFill>
                <a:latin typeface="+mn-lt"/>
              </a:rPr>
              <a:t>Trussel</a:t>
            </a:r>
          </a:p>
          <a:p>
            <a:pPr algn="ctr" eaLnBrk="1" hangingPunct="1">
              <a:spcBef>
                <a:spcPct val="0"/>
              </a:spcBef>
              <a:buFontTx/>
              <a:buNone/>
            </a:pPr>
            <a:r>
              <a:rPr lang="da-DK" altLang="da-DK" sz="1800" smtClean="0">
                <a:solidFill>
                  <a:srgbClr val="800000"/>
                </a:solidFill>
                <a:latin typeface="+mn-lt"/>
              </a:rPr>
              <a:t>Mindful opmærksomhed</a:t>
            </a:r>
          </a:p>
          <a:p>
            <a:pPr algn="ctr" eaLnBrk="1" hangingPunct="1">
              <a:spcBef>
                <a:spcPct val="0"/>
              </a:spcBef>
              <a:buFontTx/>
              <a:buNone/>
            </a:pPr>
            <a:r>
              <a:rPr lang="da-DK" altLang="da-DK" sz="1800" smtClean="0">
                <a:solidFill>
                  <a:srgbClr val="800000"/>
                </a:solidFill>
                <a:latin typeface="+mn-lt"/>
              </a:rPr>
              <a:t>Triggere</a:t>
            </a:r>
          </a:p>
          <a:p>
            <a:pPr algn="ctr" eaLnBrk="1" hangingPunct="1">
              <a:spcBef>
                <a:spcPct val="0"/>
              </a:spcBef>
              <a:buFontTx/>
              <a:buNone/>
            </a:pPr>
            <a:r>
              <a:rPr lang="da-DK" altLang="da-DK" sz="1800" smtClean="0">
                <a:solidFill>
                  <a:srgbClr val="800000"/>
                </a:solidFill>
                <a:latin typeface="+mn-lt"/>
              </a:rPr>
              <a:t>Kropslige fornemmelser</a:t>
            </a:r>
          </a:p>
          <a:p>
            <a:pPr algn="ctr" eaLnBrk="1" hangingPunct="1">
              <a:spcBef>
                <a:spcPct val="0"/>
              </a:spcBef>
              <a:buFontTx/>
              <a:buNone/>
            </a:pPr>
            <a:r>
              <a:rPr lang="da-DK" altLang="da-DK" sz="1800" smtClean="0">
                <a:solidFill>
                  <a:srgbClr val="800000"/>
                </a:solidFill>
                <a:latin typeface="+mn-lt"/>
              </a:rPr>
              <a:t>Rumination</a:t>
            </a:r>
          </a:p>
          <a:p>
            <a:pPr algn="ctr" eaLnBrk="1" hangingPunct="1">
              <a:spcBef>
                <a:spcPct val="0"/>
              </a:spcBef>
              <a:buFontTx/>
              <a:buNone/>
            </a:pPr>
            <a:r>
              <a:rPr lang="da-DK" altLang="da-DK" sz="1800" smtClean="0">
                <a:solidFill>
                  <a:srgbClr val="800000"/>
                </a:solidFill>
                <a:latin typeface="+mn-lt"/>
              </a:rPr>
              <a:t>At sætte ord på</a:t>
            </a:r>
            <a:endParaRPr lang="da-DK" altLang="da-DK" sz="1800">
              <a:solidFill>
                <a:srgbClr val="800000"/>
              </a:solidFill>
              <a:latin typeface="+mn-lt"/>
            </a:endParaRPr>
          </a:p>
        </p:txBody>
      </p:sp>
      <p:sp>
        <p:nvSpPr>
          <p:cNvPr id="91143" name="Text Box 14"/>
          <p:cNvSpPr txBox="1">
            <a:spLocks noChangeArrowheads="1"/>
          </p:cNvSpPr>
          <p:nvPr/>
        </p:nvSpPr>
        <p:spPr bwMode="auto">
          <a:xfrm>
            <a:off x="2916238" y="6163468"/>
            <a:ext cx="381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eaLnBrk="1" hangingPunct="1">
              <a:spcBef>
                <a:spcPct val="50000"/>
              </a:spcBef>
              <a:buFontTx/>
              <a:buNone/>
            </a:pPr>
            <a:endParaRPr lang="en-US" altLang="da-DK" sz="2800"/>
          </a:p>
        </p:txBody>
      </p:sp>
      <p:sp>
        <p:nvSpPr>
          <p:cNvPr id="91144" name="Oval 21"/>
          <p:cNvSpPr>
            <a:spLocks noChangeArrowheads="1"/>
          </p:cNvSpPr>
          <p:nvPr/>
        </p:nvSpPr>
        <p:spPr bwMode="auto">
          <a:xfrm>
            <a:off x="3167063" y="2996804"/>
            <a:ext cx="3025775" cy="1368425"/>
          </a:xfrm>
          <a:prstGeom prst="ellipse">
            <a:avLst/>
          </a:prstGeom>
          <a:solidFill>
            <a:srgbClr val="0099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eaLnBrk="1" hangingPunct="1">
              <a:spcBef>
                <a:spcPct val="0"/>
              </a:spcBef>
              <a:buFontTx/>
              <a:buNone/>
            </a:pPr>
            <a:endParaRPr lang="en-US" altLang="da-DK" sz="1800">
              <a:solidFill>
                <a:schemeClr val="bg1"/>
              </a:solidFill>
            </a:endParaRPr>
          </a:p>
        </p:txBody>
      </p:sp>
      <p:sp>
        <p:nvSpPr>
          <p:cNvPr id="572425" name="Text Box 22"/>
          <p:cNvSpPr txBox="1">
            <a:spLocks noChangeArrowheads="1"/>
          </p:cNvSpPr>
          <p:nvPr/>
        </p:nvSpPr>
        <p:spPr bwMode="auto">
          <a:xfrm>
            <a:off x="3383756" y="3127496"/>
            <a:ext cx="2592388" cy="1107996"/>
          </a:xfrm>
          <a:prstGeom prst="rect">
            <a:avLst/>
          </a:prstGeom>
          <a:noFill/>
          <a:ln w="9525">
            <a:noFill/>
            <a:miter lim="800000"/>
            <a:headEnd/>
            <a:tailEnd/>
          </a:ln>
        </p:spPr>
        <p:txBody>
          <a:bodyPr>
            <a:spAutoFit/>
          </a:bodyPr>
          <a:lstStyle>
            <a:lvl1pPr eaLnBrk="0" hangingPunct="0">
              <a:defRPr sz="2400" b="1">
                <a:solidFill>
                  <a:schemeClr val="bg1"/>
                </a:solidFill>
                <a:latin typeface="Times New Roman" charset="0"/>
                <a:ea typeface="MS PGothic" charset="-128"/>
              </a:defRPr>
            </a:lvl1pPr>
            <a:lvl2pPr marL="742950" indent="-285750" eaLnBrk="0" hangingPunct="0">
              <a:defRPr sz="2400" b="1">
                <a:solidFill>
                  <a:schemeClr val="bg1"/>
                </a:solidFill>
                <a:latin typeface="Times New Roman" charset="0"/>
                <a:ea typeface="MS PGothic" charset="-128"/>
              </a:defRPr>
            </a:lvl2pPr>
            <a:lvl3pPr marL="1143000" indent="-228600" eaLnBrk="0" hangingPunct="0">
              <a:defRPr sz="2400" b="1">
                <a:solidFill>
                  <a:schemeClr val="bg1"/>
                </a:solidFill>
                <a:latin typeface="Times New Roman" charset="0"/>
                <a:ea typeface="MS PGothic" charset="-128"/>
              </a:defRPr>
            </a:lvl3pPr>
            <a:lvl4pPr marL="1600200" indent="-228600" eaLnBrk="0" hangingPunct="0">
              <a:defRPr sz="2400" b="1">
                <a:solidFill>
                  <a:schemeClr val="bg1"/>
                </a:solidFill>
                <a:latin typeface="Times New Roman" charset="0"/>
                <a:ea typeface="MS PGothic" charset="-128"/>
              </a:defRPr>
            </a:lvl4pPr>
            <a:lvl5pPr marL="2057400" indent="-228600" eaLnBrk="0" hangingPunct="0">
              <a:defRPr sz="2400" b="1">
                <a:solidFill>
                  <a:schemeClr val="bg1"/>
                </a:solidFill>
                <a:latin typeface="Times New Roman" charset="0"/>
                <a:ea typeface="MS PGothic" charset="-128"/>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MS PGothic" charset="-128"/>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MS PGothic" charset="-128"/>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MS PGothic" charset="-128"/>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MS PGothic" charset="-128"/>
              </a:defRPr>
            </a:lvl9pPr>
          </a:lstStyle>
          <a:p>
            <a:pPr algn="ctr" eaLnBrk="1" hangingPunct="1">
              <a:spcBef>
                <a:spcPts val="1200"/>
              </a:spcBef>
              <a:defRPr/>
            </a:pPr>
            <a:r>
              <a:rPr lang="en-GB" altLang="da-DK" sz="2800" err="1" smtClean="0">
                <a:effectLst>
                  <a:outerShdw blurRad="38100" dist="38100" dir="2700000" algn="tl">
                    <a:srgbClr val="000000"/>
                  </a:outerShdw>
                </a:effectLst>
                <a:latin typeface="+mn-lt"/>
                <a:ea typeface="ＭＳ Ｐゴシック" charset="-128"/>
              </a:rPr>
              <a:t>Medfølende</a:t>
            </a:r>
            <a:endParaRPr lang="en-GB" altLang="da-DK" sz="2800" smtClean="0">
              <a:effectLst>
                <a:outerShdw blurRad="38100" dist="38100" dir="2700000" algn="tl">
                  <a:srgbClr val="000000"/>
                </a:outerShdw>
              </a:effectLst>
              <a:latin typeface="+mn-lt"/>
              <a:ea typeface="ＭＳ Ｐゴシック" charset="-128"/>
            </a:endParaRPr>
          </a:p>
          <a:p>
            <a:pPr algn="ctr" eaLnBrk="1" hangingPunct="1">
              <a:spcBef>
                <a:spcPts val="1200"/>
              </a:spcBef>
              <a:defRPr/>
            </a:pPr>
            <a:r>
              <a:rPr lang="en-GB" altLang="da-DK" sz="2800" err="1" smtClean="0">
                <a:effectLst>
                  <a:outerShdw blurRad="38100" dist="38100" dir="2700000" algn="tl">
                    <a:srgbClr val="000000"/>
                  </a:outerShdw>
                </a:effectLst>
                <a:latin typeface="+mn-lt"/>
                <a:ea typeface="ＭＳ Ｐゴシック" charset="-128"/>
              </a:rPr>
              <a:t>selv</a:t>
            </a:r>
            <a:endParaRPr lang="en-GB" altLang="da-DK" sz="2800" smtClean="0">
              <a:effectLst>
                <a:outerShdw blurRad="38100" dist="38100" dir="2700000" algn="tl">
                  <a:srgbClr val="000000"/>
                </a:outerShdw>
              </a:effectLst>
              <a:latin typeface="+mn-lt"/>
              <a:ea typeface="ＭＳ Ｐゴシック" charset="-128"/>
            </a:endParaRPr>
          </a:p>
        </p:txBody>
      </p:sp>
      <p:sp>
        <p:nvSpPr>
          <p:cNvPr id="572426" name="Line 24"/>
          <p:cNvSpPr>
            <a:spLocks noChangeShapeType="1"/>
          </p:cNvSpPr>
          <p:nvPr/>
        </p:nvSpPr>
        <p:spPr bwMode="auto">
          <a:xfrm>
            <a:off x="5822468" y="4207997"/>
            <a:ext cx="0" cy="430213"/>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27" name="Line 25"/>
          <p:cNvSpPr>
            <a:spLocks noChangeShapeType="1"/>
          </p:cNvSpPr>
          <p:nvPr/>
        </p:nvSpPr>
        <p:spPr bwMode="auto">
          <a:xfrm flipV="1">
            <a:off x="3492500" y="4221163"/>
            <a:ext cx="0" cy="431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28" name="Line 26"/>
          <p:cNvSpPr>
            <a:spLocks noChangeShapeType="1"/>
          </p:cNvSpPr>
          <p:nvPr/>
        </p:nvSpPr>
        <p:spPr bwMode="auto">
          <a:xfrm flipH="1" flipV="1">
            <a:off x="2484438" y="3500438"/>
            <a:ext cx="431800" cy="28892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29" name="Line 27"/>
          <p:cNvSpPr>
            <a:spLocks noChangeShapeType="1"/>
          </p:cNvSpPr>
          <p:nvPr/>
        </p:nvSpPr>
        <p:spPr bwMode="auto">
          <a:xfrm flipV="1">
            <a:off x="6300788" y="3424933"/>
            <a:ext cx="431800" cy="28733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30" name="Line 28"/>
          <p:cNvSpPr>
            <a:spLocks noChangeShapeType="1"/>
          </p:cNvSpPr>
          <p:nvPr/>
        </p:nvSpPr>
        <p:spPr bwMode="auto">
          <a:xfrm>
            <a:off x="4140199" y="2158162"/>
            <a:ext cx="863600" cy="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2" name="Tekstfelt 1"/>
          <p:cNvSpPr txBox="1"/>
          <p:nvPr/>
        </p:nvSpPr>
        <p:spPr>
          <a:xfrm>
            <a:off x="1021867" y="301761"/>
            <a:ext cx="7316166" cy="707886"/>
          </a:xfrm>
          <a:prstGeom prst="rect">
            <a:avLst/>
          </a:prstGeom>
          <a:noFill/>
        </p:spPr>
        <p:txBody>
          <a:bodyPr wrap="square" rtlCol="0">
            <a:spAutoFit/>
          </a:bodyPr>
          <a:lstStyle/>
          <a:p>
            <a:pPr algn="ctr"/>
            <a:r>
              <a:rPr lang="da-DK" sz="4000" smtClean="0">
                <a:solidFill>
                  <a:srgbClr val="F8E950"/>
                </a:solidFill>
                <a:latin typeface="+mj-lt"/>
              </a:rPr>
              <a:t>Integrerende medfølende proces</a:t>
            </a:r>
            <a:endParaRPr lang="da-DK" sz="4000">
              <a:solidFill>
                <a:srgbClr val="F8E950"/>
              </a:solidFill>
              <a:latin typeface="+mj-lt"/>
            </a:endParaRPr>
          </a:p>
        </p:txBody>
      </p:sp>
      <p:sp>
        <p:nvSpPr>
          <p:cNvPr id="17" name="Text Box 6"/>
          <p:cNvSpPr txBox="1">
            <a:spLocks noChangeArrowheads="1"/>
          </p:cNvSpPr>
          <p:nvPr/>
        </p:nvSpPr>
        <p:spPr bwMode="auto">
          <a:xfrm>
            <a:off x="5385592" y="1407659"/>
            <a:ext cx="28336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0"/>
              </a:spcBef>
              <a:buFontTx/>
              <a:buNone/>
            </a:pPr>
            <a:r>
              <a:rPr lang="da-DK" altLang="da-DK" sz="1800" smtClean="0">
                <a:solidFill>
                  <a:srgbClr val="339933"/>
                </a:solidFill>
                <a:latin typeface="+mn-lt"/>
              </a:rPr>
              <a:t>At modtage/falde til ro</a:t>
            </a:r>
          </a:p>
          <a:p>
            <a:pPr algn="ctr" eaLnBrk="1" hangingPunct="1">
              <a:spcBef>
                <a:spcPct val="0"/>
              </a:spcBef>
              <a:buFontTx/>
              <a:buNone/>
            </a:pPr>
            <a:r>
              <a:rPr lang="da-DK" altLang="da-DK" sz="1800" smtClean="0">
                <a:solidFill>
                  <a:srgbClr val="339933"/>
                </a:solidFill>
                <a:latin typeface="+mn-lt"/>
              </a:rPr>
              <a:t>Beroligende åndedræt/Ro</a:t>
            </a:r>
          </a:p>
          <a:p>
            <a:pPr algn="ctr" eaLnBrk="1" hangingPunct="1">
              <a:spcBef>
                <a:spcPct val="0"/>
              </a:spcBef>
              <a:buFontTx/>
              <a:buNone/>
            </a:pPr>
            <a:r>
              <a:rPr lang="da-DK" altLang="da-DK" sz="1800" smtClean="0">
                <a:solidFill>
                  <a:srgbClr val="339933"/>
                </a:solidFill>
                <a:latin typeface="+mn-lt"/>
              </a:rPr>
              <a:t>Få jordforbindelse/stabilitet</a:t>
            </a:r>
          </a:p>
          <a:p>
            <a:pPr algn="ctr" eaLnBrk="1" hangingPunct="1">
              <a:spcBef>
                <a:spcPct val="0"/>
              </a:spcBef>
              <a:buFontTx/>
              <a:buNone/>
            </a:pPr>
            <a:r>
              <a:rPr lang="da-DK" altLang="da-DK" sz="1800" smtClean="0">
                <a:solidFill>
                  <a:srgbClr val="339933"/>
                </a:solidFill>
                <a:latin typeface="+mn-lt"/>
              </a:rPr>
              <a:t>Bekræftelse</a:t>
            </a:r>
          </a:p>
          <a:p>
            <a:pPr algn="ctr" eaLnBrk="1" hangingPunct="1">
              <a:spcBef>
                <a:spcPct val="0"/>
              </a:spcBef>
              <a:buFontTx/>
              <a:buNone/>
            </a:pPr>
            <a:r>
              <a:rPr lang="da-DK" altLang="da-DK" sz="1800" smtClean="0">
                <a:solidFill>
                  <a:srgbClr val="339933"/>
                </a:solidFill>
                <a:latin typeface="+mn-lt"/>
              </a:rPr>
              <a:t>Taknemmelighed værdsættelse</a:t>
            </a:r>
            <a:endParaRPr lang="da-DK" altLang="da-DK" sz="1800">
              <a:solidFill>
                <a:srgbClr val="339933"/>
              </a:solidFill>
              <a:latin typeface="+mn-lt"/>
            </a:endParaRPr>
          </a:p>
        </p:txBody>
      </p:sp>
      <p:sp>
        <p:nvSpPr>
          <p:cNvPr id="4" name="Pladsholder til sidefod 3"/>
          <p:cNvSpPr>
            <a:spLocks noGrp="1"/>
          </p:cNvSpPr>
          <p:nvPr>
            <p:ph type="ftr" sz="quarter" idx="11"/>
          </p:nvPr>
        </p:nvSpPr>
        <p:spPr>
          <a:xfrm>
            <a:off x="3124200" y="6492875"/>
            <a:ext cx="2895600" cy="365125"/>
          </a:xfrm>
        </p:spPr>
        <p:txBody>
          <a:bodyPr/>
          <a:lstStyle/>
          <a:p>
            <a:r>
              <a:rPr lang="da-DK" smtClean="0">
                <a:solidFill>
                  <a:schemeClr val="bg1"/>
                </a:solidFill>
                <a:latin typeface="Calibri"/>
              </a:rPr>
              <a:t>Lena Højgård Isager </a:t>
            </a:r>
            <a:r>
              <a:rPr lang="da-DK" err="1" smtClean="0">
                <a:solidFill>
                  <a:schemeClr val="bg1"/>
                </a:solidFill>
                <a:latin typeface="Calibri"/>
              </a:rPr>
              <a:t>www.pkf.name</a:t>
            </a:r>
            <a:endParaRPr lang="da-DK">
              <a:solidFill>
                <a:schemeClr val="bg1"/>
              </a:solidFill>
              <a:latin typeface="Calibri"/>
            </a:endParaRPr>
          </a:p>
        </p:txBody>
      </p:sp>
      <p:sp>
        <p:nvSpPr>
          <p:cNvPr id="19" name="Rectangle 17"/>
          <p:cNvSpPr>
            <a:spLocks/>
          </p:cNvSpPr>
          <p:nvPr/>
        </p:nvSpPr>
        <p:spPr bwMode="auto">
          <a:xfrm>
            <a:off x="6943907" y="5941635"/>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2015 </a:t>
            </a:r>
            <a:r>
              <a:rPr lang="en-US" sz="1100">
                <a:solidFill>
                  <a:srgbClr val="FFFFFF"/>
                </a:solidFill>
                <a:cs typeface="Comic Sans MS" charset="0"/>
                <a:sym typeface="Comic Sans MS" charset="0"/>
              </a:rPr>
              <a:t>(</a:t>
            </a:r>
            <a:r>
              <a:rPr lang="en-US" sz="1100" err="1" smtClean="0">
                <a:solidFill>
                  <a:srgbClr val="FFFFFF"/>
                </a:solidFill>
                <a:cs typeface="Comic Sans MS" charset="0"/>
                <a:sym typeface="Comic Sans MS" charset="0"/>
              </a:rPr>
              <a:t>Isager</a:t>
            </a:r>
            <a:r>
              <a:rPr lang="en-US" sz="1100" smtClean="0">
                <a:solidFill>
                  <a:srgbClr val="FFFFFF"/>
                </a:solidFill>
                <a:cs typeface="Comic Sans MS" charset="0"/>
                <a:sym typeface="Comic Sans MS" charset="0"/>
              </a:rPr>
              <a:t>)</a:t>
            </a:r>
            <a:endParaRPr lang="en-US" sz="1100">
              <a:solidFill>
                <a:srgbClr val="FFFFFF"/>
              </a:solidFill>
              <a:cs typeface="Comic Sans MS" charset="0"/>
              <a:sym typeface="Comic Sans MS" charset="0"/>
            </a:endParaRPr>
          </a:p>
        </p:txBody>
      </p:sp>
    </p:spTree>
    <p:extLst>
      <p:ext uri="{BB962C8B-B14F-4D97-AF65-F5344CB8AC3E}">
        <p14:creationId xmlns:p14="http://schemas.microsoft.com/office/powerpoint/2010/main" val="15792435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Lena Højgård Isager www.pkf.name</a:t>
            </a:r>
            <a:endParaRPr lang="da-DK"/>
          </a:p>
        </p:txBody>
      </p:sp>
      <p:sp>
        <p:nvSpPr>
          <p:cNvPr id="3" name="Tekstfelt 2"/>
          <p:cNvSpPr txBox="1"/>
          <p:nvPr/>
        </p:nvSpPr>
        <p:spPr>
          <a:xfrm>
            <a:off x="2991375" y="1880755"/>
            <a:ext cx="3161250" cy="584775"/>
          </a:xfrm>
          <a:prstGeom prst="rect">
            <a:avLst/>
          </a:prstGeom>
          <a:noFill/>
        </p:spPr>
        <p:txBody>
          <a:bodyPr wrap="none" rtlCol="0">
            <a:spAutoFit/>
          </a:bodyPr>
          <a:lstStyle/>
          <a:p>
            <a:r>
              <a:rPr lang="da-DK" sz="3200" dirty="0" smtClean="0">
                <a:solidFill>
                  <a:schemeClr val="bg1"/>
                </a:solidFill>
              </a:rPr>
              <a:t>Klip fra Inside Out</a:t>
            </a:r>
            <a:endParaRPr lang="da-DK" sz="3200" dirty="0">
              <a:solidFill>
                <a:schemeClr val="bg1"/>
              </a:solidFill>
            </a:endParaRPr>
          </a:p>
        </p:txBody>
      </p:sp>
      <p:sp>
        <p:nvSpPr>
          <p:cNvPr id="4" name="Tekstfelt 3"/>
          <p:cNvSpPr txBox="1"/>
          <p:nvPr/>
        </p:nvSpPr>
        <p:spPr>
          <a:xfrm>
            <a:off x="2587336" y="2815937"/>
            <a:ext cx="5014450" cy="369332"/>
          </a:xfrm>
          <a:prstGeom prst="rect">
            <a:avLst/>
          </a:prstGeom>
          <a:noFill/>
        </p:spPr>
        <p:txBody>
          <a:bodyPr wrap="none" rtlCol="0">
            <a:spAutoFit/>
          </a:bodyPr>
          <a:lstStyle/>
          <a:p>
            <a:r>
              <a:rPr lang="da-DK" dirty="0" err="1">
                <a:solidFill>
                  <a:schemeClr val="bg1"/>
                </a:solidFill>
              </a:rPr>
              <a:t>https</a:t>
            </a:r>
            <a:r>
              <a:rPr lang="da-DK" dirty="0">
                <a:solidFill>
                  <a:schemeClr val="bg1"/>
                </a:solidFill>
              </a:rPr>
              <a:t>://</a:t>
            </a:r>
            <a:r>
              <a:rPr lang="da-DK" dirty="0" err="1">
                <a:solidFill>
                  <a:schemeClr val="bg1"/>
                </a:solidFill>
              </a:rPr>
              <a:t>www.youtube.com</a:t>
            </a:r>
            <a:r>
              <a:rPr lang="da-DK" dirty="0">
                <a:solidFill>
                  <a:schemeClr val="bg1"/>
                </a:solidFill>
              </a:rPr>
              <a:t>/</a:t>
            </a:r>
            <a:r>
              <a:rPr lang="da-DK" dirty="0" err="1">
                <a:solidFill>
                  <a:schemeClr val="bg1"/>
                </a:solidFill>
              </a:rPr>
              <a:t>watch?v</a:t>
            </a:r>
            <a:r>
              <a:rPr lang="da-DK" dirty="0">
                <a:solidFill>
                  <a:schemeClr val="bg1"/>
                </a:solidFill>
              </a:rPr>
              <a:t>=yRUAzGQ3nSY</a:t>
            </a:r>
          </a:p>
        </p:txBody>
      </p:sp>
    </p:spTree>
    <p:extLst>
      <p:ext uri="{BB962C8B-B14F-4D97-AF65-F5344CB8AC3E}">
        <p14:creationId xmlns:p14="http://schemas.microsoft.com/office/powerpoint/2010/main" val="5912561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0372"/>
            <a:ext cx="8229600" cy="1143000"/>
          </a:xfrm>
        </p:spPr>
        <p:txBody>
          <a:bodyPr>
            <a:noAutofit/>
          </a:bodyPr>
          <a:lstStyle/>
          <a:p>
            <a:r>
              <a:rPr lang="da-DK" sz="4000" dirty="0" smtClean="0">
                <a:solidFill>
                  <a:srgbClr val="F8E950"/>
                </a:solidFill>
              </a:rPr>
              <a:t>Funktionsanalyse </a:t>
            </a:r>
            <a:r>
              <a:rPr lang="da-DK" sz="4000" dirty="0">
                <a:solidFill>
                  <a:srgbClr val="F8E950"/>
                </a:solidFill>
              </a:rPr>
              <a:t>af følelserne </a:t>
            </a:r>
            <a:r>
              <a:rPr lang="da-DK" sz="4000" dirty="0" smtClean="0">
                <a:solidFill>
                  <a:srgbClr val="F8E950"/>
                </a:solidFill>
              </a:rPr>
              <a:t/>
            </a:r>
            <a:br>
              <a:rPr lang="da-DK" sz="4000" dirty="0" smtClean="0">
                <a:solidFill>
                  <a:srgbClr val="F8E950"/>
                </a:solidFill>
              </a:rPr>
            </a:br>
            <a:r>
              <a:rPr lang="da-DK" sz="4000" dirty="0" smtClean="0">
                <a:solidFill>
                  <a:srgbClr val="F8E950"/>
                </a:solidFill>
              </a:rPr>
              <a:t>i </a:t>
            </a:r>
            <a:r>
              <a:rPr lang="da-DK" sz="4000" dirty="0">
                <a:solidFill>
                  <a:srgbClr val="F8E950"/>
                </a:solidFill>
              </a:rPr>
              <a:t>forbindelse med en nylig konflikt </a:t>
            </a:r>
            <a:r>
              <a:rPr lang="da-DK" sz="4000" dirty="0">
                <a:solidFill>
                  <a:srgbClr val="FFFFFF"/>
                </a:solidFill>
              </a:rPr>
              <a:t/>
            </a:r>
            <a:br>
              <a:rPr lang="da-DK" sz="4000" dirty="0">
                <a:solidFill>
                  <a:srgbClr val="FFFFFF"/>
                </a:solidFill>
              </a:rPr>
            </a:br>
            <a:endParaRPr lang="da-DK" sz="4000" dirty="0">
              <a:solidFill>
                <a:srgbClr val="FFFFFF"/>
              </a:solidFill>
            </a:endParaRPr>
          </a:p>
        </p:txBody>
      </p:sp>
      <p:sp>
        <p:nvSpPr>
          <p:cNvPr id="3" name="Pladsholder til indhold 2"/>
          <p:cNvSpPr>
            <a:spLocks noGrp="1"/>
          </p:cNvSpPr>
          <p:nvPr>
            <p:ph idx="1"/>
          </p:nvPr>
        </p:nvSpPr>
        <p:spPr/>
        <p:txBody>
          <a:bodyPr>
            <a:normAutofit fontScale="77500" lnSpcReduction="20000"/>
          </a:bodyPr>
          <a:lstStyle/>
          <a:p>
            <a:pPr marL="0" indent="0" algn="ctr">
              <a:buNone/>
            </a:pPr>
            <a:endParaRPr lang="da-DK" dirty="0" smtClean="0">
              <a:solidFill>
                <a:srgbClr val="FFFFFF"/>
              </a:solidFill>
            </a:endParaRPr>
          </a:p>
          <a:p>
            <a:pPr marL="0" indent="0" algn="ctr">
              <a:buNone/>
            </a:pPr>
            <a:endParaRPr lang="da-DK" dirty="0">
              <a:solidFill>
                <a:srgbClr val="FFFFFF"/>
              </a:solidFill>
            </a:endParaRPr>
          </a:p>
          <a:p>
            <a:pPr marL="0" indent="0" algn="ctr">
              <a:buNone/>
            </a:pPr>
            <a:endParaRPr lang="da-DK" dirty="0">
              <a:solidFill>
                <a:srgbClr val="FFFFFF"/>
              </a:solidFill>
            </a:endParaRPr>
          </a:p>
          <a:p>
            <a:pPr marL="0" indent="0" algn="ctr">
              <a:buNone/>
            </a:pPr>
            <a:r>
              <a:rPr lang="da-DK" dirty="0" smtClean="0">
                <a:solidFill>
                  <a:srgbClr val="FFFFFF"/>
                </a:solidFill>
              </a:rPr>
              <a:t> Papir med overskrifter:</a:t>
            </a:r>
          </a:p>
          <a:p>
            <a:pPr marL="0" indent="0" algn="ctr">
              <a:buNone/>
            </a:pPr>
            <a:r>
              <a:rPr lang="da-DK" dirty="0" smtClean="0">
                <a:solidFill>
                  <a:srgbClr val="FFFFFF"/>
                </a:solidFill>
              </a:rPr>
              <a:t>Tanker, Krop, Adfærd, Erindringer og behov</a:t>
            </a:r>
          </a:p>
          <a:p>
            <a:pPr marL="0" indent="0" algn="ctr">
              <a:buNone/>
            </a:pPr>
            <a:endParaRPr lang="da-DK" dirty="0" smtClean="0">
              <a:solidFill>
                <a:srgbClr val="FFFFFF"/>
              </a:solidFill>
            </a:endParaRPr>
          </a:p>
          <a:p>
            <a:pPr marL="0" indent="0" algn="ctr">
              <a:buNone/>
            </a:pPr>
            <a:r>
              <a:rPr lang="da-DK" dirty="0" smtClean="0">
                <a:solidFill>
                  <a:srgbClr val="FFFFFF"/>
                </a:solidFill>
              </a:rPr>
              <a:t>Fokus på:</a:t>
            </a:r>
          </a:p>
          <a:p>
            <a:pPr marL="0" indent="0" algn="ctr">
              <a:buNone/>
            </a:pPr>
            <a:r>
              <a:rPr lang="da-DK" dirty="0">
                <a:solidFill>
                  <a:srgbClr val="FFFFFF"/>
                </a:solidFill>
              </a:rPr>
              <a:t>V</a:t>
            </a:r>
            <a:r>
              <a:rPr lang="da-DK" dirty="0" smtClean="0">
                <a:solidFill>
                  <a:srgbClr val="FFFFFF"/>
                </a:solidFill>
              </a:rPr>
              <a:t>rede selv </a:t>
            </a:r>
          </a:p>
          <a:p>
            <a:pPr marL="0" indent="0" algn="ctr">
              <a:buNone/>
            </a:pPr>
            <a:r>
              <a:rPr lang="da-DK" dirty="0" smtClean="0">
                <a:solidFill>
                  <a:srgbClr val="FFFFFF"/>
                </a:solidFill>
              </a:rPr>
              <a:t>Angste selv</a:t>
            </a:r>
          </a:p>
          <a:p>
            <a:pPr marL="0" indent="0" algn="ctr">
              <a:buNone/>
            </a:pPr>
            <a:r>
              <a:rPr lang="da-DK" dirty="0" smtClean="0">
                <a:solidFill>
                  <a:srgbClr val="FFFFFF"/>
                </a:solidFill>
              </a:rPr>
              <a:t>Triste selv</a:t>
            </a:r>
          </a:p>
          <a:p>
            <a:pPr marL="0" indent="0" algn="ctr">
              <a:buNone/>
            </a:pPr>
            <a:r>
              <a:rPr lang="da-DK" dirty="0" smtClean="0">
                <a:solidFill>
                  <a:srgbClr val="FFFFFF"/>
                </a:solidFill>
              </a:rPr>
              <a:t>Medfølende selv</a:t>
            </a:r>
          </a:p>
        </p:txBody>
      </p:sp>
      <p:sp>
        <p:nvSpPr>
          <p:cNvPr id="6" name="Pladsholder til sidefod 5"/>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Tree>
    <p:extLst>
      <p:ext uri="{BB962C8B-B14F-4D97-AF65-F5344CB8AC3E}">
        <p14:creationId xmlns:p14="http://schemas.microsoft.com/office/powerpoint/2010/main" val="260800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smtClean="0"/>
              <a:t>Lena Højgård Isager www.pkf.name</a:t>
            </a:r>
            <a:endParaRPr lang="da-DK"/>
          </a:p>
        </p:txBody>
      </p:sp>
      <p:pic>
        <p:nvPicPr>
          <p:cNvPr id="5" name="Billede 4"/>
          <p:cNvPicPr>
            <a:picLocks noChangeAspect="1"/>
          </p:cNvPicPr>
          <p:nvPr/>
        </p:nvPicPr>
        <p:blipFill rotWithShape="1">
          <a:blip r:embed="rId2">
            <a:extLst>
              <a:ext uri="{28A0092B-C50C-407E-A947-70E740481C1C}">
                <a14:useLocalDpi xmlns:a14="http://schemas.microsoft.com/office/drawing/2010/main" val="0"/>
              </a:ext>
            </a:extLst>
          </a:blip>
          <a:srcRect l="8243" t="8788" r="9850" b="5304"/>
          <a:stretch/>
        </p:blipFill>
        <p:spPr>
          <a:xfrm>
            <a:off x="2545773" y="109132"/>
            <a:ext cx="4239491" cy="6292649"/>
          </a:xfrm>
          <a:prstGeom prst="rect">
            <a:avLst/>
          </a:prstGeom>
          <a:solidFill>
            <a:schemeClr val="bg2">
              <a:lumMod val="20000"/>
              <a:lumOff val="80000"/>
            </a:schemeClr>
          </a:solidFill>
          <a:ln>
            <a:solidFill>
              <a:schemeClr val="bg1"/>
            </a:solidFill>
          </a:ln>
        </p:spPr>
      </p:pic>
    </p:spTree>
    <p:extLst>
      <p:ext uri="{BB962C8B-B14F-4D97-AF65-F5344CB8AC3E}">
        <p14:creationId xmlns:p14="http://schemas.microsoft.com/office/powerpoint/2010/main" val="49302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Misbrug som lidelse</a:t>
            </a:r>
            <a:endParaRPr lang="da-DK" dirty="0"/>
          </a:p>
        </p:txBody>
      </p:sp>
      <p:sp>
        <p:nvSpPr>
          <p:cNvPr id="5" name="Pladsholder til indhold 4"/>
          <p:cNvSpPr>
            <a:spLocks noGrp="1"/>
          </p:cNvSpPr>
          <p:nvPr>
            <p:ph idx="1"/>
          </p:nvPr>
        </p:nvSpPr>
        <p:spPr/>
        <p:txBody>
          <a:bodyPr>
            <a:normAutofit fontScale="77500" lnSpcReduction="20000"/>
          </a:bodyPr>
          <a:lstStyle/>
          <a:p>
            <a:r>
              <a:rPr lang="da-DK" dirty="0" smtClean="0"/>
              <a:t>Kernen i lidelsen er en manglende evne til at regulere sig selv følelsesmæssigt</a:t>
            </a:r>
          </a:p>
          <a:p>
            <a:r>
              <a:rPr lang="da-DK" dirty="0" smtClean="0"/>
              <a:t>Manglende evne til at udsætte behov</a:t>
            </a:r>
          </a:p>
          <a:p>
            <a:r>
              <a:rPr lang="da-DK" dirty="0" smtClean="0"/>
              <a:t>Trang overtager frem for andre behov</a:t>
            </a:r>
          </a:p>
          <a:p>
            <a:r>
              <a:rPr lang="da-DK" dirty="0" smtClean="0"/>
              <a:t>Motivationen bliver at tilfredsstille trangen</a:t>
            </a:r>
          </a:p>
          <a:p>
            <a:endParaRPr lang="da-DK" dirty="0"/>
          </a:p>
          <a:p>
            <a:r>
              <a:rPr lang="da-DK" dirty="0" smtClean="0"/>
              <a:t>Forudsætningen for at ændre er en ændring af motivationen. Frem for at tilfredsstille trangen er man nødt til at kunne vende sig imod den, se den, mærke den og udholde den, man må kunne forstå dens natur og handle klogt</a:t>
            </a:r>
            <a:endParaRPr lang="da-DK" dirty="0"/>
          </a:p>
          <a:p>
            <a:r>
              <a:rPr lang="da-DK" dirty="0" smtClean="0"/>
              <a:t>Det kræver mod, styrke og visdom at ændre kurs</a:t>
            </a:r>
          </a:p>
          <a:p>
            <a:endParaRPr lang="da-DK" dirty="0" smtClean="0"/>
          </a:p>
          <a:p>
            <a:endParaRPr lang="da-DK" dirty="0"/>
          </a:p>
        </p:txBody>
      </p:sp>
      <p:sp>
        <p:nvSpPr>
          <p:cNvPr id="3" name="Pladsholder til sidefod 2"/>
          <p:cNvSpPr>
            <a:spLocks noGrp="1"/>
          </p:cNvSpPr>
          <p:nvPr>
            <p:ph type="ftr" sz="quarter" idx="11"/>
          </p:nvPr>
        </p:nvSpPr>
        <p:spPr/>
        <p:txBody>
          <a:bodyPr/>
          <a:lstStyle/>
          <a:p>
            <a:r>
              <a:rPr lang="da-DK" smtClean="0"/>
              <a:t>Lena Højgård Isager www.pkf.name</a:t>
            </a:r>
            <a:endParaRPr lang="da-DK"/>
          </a:p>
        </p:txBody>
      </p:sp>
    </p:spTree>
    <p:extLst>
      <p:ext uri="{BB962C8B-B14F-4D97-AF65-F5344CB8AC3E}">
        <p14:creationId xmlns:p14="http://schemas.microsoft.com/office/powerpoint/2010/main" val="5459900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Oval 3"/>
          <p:cNvSpPr>
            <a:spLocks noChangeArrowheads="1"/>
          </p:cNvSpPr>
          <p:nvPr/>
        </p:nvSpPr>
        <p:spPr bwMode="auto">
          <a:xfrm>
            <a:off x="250825" y="981075"/>
            <a:ext cx="3241675" cy="2160588"/>
          </a:xfrm>
          <a:prstGeom prst="ellipse">
            <a:avLst/>
          </a:prstGeom>
          <a:solidFill>
            <a:schemeClr val="bg1"/>
          </a:solidFill>
          <a:ln w="9525">
            <a:solidFill>
              <a:schemeClr val="tx1"/>
            </a:solidFill>
            <a:round/>
            <a:headEnd/>
            <a:tailEnd/>
          </a:ln>
          <a:effectLst/>
          <a:extLst/>
        </p:spPr>
        <p:txBody>
          <a:bodyPr wrap="none" anchor="ctr"/>
          <a:lstStyle/>
          <a:p>
            <a:pPr eaLnBrk="1" hangingPunct="1">
              <a:lnSpc>
                <a:spcPct val="90000"/>
              </a:lnSpc>
              <a:spcBef>
                <a:spcPct val="20000"/>
              </a:spcBef>
              <a:defRPr/>
            </a:pPr>
            <a:endParaRPr lang="en-US">
              <a:solidFill>
                <a:srgbClr val="FFFFFF"/>
              </a:solidFill>
              <a:effectLst>
                <a:outerShdw blurRad="38100" dist="38100" dir="2700000" algn="tl">
                  <a:srgbClr val="C0C0C0"/>
                </a:outerShdw>
              </a:effectLst>
              <a:latin typeface="Times New Roman" pitchFamily="18" charset="0"/>
              <a:ea typeface="+mn-ea"/>
              <a:cs typeface="Arial" charset="0"/>
            </a:endParaRPr>
          </a:p>
        </p:txBody>
      </p:sp>
      <p:sp>
        <p:nvSpPr>
          <p:cNvPr id="572419" name="Oval 4"/>
          <p:cNvSpPr>
            <a:spLocks noChangeArrowheads="1"/>
          </p:cNvSpPr>
          <p:nvPr/>
        </p:nvSpPr>
        <p:spPr bwMode="auto">
          <a:xfrm>
            <a:off x="5976938" y="1053306"/>
            <a:ext cx="3167062" cy="20161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0"/>
              </a:spcBef>
              <a:buFontTx/>
              <a:buNone/>
            </a:pPr>
            <a:endParaRPr lang="en-GB" altLang="da-DK" sz="1800">
              <a:solidFill>
                <a:srgbClr val="CC0000"/>
              </a:solidFill>
              <a:latin typeface="+mn-lt"/>
            </a:endParaRPr>
          </a:p>
          <a:p>
            <a:pPr algn="ctr" eaLnBrk="1" hangingPunct="1">
              <a:spcBef>
                <a:spcPct val="0"/>
              </a:spcBef>
              <a:buFontTx/>
              <a:buNone/>
            </a:pPr>
            <a:endParaRPr lang="en-GB" altLang="da-DK" sz="1800" smtClean="0">
              <a:solidFill>
                <a:srgbClr val="CC0000"/>
              </a:solidFill>
              <a:latin typeface="+mn-lt"/>
            </a:endParaRPr>
          </a:p>
          <a:p>
            <a:pPr algn="ctr" eaLnBrk="1" hangingPunct="1">
              <a:spcBef>
                <a:spcPct val="0"/>
              </a:spcBef>
              <a:buFontTx/>
              <a:buNone/>
            </a:pPr>
            <a:r>
              <a:rPr lang="en-GB" altLang="da-DK" sz="1800" smtClean="0">
                <a:solidFill>
                  <a:srgbClr val="CC0000"/>
                </a:solidFill>
                <a:latin typeface="+mn-lt"/>
              </a:rPr>
              <a:t>ANGSTE SELV</a:t>
            </a:r>
          </a:p>
          <a:p>
            <a:pPr algn="ctr">
              <a:lnSpc>
                <a:spcPct val="65000"/>
              </a:lnSpc>
              <a:spcBef>
                <a:spcPct val="50000"/>
              </a:spcBef>
              <a:buNone/>
            </a:pPr>
            <a:r>
              <a:rPr lang="en-GB" altLang="da-DK" sz="1800" smtClean="0">
                <a:solidFill>
                  <a:srgbClr val="CC0000"/>
                </a:solidFill>
                <a:latin typeface="+mn-lt"/>
              </a:rPr>
              <a:t>Tanker</a:t>
            </a:r>
            <a:endParaRPr lang="en-GB" altLang="da-DK" sz="1800">
              <a:solidFill>
                <a:srgbClr val="CC0000"/>
              </a:solidFill>
              <a:latin typeface="+mn-lt"/>
            </a:endParaRPr>
          </a:p>
          <a:p>
            <a:pPr algn="ctr">
              <a:lnSpc>
                <a:spcPct val="65000"/>
              </a:lnSpc>
              <a:spcBef>
                <a:spcPct val="50000"/>
              </a:spcBef>
              <a:buNone/>
            </a:pPr>
            <a:r>
              <a:rPr lang="en-GB" altLang="da-DK" sz="1800" err="1">
                <a:solidFill>
                  <a:srgbClr val="CC0000"/>
                </a:solidFill>
                <a:latin typeface="+mn-lt"/>
              </a:rPr>
              <a:t>Krop</a:t>
            </a:r>
            <a:endParaRPr lang="en-GB" altLang="da-DK" sz="1800">
              <a:solidFill>
                <a:srgbClr val="CC0000"/>
              </a:solidFill>
              <a:latin typeface="+mn-lt"/>
            </a:endParaRPr>
          </a:p>
          <a:p>
            <a:pPr algn="ctr">
              <a:lnSpc>
                <a:spcPct val="65000"/>
              </a:lnSpc>
              <a:spcBef>
                <a:spcPct val="50000"/>
              </a:spcBef>
              <a:buNone/>
            </a:pPr>
            <a:r>
              <a:rPr lang="en-GB" altLang="da-DK" sz="1800" err="1">
                <a:solidFill>
                  <a:srgbClr val="CC0000"/>
                </a:solidFill>
                <a:latin typeface="+mn-lt"/>
              </a:rPr>
              <a:t>Handlinger</a:t>
            </a:r>
            <a:endParaRPr lang="en-GB" altLang="da-DK" sz="1800">
              <a:solidFill>
                <a:srgbClr val="CC0000"/>
              </a:solidFill>
              <a:latin typeface="+mn-lt"/>
            </a:endParaRPr>
          </a:p>
          <a:p>
            <a:pPr algn="ctr">
              <a:lnSpc>
                <a:spcPct val="65000"/>
              </a:lnSpc>
              <a:spcBef>
                <a:spcPct val="50000"/>
              </a:spcBef>
              <a:buNone/>
            </a:pPr>
            <a:r>
              <a:rPr lang="en-GB" altLang="da-DK" sz="1800" err="1">
                <a:solidFill>
                  <a:srgbClr val="CC0000"/>
                </a:solidFill>
                <a:latin typeface="+mn-lt"/>
              </a:rPr>
              <a:t>Erindringer</a:t>
            </a:r>
            <a:endParaRPr lang="en-GB" altLang="da-DK" sz="1800">
              <a:solidFill>
                <a:srgbClr val="CC0000"/>
              </a:solidFill>
              <a:latin typeface="+mn-lt"/>
            </a:endParaRPr>
          </a:p>
          <a:p>
            <a:pPr algn="ctr">
              <a:lnSpc>
                <a:spcPct val="65000"/>
              </a:lnSpc>
              <a:spcBef>
                <a:spcPct val="50000"/>
              </a:spcBef>
              <a:buNone/>
            </a:pPr>
            <a:r>
              <a:rPr lang="en-GB" altLang="da-DK" sz="1800" err="1">
                <a:solidFill>
                  <a:srgbClr val="CC0000"/>
                </a:solidFill>
                <a:latin typeface="+mn-lt"/>
              </a:rPr>
              <a:t>Behov</a:t>
            </a:r>
            <a:endParaRPr lang="en-GB" altLang="da-DK" sz="1800">
              <a:solidFill>
                <a:srgbClr val="CC0000"/>
              </a:solidFill>
              <a:latin typeface="+mn-lt"/>
            </a:endParaRPr>
          </a:p>
          <a:p>
            <a:pPr algn="ctr" eaLnBrk="1" hangingPunct="1">
              <a:spcBef>
                <a:spcPct val="0"/>
              </a:spcBef>
              <a:buFontTx/>
              <a:buNone/>
            </a:pPr>
            <a:endParaRPr lang="en-GB" altLang="da-DK" sz="1800">
              <a:solidFill>
                <a:srgbClr val="CC0000"/>
              </a:solidFill>
              <a:latin typeface="+mn-lt"/>
            </a:endParaRPr>
          </a:p>
          <a:p>
            <a:pPr algn="ctr" eaLnBrk="1" hangingPunct="1">
              <a:spcBef>
                <a:spcPct val="0"/>
              </a:spcBef>
              <a:buFontTx/>
              <a:buNone/>
            </a:pPr>
            <a:endParaRPr lang="en-US" altLang="da-DK" sz="1200" b="0">
              <a:solidFill>
                <a:srgbClr val="000066"/>
              </a:solidFill>
              <a:latin typeface="+mn-lt"/>
            </a:endParaRPr>
          </a:p>
        </p:txBody>
      </p:sp>
      <p:sp>
        <p:nvSpPr>
          <p:cNvPr id="572420" name="Text Box 5"/>
          <p:cNvSpPr txBox="1">
            <a:spLocks noChangeArrowheads="1"/>
          </p:cNvSpPr>
          <p:nvPr/>
        </p:nvSpPr>
        <p:spPr bwMode="auto">
          <a:xfrm>
            <a:off x="286543" y="1230621"/>
            <a:ext cx="3243263"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lnSpc>
                <a:spcPct val="65000"/>
              </a:lnSpc>
              <a:spcBef>
                <a:spcPct val="50000"/>
              </a:spcBef>
              <a:buFontTx/>
              <a:buNone/>
            </a:pPr>
            <a:r>
              <a:rPr lang="en-GB" altLang="da-DK" sz="1800" smtClean="0">
                <a:solidFill>
                  <a:srgbClr val="CC0000"/>
                </a:solidFill>
                <a:latin typeface="+mn-lt"/>
              </a:rPr>
              <a:t>VREDE SELV</a:t>
            </a:r>
          </a:p>
          <a:p>
            <a:pPr algn="ctr" eaLnBrk="1" hangingPunct="1">
              <a:lnSpc>
                <a:spcPct val="65000"/>
              </a:lnSpc>
              <a:spcBef>
                <a:spcPct val="50000"/>
              </a:spcBef>
              <a:buFontTx/>
              <a:buNone/>
            </a:pPr>
            <a:r>
              <a:rPr lang="en-GB" altLang="da-DK" sz="1800" smtClean="0">
                <a:solidFill>
                  <a:srgbClr val="CC0000"/>
                </a:solidFill>
                <a:latin typeface="+mn-lt"/>
              </a:rPr>
              <a:t>Tanker</a:t>
            </a:r>
            <a:endParaRPr lang="en-GB" altLang="da-DK" sz="1800">
              <a:solidFill>
                <a:srgbClr val="CC0000"/>
              </a:solidFill>
              <a:latin typeface="+mn-lt"/>
            </a:endParaRPr>
          </a:p>
          <a:p>
            <a:pPr algn="ctr" eaLnBrk="1" hangingPunct="1">
              <a:lnSpc>
                <a:spcPct val="65000"/>
              </a:lnSpc>
              <a:spcBef>
                <a:spcPct val="50000"/>
              </a:spcBef>
              <a:buFontTx/>
              <a:buNone/>
            </a:pPr>
            <a:r>
              <a:rPr lang="en-GB" altLang="da-DK" sz="1800" err="1" smtClean="0">
                <a:solidFill>
                  <a:srgbClr val="CC0000"/>
                </a:solidFill>
                <a:latin typeface="+mn-lt"/>
              </a:rPr>
              <a:t>Krop</a:t>
            </a:r>
            <a:endParaRPr lang="en-GB" altLang="da-DK" sz="1800">
              <a:solidFill>
                <a:srgbClr val="CC0000"/>
              </a:solidFill>
              <a:latin typeface="+mn-lt"/>
            </a:endParaRPr>
          </a:p>
          <a:p>
            <a:pPr algn="ctr" eaLnBrk="1" hangingPunct="1">
              <a:lnSpc>
                <a:spcPct val="65000"/>
              </a:lnSpc>
              <a:spcBef>
                <a:spcPct val="50000"/>
              </a:spcBef>
              <a:buFontTx/>
              <a:buNone/>
            </a:pPr>
            <a:r>
              <a:rPr lang="en-GB" altLang="da-DK" sz="1800" err="1" smtClean="0">
                <a:solidFill>
                  <a:srgbClr val="CC0000"/>
                </a:solidFill>
                <a:latin typeface="+mn-lt"/>
              </a:rPr>
              <a:t>Handlinger</a:t>
            </a:r>
            <a:endParaRPr lang="en-GB" altLang="da-DK" sz="1800">
              <a:solidFill>
                <a:srgbClr val="CC0000"/>
              </a:solidFill>
              <a:latin typeface="+mn-lt"/>
            </a:endParaRPr>
          </a:p>
          <a:p>
            <a:pPr algn="ctr" eaLnBrk="1" hangingPunct="1">
              <a:lnSpc>
                <a:spcPct val="65000"/>
              </a:lnSpc>
              <a:spcBef>
                <a:spcPct val="50000"/>
              </a:spcBef>
              <a:buFontTx/>
              <a:buNone/>
            </a:pPr>
            <a:r>
              <a:rPr lang="en-GB" altLang="da-DK" sz="1800" err="1" smtClean="0">
                <a:solidFill>
                  <a:srgbClr val="CC0000"/>
                </a:solidFill>
                <a:latin typeface="+mn-lt"/>
              </a:rPr>
              <a:t>Erindringer</a:t>
            </a:r>
            <a:endParaRPr lang="en-GB" altLang="da-DK" sz="1800" smtClean="0">
              <a:solidFill>
                <a:srgbClr val="CC0000"/>
              </a:solidFill>
              <a:latin typeface="+mn-lt"/>
            </a:endParaRPr>
          </a:p>
          <a:p>
            <a:pPr algn="ctr" eaLnBrk="1" hangingPunct="1">
              <a:lnSpc>
                <a:spcPct val="65000"/>
              </a:lnSpc>
              <a:spcBef>
                <a:spcPct val="50000"/>
              </a:spcBef>
              <a:buFontTx/>
              <a:buNone/>
            </a:pPr>
            <a:r>
              <a:rPr lang="en-GB" altLang="da-DK" sz="1800" err="1" smtClean="0">
                <a:solidFill>
                  <a:srgbClr val="CC0000"/>
                </a:solidFill>
                <a:latin typeface="+mn-lt"/>
              </a:rPr>
              <a:t>Behov</a:t>
            </a:r>
            <a:endParaRPr lang="en-GB" altLang="da-DK" sz="1800">
              <a:solidFill>
                <a:srgbClr val="CC0000"/>
              </a:solidFill>
              <a:latin typeface="+mn-lt"/>
            </a:endParaRPr>
          </a:p>
          <a:p>
            <a:pPr algn="ctr" eaLnBrk="1" hangingPunct="1">
              <a:lnSpc>
                <a:spcPct val="65000"/>
              </a:lnSpc>
              <a:spcBef>
                <a:spcPct val="50000"/>
              </a:spcBef>
              <a:buFontTx/>
              <a:buNone/>
            </a:pPr>
            <a:endParaRPr lang="en-GB" altLang="da-DK" sz="1800">
              <a:solidFill>
                <a:srgbClr val="CC0000"/>
              </a:solidFill>
              <a:latin typeface="+mn-lt"/>
            </a:endParaRPr>
          </a:p>
          <a:p>
            <a:pPr algn="ctr" eaLnBrk="1" hangingPunct="1">
              <a:lnSpc>
                <a:spcPct val="65000"/>
              </a:lnSpc>
              <a:spcBef>
                <a:spcPct val="50000"/>
              </a:spcBef>
              <a:buFontTx/>
              <a:buNone/>
            </a:pPr>
            <a:endParaRPr lang="en-GB" altLang="da-DK" sz="1800">
              <a:solidFill>
                <a:srgbClr val="CC0000"/>
              </a:solidFill>
              <a:latin typeface="+mn-lt"/>
            </a:endParaRPr>
          </a:p>
        </p:txBody>
      </p:sp>
      <p:sp>
        <p:nvSpPr>
          <p:cNvPr id="572422" name="Oval 7"/>
          <p:cNvSpPr>
            <a:spLocks noChangeArrowheads="1"/>
          </p:cNvSpPr>
          <p:nvPr/>
        </p:nvSpPr>
        <p:spPr bwMode="auto">
          <a:xfrm>
            <a:off x="2771775" y="4508500"/>
            <a:ext cx="3816350" cy="194468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spcBef>
                <a:spcPct val="0"/>
              </a:spcBef>
              <a:buFontTx/>
              <a:buNone/>
            </a:pPr>
            <a:endParaRPr lang="en-GB" altLang="da-DK" sz="1800">
              <a:solidFill>
                <a:srgbClr val="CC0000"/>
              </a:solidFill>
              <a:latin typeface="+mn-lt"/>
            </a:endParaRPr>
          </a:p>
          <a:p>
            <a:pPr algn="ctr" eaLnBrk="1" hangingPunct="1">
              <a:spcBef>
                <a:spcPct val="0"/>
              </a:spcBef>
              <a:buFontTx/>
              <a:buNone/>
            </a:pPr>
            <a:r>
              <a:rPr lang="en-GB" altLang="da-DK" sz="1800" smtClean="0">
                <a:solidFill>
                  <a:srgbClr val="CC0000"/>
                </a:solidFill>
                <a:latin typeface="+mn-lt"/>
              </a:rPr>
              <a:t>TRISTE SELV</a:t>
            </a:r>
          </a:p>
          <a:p>
            <a:pPr algn="ctr">
              <a:lnSpc>
                <a:spcPct val="65000"/>
              </a:lnSpc>
              <a:spcBef>
                <a:spcPct val="50000"/>
              </a:spcBef>
              <a:buNone/>
            </a:pPr>
            <a:r>
              <a:rPr lang="en-GB" altLang="da-DK" sz="1800" smtClean="0">
                <a:solidFill>
                  <a:srgbClr val="CC0000"/>
                </a:solidFill>
                <a:latin typeface="+mn-lt"/>
              </a:rPr>
              <a:t>Tanker</a:t>
            </a:r>
            <a:endParaRPr lang="en-GB" altLang="da-DK" sz="1800">
              <a:solidFill>
                <a:srgbClr val="CC0000"/>
              </a:solidFill>
              <a:latin typeface="+mn-lt"/>
            </a:endParaRPr>
          </a:p>
          <a:p>
            <a:pPr algn="ctr">
              <a:lnSpc>
                <a:spcPct val="65000"/>
              </a:lnSpc>
              <a:spcBef>
                <a:spcPct val="50000"/>
              </a:spcBef>
              <a:buNone/>
            </a:pPr>
            <a:r>
              <a:rPr lang="en-GB" altLang="da-DK" sz="1800" err="1">
                <a:solidFill>
                  <a:srgbClr val="CC0000"/>
                </a:solidFill>
                <a:latin typeface="+mn-lt"/>
              </a:rPr>
              <a:t>Krop</a:t>
            </a:r>
            <a:endParaRPr lang="en-GB" altLang="da-DK" sz="1800">
              <a:solidFill>
                <a:srgbClr val="CC0000"/>
              </a:solidFill>
              <a:latin typeface="+mn-lt"/>
            </a:endParaRPr>
          </a:p>
          <a:p>
            <a:pPr algn="ctr">
              <a:lnSpc>
                <a:spcPct val="65000"/>
              </a:lnSpc>
              <a:spcBef>
                <a:spcPct val="50000"/>
              </a:spcBef>
              <a:buNone/>
            </a:pPr>
            <a:r>
              <a:rPr lang="en-GB" altLang="da-DK" sz="1800" err="1">
                <a:solidFill>
                  <a:srgbClr val="CC0000"/>
                </a:solidFill>
                <a:latin typeface="+mn-lt"/>
              </a:rPr>
              <a:t>Handlinger</a:t>
            </a:r>
            <a:endParaRPr lang="en-GB" altLang="da-DK" sz="1800">
              <a:solidFill>
                <a:srgbClr val="CC0000"/>
              </a:solidFill>
              <a:latin typeface="+mn-lt"/>
            </a:endParaRPr>
          </a:p>
          <a:p>
            <a:pPr algn="ctr">
              <a:lnSpc>
                <a:spcPct val="65000"/>
              </a:lnSpc>
              <a:spcBef>
                <a:spcPct val="50000"/>
              </a:spcBef>
              <a:buNone/>
            </a:pPr>
            <a:r>
              <a:rPr lang="en-GB" altLang="da-DK" sz="1800" err="1">
                <a:solidFill>
                  <a:srgbClr val="CC0000"/>
                </a:solidFill>
                <a:latin typeface="+mn-lt"/>
              </a:rPr>
              <a:t>Erindringer</a:t>
            </a:r>
            <a:endParaRPr lang="en-GB" altLang="da-DK" sz="1800">
              <a:solidFill>
                <a:srgbClr val="CC0000"/>
              </a:solidFill>
              <a:latin typeface="+mn-lt"/>
            </a:endParaRPr>
          </a:p>
          <a:p>
            <a:pPr algn="ctr">
              <a:lnSpc>
                <a:spcPct val="65000"/>
              </a:lnSpc>
              <a:spcBef>
                <a:spcPct val="50000"/>
              </a:spcBef>
              <a:buNone/>
            </a:pPr>
            <a:r>
              <a:rPr lang="en-GB" altLang="da-DK" sz="1800" err="1">
                <a:solidFill>
                  <a:srgbClr val="CC0000"/>
                </a:solidFill>
                <a:latin typeface="+mn-lt"/>
              </a:rPr>
              <a:t>Behov</a:t>
            </a:r>
            <a:endParaRPr lang="en-GB" altLang="da-DK" sz="1800">
              <a:solidFill>
                <a:srgbClr val="CC0000"/>
              </a:solidFill>
              <a:latin typeface="+mn-lt"/>
            </a:endParaRPr>
          </a:p>
          <a:p>
            <a:pPr algn="ctr" eaLnBrk="1" hangingPunct="1">
              <a:spcBef>
                <a:spcPct val="0"/>
              </a:spcBef>
              <a:buFontTx/>
              <a:buNone/>
            </a:pPr>
            <a:endParaRPr lang="en-GB" altLang="da-DK" sz="1800">
              <a:solidFill>
                <a:srgbClr val="CC0000"/>
              </a:solidFill>
              <a:latin typeface="+mn-lt"/>
            </a:endParaRPr>
          </a:p>
        </p:txBody>
      </p:sp>
      <p:sp>
        <p:nvSpPr>
          <p:cNvPr id="93190" name="Text Box 14"/>
          <p:cNvSpPr txBox="1">
            <a:spLocks noChangeArrowheads="1"/>
          </p:cNvSpPr>
          <p:nvPr/>
        </p:nvSpPr>
        <p:spPr bwMode="auto">
          <a:xfrm>
            <a:off x="2987675" y="6338888"/>
            <a:ext cx="3816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eaLnBrk="1" hangingPunct="1">
              <a:spcBef>
                <a:spcPct val="50000"/>
              </a:spcBef>
              <a:buFontTx/>
              <a:buNone/>
            </a:pPr>
            <a:endParaRPr lang="en-US" altLang="da-DK" sz="2800">
              <a:solidFill>
                <a:srgbClr val="000000"/>
              </a:solidFill>
            </a:endParaRPr>
          </a:p>
        </p:txBody>
      </p:sp>
      <p:sp>
        <p:nvSpPr>
          <p:cNvPr id="93191" name="Oval 21"/>
          <p:cNvSpPr>
            <a:spLocks noChangeArrowheads="1"/>
          </p:cNvSpPr>
          <p:nvPr/>
        </p:nvSpPr>
        <p:spPr bwMode="auto">
          <a:xfrm>
            <a:off x="2771775" y="2349500"/>
            <a:ext cx="3816350" cy="208915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eaLnBrk="1" hangingPunct="1">
              <a:spcBef>
                <a:spcPct val="0"/>
              </a:spcBef>
              <a:buFontTx/>
              <a:buNone/>
            </a:pPr>
            <a:endParaRPr lang="en-US" altLang="da-DK" sz="1800">
              <a:solidFill>
                <a:srgbClr val="FFFFFF"/>
              </a:solidFill>
            </a:endParaRPr>
          </a:p>
        </p:txBody>
      </p:sp>
      <p:sp>
        <p:nvSpPr>
          <p:cNvPr id="93192" name="Text Box 22"/>
          <p:cNvSpPr txBox="1">
            <a:spLocks noChangeArrowheads="1"/>
          </p:cNvSpPr>
          <p:nvPr/>
        </p:nvSpPr>
        <p:spPr bwMode="auto">
          <a:xfrm>
            <a:off x="3059113" y="2708275"/>
            <a:ext cx="30972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lgn="ctr" eaLnBrk="1" hangingPunct="1">
              <a:lnSpc>
                <a:spcPct val="50000"/>
              </a:lnSpc>
              <a:spcBef>
                <a:spcPct val="50000"/>
              </a:spcBef>
              <a:buFontTx/>
              <a:buNone/>
            </a:pPr>
            <a:r>
              <a:rPr lang="en-GB" altLang="da-DK" sz="2400" smtClean="0">
                <a:solidFill>
                  <a:srgbClr val="006666"/>
                </a:solidFill>
                <a:latin typeface="+mn-lt"/>
              </a:rPr>
              <a:t>MEDFØLENDE SELV</a:t>
            </a:r>
          </a:p>
          <a:p>
            <a:pPr algn="ctr" eaLnBrk="1" hangingPunct="1">
              <a:lnSpc>
                <a:spcPct val="50000"/>
              </a:lnSpc>
              <a:spcBef>
                <a:spcPct val="50000"/>
              </a:spcBef>
              <a:buFontTx/>
              <a:buNone/>
            </a:pPr>
            <a:r>
              <a:rPr lang="en-GB" altLang="da-DK" sz="1800" smtClean="0">
                <a:solidFill>
                  <a:srgbClr val="006666"/>
                </a:solidFill>
                <a:latin typeface="+mn-lt"/>
              </a:rPr>
              <a:t>Tanker</a:t>
            </a:r>
          </a:p>
          <a:p>
            <a:pPr algn="ctr" eaLnBrk="1" hangingPunct="1">
              <a:lnSpc>
                <a:spcPct val="50000"/>
              </a:lnSpc>
              <a:spcBef>
                <a:spcPct val="50000"/>
              </a:spcBef>
              <a:buFontTx/>
              <a:buNone/>
            </a:pPr>
            <a:r>
              <a:rPr lang="en-GB" altLang="da-DK" sz="1800" err="1" smtClean="0">
                <a:solidFill>
                  <a:srgbClr val="006666"/>
                </a:solidFill>
                <a:latin typeface="+mn-lt"/>
              </a:rPr>
              <a:t>Krop</a:t>
            </a:r>
            <a:endParaRPr lang="en-GB" altLang="da-DK" sz="1800" smtClean="0">
              <a:solidFill>
                <a:srgbClr val="006666"/>
              </a:solidFill>
              <a:latin typeface="+mn-lt"/>
            </a:endParaRPr>
          </a:p>
          <a:p>
            <a:pPr algn="ctr" eaLnBrk="1" hangingPunct="1">
              <a:lnSpc>
                <a:spcPct val="50000"/>
              </a:lnSpc>
              <a:spcBef>
                <a:spcPct val="50000"/>
              </a:spcBef>
              <a:buFontTx/>
              <a:buNone/>
            </a:pPr>
            <a:r>
              <a:rPr lang="en-GB" altLang="da-DK" sz="1800" err="1" smtClean="0">
                <a:solidFill>
                  <a:srgbClr val="006666"/>
                </a:solidFill>
                <a:latin typeface="+mn-lt"/>
              </a:rPr>
              <a:t>Handlinger</a:t>
            </a:r>
            <a:endParaRPr lang="en-GB" altLang="da-DK" sz="1800" smtClean="0">
              <a:solidFill>
                <a:srgbClr val="006666"/>
              </a:solidFill>
              <a:latin typeface="+mn-lt"/>
            </a:endParaRPr>
          </a:p>
          <a:p>
            <a:pPr algn="ctr" eaLnBrk="1" hangingPunct="1">
              <a:lnSpc>
                <a:spcPct val="50000"/>
              </a:lnSpc>
              <a:spcBef>
                <a:spcPct val="50000"/>
              </a:spcBef>
              <a:buFontTx/>
              <a:buNone/>
            </a:pPr>
            <a:r>
              <a:rPr lang="en-GB" altLang="da-DK" sz="1800" err="1" smtClean="0">
                <a:solidFill>
                  <a:srgbClr val="006666"/>
                </a:solidFill>
                <a:latin typeface="+mn-lt"/>
              </a:rPr>
              <a:t>Erindringer</a:t>
            </a:r>
            <a:endParaRPr lang="en-GB" altLang="da-DK" sz="1800" smtClean="0">
              <a:solidFill>
                <a:srgbClr val="006666"/>
              </a:solidFill>
              <a:latin typeface="+mn-lt"/>
            </a:endParaRPr>
          </a:p>
          <a:p>
            <a:pPr algn="ctr" eaLnBrk="1" hangingPunct="1">
              <a:lnSpc>
                <a:spcPct val="50000"/>
              </a:lnSpc>
              <a:spcBef>
                <a:spcPct val="50000"/>
              </a:spcBef>
              <a:buFontTx/>
              <a:buNone/>
            </a:pPr>
            <a:r>
              <a:rPr lang="en-GB" altLang="da-DK" sz="1800" err="1" smtClean="0">
                <a:solidFill>
                  <a:srgbClr val="006666"/>
                </a:solidFill>
                <a:latin typeface="+mn-lt"/>
              </a:rPr>
              <a:t>Behov</a:t>
            </a:r>
            <a:endParaRPr lang="en-GB" altLang="da-DK" sz="1800">
              <a:solidFill>
                <a:srgbClr val="006666"/>
              </a:solidFill>
              <a:latin typeface="+mn-lt"/>
            </a:endParaRPr>
          </a:p>
          <a:p>
            <a:pPr algn="ctr" eaLnBrk="1" hangingPunct="1">
              <a:lnSpc>
                <a:spcPct val="50000"/>
              </a:lnSpc>
              <a:spcBef>
                <a:spcPct val="50000"/>
              </a:spcBef>
              <a:buFontTx/>
              <a:buNone/>
            </a:pPr>
            <a:endParaRPr lang="en-GB" altLang="da-DK" sz="1800">
              <a:solidFill>
                <a:srgbClr val="FFFFFF"/>
              </a:solidFill>
              <a:latin typeface="+mn-lt"/>
            </a:endParaRPr>
          </a:p>
        </p:txBody>
      </p:sp>
      <p:sp>
        <p:nvSpPr>
          <p:cNvPr id="572426" name="Line 24"/>
          <p:cNvSpPr>
            <a:spLocks noChangeShapeType="1"/>
          </p:cNvSpPr>
          <p:nvPr/>
        </p:nvSpPr>
        <p:spPr bwMode="auto">
          <a:xfrm>
            <a:off x="5795963" y="4149725"/>
            <a:ext cx="0" cy="430213"/>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27" name="Line 25"/>
          <p:cNvSpPr>
            <a:spLocks noChangeShapeType="1"/>
          </p:cNvSpPr>
          <p:nvPr/>
        </p:nvSpPr>
        <p:spPr bwMode="auto">
          <a:xfrm flipV="1">
            <a:off x="3492500" y="4221163"/>
            <a:ext cx="0" cy="431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28" name="Line 26"/>
          <p:cNvSpPr>
            <a:spLocks noChangeShapeType="1"/>
          </p:cNvSpPr>
          <p:nvPr/>
        </p:nvSpPr>
        <p:spPr bwMode="auto">
          <a:xfrm flipH="1" flipV="1">
            <a:off x="1908175" y="3357563"/>
            <a:ext cx="431800" cy="28892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29" name="Line 27"/>
          <p:cNvSpPr>
            <a:spLocks noChangeShapeType="1"/>
          </p:cNvSpPr>
          <p:nvPr/>
        </p:nvSpPr>
        <p:spPr bwMode="auto">
          <a:xfrm flipV="1">
            <a:off x="6948488" y="3141663"/>
            <a:ext cx="431800" cy="287337"/>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572430" name="Line 28"/>
          <p:cNvSpPr>
            <a:spLocks noChangeShapeType="1"/>
          </p:cNvSpPr>
          <p:nvPr/>
        </p:nvSpPr>
        <p:spPr bwMode="auto">
          <a:xfrm>
            <a:off x="4211638" y="1700213"/>
            <a:ext cx="863600" cy="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2" name="Tekstfelt 1"/>
          <p:cNvSpPr txBox="1"/>
          <p:nvPr/>
        </p:nvSpPr>
        <p:spPr>
          <a:xfrm>
            <a:off x="887896" y="291548"/>
            <a:ext cx="7142921" cy="523220"/>
          </a:xfrm>
          <a:prstGeom prst="rect">
            <a:avLst/>
          </a:prstGeom>
          <a:noFill/>
        </p:spPr>
        <p:txBody>
          <a:bodyPr wrap="square" rtlCol="0">
            <a:spAutoFit/>
          </a:bodyPr>
          <a:lstStyle/>
          <a:p>
            <a:r>
              <a:rPr lang="da-DK" sz="2800" smtClean="0">
                <a:solidFill>
                  <a:srgbClr val="F8E950"/>
                </a:solidFill>
                <a:latin typeface="+mj-lt"/>
              </a:rPr>
              <a:t>At bruge medfølelse over for de truede selver</a:t>
            </a:r>
            <a:endParaRPr lang="da-DK" sz="2800">
              <a:solidFill>
                <a:srgbClr val="F8E950"/>
              </a:solidFill>
              <a:latin typeface="+mj-lt"/>
            </a:endParaRPr>
          </a:p>
        </p:txBody>
      </p:sp>
      <p:sp>
        <p:nvSpPr>
          <p:cNvPr id="4" name="Pladsholder til sidefod 3"/>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
        <p:nvSpPr>
          <p:cNvPr id="18" name="Rectangle 17"/>
          <p:cNvSpPr>
            <a:spLocks/>
          </p:cNvSpPr>
          <p:nvPr/>
        </p:nvSpPr>
        <p:spPr bwMode="auto">
          <a:xfrm>
            <a:off x="597082" y="6169611"/>
            <a:ext cx="17428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38207" bIns="0">
            <a:spAutoFit/>
          </a:bodyPr>
          <a:lstStyle/>
          <a:p>
            <a:pPr marL="36513"/>
            <a:r>
              <a:rPr lang="en-US" sz="1100">
                <a:solidFill>
                  <a:srgbClr val="FFFFFF"/>
                </a:solidFill>
                <a:cs typeface="Comic Sans MS" charset="0"/>
                <a:sym typeface="Comic Sans MS" charset="0"/>
              </a:rPr>
              <a:t>Fra Paul Gilbert </a:t>
            </a:r>
            <a:r>
              <a:rPr lang="en-US" sz="1100" smtClean="0">
                <a:solidFill>
                  <a:srgbClr val="FFFFFF"/>
                </a:solidFill>
                <a:cs typeface="Comic Sans MS" charset="0"/>
                <a:sym typeface="Comic Sans MS" charset="0"/>
              </a:rPr>
              <a:t>2015 </a:t>
            </a:r>
            <a:r>
              <a:rPr lang="en-US" sz="1100">
                <a:solidFill>
                  <a:srgbClr val="FFFFFF"/>
                </a:solidFill>
                <a:cs typeface="Comic Sans MS" charset="0"/>
                <a:sym typeface="Comic Sans MS" charset="0"/>
              </a:rPr>
              <a:t>(</a:t>
            </a:r>
            <a:r>
              <a:rPr lang="en-US" sz="1100" dirty="0" err="1" smtClean="0">
                <a:solidFill>
                  <a:srgbClr val="FFFFFF"/>
                </a:solidFill>
                <a:cs typeface="Comic Sans MS" charset="0"/>
                <a:sym typeface="Comic Sans MS" charset="0"/>
              </a:rPr>
              <a:t>Isager</a:t>
            </a:r>
            <a:r>
              <a:rPr lang="en-US" sz="1100" dirty="0" smtClean="0">
                <a:solidFill>
                  <a:srgbClr val="FFFFFF"/>
                </a:solidFill>
                <a:cs typeface="Comic Sans MS" charset="0"/>
                <a:sym typeface="Comic Sans MS" charset="0"/>
              </a:rPr>
              <a:t>)</a:t>
            </a:r>
            <a:endParaRPr lang="en-US" sz="1100" dirty="0">
              <a:solidFill>
                <a:srgbClr val="FFFFFF"/>
              </a:solidFill>
              <a:cs typeface="Comic Sans MS" charset="0"/>
              <a:sym typeface="Comic Sans MS" charset="0"/>
            </a:endParaRPr>
          </a:p>
        </p:txBody>
      </p:sp>
    </p:spTree>
    <p:extLst>
      <p:ext uri="{BB962C8B-B14F-4D97-AF65-F5344CB8AC3E}">
        <p14:creationId xmlns:p14="http://schemas.microsoft.com/office/powerpoint/2010/main" val="15978743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Stoleøvelse</a:t>
            </a:r>
            <a:endParaRPr lang="da-DK" dirty="0"/>
          </a:p>
        </p:txBody>
      </p:sp>
      <p:sp>
        <p:nvSpPr>
          <p:cNvPr id="5" name="Pladsholder til indhold 4"/>
          <p:cNvSpPr>
            <a:spLocks noGrp="1"/>
          </p:cNvSpPr>
          <p:nvPr>
            <p:ph idx="1"/>
          </p:nvPr>
        </p:nvSpPr>
        <p:spPr/>
        <p:txBody>
          <a:bodyPr>
            <a:normAutofit fontScale="85000" lnSpcReduction="10000"/>
          </a:bodyPr>
          <a:lstStyle/>
          <a:p>
            <a:r>
              <a:rPr lang="da-DK" dirty="0" smtClean="0"/>
              <a:t>Vi kan arbejde med en eller flere følelser</a:t>
            </a:r>
          </a:p>
          <a:p>
            <a:r>
              <a:rPr lang="da-DK" dirty="0" smtClean="0"/>
              <a:t>Vi bruger stoleøvelsen til at flytte den indre dialog ud i det ydre </a:t>
            </a:r>
            <a:r>
              <a:rPr lang="mr-IN" dirty="0" smtClean="0"/>
              <a:t>–</a:t>
            </a:r>
            <a:r>
              <a:rPr lang="da-DK" dirty="0" smtClean="0"/>
              <a:t> eksternalisering for nemmere at kunne træde et skridt tilbage og derved skabe overblik</a:t>
            </a:r>
          </a:p>
          <a:p>
            <a:r>
              <a:rPr lang="da-DK" dirty="0" smtClean="0"/>
              <a:t>Klienten sættes i stolen og har kun fokus på den følelse der skal undersøges. Vi finder følelsens intention, tanker, kropslige reaktioner, adfærdstilskyndelser og behov</a:t>
            </a:r>
          </a:p>
          <a:p>
            <a:r>
              <a:rPr lang="da-DK" dirty="0" smtClean="0"/>
              <a:t>Så vi med medfølelse kan vende os mod følelsen og gøre det, der skal til for at lindre og for at få ro på.</a:t>
            </a:r>
            <a:endParaRPr lang="da-DK" dirty="0"/>
          </a:p>
        </p:txBody>
      </p:sp>
      <p:sp>
        <p:nvSpPr>
          <p:cNvPr id="3" name="Pladsholder til sidefod 2"/>
          <p:cNvSpPr>
            <a:spLocks noGrp="1"/>
          </p:cNvSpPr>
          <p:nvPr>
            <p:ph type="ftr" sz="quarter" idx="11"/>
          </p:nvPr>
        </p:nvSpPr>
        <p:spPr/>
        <p:txBody>
          <a:bodyPr/>
          <a:lstStyle/>
          <a:p>
            <a:r>
              <a:rPr lang="da-DK" smtClean="0"/>
              <a:t>Lena Højgård Isager www.pkf.name</a:t>
            </a:r>
            <a:endParaRPr lang="da-DK"/>
          </a:p>
        </p:txBody>
      </p:sp>
    </p:spTree>
    <p:extLst>
      <p:ext uri="{BB962C8B-B14F-4D97-AF65-F5344CB8AC3E}">
        <p14:creationId xmlns:p14="http://schemas.microsoft.com/office/powerpoint/2010/main" val="18455375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a-DK" sz="4000" smtClean="0">
                <a:solidFill>
                  <a:srgbClr val="F8E950"/>
                </a:solidFill>
              </a:rPr>
              <a:t>Refleksioner og hjemmearbejde</a:t>
            </a:r>
            <a:endParaRPr lang="da-DK" sz="4000">
              <a:solidFill>
                <a:srgbClr val="F8E950"/>
              </a:solidFill>
            </a:endParaRPr>
          </a:p>
        </p:txBody>
      </p:sp>
      <p:sp>
        <p:nvSpPr>
          <p:cNvPr id="5" name="Pladsholder til indhold 4"/>
          <p:cNvSpPr>
            <a:spLocks noGrp="1"/>
          </p:cNvSpPr>
          <p:nvPr>
            <p:ph idx="1"/>
          </p:nvPr>
        </p:nvSpPr>
        <p:spPr/>
        <p:txBody>
          <a:bodyPr>
            <a:normAutofit fontScale="77500" lnSpcReduction="20000"/>
          </a:bodyPr>
          <a:lstStyle/>
          <a:p>
            <a:pPr marL="0" indent="0">
              <a:buNone/>
            </a:pPr>
            <a:r>
              <a:rPr lang="da-DK" dirty="0" smtClean="0">
                <a:solidFill>
                  <a:srgbClr val="FFFFFF"/>
                </a:solidFill>
              </a:rPr>
              <a:t>Fælles: Hvad er de vigtigste pointer fra kurset?</a:t>
            </a:r>
          </a:p>
          <a:p>
            <a:endParaRPr lang="da-DK" dirty="0" smtClean="0">
              <a:solidFill>
                <a:srgbClr val="FFFFFF"/>
              </a:solidFill>
            </a:endParaRPr>
          </a:p>
          <a:p>
            <a:pPr marL="0" indent="0">
              <a:buNone/>
            </a:pPr>
            <a:r>
              <a:rPr lang="da-DK" dirty="0" smtClean="0">
                <a:solidFill>
                  <a:srgbClr val="FFFFFF"/>
                </a:solidFill>
              </a:rPr>
              <a:t>Parvis: Plan for implementering:</a:t>
            </a:r>
            <a:endParaRPr lang="da-DK" dirty="0">
              <a:solidFill>
                <a:srgbClr val="FFFFFF"/>
              </a:solidFill>
            </a:endParaRPr>
          </a:p>
          <a:p>
            <a:pPr marL="0" indent="0">
              <a:buNone/>
            </a:pPr>
            <a:r>
              <a:rPr lang="da-DK" sz="2000" dirty="0" smtClean="0">
                <a:solidFill>
                  <a:srgbClr val="FFFFFF"/>
                </a:solidFill>
              </a:rPr>
              <a:t>Hvordan vil </a:t>
            </a:r>
            <a:r>
              <a:rPr lang="da-DK" sz="2000" b="1" dirty="0">
                <a:solidFill>
                  <a:srgbClr val="FFFFFF"/>
                </a:solidFill>
              </a:rPr>
              <a:t>I</a:t>
            </a:r>
            <a:r>
              <a:rPr lang="da-DK" sz="2000" dirty="0" smtClean="0">
                <a:solidFill>
                  <a:srgbClr val="FFFFFF"/>
                </a:solidFill>
              </a:rPr>
              <a:t> arbejde videre med den medfølelsesfokuserede tilgang?</a:t>
            </a:r>
          </a:p>
          <a:p>
            <a:pPr marL="0" indent="0">
              <a:buNone/>
            </a:pPr>
            <a:endParaRPr lang="da-DK" sz="2000" dirty="0">
              <a:solidFill>
                <a:srgbClr val="FFFFFF"/>
              </a:solidFill>
            </a:endParaRPr>
          </a:p>
          <a:p>
            <a:r>
              <a:rPr lang="da-DK" sz="2300" dirty="0" smtClean="0">
                <a:solidFill>
                  <a:srgbClr val="FFFFFF"/>
                </a:solidFill>
              </a:rPr>
              <a:t>Med hinanden			Hvordan holde fast – hvilke møder kan understøtte?</a:t>
            </a:r>
          </a:p>
          <a:p>
            <a:pPr marL="0" indent="0">
              <a:buNone/>
            </a:pPr>
            <a:r>
              <a:rPr lang="da-DK" sz="2300" dirty="0" smtClean="0">
                <a:solidFill>
                  <a:srgbClr val="FFFFFF"/>
                </a:solidFill>
              </a:rPr>
              <a:t>						Ledelsens rolle?</a:t>
            </a:r>
          </a:p>
          <a:p>
            <a:pPr marL="0" indent="0">
              <a:buNone/>
            </a:pPr>
            <a:endParaRPr lang="da-DK" sz="2300" dirty="0" smtClean="0">
              <a:solidFill>
                <a:srgbClr val="FFFFFF"/>
              </a:solidFill>
            </a:endParaRPr>
          </a:p>
          <a:p>
            <a:r>
              <a:rPr lang="da-DK" sz="2300" dirty="0" smtClean="0">
                <a:solidFill>
                  <a:srgbClr val="FFFFFF"/>
                </a:solidFill>
              </a:rPr>
              <a:t>Personligt arbejde:		Hvilke øvelser? Hvor ofte og hvornår?</a:t>
            </a:r>
          </a:p>
          <a:p>
            <a:pPr marL="0" indent="0">
              <a:buNone/>
            </a:pPr>
            <a:endParaRPr lang="da-DK" sz="2300" dirty="0">
              <a:solidFill>
                <a:srgbClr val="FFFFFF"/>
              </a:solidFill>
            </a:endParaRPr>
          </a:p>
          <a:p>
            <a:r>
              <a:rPr lang="da-DK" sz="2300" dirty="0" smtClean="0">
                <a:solidFill>
                  <a:srgbClr val="FFFFFF"/>
                </a:solidFill>
              </a:rPr>
              <a:t>Klientarbejde:			Hvilke plancher, øvelser, modeller?</a:t>
            </a:r>
          </a:p>
          <a:p>
            <a:pPr marL="2743200" lvl="6" indent="0">
              <a:buNone/>
            </a:pPr>
            <a:r>
              <a:rPr lang="da-DK" sz="2300" dirty="0" smtClean="0">
                <a:solidFill>
                  <a:srgbClr val="FFFFFF"/>
                </a:solidFill>
              </a:rPr>
              <a:t>Hvilke klienter?</a:t>
            </a:r>
          </a:p>
          <a:p>
            <a:pPr marL="2743200" lvl="6" indent="0">
              <a:buNone/>
            </a:pPr>
            <a:endParaRPr lang="da-DK" sz="2300" dirty="0">
              <a:solidFill>
                <a:srgbClr val="FFFFFF"/>
              </a:solidFill>
            </a:endParaRPr>
          </a:p>
          <a:p>
            <a:r>
              <a:rPr lang="da-DK" sz="2300" dirty="0" smtClean="0">
                <a:solidFill>
                  <a:srgbClr val="FFFFFF"/>
                </a:solidFill>
              </a:rPr>
              <a:t>Træning:				Sammen med hvem?</a:t>
            </a:r>
          </a:p>
          <a:p>
            <a:pPr marL="2286000" lvl="5" indent="0">
              <a:buNone/>
            </a:pPr>
            <a:r>
              <a:rPr lang="da-DK" sz="2300" dirty="0" smtClean="0">
                <a:solidFill>
                  <a:srgbClr val="FFFFFF"/>
                </a:solidFill>
              </a:rPr>
              <a:t>	Hvornår?</a:t>
            </a:r>
          </a:p>
          <a:p>
            <a:pPr marL="2286000" lvl="5" indent="0">
              <a:buNone/>
            </a:pPr>
            <a:endParaRPr lang="da-DK" dirty="0">
              <a:solidFill>
                <a:srgbClr val="FFFFFF"/>
              </a:solidFill>
            </a:endParaRPr>
          </a:p>
          <a:p>
            <a:pPr marL="2286000" lvl="5" indent="0">
              <a:buNone/>
            </a:pPr>
            <a:endParaRPr lang="da-DK" dirty="0">
              <a:solidFill>
                <a:srgbClr val="FFFFFF"/>
              </a:solidFill>
            </a:endParaRPr>
          </a:p>
          <a:p>
            <a:pPr marL="0" indent="0">
              <a:buNone/>
            </a:pPr>
            <a:endParaRPr lang="da-DK" dirty="0">
              <a:solidFill>
                <a:srgbClr val="FFFFFF"/>
              </a:solidFill>
            </a:endParaRPr>
          </a:p>
        </p:txBody>
      </p:sp>
      <p:sp>
        <p:nvSpPr>
          <p:cNvPr id="7" name="Pladsholder til sidefod 6"/>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54107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76895" y="237286"/>
            <a:ext cx="8229600" cy="1143000"/>
          </a:xfrm>
        </p:spPr>
        <p:txBody>
          <a:bodyPr>
            <a:normAutofit/>
          </a:bodyPr>
          <a:lstStyle/>
          <a:p>
            <a:r>
              <a:rPr lang="da-DK" sz="4000" smtClean="0">
                <a:solidFill>
                  <a:srgbClr val="F8E950"/>
                </a:solidFill>
              </a:rPr>
              <a:t>Referencer og kilder til inspiration</a:t>
            </a:r>
            <a:endParaRPr lang="da-DK" sz="4000">
              <a:solidFill>
                <a:srgbClr val="F8E950"/>
              </a:solidFill>
            </a:endParaRPr>
          </a:p>
        </p:txBody>
      </p:sp>
      <p:sp>
        <p:nvSpPr>
          <p:cNvPr id="3" name="Pladsholder til indhold 2"/>
          <p:cNvSpPr>
            <a:spLocks noGrp="1"/>
          </p:cNvSpPr>
          <p:nvPr>
            <p:ph idx="4294967295"/>
          </p:nvPr>
        </p:nvSpPr>
        <p:spPr>
          <a:xfrm>
            <a:off x="914400" y="1632857"/>
            <a:ext cx="8229600" cy="4525963"/>
          </a:xfrm>
          <a:noFill/>
        </p:spPr>
        <p:txBody>
          <a:bodyPr>
            <a:normAutofit fontScale="77500" lnSpcReduction="20000"/>
          </a:bodyPr>
          <a:lstStyle/>
          <a:p>
            <a:pPr marL="0" indent="0">
              <a:buNone/>
            </a:pPr>
            <a:r>
              <a:rPr lang="da-DK" sz="3300" dirty="0" smtClean="0">
                <a:solidFill>
                  <a:srgbClr val="FFFFFF"/>
                </a:solidFill>
                <a:hlinkClick r:id="rId2"/>
              </a:rPr>
              <a:t>https</a:t>
            </a:r>
            <a:r>
              <a:rPr lang="da-DK" sz="3300" dirty="0">
                <a:solidFill>
                  <a:srgbClr val="FFFFFF"/>
                </a:solidFill>
                <a:hlinkClick r:id="rId2"/>
              </a:rPr>
              <a:t>://</a:t>
            </a:r>
            <a:r>
              <a:rPr lang="da-DK" sz="3300" dirty="0" smtClean="0">
                <a:solidFill>
                  <a:srgbClr val="FFFFFF"/>
                </a:solidFill>
                <a:hlinkClick r:id="rId2"/>
              </a:rPr>
              <a:t>compassionatemind.co.uk</a:t>
            </a:r>
            <a:r>
              <a:rPr lang="da-DK" sz="3300" dirty="0" smtClean="0">
                <a:solidFill>
                  <a:srgbClr val="FFFFFF"/>
                </a:solidFill>
              </a:rPr>
              <a:t> </a:t>
            </a:r>
            <a:r>
              <a:rPr lang="da-DK" sz="2400" dirty="0" smtClean="0">
                <a:solidFill>
                  <a:srgbClr val="FFFFFF"/>
                </a:solidFill>
              </a:rPr>
              <a:t>Kik der for inspiration, </a:t>
            </a:r>
            <a:r>
              <a:rPr lang="da-DK" sz="2400" dirty="0" err="1" smtClean="0">
                <a:solidFill>
                  <a:srgbClr val="FFFFFF"/>
                </a:solidFill>
              </a:rPr>
              <a:t>videor</a:t>
            </a:r>
            <a:r>
              <a:rPr lang="da-DK" sz="2400" dirty="0" smtClean="0">
                <a:solidFill>
                  <a:srgbClr val="FFFFFF"/>
                </a:solidFill>
              </a:rPr>
              <a:t>, kurser og konferencer, bøger og artikler</a:t>
            </a:r>
            <a:r>
              <a:rPr lang="da-DK" sz="2400" dirty="0" smtClean="0">
                <a:solidFill>
                  <a:srgbClr val="FFFFFF"/>
                </a:solidFill>
                <a:sym typeface="Wingdings"/>
              </a:rPr>
              <a:t></a:t>
            </a:r>
            <a:endParaRPr lang="da-DK" sz="2400" dirty="0">
              <a:solidFill>
                <a:srgbClr val="FFFFFF"/>
              </a:solidFill>
            </a:endParaRPr>
          </a:p>
          <a:p>
            <a:pPr marL="0" indent="0">
              <a:buNone/>
            </a:pPr>
            <a:endParaRPr lang="da-DK" sz="2400" dirty="0" smtClean="0">
              <a:solidFill>
                <a:srgbClr val="FFFFFF"/>
              </a:solidFill>
            </a:endParaRPr>
          </a:p>
          <a:p>
            <a:pPr marL="0" indent="0">
              <a:buNone/>
            </a:pPr>
            <a:r>
              <a:rPr lang="da-DK" sz="2400" b="1" dirty="0" smtClean="0">
                <a:solidFill>
                  <a:srgbClr val="FFFFFF"/>
                </a:solidFill>
              </a:rPr>
              <a:t>Bøger på dansk:</a:t>
            </a:r>
          </a:p>
          <a:p>
            <a:pPr marL="0" indent="0">
              <a:buNone/>
            </a:pPr>
            <a:r>
              <a:rPr lang="da-DK" sz="2000" dirty="0" smtClean="0">
                <a:solidFill>
                  <a:srgbClr val="FFFFFF"/>
                </a:solidFill>
              </a:rPr>
              <a:t>Paul Gilbert: Medfølelse og </a:t>
            </a:r>
            <a:r>
              <a:rPr lang="da-DK" sz="2000" dirty="0" err="1" smtClean="0">
                <a:solidFill>
                  <a:srgbClr val="FFFFFF"/>
                </a:solidFill>
              </a:rPr>
              <a:t>mindfulness</a:t>
            </a:r>
            <a:r>
              <a:rPr lang="da-DK" sz="2000" dirty="0" smtClean="0">
                <a:solidFill>
                  <a:srgbClr val="FFFFFF"/>
                </a:solidFill>
              </a:rPr>
              <a:t> – fra selvkritik til selvværd. Klim 2009</a:t>
            </a:r>
          </a:p>
          <a:p>
            <a:pPr marL="0" indent="0">
              <a:buNone/>
            </a:pPr>
            <a:r>
              <a:rPr lang="da-DK" sz="2000" dirty="0" smtClean="0">
                <a:solidFill>
                  <a:srgbClr val="FFFFFF"/>
                </a:solidFill>
              </a:rPr>
              <a:t>Christina Schlander: </a:t>
            </a:r>
            <a:r>
              <a:rPr lang="da-DK" sz="2000" dirty="0" err="1" smtClean="0">
                <a:solidFill>
                  <a:srgbClr val="FFFFFF"/>
                </a:solidFill>
              </a:rPr>
              <a:t>Compassion</a:t>
            </a:r>
            <a:r>
              <a:rPr lang="da-DK" sz="2000" dirty="0" smtClean="0">
                <a:solidFill>
                  <a:srgbClr val="FFFFFF"/>
                </a:solidFill>
              </a:rPr>
              <a:t> fokuseret terapi. Akademisk Forlag 2015</a:t>
            </a:r>
            <a:endParaRPr lang="da-DK" sz="2000" dirty="0">
              <a:solidFill>
                <a:srgbClr val="FFFFFF"/>
              </a:solidFill>
            </a:endParaRPr>
          </a:p>
          <a:p>
            <a:pPr marL="0" indent="0">
              <a:buNone/>
            </a:pPr>
            <a:endParaRPr lang="da-DK" sz="2800" dirty="0" smtClean="0">
              <a:solidFill>
                <a:srgbClr val="FFFFFF"/>
              </a:solidFill>
            </a:endParaRPr>
          </a:p>
          <a:p>
            <a:pPr marL="0" indent="0">
              <a:buNone/>
            </a:pPr>
            <a:r>
              <a:rPr lang="da-DK" sz="2400" b="1" dirty="0" smtClean="0">
                <a:solidFill>
                  <a:srgbClr val="FFFFFF"/>
                </a:solidFill>
              </a:rPr>
              <a:t>Andre hjemmesider m. videoer og meditationer til download:</a:t>
            </a:r>
          </a:p>
          <a:p>
            <a:pPr marL="0" indent="0">
              <a:buNone/>
            </a:pPr>
            <a:endParaRPr lang="da-DK" sz="1600" dirty="0" smtClean="0">
              <a:solidFill>
                <a:schemeClr val="bg2">
                  <a:lumMod val="50000"/>
                </a:schemeClr>
              </a:solidFill>
            </a:endParaRPr>
          </a:p>
          <a:p>
            <a:pPr marL="0" indent="0">
              <a:buNone/>
            </a:pPr>
            <a:r>
              <a:rPr lang="da-DK" sz="1600" dirty="0">
                <a:solidFill>
                  <a:schemeClr val="bg2">
                    <a:lumMod val="50000"/>
                  </a:schemeClr>
                </a:solidFill>
                <a:hlinkClick r:id="rId3"/>
              </a:rPr>
              <a:t>http://www.pkf.name/lena-hoejgaard-isager/downloads</a:t>
            </a:r>
            <a:r>
              <a:rPr lang="da-DK" sz="1600" dirty="0" smtClean="0">
                <a:solidFill>
                  <a:schemeClr val="bg2">
                    <a:lumMod val="50000"/>
                  </a:schemeClr>
                </a:solidFill>
                <a:hlinkClick r:id="rId3"/>
              </a:rPr>
              <a:t>/</a:t>
            </a:r>
            <a:endParaRPr lang="da-DK" sz="1600" dirty="0" smtClean="0">
              <a:solidFill>
                <a:schemeClr val="bg2">
                  <a:lumMod val="50000"/>
                </a:schemeClr>
              </a:solidFill>
            </a:endParaRPr>
          </a:p>
          <a:p>
            <a:pPr marL="0" indent="0">
              <a:buNone/>
            </a:pPr>
            <a:endParaRPr lang="da-DK" sz="1600" dirty="0" smtClean="0">
              <a:solidFill>
                <a:schemeClr val="bg2">
                  <a:lumMod val="50000"/>
                </a:schemeClr>
              </a:solidFill>
            </a:endParaRPr>
          </a:p>
          <a:p>
            <a:pPr marL="0" indent="0">
              <a:buNone/>
            </a:pPr>
            <a:r>
              <a:rPr lang="da-DK" sz="1600" dirty="0">
                <a:solidFill>
                  <a:schemeClr val="bg2">
                    <a:lumMod val="50000"/>
                  </a:schemeClr>
                </a:solidFill>
                <a:hlinkClick r:id="rId4"/>
              </a:rPr>
              <a:t>https://</a:t>
            </a:r>
            <a:r>
              <a:rPr lang="da-DK" sz="1600" dirty="0" smtClean="0">
                <a:solidFill>
                  <a:schemeClr val="bg2">
                    <a:lumMod val="50000"/>
                  </a:schemeClr>
                </a:solidFill>
                <a:hlinkClick r:id="rId4"/>
              </a:rPr>
              <a:t>compassionatemind.co.uk/individuals/audio-for-individuals</a:t>
            </a:r>
            <a:endParaRPr lang="da-DK" sz="1600" dirty="0" smtClean="0">
              <a:solidFill>
                <a:schemeClr val="bg2">
                  <a:lumMod val="50000"/>
                </a:schemeClr>
              </a:solidFill>
            </a:endParaRPr>
          </a:p>
          <a:p>
            <a:pPr marL="0" indent="0">
              <a:buNone/>
            </a:pPr>
            <a:endParaRPr lang="da-DK" sz="1600" dirty="0">
              <a:solidFill>
                <a:schemeClr val="bg2">
                  <a:lumMod val="50000"/>
                </a:schemeClr>
              </a:solidFill>
            </a:endParaRPr>
          </a:p>
          <a:p>
            <a:pPr marL="0" indent="0">
              <a:buNone/>
            </a:pPr>
            <a:r>
              <a:rPr lang="da-DK" sz="1600" dirty="0">
                <a:solidFill>
                  <a:schemeClr val="bg2">
                    <a:lumMod val="50000"/>
                  </a:schemeClr>
                </a:solidFill>
                <a:hlinkClick r:id="rId5"/>
              </a:rPr>
              <a:t>http://www.self-compassion.org/guided-self-compassion-meditations-mp3.</a:t>
            </a:r>
            <a:r>
              <a:rPr lang="da-DK" sz="1600" dirty="0" smtClean="0">
                <a:solidFill>
                  <a:schemeClr val="bg2">
                    <a:lumMod val="50000"/>
                  </a:schemeClr>
                </a:solidFill>
                <a:hlinkClick r:id="rId5"/>
              </a:rPr>
              <a:t>html</a:t>
            </a:r>
            <a:endParaRPr lang="da-DK" sz="1600" dirty="0" smtClean="0">
              <a:solidFill>
                <a:schemeClr val="bg2">
                  <a:lumMod val="50000"/>
                </a:schemeClr>
              </a:solidFill>
            </a:endParaRPr>
          </a:p>
          <a:p>
            <a:pPr marL="0" indent="0">
              <a:buNone/>
            </a:pPr>
            <a:endParaRPr lang="da-DK" sz="1600" dirty="0">
              <a:solidFill>
                <a:schemeClr val="bg2">
                  <a:lumMod val="50000"/>
                </a:schemeClr>
              </a:solidFill>
            </a:endParaRPr>
          </a:p>
          <a:p>
            <a:pPr marL="0" indent="0">
              <a:buNone/>
            </a:pPr>
            <a:r>
              <a:rPr lang="da-DK" sz="1600" dirty="0">
                <a:solidFill>
                  <a:schemeClr val="bg2">
                    <a:lumMod val="50000"/>
                  </a:schemeClr>
                </a:solidFill>
                <a:hlinkClick r:id="rId6"/>
              </a:rPr>
              <a:t>http://www.mindfulselfcompassion.org/</a:t>
            </a:r>
            <a:r>
              <a:rPr lang="da-DK" sz="1600" dirty="0" smtClean="0">
                <a:solidFill>
                  <a:schemeClr val="bg2">
                    <a:lumMod val="50000"/>
                  </a:schemeClr>
                </a:solidFill>
                <a:hlinkClick r:id="rId6"/>
              </a:rPr>
              <a:t>meditations_downloads.php</a:t>
            </a:r>
            <a:endParaRPr lang="da-DK" sz="1600" dirty="0" smtClean="0">
              <a:solidFill>
                <a:schemeClr val="bg2">
                  <a:lumMod val="50000"/>
                </a:schemeClr>
              </a:solidFill>
            </a:endParaRPr>
          </a:p>
          <a:p>
            <a:pPr marL="0" indent="0">
              <a:buNone/>
            </a:pPr>
            <a:endParaRPr lang="da-DK" sz="1600" dirty="0">
              <a:solidFill>
                <a:schemeClr val="bg2">
                  <a:lumMod val="50000"/>
                </a:schemeClr>
              </a:solidFill>
            </a:endParaRPr>
          </a:p>
          <a:p>
            <a:pPr marL="0" indent="0">
              <a:buNone/>
            </a:pPr>
            <a:r>
              <a:rPr lang="da-DK" sz="1600" dirty="0">
                <a:solidFill>
                  <a:schemeClr val="bg2">
                    <a:lumMod val="50000"/>
                  </a:schemeClr>
                </a:solidFill>
                <a:hlinkClick r:id="rId7"/>
              </a:rPr>
              <a:t>http://</a:t>
            </a:r>
            <a:r>
              <a:rPr lang="da-DK" sz="1600" dirty="0" smtClean="0">
                <a:solidFill>
                  <a:schemeClr val="bg2">
                    <a:lumMod val="50000"/>
                  </a:schemeClr>
                </a:solidFill>
                <a:hlinkClick r:id="rId7"/>
              </a:rPr>
              <a:t>compassionforvoices.com</a:t>
            </a:r>
            <a:endParaRPr lang="da-DK" sz="1600" dirty="0" smtClean="0">
              <a:solidFill>
                <a:schemeClr val="bg2">
                  <a:lumMod val="50000"/>
                </a:schemeClr>
              </a:solidFill>
            </a:endParaRPr>
          </a:p>
          <a:p>
            <a:pPr marL="0" indent="0">
              <a:buNone/>
            </a:pPr>
            <a:endParaRPr lang="da-DK" sz="1600" dirty="0" smtClean="0">
              <a:solidFill>
                <a:schemeClr val="bg2">
                  <a:lumMod val="50000"/>
                </a:schemeClr>
              </a:solidFill>
            </a:endParaRPr>
          </a:p>
          <a:p>
            <a:pPr marL="0" indent="0">
              <a:buNone/>
            </a:pPr>
            <a:endParaRPr lang="da-DK" sz="2000" dirty="0">
              <a:solidFill>
                <a:srgbClr val="800000"/>
              </a:solidFill>
            </a:endParaRPr>
          </a:p>
        </p:txBody>
      </p:sp>
      <p:sp>
        <p:nvSpPr>
          <p:cNvPr id="5" name="Pladsholder til sidefod 4"/>
          <p:cNvSpPr>
            <a:spLocks noGrp="1"/>
          </p:cNvSpPr>
          <p:nvPr>
            <p:ph type="ftr" sz="quarter" idx="11"/>
          </p:nvPr>
        </p:nvSpPr>
        <p:spPr/>
        <p:txBody>
          <a:bodyPr/>
          <a:lstStyle/>
          <a:p>
            <a:r>
              <a:rPr lang="da-DK" smtClean="0">
                <a:solidFill>
                  <a:srgbClr val="FFFFFF"/>
                </a:solidFill>
                <a:latin typeface="Calibri"/>
              </a:rPr>
              <a:t>Lena Højgård Isager www.pkf.name</a:t>
            </a:r>
            <a:endParaRPr lang="da-DK">
              <a:solidFill>
                <a:srgbClr val="FFFFFF"/>
              </a:solidFill>
              <a:latin typeface="Calibri"/>
            </a:endParaRPr>
          </a:p>
        </p:txBody>
      </p:sp>
    </p:spTree>
    <p:extLst>
      <p:ext uri="{BB962C8B-B14F-4D97-AF65-F5344CB8AC3E}">
        <p14:creationId xmlns:p14="http://schemas.microsoft.com/office/powerpoint/2010/main" val="3460754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smtClean="0">
                <a:solidFill>
                  <a:srgbClr val="FFFFFF"/>
                </a:solidFill>
                <a:latin typeface="Calibri"/>
              </a:rPr>
              <a:t>Lena Højgård Isager </a:t>
            </a:r>
            <a:r>
              <a:rPr lang="da-DK" dirty="0" err="1" smtClean="0">
                <a:solidFill>
                  <a:srgbClr val="FFFFFF"/>
                </a:solidFill>
                <a:latin typeface="Calibri"/>
              </a:rPr>
              <a:t>www.pkf.name</a:t>
            </a:r>
            <a:endParaRPr lang="da-DK" dirty="0">
              <a:solidFill>
                <a:srgbClr val="FFFFFF"/>
              </a:solidFill>
              <a:latin typeface="Calibri"/>
            </a:endParaRPr>
          </a:p>
        </p:txBody>
      </p:sp>
      <p:sp>
        <p:nvSpPr>
          <p:cNvPr id="10" name="Titel 1"/>
          <p:cNvSpPr>
            <a:spLocks noGrp="1"/>
          </p:cNvSpPr>
          <p:nvPr>
            <p:ph type="title"/>
          </p:nvPr>
        </p:nvSpPr>
        <p:spPr>
          <a:xfrm>
            <a:off x="457200" y="334111"/>
            <a:ext cx="8229600" cy="1143000"/>
          </a:xfrm>
        </p:spPr>
        <p:txBody>
          <a:bodyPr>
            <a:normAutofit/>
          </a:bodyPr>
          <a:lstStyle/>
          <a:p>
            <a:r>
              <a:rPr lang="da-DK" smtClean="0">
                <a:solidFill>
                  <a:srgbClr val="F8E950"/>
                </a:solidFill>
              </a:rPr>
              <a:t>Den indre stemmes tonefald</a:t>
            </a:r>
            <a:endParaRPr lang="da-DK">
              <a:solidFill>
                <a:srgbClr val="F8E950"/>
              </a:solidFill>
            </a:endParaRPr>
          </a:p>
        </p:txBody>
      </p:sp>
      <p:pic>
        <p:nvPicPr>
          <p:cNvPr id="11" name="Pladsholder til indhold 6" descr="images.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457200" y="1653749"/>
            <a:ext cx="8229600" cy="4525963"/>
          </a:xfrm>
        </p:spPr>
      </p:pic>
    </p:spTree>
    <p:extLst>
      <p:ext uri="{BB962C8B-B14F-4D97-AF65-F5344CB8AC3E}">
        <p14:creationId xmlns:p14="http://schemas.microsoft.com/office/powerpoint/2010/main" val="80191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Hvad er medfølelse?</a:t>
            </a:r>
            <a:endParaRPr lang="da-DK"/>
          </a:p>
        </p:txBody>
      </p:sp>
      <p:sp>
        <p:nvSpPr>
          <p:cNvPr id="3" name="Pladsholder til indhold 2"/>
          <p:cNvSpPr>
            <a:spLocks noGrp="1"/>
          </p:cNvSpPr>
          <p:nvPr>
            <p:ph idx="1"/>
          </p:nvPr>
        </p:nvSpPr>
        <p:spPr/>
        <p:txBody>
          <a:bodyPr>
            <a:normAutofit fontScale="77500" lnSpcReduction="20000"/>
          </a:bodyPr>
          <a:lstStyle/>
          <a:p>
            <a:r>
              <a:rPr lang="da-DK" dirty="0" smtClean="0">
                <a:solidFill>
                  <a:schemeClr val="bg1"/>
                </a:solidFill>
              </a:rPr>
              <a:t>Videnskabelige undersøgelser viser, at den vigtigste kerne i medfølelse er styrke, og ikke som de fleste tror - venlighed</a:t>
            </a:r>
            <a:endParaRPr lang="da-DK" dirty="0">
              <a:solidFill>
                <a:schemeClr val="bg1"/>
              </a:solidFill>
            </a:endParaRPr>
          </a:p>
          <a:p>
            <a:r>
              <a:rPr lang="da-DK" dirty="0" smtClean="0">
                <a:solidFill>
                  <a:schemeClr val="bg1"/>
                </a:solidFill>
              </a:rPr>
              <a:t>Modet til at være medfølende ligger i villigheden til at se på arten af og årsagerne til lidelse, både vores egen, andres og for menneskeheden. </a:t>
            </a:r>
          </a:p>
          <a:p>
            <a:r>
              <a:rPr lang="da-DK" dirty="0" smtClean="0">
                <a:solidFill>
                  <a:schemeClr val="bg1"/>
                </a:solidFill>
              </a:rPr>
              <a:t>Udfordringen er, at opnå den visdom vi har brug for til at kunne håndtere årsagerne til lidelsen hos os selv og andre</a:t>
            </a:r>
          </a:p>
          <a:p>
            <a:r>
              <a:rPr lang="da-DK" dirty="0" smtClean="0">
                <a:solidFill>
                  <a:schemeClr val="bg1"/>
                </a:solidFill>
              </a:rPr>
              <a:t>Medfølelse er en af de mest betydningsfulde tilkendegivelser af styrke og mod som menneskeheden kender. Det er vanskeligt og kraftfuldt, smitsomt og indflydelsesrigt. Det er en universelt kendt motivation med potentiale til at ændre verden</a:t>
            </a:r>
          </a:p>
          <a:p>
            <a:endParaRPr lang="da-DK" dirty="0">
              <a:solidFill>
                <a:schemeClr val="bg1"/>
              </a:solidFill>
            </a:endParaRPr>
          </a:p>
        </p:txBody>
      </p:sp>
      <p:sp>
        <p:nvSpPr>
          <p:cNvPr id="5" name="Pladsholder til sidefod 4"/>
          <p:cNvSpPr>
            <a:spLocks noGrp="1"/>
          </p:cNvSpPr>
          <p:nvPr>
            <p:ph type="ftr" sz="quarter" idx="11"/>
          </p:nvPr>
        </p:nvSpPr>
        <p:spPr/>
        <p:txBody>
          <a:bodyPr/>
          <a:lstStyle/>
          <a:p>
            <a:r>
              <a:rPr lang="da-DK" smtClean="0">
                <a:solidFill>
                  <a:schemeClr val="bg1"/>
                </a:solidFill>
                <a:latin typeface="Calibri"/>
              </a:rPr>
              <a:t>Lena Højgård Isager www.pkf.name</a:t>
            </a:r>
            <a:endParaRPr lang="da-DK">
              <a:solidFill>
                <a:schemeClr val="bg1"/>
              </a:solidFill>
              <a:latin typeface="Calibri"/>
            </a:endParaRPr>
          </a:p>
        </p:txBody>
      </p:sp>
      <p:sp>
        <p:nvSpPr>
          <p:cNvPr id="8" name="Tekstfelt 7"/>
          <p:cNvSpPr txBox="1"/>
          <p:nvPr/>
        </p:nvSpPr>
        <p:spPr>
          <a:xfrm>
            <a:off x="4889124" y="5441950"/>
            <a:ext cx="2917594" cy="307777"/>
          </a:xfrm>
          <a:prstGeom prst="rect">
            <a:avLst/>
          </a:prstGeom>
          <a:noFill/>
        </p:spPr>
        <p:txBody>
          <a:bodyPr wrap="none" rtlCol="0">
            <a:spAutoFit/>
          </a:bodyPr>
          <a:lstStyle/>
          <a:p>
            <a:r>
              <a:rPr lang="da-DK" sz="1400">
                <a:solidFill>
                  <a:schemeClr val="bg1"/>
                </a:solidFill>
              </a:rPr>
              <a:t>Fra </a:t>
            </a:r>
            <a:r>
              <a:rPr lang="da-DK" sz="1400" err="1">
                <a:solidFill>
                  <a:schemeClr val="bg1"/>
                </a:solidFill>
              </a:rPr>
              <a:t>https</a:t>
            </a:r>
            <a:r>
              <a:rPr lang="da-DK" sz="1400">
                <a:solidFill>
                  <a:schemeClr val="bg1"/>
                </a:solidFill>
              </a:rPr>
              <a:t>://</a:t>
            </a:r>
            <a:r>
              <a:rPr lang="da-DK" sz="1400" err="1" smtClean="0">
                <a:solidFill>
                  <a:schemeClr val="bg1"/>
                </a:solidFill>
              </a:rPr>
              <a:t>compassionatemind.co.uk</a:t>
            </a:r>
            <a:endParaRPr lang="da-DK" sz="1400">
              <a:solidFill>
                <a:schemeClr val="bg1"/>
              </a:solidFill>
            </a:endParaRPr>
          </a:p>
        </p:txBody>
      </p:sp>
    </p:spTree>
    <p:extLst>
      <p:ext uri="{BB962C8B-B14F-4D97-AF65-F5344CB8AC3E}">
        <p14:creationId xmlns:p14="http://schemas.microsoft.com/office/powerpoint/2010/main" val="1442589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ugerdefinere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vid baggrund">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vid baggrund">
      <a:majorFont>
        <a:latin typeface="Comic Sans MS"/>
        <a:ea typeface="ヒラギノ明朝 ProN W3"/>
        <a:cs typeface="ヒラギノ明朝 ProN W3"/>
      </a:majorFont>
      <a:minorFont>
        <a:latin typeface="Comic Sans MS"/>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a:solidFill>
            <a:schemeClr val="tx1"/>
          </a:solidFill>
          <a:prstDash val="solid"/>
          <a:round/>
          <a:headEnd type="none" w="med" len="med"/>
          <a:tailEnd type="none" w="med" len="med"/>
        </a:ln>
      </a:spPr>
      <a:bodyPr lIns="0" tIns="0" rIns="79022" bIns="0" anchor="ctr"/>
      <a:lstStyle>
        <a:defPPr marL="77788" algn="ctr">
          <a:defRPr sz="3600" b="1" dirty="0" err="1">
            <a:solidFill>
              <a:schemeClr val="tx1"/>
            </a:solidFill>
            <a:latin typeface="Comic Sans MS" charset="0"/>
            <a:ea typeface="ＭＳ Ｐゴシック" charset="0"/>
            <a:cs typeface="Comic Sans MS" charset="0"/>
            <a:sym typeface="Comic Sans MS"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6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Hvid baggr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e">
  <a:themeElements>
    <a:clrScheme name="Fremvisning">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Standardtema">
  <a:themeElements>
    <a:clrScheme name="Fremvisning">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14541</TotalTime>
  <Words>5470</Words>
  <Application>Microsoft Macintosh PowerPoint</Application>
  <PresentationFormat>Skærmshow (4:3)</PresentationFormat>
  <Paragraphs>789</Paragraphs>
  <Slides>73</Slides>
  <Notes>16</Notes>
  <HiddenSlides>0</HiddenSlides>
  <MMClips>0</MMClips>
  <ScaleCrop>false</ScaleCrop>
  <HeadingPairs>
    <vt:vector size="8" baseType="variant">
      <vt:variant>
        <vt:lpstr>Benyttede skrifttyper</vt:lpstr>
      </vt:variant>
      <vt:variant>
        <vt:i4>12</vt:i4>
      </vt:variant>
      <vt:variant>
        <vt:lpstr>Tema</vt:lpstr>
      </vt:variant>
      <vt:variant>
        <vt:i4>4</vt:i4>
      </vt:variant>
      <vt:variant>
        <vt:lpstr>Integrerede OLE-servere</vt:lpstr>
      </vt:variant>
      <vt:variant>
        <vt:i4>1</vt:i4>
      </vt:variant>
      <vt:variant>
        <vt:lpstr>Slidetitler</vt:lpstr>
      </vt:variant>
      <vt:variant>
        <vt:i4>73</vt:i4>
      </vt:variant>
    </vt:vector>
  </HeadingPairs>
  <TitlesOfParts>
    <vt:vector size="90" baseType="lpstr">
      <vt:lpstr>Arial</vt:lpstr>
      <vt:lpstr>Calibri</vt:lpstr>
      <vt:lpstr>Comic Sans MS</vt:lpstr>
      <vt:lpstr>Lucida Grande</vt:lpstr>
      <vt:lpstr>Mangal</vt:lpstr>
      <vt:lpstr>MS PGothic</vt:lpstr>
      <vt:lpstr>ＭＳ Ｐゴシック</vt:lpstr>
      <vt:lpstr>Times New Roman</vt:lpstr>
      <vt:lpstr>Wingdings</vt:lpstr>
      <vt:lpstr>Zapf Dingbats</vt:lpstr>
      <vt:lpstr>ヒラギノ明朝 ProN W3</vt:lpstr>
      <vt:lpstr>ヒラギノ明朝 ProN W6</vt:lpstr>
      <vt:lpstr>Brugerdefineret design</vt:lpstr>
      <vt:lpstr>Hvid baggrund</vt:lpstr>
      <vt:lpstr>Bue</vt:lpstr>
      <vt:lpstr>6_Standardtema</vt:lpstr>
      <vt:lpstr>Bitmap Image</vt:lpstr>
      <vt:lpstr>Basiskursus i  Medfølelsesfokuseret terapi / Compassion Focused Therapy CFT for tværfagligt personale 8 og 9 januar 2018</vt:lpstr>
      <vt:lpstr>Introduktion til en medfølelsesfokuseret tilgang  </vt:lpstr>
      <vt:lpstr>Ansvar</vt:lpstr>
      <vt:lpstr>Hvorfor fokus på medfølelse i terapi? </vt:lpstr>
      <vt:lpstr>Terapi og træning</vt:lpstr>
      <vt:lpstr>Definition af medfølelse  i  Compassion Focused Therapy</vt:lpstr>
      <vt:lpstr>Misbrug som lidelse</vt:lpstr>
      <vt:lpstr>Den indre stemmes tonefald</vt:lpstr>
      <vt:lpstr>Hvad er medfølelse?</vt:lpstr>
      <vt:lpstr>To processer i at udvikle vores  medfølende sind </vt:lpstr>
      <vt:lpstr>Medfølelse som flow</vt:lpstr>
      <vt:lpstr>PowerPoint-præsentation</vt:lpstr>
      <vt:lpstr>Realitetstjek: Livet kan være hårdt</vt:lpstr>
      <vt:lpstr>Vi er alle i samme båd</vt:lpstr>
      <vt:lpstr>Livets strøm</vt:lpstr>
      <vt:lpstr>PowerPoint-præsentation</vt:lpstr>
      <vt:lpstr>PowerPoint-præsentation</vt:lpstr>
      <vt:lpstr> Vores personlige historie</vt:lpstr>
      <vt:lpstr>Engagement af klienten i psykoedukation</vt:lpstr>
      <vt:lpstr>Indlæring af følelser</vt:lpstr>
      <vt:lpstr>En version af os</vt:lpstr>
      <vt:lpstr>Neural Bases of Threat Processing  (LeDoux, 1994) </vt:lpstr>
      <vt:lpstr>Flygt eller Kæmp i hverdagen-   din hjerne er designet til at beskytte dig</vt:lpstr>
      <vt:lpstr>”Man kan ikke være for forsigtig”  (Better safe than sorry)</vt:lpstr>
      <vt:lpstr>PowerPoint-præsentation</vt:lpstr>
      <vt:lpstr>Sources of behaviour</vt:lpstr>
      <vt:lpstr>Hjernediagram af stimulus-respons model for indre og ydre stimuli</vt:lpstr>
      <vt:lpstr>Opmærksomhedsøvelser</vt:lpstr>
      <vt:lpstr>Opmærksomhedsøvelser fortsat</vt:lpstr>
      <vt:lpstr>Sindet er som en have</vt:lpstr>
      <vt:lpstr>Typer af affektreguleringssystemer</vt:lpstr>
      <vt:lpstr>PowerPoint-præsentation</vt:lpstr>
      <vt:lpstr>PowerPoint-præsentation</vt:lpstr>
      <vt:lpstr>PowerPoint-præsentation</vt:lpstr>
      <vt:lpstr>Lotterigevinst</vt:lpstr>
      <vt:lpstr>PowerPoint-præsentation</vt:lpstr>
      <vt:lpstr>PowerPoint-præsentation</vt:lpstr>
      <vt:lpstr>PowerPoint-præsentation</vt:lpstr>
      <vt:lpstr>PowerPoint-præsentation</vt:lpstr>
      <vt:lpstr>PowerPoint-præsentation</vt:lpstr>
      <vt:lpstr>Tre cirkler arbejdsskema</vt:lpstr>
      <vt:lpstr>Demonstration i plenum</vt:lpstr>
      <vt:lpstr>Øvelse med de tre cirkler</vt:lpstr>
      <vt:lpstr>PowerPoint-præsentation</vt:lpstr>
      <vt:lpstr>Drøftelse af øvelsen i par</vt:lpstr>
      <vt:lpstr>Basis netværket i hjernen</vt:lpstr>
      <vt:lpstr>Øvelse med trygt sted</vt:lpstr>
      <vt:lpstr>Øvelse parvis</vt:lpstr>
      <vt:lpstr>Introduktion til en medfølelsesfokuseret tilgang  </vt:lpstr>
      <vt:lpstr>Medfølende sind/selv</vt:lpstr>
      <vt:lpstr>Karakteristika ved medfølelse</vt:lpstr>
      <vt:lpstr>Medfølende færdigheder</vt:lpstr>
      <vt:lpstr>Medfølende proces</vt:lpstr>
      <vt:lpstr>At være og handle medfølende</vt:lpstr>
      <vt:lpstr>  Et ægte ønske om at føle omsorg og lade sig bevæge af andres lidelse</vt:lpstr>
      <vt:lpstr>Hjertevarme </vt:lpstr>
      <vt:lpstr>Rummelig og empatisk</vt:lpstr>
      <vt:lpstr>Fordomsfrihed – vi har alle vore kampe</vt:lpstr>
      <vt:lpstr>Visdom og styrke</vt:lpstr>
      <vt:lpstr>Skuespils tilgang</vt:lpstr>
      <vt:lpstr>Opbygning af den medfølende figur  </vt:lpstr>
      <vt:lpstr>Øvelse med medfølende figur</vt:lpstr>
      <vt:lpstr>Guide til ”Medfølende selv”</vt:lpstr>
      <vt:lpstr>Vi nåede hertil</vt:lpstr>
      <vt:lpstr>Øvelse parvis</vt:lpstr>
      <vt:lpstr>PowerPoint-præsentation</vt:lpstr>
      <vt:lpstr>PowerPoint-præsentation</vt:lpstr>
      <vt:lpstr>Funktionsanalyse af følelserne  i forbindelse med en nylig konflikt  </vt:lpstr>
      <vt:lpstr>PowerPoint-præsentation</vt:lpstr>
      <vt:lpstr>PowerPoint-præsentation</vt:lpstr>
      <vt:lpstr>Stoleøvelse</vt:lpstr>
      <vt:lpstr>Refleksioner og hjemmearbejde</vt:lpstr>
      <vt:lpstr>Referencer og kilder til inspiration</vt:lpstr>
    </vt:vector>
  </TitlesOfParts>
  <Company>Psykologhuset Kognitivt Fokus</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Temadag Hillerød </dc:title>
  <dc:creator>Lena Højgård Isager</dc:creator>
  <cp:lastModifiedBy>Lena Højgård Isager</cp:lastModifiedBy>
  <cp:revision>328</cp:revision>
  <cp:lastPrinted>2015-09-23T08:04:02Z</cp:lastPrinted>
  <dcterms:created xsi:type="dcterms:W3CDTF">2011-01-05T08:38:12Z</dcterms:created>
  <dcterms:modified xsi:type="dcterms:W3CDTF">2018-01-09T15:24:43Z</dcterms:modified>
</cp:coreProperties>
</file>