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comment1.xml" ContentType="application/vnd.openxmlformats-officedocument.presentationml.comment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6" r:id="rId3"/>
    <p:sldMasterId id="2147483698" r:id="rId4"/>
  </p:sldMasterIdLst>
  <p:notesMasterIdLst>
    <p:notesMasterId r:id="rId109"/>
  </p:notesMasterIdLst>
  <p:sldIdLst>
    <p:sldId id="257" r:id="rId5"/>
    <p:sldId id="258" r:id="rId6"/>
    <p:sldId id="259" r:id="rId7"/>
    <p:sldId id="260" r:id="rId8"/>
    <p:sldId id="2002" r:id="rId9"/>
    <p:sldId id="262" r:id="rId10"/>
    <p:sldId id="264" r:id="rId11"/>
    <p:sldId id="1996" r:id="rId12"/>
    <p:sldId id="265" r:id="rId13"/>
    <p:sldId id="261" r:id="rId14"/>
    <p:sldId id="266" r:id="rId15"/>
    <p:sldId id="1967" r:id="rId16"/>
    <p:sldId id="1997" r:id="rId17"/>
    <p:sldId id="1994" r:id="rId18"/>
    <p:sldId id="1995" r:id="rId19"/>
    <p:sldId id="267" r:id="rId20"/>
    <p:sldId id="268" r:id="rId21"/>
    <p:sldId id="270"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63"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2001" r:id="rId74"/>
    <p:sldId id="2003" r:id="rId75"/>
    <p:sldId id="323" r:id="rId76"/>
    <p:sldId id="324" r:id="rId77"/>
    <p:sldId id="325" r:id="rId78"/>
    <p:sldId id="326" r:id="rId79"/>
    <p:sldId id="256" r:id="rId80"/>
    <p:sldId id="327" r:id="rId81"/>
    <p:sldId id="328" r:id="rId82"/>
    <p:sldId id="329" r:id="rId83"/>
    <p:sldId id="330" r:id="rId84"/>
    <p:sldId id="331" r:id="rId85"/>
    <p:sldId id="332" r:id="rId86"/>
    <p:sldId id="333" r:id="rId87"/>
    <p:sldId id="334" r:id="rId88"/>
    <p:sldId id="335" r:id="rId89"/>
    <p:sldId id="336" r:id="rId90"/>
    <p:sldId id="337" r:id="rId91"/>
    <p:sldId id="338" r:id="rId92"/>
    <p:sldId id="341" r:id="rId93"/>
    <p:sldId id="342" r:id="rId94"/>
    <p:sldId id="339" r:id="rId95"/>
    <p:sldId id="340" r:id="rId96"/>
    <p:sldId id="343" r:id="rId97"/>
    <p:sldId id="344" r:id="rId98"/>
    <p:sldId id="345" r:id="rId99"/>
    <p:sldId id="346" r:id="rId100"/>
    <p:sldId id="347" r:id="rId101"/>
    <p:sldId id="348" r:id="rId102"/>
    <p:sldId id="349" r:id="rId103"/>
    <p:sldId id="350" r:id="rId104"/>
    <p:sldId id="351" r:id="rId105"/>
    <p:sldId id="352" r:id="rId106"/>
    <p:sldId id="353" r:id="rId107"/>
    <p:sldId id="354" r:id="rId108"/>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na Højgård Isager" initials="LHI" lastIdx="2" clrIdx="0">
    <p:extLst>
      <p:ext uri="{19B8F6BF-5375-455C-9EA6-DF929625EA0E}">
        <p15:presenceInfo xmlns:p15="http://schemas.microsoft.com/office/powerpoint/2012/main" userId="ad6536e5a1851cd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579"/>
    <p:restoredTop sz="92603"/>
  </p:normalViewPr>
  <p:slideViewPr>
    <p:cSldViewPr snapToGrid="0" snapToObjects="1">
      <p:cViewPr varScale="1">
        <p:scale>
          <a:sx n="38" d="100"/>
          <a:sy n="38" d="100"/>
        </p:scale>
        <p:origin x="200" y="5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viewProps" Target="viewProp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theme" Target="theme/theme1.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notesMaster" Target="notesMasters/notesMaster1.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commentAuthors" Target="commentAuthor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6-14T16:52:37.574" idx="1">
    <p:pos x="10" y="10"/>
    <p:text/>
    <p:extLst>
      <p:ext uri="{C676402C-5697-4E1C-873F-D02D1690AC5C}">
        <p15:threadingInfo xmlns:p15="http://schemas.microsoft.com/office/powerpoint/2012/main" timeZoneBias="-120"/>
      </p:ext>
    </p:extLst>
  </p:cm>
  <p:cm authorId="1" dt="2019-06-14T16:52:38.643" idx="2">
    <p:pos x="146" y="146"/>
    <p:text>Vi nåede hertil på trediedagen, med gennemgang af de forskellige følelser. Vi har ikke kikket på kritisk selv.</p:text>
    <p:extLst>
      <p:ext uri="{C676402C-5697-4E1C-873F-D02D1690AC5C}">
        <p15:threadingInfo xmlns:p15="http://schemas.microsoft.com/office/powerpoint/2012/main" timeZoneBias="-120"/>
      </p:ext>
    </p:extLst>
  </p:cm>
</p:cmLst>
</file>

<file path=ppt/drawings/_rels/vmlDrawing1.v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image" Target="../media/image25.jpe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image" Target="../media/image25.jpe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B344EC-7E69-F345-A1E6-72886127A10D}" type="datetimeFigureOut">
              <a:rPr lang="da-DK" smtClean="0"/>
              <a:t>14/06/2019</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FB1397-34FF-B044-8B12-6BA74503C954}" type="slidenum">
              <a:rPr lang="da-DK" smtClean="0"/>
              <a:t>‹nr.›</a:t>
            </a:fld>
            <a:endParaRPr lang="da-DK"/>
          </a:p>
        </p:txBody>
      </p:sp>
    </p:spTree>
    <p:extLst>
      <p:ext uri="{BB962C8B-B14F-4D97-AF65-F5344CB8AC3E}">
        <p14:creationId xmlns:p14="http://schemas.microsoft.com/office/powerpoint/2010/main" val="35799718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36D108-E9A9-9142-A937-76426E5D6122}"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00352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3" name="Rectangle 7"/>
          <p:cNvSpPr txBox="1">
            <a:spLocks noGrp="1" noChangeArrowheads="1"/>
          </p:cNvSpPr>
          <p:nvPr/>
        </p:nvSpPr>
        <p:spPr bwMode="auto">
          <a:xfrm>
            <a:off x="5182029" y="6514716"/>
            <a:ext cx="3961971" cy="343284"/>
          </a:xfrm>
          <a:prstGeom prst="rect">
            <a:avLst/>
          </a:prstGeom>
          <a:noFill/>
          <a:ln w="9525">
            <a:noFill/>
            <a:miter lim="800000"/>
            <a:headEnd/>
            <a:tailEnd/>
          </a:ln>
        </p:spPr>
        <p:txBody>
          <a:bodyPr anchor="b"/>
          <a:lstStyle/>
          <a:p>
            <a:pPr marL="0" marR="0" lvl="0" indent="0" algn="r" defTabSz="457200" rtl="0" eaLnBrk="1" fontAlgn="auto" latinLnBrk="0" hangingPunct="1">
              <a:lnSpc>
                <a:spcPct val="100000"/>
              </a:lnSpc>
              <a:spcBef>
                <a:spcPts val="0"/>
              </a:spcBef>
              <a:spcAft>
                <a:spcPts val="0"/>
              </a:spcAft>
              <a:buClrTx/>
              <a:buSzTx/>
              <a:buFontTx/>
              <a:buNone/>
              <a:tabLst/>
              <a:defRPr/>
            </a:pPr>
            <a:fld id="{4C8BEFCE-852A-4667-AD62-35A4E0F8AB9C}"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530434" name="Rectangle 2"/>
          <p:cNvSpPr>
            <a:spLocks noGrp="1" noRot="1" noChangeAspect="1" noChangeArrowheads="1" noTextEdit="1"/>
          </p:cNvSpPr>
          <p:nvPr>
            <p:ph type="sldImg"/>
          </p:nvPr>
        </p:nvSpPr>
        <p:spPr>
          <a:ln/>
        </p:spPr>
      </p:sp>
      <p:sp>
        <p:nvSpPr>
          <p:cNvPr id="530435"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18807488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36D108-E9A9-9142-A937-76426E5D6122}"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37169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4CFB1397-34FF-B044-8B12-6BA74503C954}" type="slidenum">
              <a:rPr lang="da-DK" smtClean="0"/>
              <a:t>70</a:t>
            </a:fld>
            <a:endParaRPr lang="da-DK"/>
          </a:p>
        </p:txBody>
      </p:sp>
    </p:spTree>
    <p:extLst>
      <p:ext uri="{BB962C8B-B14F-4D97-AF65-F5344CB8AC3E}">
        <p14:creationId xmlns:p14="http://schemas.microsoft.com/office/powerpoint/2010/main" val="15192803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36D108-E9A9-9142-A937-76426E5D6122}"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913627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36D108-E9A9-9142-A937-76426E5D6122}"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52987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BE3A24-9F69-E34A-912B-C49CFF359E4D}" type="slidenum">
              <a:rPr kumimoji="0" lang="da-DK"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
        <p:nvSpPr>
          <p:cNvPr id="43622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36227" name="Rectangle 3"/>
          <p:cNvSpPr>
            <a:spLocks noGrp="1" noChangeArrowheads="1"/>
          </p:cNvSpPr>
          <p:nvPr>
            <p:ph type="body" idx="1"/>
          </p:nvPr>
        </p:nvSpPr>
        <p:spPr/>
        <p:txBody>
          <a:bodyPr/>
          <a:lstStyle/>
          <a:p>
            <a:endParaRPr lang="da-DK"/>
          </a:p>
        </p:txBody>
      </p:sp>
    </p:spTree>
    <p:extLst>
      <p:ext uri="{BB962C8B-B14F-4D97-AF65-F5344CB8AC3E}">
        <p14:creationId xmlns:p14="http://schemas.microsoft.com/office/powerpoint/2010/main" val="32027095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txBox="1">
            <a:spLocks noGrp="1" noChangeArrowheads="1"/>
          </p:cNvSpPr>
          <p:nvPr/>
        </p:nvSpPr>
        <p:spPr bwMode="auto">
          <a:xfrm>
            <a:off x="3843338" y="9429750"/>
            <a:ext cx="2938462"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nchor="b"/>
          <a:lstStyle>
            <a:lvl1pPr defTabSz="949325">
              <a:spcBef>
                <a:spcPct val="30000"/>
              </a:spcBef>
              <a:defRPr sz="1200">
                <a:solidFill>
                  <a:schemeClr val="tx1"/>
                </a:solidFill>
                <a:latin typeface="Times New Roman" charset="0"/>
                <a:ea typeface="MS PGothic" charset="-128"/>
              </a:defRPr>
            </a:lvl1pPr>
            <a:lvl2pPr marL="742950" indent="-285750" defTabSz="949325">
              <a:spcBef>
                <a:spcPct val="30000"/>
              </a:spcBef>
              <a:defRPr sz="1200">
                <a:solidFill>
                  <a:schemeClr val="tx1"/>
                </a:solidFill>
                <a:latin typeface="Times New Roman" charset="0"/>
                <a:ea typeface="MS PGothic" charset="-128"/>
              </a:defRPr>
            </a:lvl2pPr>
            <a:lvl3pPr marL="1143000" indent="-228600" defTabSz="949325">
              <a:spcBef>
                <a:spcPct val="30000"/>
              </a:spcBef>
              <a:defRPr sz="1200">
                <a:solidFill>
                  <a:schemeClr val="tx1"/>
                </a:solidFill>
                <a:latin typeface="Times New Roman" charset="0"/>
                <a:ea typeface="MS PGothic" charset="-128"/>
              </a:defRPr>
            </a:lvl3pPr>
            <a:lvl4pPr marL="1600200" indent="-228600" defTabSz="949325">
              <a:spcBef>
                <a:spcPct val="30000"/>
              </a:spcBef>
              <a:defRPr sz="1200">
                <a:solidFill>
                  <a:schemeClr val="tx1"/>
                </a:solidFill>
                <a:latin typeface="Times New Roman" charset="0"/>
                <a:ea typeface="MS PGothic" charset="-128"/>
              </a:defRPr>
            </a:lvl4pPr>
            <a:lvl5pPr marL="2057400" indent="-228600" defTabSz="949325">
              <a:spcBef>
                <a:spcPct val="30000"/>
              </a:spcBef>
              <a:defRPr sz="1200">
                <a:solidFill>
                  <a:schemeClr val="tx1"/>
                </a:solidFill>
                <a:latin typeface="Times New Roman" charset="0"/>
                <a:ea typeface="MS PGothic" charset="-128"/>
              </a:defRPr>
            </a:lvl5pPr>
            <a:lvl6pPr marL="2514600" indent="-228600" defTabSz="949325" eaLnBrk="0" fontAlgn="base" hangingPunct="0">
              <a:spcBef>
                <a:spcPct val="30000"/>
              </a:spcBef>
              <a:spcAft>
                <a:spcPct val="0"/>
              </a:spcAft>
              <a:defRPr sz="1200">
                <a:solidFill>
                  <a:schemeClr val="tx1"/>
                </a:solidFill>
                <a:latin typeface="Times New Roman" charset="0"/>
                <a:ea typeface="MS PGothic" charset="-128"/>
              </a:defRPr>
            </a:lvl6pPr>
            <a:lvl7pPr marL="2971800" indent="-228600" defTabSz="949325" eaLnBrk="0" fontAlgn="base" hangingPunct="0">
              <a:spcBef>
                <a:spcPct val="30000"/>
              </a:spcBef>
              <a:spcAft>
                <a:spcPct val="0"/>
              </a:spcAft>
              <a:defRPr sz="1200">
                <a:solidFill>
                  <a:schemeClr val="tx1"/>
                </a:solidFill>
                <a:latin typeface="Times New Roman" charset="0"/>
                <a:ea typeface="MS PGothic" charset="-128"/>
              </a:defRPr>
            </a:lvl7pPr>
            <a:lvl8pPr marL="3429000" indent="-228600" defTabSz="949325" eaLnBrk="0" fontAlgn="base" hangingPunct="0">
              <a:spcBef>
                <a:spcPct val="30000"/>
              </a:spcBef>
              <a:spcAft>
                <a:spcPct val="0"/>
              </a:spcAft>
              <a:defRPr sz="1200">
                <a:solidFill>
                  <a:schemeClr val="tx1"/>
                </a:solidFill>
                <a:latin typeface="Times New Roman" charset="0"/>
                <a:ea typeface="MS PGothic" charset="-128"/>
              </a:defRPr>
            </a:lvl8pPr>
            <a:lvl9pPr marL="3886200" indent="-228600" defTabSz="949325" eaLnBrk="0" fontAlgn="base" hangingPunct="0">
              <a:spcBef>
                <a:spcPct val="30000"/>
              </a:spcBef>
              <a:spcAft>
                <a:spcPct val="0"/>
              </a:spcAft>
              <a:defRPr sz="1200">
                <a:solidFill>
                  <a:schemeClr val="tx1"/>
                </a:solidFill>
                <a:latin typeface="Times New Roman" charset="0"/>
                <a:ea typeface="MS PGothic" charset="-128"/>
              </a:defRPr>
            </a:lvl9pPr>
          </a:lstStyle>
          <a:p>
            <a:pPr marL="0" marR="0" lvl="0" indent="0" algn="r" defTabSz="949325" rtl="0" eaLnBrk="1" fontAlgn="auto" latinLnBrk="0" hangingPunct="1">
              <a:lnSpc>
                <a:spcPct val="100000"/>
              </a:lnSpc>
              <a:spcBef>
                <a:spcPct val="0"/>
              </a:spcBef>
              <a:spcAft>
                <a:spcPts val="0"/>
              </a:spcAft>
              <a:buClrTx/>
              <a:buSzTx/>
              <a:buFontTx/>
              <a:buNone/>
              <a:tabLst/>
              <a:defRPr/>
            </a:pPr>
            <a:fld id="{55B7FEEC-4AE4-3144-9C49-24DA861BEF2C}" type="slidenum">
              <a:rPr kumimoji="0" lang="en-GB" altLang="da-DK" sz="1200" b="0" i="0" u="none" strike="noStrike" kern="1200" cap="none" spc="0" normalizeH="0" baseline="0" noProof="0">
                <a:ln>
                  <a:noFill/>
                </a:ln>
                <a:solidFill>
                  <a:srgbClr val="000000"/>
                </a:solidFill>
                <a:effectLst/>
                <a:uLnTx/>
                <a:uFillTx/>
                <a:latin typeface="Times New Roman" charset="0"/>
                <a:ea typeface="MS PGothic" charset="-128"/>
                <a:cs typeface="+mn-cs"/>
              </a:rPr>
              <a:pPr marL="0" marR="0" lvl="0" indent="0" algn="r" defTabSz="949325" rtl="0" eaLnBrk="1" fontAlgn="auto" latinLnBrk="0" hangingPunct="1">
                <a:lnSpc>
                  <a:spcPct val="100000"/>
                </a:lnSpc>
                <a:spcBef>
                  <a:spcPct val="0"/>
                </a:spcBef>
                <a:spcAft>
                  <a:spcPts val="0"/>
                </a:spcAft>
                <a:buClrTx/>
                <a:buSzTx/>
                <a:buFontTx/>
                <a:buNone/>
                <a:tabLst/>
                <a:defRPr/>
              </a:pPr>
              <a:t>86</a:t>
            </a:fld>
            <a:endParaRPr kumimoji="0" lang="en-GB" altLang="da-DK" sz="1200" b="0" i="0" u="none" strike="noStrike" kern="1200" cap="none" spc="0" normalizeH="0" baseline="0" noProof="0">
              <a:ln>
                <a:noFill/>
              </a:ln>
              <a:solidFill>
                <a:srgbClr val="000000"/>
              </a:solidFill>
              <a:effectLst/>
              <a:uLnTx/>
              <a:uFillTx/>
              <a:latin typeface="Times New Roman" charset="0"/>
              <a:ea typeface="MS PGothic" charset="-128"/>
              <a:cs typeface="+mn-cs"/>
            </a:endParaRPr>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txBody>
          <a:bodyPr/>
          <a:lstStyle/>
          <a:p>
            <a:pPr eaLnBrk="1" hangingPunct="1"/>
            <a:endParaRPr lang="en-US" altLang="da-DK">
              <a:latin typeface="Times New Roman" charset="0"/>
              <a:ea typeface="MS PGothic" charset="-128"/>
            </a:endParaRPr>
          </a:p>
        </p:txBody>
      </p:sp>
    </p:spTree>
    <p:extLst>
      <p:ext uri="{BB962C8B-B14F-4D97-AF65-F5344CB8AC3E}">
        <p14:creationId xmlns:p14="http://schemas.microsoft.com/office/powerpoint/2010/main" val="28525225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txBox="1">
            <a:spLocks noGrp="1" noChangeArrowheads="1"/>
          </p:cNvSpPr>
          <p:nvPr/>
        </p:nvSpPr>
        <p:spPr bwMode="auto">
          <a:xfrm>
            <a:off x="3843338" y="9429750"/>
            <a:ext cx="2938462"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nchor="b"/>
          <a:lstStyle>
            <a:lvl1pPr defTabSz="949325">
              <a:spcBef>
                <a:spcPct val="30000"/>
              </a:spcBef>
              <a:defRPr sz="1200">
                <a:solidFill>
                  <a:schemeClr val="tx1"/>
                </a:solidFill>
                <a:latin typeface="Times New Roman" charset="0"/>
                <a:ea typeface="MS PGothic" charset="-128"/>
              </a:defRPr>
            </a:lvl1pPr>
            <a:lvl2pPr marL="742950" indent="-285750" defTabSz="949325">
              <a:spcBef>
                <a:spcPct val="30000"/>
              </a:spcBef>
              <a:defRPr sz="1200">
                <a:solidFill>
                  <a:schemeClr val="tx1"/>
                </a:solidFill>
                <a:latin typeface="Times New Roman" charset="0"/>
                <a:ea typeface="MS PGothic" charset="-128"/>
              </a:defRPr>
            </a:lvl2pPr>
            <a:lvl3pPr marL="1143000" indent="-228600" defTabSz="949325">
              <a:spcBef>
                <a:spcPct val="30000"/>
              </a:spcBef>
              <a:defRPr sz="1200">
                <a:solidFill>
                  <a:schemeClr val="tx1"/>
                </a:solidFill>
                <a:latin typeface="Times New Roman" charset="0"/>
                <a:ea typeface="MS PGothic" charset="-128"/>
              </a:defRPr>
            </a:lvl3pPr>
            <a:lvl4pPr marL="1600200" indent="-228600" defTabSz="949325">
              <a:spcBef>
                <a:spcPct val="30000"/>
              </a:spcBef>
              <a:defRPr sz="1200">
                <a:solidFill>
                  <a:schemeClr val="tx1"/>
                </a:solidFill>
                <a:latin typeface="Times New Roman" charset="0"/>
                <a:ea typeface="MS PGothic" charset="-128"/>
              </a:defRPr>
            </a:lvl4pPr>
            <a:lvl5pPr marL="2057400" indent="-228600" defTabSz="949325">
              <a:spcBef>
                <a:spcPct val="30000"/>
              </a:spcBef>
              <a:defRPr sz="1200">
                <a:solidFill>
                  <a:schemeClr val="tx1"/>
                </a:solidFill>
                <a:latin typeface="Times New Roman" charset="0"/>
                <a:ea typeface="MS PGothic" charset="-128"/>
              </a:defRPr>
            </a:lvl5pPr>
            <a:lvl6pPr marL="2514600" indent="-228600" defTabSz="949325" eaLnBrk="0" fontAlgn="base" hangingPunct="0">
              <a:spcBef>
                <a:spcPct val="30000"/>
              </a:spcBef>
              <a:spcAft>
                <a:spcPct val="0"/>
              </a:spcAft>
              <a:defRPr sz="1200">
                <a:solidFill>
                  <a:schemeClr val="tx1"/>
                </a:solidFill>
                <a:latin typeface="Times New Roman" charset="0"/>
                <a:ea typeface="MS PGothic" charset="-128"/>
              </a:defRPr>
            </a:lvl6pPr>
            <a:lvl7pPr marL="2971800" indent="-228600" defTabSz="949325" eaLnBrk="0" fontAlgn="base" hangingPunct="0">
              <a:spcBef>
                <a:spcPct val="30000"/>
              </a:spcBef>
              <a:spcAft>
                <a:spcPct val="0"/>
              </a:spcAft>
              <a:defRPr sz="1200">
                <a:solidFill>
                  <a:schemeClr val="tx1"/>
                </a:solidFill>
                <a:latin typeface="Times New Roman" charset="0"/>
                <a:ea typeface="MS PGothic" charset="-128"/>
              </a:defRPr>
            </a:lvl7pPr>
            <a:lvl8pPr marL="3429000" indent="-228600" defTabSz="949325" eaLnBrk="0" fontAlgn="base" hangingPunct="0">
              <a:spcBef>
                <a:spcPct val="30000"/>
              </a:spcBef>
              <a:spcAft>
                <a:spcPct val="0"/>
              </a:spcAft>
              <a:defRPr sz="1200">
                <a:solidFill>
                  <a:schemeClr val="tx1"/>
                </a:solidFill>
                <a:latin typeface="Times New Roman" charset="0"/>
                <a:ea typeface="MS PGothic" charset="-128"/>
              </a:defRPr>
            </a:lvl8pPr>
            <a:lvl9pPr marL="3886200" indent="-228600" defTabSz="949325" eaLnBrk="0" fontAlgn="base" hangingPunct="0">
              <a:spcBef>
                <a:spcPct val="30000"/>
              </a:spcBef>
              <a:spcAft>
                <a:spcPct val="0"/>
              </a:spcAft>
              <a:defRPr sz="1200">
                <a:solidFill>
                  <a:schemeClr val="tx1"/>
                </a:solidFill>
                <a:latin typeface="Times New Roman" charset="0"/>
                <a:ea typeface="MS PGothic" charset="-128"/>
              </a:defRPr>
            </a:lvl9pPr>
          </a:lstStyle>
          <a:p>
            <a:pPr marL="0" marR="0" lvl="0" indent="0" algn="r" defTabSz="949325" rtl="0" eaLnBrk="1" fontAlgn="auto" latinLnBrk="0" hangingPunct="1">
              <a:lnSpc>
                <a:spcPct val="100000"/>
              </a:lnSpc>
              <a:spcBef>
                <a:spcPct val="0"/>
              </a:spcBef>
              <a:spcAft>
                <a:spcPts val="0"/>
              </a:spcAft>
              <a:buClrTx/>
              <a:buSzTx/>
              <a:buFontTx/>
              <a:buNone/>
              <a:tabLst/>
              <a:defRPr/>
            </a:pPr>
            <a:fld id="{9F7E34A0-978C-834F-B285-806223463ACC}" type="slidenum">
              <a:rPr kumimoji="0" lang="en-GB" altLang="da-DK" sz="1200" b="0" i="0" u="none" strike="noStrike" kern="1200" cap="none" spc="0" normalizeH="0" baseline="0" noProof="0">
                <a:ln>
                  <a:noFill/>
                </a:ln>
                <a:solidFill>
                  <a:prstClr val="black"/>
                </a:solidFill>
                <a:effectLst/>
                <a:uLnTx/>
                <a:uFillTx/>
                <a:latin typeface="Times New Roman" charset="0"/>
                <a:ea typeface="MS PGothic" charset="-128"/>
                <a:cs typeface="+mn-cs"/>
              </a:rPr>
              <a:pPr marL="0" marR="0" lvl="0" indent="0" algn="r" defTabSz="949325" rtl="0" eaLnBrk="1" fontAlgn="auto" latinLnBrk="0" hangingPunct="1">
                <a:lnSpc>
                  <a:spcPct val="100000"/>
                </a:lnSpc>
                <a:spcBef>
                  <a:spcPct val="0"/>
                </a:spcBef>
                <a:spcAft>
                  <a:spcPts val="0"/>
                </a:spcAft>
                <a:buClrTx/>
                <a:buSzTx/>
                <a:buFontTx/>
                <a:buNone/>
                <a:tabLst/>
                <a:defRPr/>
              </a:pPr>
              <a:t>87</a:t>
            </a:fld>
            <a:endParaRPr kumimoji="0" lang="en-GB" altLang="da-DK" sz="1200" b="0" i="0" u="none" strike="noStrike" kern="1200" cap="none" spc="0" normalizeH="0" baseline="0" noProof="0">
              <a:ln>
                <a:noFill/>
              </a:ln>
              <a:solidFill>
                <a:prstClr val="black"/>
              </a:solidFill>
              <a:effectLst/>
              <a:uLnTx/>
              <a:uFillTx/>
              <a:latin typeface="Times New Roman" charset="0"/>
              <a:ea typeface="MS PGothic" charset="-128"/>
              <a:cs typeface="+mn-cs"/>
            </a:endParaRPr>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txBody>
          <a:bodyPr/>
          <a:lstStyle/>
          <a:p>
            <a:pPr eaLnBrk="1" hangingPunct="1"/>
            <a:endParaRPr lang="en-US" altLang="da-DK">
              <a:latin typeface="Times New Roman" charset="0"/>
              <a:ea typeface="MS PGothic" charset="-128"/>
            </a:endParaRPr>
          </a:p>
        </p:txBody>
      </p:sp>
    </p:spTree>
    <p:extLst>
      <p:ext uri="{BB962C8B-B14F-4D97-AF65-F5344CB8AC3E}">
        <p14:creationId xmlns:p14="http://schemas.microsoft.com/office/powerpoint/2010/main" val="4064753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36D108-E9A9-9142-A937-76426E5D6122}"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4964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36D108-E9A9-9142-A937-76426E5D6122}"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490119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miter lim="800000"/>
            <a:headEnd/>
            <a:tailEnd/>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BFAFBC4-D48D-4DF4-8DEE-7C8EBABD11EF}" type="slidenum">
              <a:rPr kumimoji="0" lang="en-GB"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a:ea typeface="+mn-ea"/>
              <a:cs typeface="Arial" charset="0"/>
            </a:endParaRPr>
          </a:p>
        </p:txBody>
      </p:sp>
      <p:sp>
        <p:nvSpPr>
          <p:cNvPr id="576514" name="Rectangle 7"/>
          <p:cNvSpPr txBox="1">
            <a:spLocks noGrp="1" noChangeArrowheads="1"/>
          </p:cNvSpPr>
          <p:nvPr/>
        </p:nvSpPr>
        <p:spPr bwMode="auto">
          <a:xfrm>
            <a:off x="5182029" y="6514716"/>
            <a:ext cx="3961971" cy="343284"/>
          </a:xfrm>
          <a:prstGeom prst="rect">
            <a:avLst/>
          </a:prstGeom>
          <a:noFill/>
          <a:ln w="9525">
            <a:noFill/>
            <a:miter lim="800000"/>
            <a:headEnd/>
            <a:tailEnd/>
          </a:ln>
        </p:spPr>
        <p:txBody>
          <a:bodyPr anchor="b"/>
          <a:lstStyle/>
          <a:p>
            <a:pPr marL="0" marR="0" lvl="0" indent="0" algn="r" defTabSz="457200" rtl="0" eaLnBrk="1" fontAlgn="auto" latinLnBrk="0" hangingPunct="1">
              <a:lnSpc>
                <a:spcPct val="100000"/>
              </a:lnSpc>
              <a:spcBef>
                <a:spcPts val="0"/>
              </a:spcBef>
              <a:spcAft>
                <a:spcPts val="0"/>
              </a:spcAft>
              <a:buClrTx/>
              <a:buSzTx/>
              <a:buFontTx/>
              <a:buNone/>
              <a:tabLst/>
              <a:defRPr/>
            </a:pPr>
            <a:fld id="{9FBA6DE0-2307-47D1-906F-242EB27EEACC}"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576515" name="Rectangle 2"/>
          <p:cNvSpPr>
            <a:spLocks noGrp="1" noRot="1" noChangeAspect="1" noChangeArrowheads="1" noTextEdit="1"/>
          </p:cNvSpPr>
          <p:nvPr>
            <p:ph type="sldImg"/>
          </p:nvPr>
        </p:nvSpPr>
        <p:spPr>
          <a:ln/>
        </p:spPr>
      </p:sp>
      <p:sp>
        <p:nvSpPr>
          <p:cNvPr id="576516"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36059975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Grp="1" noRot="1" noChangeAspect="1" noChangeArrowheads="1"/>
          </p:cNvSpPr>
          <p:nvPr>
            <p:ph type="sldImg"/>
          </p:nvPr>
        </p:nvSpPr>
        <p:spPr>
          <a:xfrm>
            <a:off x="2857500" y="514350"/>
            <a:ext cx="3429000" cy="2571750"/>
          </a:xfrm>
          <a:solidFill>
            <a:srgbClr val="FFFFFF"/>
          </a:solidFill>
          <a:ln/>
        </p:spPr>
      </p:sp>
      <p:sp>
        <p:nvSpPr>
          <p:cNvPr id="22530" name="Rectangle 2"/>
          <p:cNvSpPr>
            <a:spLocks noGrp="1" noChangeArrowheads="1"/>
          </p:cNvSpPr>
          <p:nvPr>
            <p:ph type="body" idx="1"/>
          </p:nvPr>
        </p:nvSpPr>
        <p:spPr>
          <a:ln/>
        </p:spPr>
        <p:txBody>
          <a:bodyPr/>
          <a:lstStyle/>
          <a:p>
            <a:pPr marL="76200" eaLnBrk="1" hangingPunct="1">
              <a:spcBef>
                <a:spcPts val="813"/>
              </a:spcBef>
              <a:defRPr/>
            </a:pPr>
            <a:r>
              <a:rPr lang="en-US" sz="2200">
                <a:solidFill>
                  <a:srgbClr val="000000"/>
                </a:solidFill>
                <a:cs typeface="Arial" charset="0"/>
                <a:sym typeface="Arial" charset="0"/>
              </a:rPr>
              <a:t>Animal studies have shown that the amygdala receives sensory information via two routes: a rapid but crude input from the sensory thalamus (via the amydala) and a a slower but more detailed representation from the sensory cortex. </a:t>
            </a:r>
          </a:p>
          <a:p>
            <a:pPr marL="76200" eaLnBrk="1" hangingPunct="1">
              <a:spcBef>
                <a:spcPts val="813"/>
              </a:spcBef>
              <a:defRPr/>
            </a:pPr>
            <a:endParaRPr lang="en-US" sz="2200">
              <a:solidFill>
                <a:srgbClr val="000000"/>
              </a:solidFill>
              <a:cs typeface="Arial" charset="0"/>
              <a:sym typeface="Arial" charset="0"/>
            </a:endParaRPr>
          </a:p>
          <a:p>
            <a:pPr marL="76200" eaLnBrk="1" hangingPunct="1">
              <a:spcBef>
                <a:spcPts val="813"/>
              </a:spcBef>
              <a:defRPr/>
            </a:pPr>
            <a:r>
              <a:rPr lang="ja-JP" altLang="en-US" sz="2200">
                <a:solidFill>
                  <a:srgbClr val="000000"/>
                </a:solidFill>
                <a:latin typeface="Arial"/>
                <a:cs typeface="Arial" charset="0"/>
                <a:sym typeface="Arial" charset="0"/>
              </a:rPr>
              <a:t>“</a:t>
            </a:r>
            <a:r>
              <a:rPr lang="en-US" sz="2200">
                <a:solidFill>
                  <a:srgbClr val="000000"/>
                </a:solidFill>
                <a:cs typeface="Arial" charset="0"/>
                <a:sym typeface="Arial" charset="0"/>
              </a:rPr>
              <a:t>Snake example &amp; stick analogy</a:t>
            </a:r>
            <a:r>
              <a:rPr lang="ja-JP" altLang="en-US" sz="2200">
                <a:solidFill>
                  <a:srgbClr val="000000"/>
                </a:solidFill>
                <a:latin typeface="Arial"/>
                <a:cs typeface="Arial" charset="0"/>
                <a:sym typeface="Arial" charset="0"/>
              </a:rPr>
              <a:t>”</a:t>
            </a:r>
            <a:endParaRPr lang="en-US" sz="2200">
              <a:solidFill>
                <a:srgbClr val="000000"/>
              </a:solidFill>
              <a:cs typeface="Arial" charset="0"/>
              <a:sym typeface="Arial" charset="0"/>
            </a:endParaRPr>
          </a:p>
        </p:txBody>
      </p:sp>
    </p:spTree>
    <p:extLst>
      <p:ext uri="{BB962C8B-B14F-4D97-AF65-F5344CB8AC3E}">
        <p14:creationId xmlns:p14="http://schemas.microsoft.com/office/powerpoint/2010/main" val="27953003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2"/>
          <p:cNvSpPr>
            <a:spLocks noGrp="1" noRot="1" noChangeAspect="1" noChangeArrowheads="1" noTextEdit="1"/>
          </p:cNvSpPr>
          <p:nvPr>
            <p:ph type="sldImg"/>
          </p:nvPr>
        </p:nvSpPr>
        <p:spPr>
          <a:ln/>
        </p:spPr>
      </p:sp>
      <p:sp>
        <p:nvSpPr>
          <p:cNvPr id="517122"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30527504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5" name="Rectangle 2"/>
          <p:cNvSpPr>
            <a:spLocks noGrp="1" noRot="1" noChangeAspect="1" noChangeArrowheads="1" noTextEdit="1"/>
          </p:cNvSpPr>
          <p:nvPr>
            <p:ph type="sldImg"/>
          </p:nvPr>
        </p:nvSpPr>
        <p:spPr>
          <a:ln/>
        </p:spPr>
      </p:sp>
      <p:sp>
        <p:nvSpPr>
          <p:cNvPr id="518146"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39344463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88B3273-84C9-384C-8730-9EE84FEB8F35}" type="slidenum">
              <a:rPr kumimoji="0" lang="da-DK"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
        <p:nvSpPr>
          <p:cNvPr id="35840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58403" name="Rectangle 3"/>
          <p:cNvSpPr>
            <a:spLocks noGrp="1" noChangeArrowheads="1"/>
          </p:cNvSpPr>
          <p:nvPr>
            <p:ph type="body" idx="1"/>
          </p:nvPr>
        </p:nvSpPr>
        <p:spPr/>
        <p:txBody>
          <a:bodyPr/>
          <a:lstStyle/>
          <a:p>
            <a:endParaRPr lang="da-DK"/>
          </a:p>
        </p:txBody>
      </p:sp>
    </p:spTree>
    <p:extLst>
      <p:ext uri="{BB962C8B-B14F-4D97-AF65-F5344CB8AC3E}">
        <p14:creationId xmlns:p14="http://schemas.microsoft.com/office/powerpoint/2010/main" val="1204256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36D108-E9A9-9142-A937-76426E5D6122}" type="slidenum">
              <a:rPr kumimoji="0" lang="da-DK"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da-DK"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421009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lvl1pPr>
              <a:defRPr>
                <a:solidFill>
                  <a:schemeClr val="bg1"/>
                </a:solidFill>
              </a:defRPr>
            </a:lvl1pPr>
          </a:lstStyle>
          <a:p>
            <a:r>
              <a:rPr lang="da-DK"/>
              <a:t>Klik for at redigere i masteren</a:t>
            </a:r>
          </a:p>
        </p:txBody>
      </p:sp>
      <p:sp>
        <p:nvSpPr>
          <p:cNvPr id="3" name="Undertitel 2"/>
          <p:cNvSpPr>
            <a:spLocks noGrp="1"/>
          </p:cNvSpPr>
          <p:nvPr>
            <p:ph type="subTitle" idx="1"/>
          </p:nvPr>
        </p:nvSpPr>
        <p:spPr>
          <a:xfrm>
            <a:off x="1828800" y="3886200"/>
            <a:ext cx="85344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Klik for at redigere undertiteltypografien i masteren</a:t>
            </a:r>
          </a:p>
        </p:txBody>
      </p:sp>
      <p:sp>
        <p:nvSpPr>
          <p:cNvPr id="5" name="Pladsholder til sidefod 4"/>
          <p:cNvSpPr>
            <a:spLocks noGrp="1"/>
          </p:cNvSpPr>
          <p:nvPr>
            <p:ph type="ftr" sz="quarter" idx="11"/>
          </p:nvPr>
        </p:nvSpPr>
        <p:spPr/>
        <p:txBody>
          <a:bodyPr/>
          <a:lstStyle>
            <a:lvl1pPr>
              <a:defRPr>
                <a:solidFill>
                  <a:schemeClr val="bg1"/>
                </a:solidFill>
              </a:defRPr>
            </a:lvl1pPr>
          </a:lstStyle>
          <a:p>
            <a:r>
              <a:rPr lang="da-DK"/>
              <a:t>Lena Højgård Isager www.pkf.name</a:t>
            </a:r>
          </a:p>
        </p:txBody>
      </p:sp>
    </p:spTree>
    <p:extLst>
      <p:ext uri="{BB962C8B-B14F-4D97-AF65-F5344CB8AC3E}">
        <p14:creationId xmlns:p14="http://schemas.microsoft.com/office/powerpoint/2010/main" val="36229146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solidFill>
                  <a:schemeClr val="bg1"/>
                </a:solidFill>
              </a:defRPr>
            </a:lvl1pPr>
          </a:lstStyle>
          <a:p>
            <a:r>
              <a:rPr lang="da-DK"/>
              <a:t>Klik for at redigere i masteren</a:t>
            </a:r>
          </a:p>
        </p:txBody>
      </p:sp>
      <p:sp>
        <p:nvSpPr>
          <p:cNvPr id="3" name="Pladsholder til billede 2"/>
          <p:cNvSpPr>
            <a:spLocks noGrp="1"/>
          </p:cNvSpPr>
          <p:nvPr>
            <p:ph type="pic" idx="1"/>
          </p:nvPr>
        </p:nvSpPr>
        <p:spPr>
          <a:xfrm>
            <a:off x="2389717" y="612775"/>
            <a:ext cx="7315200" cy="411480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Træk billede til pladsholder, eller klik på symbol for at tilføje</a:t>
            </a:r>
          </a:p>
        </p:txBody>
      </p:sp>
      <p:sp>
        <p:nvSpPr>
          <p:cNvPr id="4" name="Pladsholder til tekst 3"/>
          <p:cNvSpPr>
            <a:spLocks noGrp="1"/>
          </p:cNvSpPr>
          <p:nvPr>
            <p:ph type="body" sz="half" idx="2"/>
          </p:nvPr>
        </p:nvSpPr>
        <p:spPr>
          <a:xfrm>
            <a:off x="2389717" y="5367338"/>
            <a:ext cx="7315200" cy="804862"/>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6" name="Pladsholder til sidefod 5"/>
          <p:cNvSpPr>
            <a:spLocks noGrp="1"/>
          </p:cNvSpPr>
          <p:nvPr>
            <p:ph type="ftr" sz="quarter" idx="11"/>
          </p:nvPr>
        </p:nvSpPr>
        <p:spPr/>
        <p:txBody>
          <a:bodyPr/>
          <a:lstStyle>
            <a:lvl1pPr>
              <a:defRPr>
                <a:solidFill>
                  <a:schemeClr val="bg1"/>
                </a:solidFill>
              </a:defRPr>
            </a:lvl1pPr>
          </a:lstStyle>
          <a:p>
            <a:r>
              <a:rPr lang="da-DK"/>
              <a:t>Lena Højgård Isager www.pkf.name</a:t>
            </a:r>
          </a:p>
        </p:txBody>
      </p:sp>
    </p:spTree>
    <p:extLst>
      <p:ext uri="{BB962C8B-B14F-4D97-AF65-F5344CB8AC3E}">
        <p14:creationId xmlns:p14="http://schemas.microsoft.com/office/powerpoint/2010/main" val="14230866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bg1"/>
                </a:solidFill>
              </a:defRPr>
            </a:lvl1pPr>
          </a:lstStyle>
          <a:p>
            <a:r>
              <a:rPr lang="da-DK"/>
              <a:t>Klik for at redigere i masteren</a:t>
            </a:r>
          </a:p>
        </p:txBody>
      </p:sp>
      <p:sp>
        <p:nvSpPr>
          <p:cNvPr id="3" name="Pladsholder til lodret titel 2"/>
          <p:cNvSpPr>
            <a:spLocks noGrp="1"/>
          </p:cNvSpPr>
          <p:nvPr>
            <p:ph type="body" orient="vert" idx="1"/>
          </p:nvPr>
        </p:nvSpPr>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sidefod 4"/>
          <p:cNvSpPr>
            <a:spLocks noGrp="1"/>
          </p:cNvSpPr>
          <p:nvPr>
            <p:ph type="ftr" sz="quarter" idx="11"/>
          </p:nvPr>
        </p:nvSpPr>
        <p:spPr/>
        <p:txBody>
          <a:bodyPr/>
          <a:lstStyle>
            <a:lvl1pPr>
              <a:defRPr>
                <a:solidFill>
                  <a:schemeClr val="bg1"/>
                </a:solidFill>
              </a:defRPr>
            </a:lvl1pPr>
          </a:lstStyle>
          <a:p>
            <a:r>
              <a:rPr lang="da-DK"/>
              <a:t>Lena Højgård Isager www.pkf.name</a:t>
            </a:r>
          </a:p>
        </p:txBody>
      </p:sp>
    </p:spTree>
    <p:extLst>
      <p:ext uri="{BB962C8B-B14F-4D97-AF65-F5344CB8AC3E}">
        <p14:creationId xmlns:p14="http://schemas.microsoft.com/office/powerpoint/2010/main" val="36996765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8839200" y="274639"/>
            <a:ext cx="2743200" cy="5851525"/>
          </a:xfrm>
        </p:spPr>
        <p:txBody>
          <a:bodyPr vert="eaVert"/>
          <a:lstStyle>
            <a:lvl1pPr>
              <a:defRPr>
                <a:solidFill>
                  <a:schemeClr val="bg1"/>
                </a:solidFill>
              </a:defRPr>
            </a:lvl1pPr>
          </a:lstStyle>
          <a:p>
            <a:r>
              <a:rPr lang="da-DK"/>
              <a:t>Klik for at redigere i masteren</a:t>
            </a:r>
          </a:p>
        </p:txBody>
      </p:sp>
      <p:sp>
        <p:nvSpPr>
          <p:cNvPr id="3" name="Pladsholder til lodret titel 2"/>
          <p:cNvSpPr>
            <a:spLocks noGrp="1"/>
          </p:cNvSpPr>
          <p:nvPr>
            <p:ph type="body" orient="vert" idx="1"/>
          </p:nvPr>
        </p:nvSpPr>
        <p:spPr>
          <a:xfrm>
            <a:off x="609600" y="274639"/>
            <a:ext cx="8026400" cy="5851525"/>
          </a:xfrm>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sidefod 4"/>
          <p:cNvSpPr>
            <a:spLocks noGrp="1"/>
          </p:cNvSpPr>
          <p:nvPr>
            <p:ph type="ftr" sz="quarter" idx="11"/>
          </p:nvPr>
        </p:nvSpPr>
        <p:spPr/>
        <p:txBody>
          <a:bodyPr/>
          <a:lstStyle>
            <a:lvl1pPr>
              <a:defRPr>
                <a:solidFill>
                  <a:schemeClr val="bg1"/>
                </a:solidFill>
              </a:defRPr>
            </a:lvl1pPr>
          </a:lstStyle>
          <a:p>
            <a:r>
              <a:rPr lang="da-DK"/>
              <a:t>Lena Højgård Isager www.pkf.name</a:t>
            </a:r>
          </a:p>
        </p:txBody>
      </p:sp>
    </p:spTree>
    <p:extLst>
      <p:ext uri="{BB962C8B-B14F-4D97-AF65-F5344CB8AC3E}">
        <p14:creationId xmlns:p14="http://schemas.microsoft.com/office/powerpoint/2010/main" val="38552117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endParaRPr lang="en-GB"/>
          </a:p>
        </p:txBody>
      </p:sp>
      <p:sp>
        <p:nvSpPr>
          <p:cNvPr id="3" name="Table Placeholder 2"/>
          <p:cNvSpPr>
            <a:spLocks noGrp="1"/>
          </p:cNvSpPr>
          <p:nvPr>
            <p:ph type="tbl" idx="1"/>
          </p:nvPr>
        </p:nvSpPr>
        <p:spPr>
          <a:xfrm>
            <a:off x="914400" y="1981200"/>
            <a:ext cx="10363200" cy="4114800"/>
          </a:xfrm>
        </p:spPr>
        <p:txBody>
          <a:bodyPr/>
          <a:lstStyle/>
          <a:p>
            <a:pPr lvl="0"/>
            <a:endParaRPr lang="en-GB" noProof="0"/>
          </a:p>
        </p:txBody>
      </p:sp>
      <p:sp>
        <p:nvSpPr>
          <p:cNvPr id="4" name="Rectangle 4">
            <a:extLst>
              <a:ext uri="{FF2B5EF4-FFF2-40B4-BE49-F238E27FC236}">
                <a16:creationId xmlns:a16="http://schemas.microsoft.com/office/drawing/2014/main" id="{7548A7B6-F799-49C7-B3EB-9453F0BB2CBA}"/>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5B3E4F59-D86E-4282-BAC2-CA039C24A92D}"/>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AB516BA2-5606-4F93-90D5-36BEB732ECFD}"/>
              </a:ext>
            </a:extLst>
          </p:cNvPr>
          <p:cNvSpPr>
            <a:spLocks noGrp="1" noChangeArrowheads="1"/>
          </p:cNvSpPr>
          <p:nvPr>
            <p:ph type="sldNum" sz="quarter" idx="12"/>
          </p:nvPr>
        </p:nvSpPr>
        <p:spPr>
          <a:ln/>
        </p:spPr>
        <p:txBody>
          <a:bodyPr/>
          <a:lstStyle>
            <a:lvl1pPr>
              <a:defRPr/>
            </a:lvl1pPr>
          </a:lstStyle>
          <a:p>
            <a:pPr>
              <a:defRPr/>
            </a:pPr>
            <a:fld id="{E2AAA5ED-6F55-4C0B-B75C-95BBDF41AB28}" type="slidenum">
              <a:rPr lang="en-GB"/>
              <a:pPr>
                <a:defRPr/>
              </a:pPr>
              <a:t>‹nr.›</a:t>
            </a:fld>
            <a:endParaRPr lang="en-GB"/>
          </a:p>
        </p:txBody>
      </p:sp>
    </p:spTree>
    <p:extLst>
      <p:ext uri="{BB962C8B-B14F-4D97-AF65-F5344CB8AC3E}">
        <p14:creationId xmlns:p14="http://schemas.microsoft.com/office/powerpoint/2010/main" val="16739151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a-DK"/>
              <a:t>Klik for at redigere i masteren</a:t>
            </a:r>
          </a:p>
        </p:txBody>
      </p:sp>
      <p:sp>
        <p:nvSpPr>
          <p:cNvPr id="3" name="Und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Klik for at redigere undertiteltypografien i masteren</a:t>
            </a:r>
          </a:p>
        </p:txBody>
      </p:sp>
      <p:sp>
        <p:nvSpPr>
          <p:cNvPr id="4" name="Pladsholder til dato 3"/>
          <p:cNvSpPr>
            <a:spLocks noGrp="1"/>
          </p:cNvSpPr>
          <p:nvPr>
            <p:ph type="dt" sz="half" idx="10"/>
          </p:nvPr>
        </p:nvSpPr>
        <p:spPr/>
        <p:txBody>
          <a:bodyPr/>
          <a:lstStyle/>
          <a:p>
            <a:endParaRPr lang="da-DK">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a:solidFill>
                  <a:prstClr val="black">
                    <a:tint val="75000"/>
                  </a:prstClr>
                </a:solidFill>
                <a:latin typeface="Calibri"/>
              </a:rPr>
              <a:t>Lena Højgård Isager www.pkf.name</a:t>
            </a: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12055021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Brugerdefineret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Pladsholder til dato 2"/>
          <p:cNvSpPr>
            <a:spLocks noGrp="1"/>
          </p:cNvSpPr>
          <p:nvPr>
            <p:ph type="dt" sz="half" idx="10"/>
          </p:nvPr>
        </p:nvSpPr>
        <p:spPr/>
        <p:txBody>
          <a:bodyPr/>
          <a:lstStyle/>
          <a:p>
            <a:endParaRPr lang="da-DK">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a:solidFill>
                  <a:prstClr val="black">
                    <a:tint val="75000"/>
                  </a:prstClr>
                </a:solidFill>
                <a:latin typeface="Calibri"/>
              </a:rPr>
              <a:t>Lena Højgård Isager www.pkf.name</a:t>
            </a: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32274939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Pladsholder til indhold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endParaRPr lang="da-DK">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a:solidFill>
                  <a:prstClr val="black">
                    <a:tint val="75000"/>
                  </a:prstClr>
                </a:solidFill>
                <a:latin typeface="Calibri"/>
              </a:rPr>
              <a:t>Lena Højgård Isager www.pkf.name</a:t>
            </a: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20354277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a-DK"/>
              <a:t>Klik for at redigere i masteren</a:t>
            </a:r>
          </a:p>
        </p:txBody>
      </p:sp>
      <p:sp>
        <p:nvSpPr>
          <p:cNvPr id="3" name="Pladsholder til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teksttypografierne i masteren</a:t>
            </a:r>
          </a:p>
        </p:txBody>
      </p:sp>
      <p:sp>
        <p:nvSpPr>
          <p:cNvPr id="4" name="Pladsholder til dato 3"/>
          <p:cNvSpPr>
            <a:spLocks noGrp="1"/>
          </p:cNvSpPr>
          <p:nvPr>
            <p:ph type="dt" sz="half" idx="10"/>
          </p:nvPr>
        </p:nvSpPr>
        <p:spPr/>
        <p:txBody>
          <a:bodyPr/>
          <a:lstStyle/>
          <a:p>
            <a:endParaRPr lang="da-DK">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a:solidFill>
                  <a:prstClr val="black">
                    <a:tint val="75000"/>
                  </a:prstClr>
                </a:solidFill>
                <a:latin typeface="Calibri"/>
              </a:rPr>
              <a:t>Lena Højgård Isager www.pkf.name</a:t>
            </a: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17086560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Pladsholder til indhol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p:cNvSpPr>
            <a:spLocks noGrp="1"/>
          </p:cNvSpPr>
          <p:nvPr>
            <p:ph type="dt" sz="half" idx="10"/>
          </p:nvPr>
        </p:nvSpPr>
        <p:spPr/>
        <p:txBody>
          <a:bodyPr/>
          <a:lstStyle/>
          <a:p>
            <a:endParaRPr lang="da-DK">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a:solidFill>
                  <a:prstClr val="black">
                    <a:tint val="75000"/>
                  </a:prstClr>
                </a:solidFill>
                <a:latin typeface="Calibri"/>
              </a:rPr>
              <a:t>Lena Højgård Isager www.pkf.name</a:t>
            </a: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30978559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a:t>Klik for at redigere i masteren</a:t>
            </a:r>
          </a:p>
        </p:txBody>
      </p:sp>
      <p:sp>
        <p:nvSpPr>
          <p:cNvPr id="3" name="Pladsholder til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p:cNvSpPr>
            <a:spLocks noGrp="1"/>
          </p:cNvSpPr>
          <p:nvPr>
            <p:ph type="dt" sz="half" idx="10"/>
          </p:nvPr>
        </p:nvSpPr>
        <p:spPr/>
        <p:txBody>
          <a:bodyPr/>
          <a:lstStyle/>
          <a:p>
            <a:endParaRPr lang="da-DK">
              <a:solidFill>
                <a:prstClr val="black">
                  <a:tint val="75000"/>
                </a:prstClr>
              </a:solidFill>
              <a:latin typeface="Calibri"/>
            </a:endParaRPr>
          </a:p>
        </p:txBody>
      </p:sp>
      <p:sp>
        <p:nvSpPr>
          <p:cNvPr id="8" name="Pladsholder til sidefod 7"/>
          <p:cNvSpPr>
            <a:spLocks noGrp="1"/>
          </p:cNvSpPr>
          <p:nvPr>
            <p:ph type="ftr" sz="quarter" idx="11"/>
          </p:nvPr>
        </p:nvSpPr>
        <p:spPr/>
        <p:txBody>
          <a:bodyPr/>
          <a:lstStyle/>
          <a:p>
            <a:r>
              <a:rPr lang="da-DK">
                <a:solidFill>
                  <a:prstClr val="black">
                    <a:tint val="75000"/>
                  </a:prstClr>
                </a:solidFill>
                <a:latin typeface="Calibri"/>
              </a:rPr>
              <a:t>Lena Højgård Isager www.pkf.name</a:t>
            </a:r>
          </a:p>
        </p:txBody>
      </p:sp>
      <p:sp>
        <p:nvSpPr>
          <p:cNvPr id="9" name="Pladsholder til diasnummer 8"/>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1825396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Brugerdefineret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bg1"/>
                </a:solidFill>
              </a:defRPr>
            </a:lvl1pPr>
          </a:lstStyle>
          <a:p>
            <a:r>
              <a:rPr lang="da-DK"/>
              <a:t>Klik for at redigere i masteren</a:t>
            </a:r>
          </a:p>
        </p:txBody>
      </p:sp>
      <p:sp>
        <p:nvSpPr>
          <p:cNvPr id="4" name="Pladsholder til sidefod 3"/>
          <p:cNvSpPr>
            <a:spLocks noGrp="1"/>
          </p:cNvSpPr>
          <p:nvPr>
            <p:ph type="ftr" sz="quarter" idx="11"/>
          </p:nvPr>
        </p:nvSpPr>
        <p:spPr/>
        <p:txBody>
          <a:bodyPr/>
          <a:lstStyle>
            <a:lvl1pPr>
              <a:defRPr>
                <a:solidFill>
                  <a:schemeClr val="bg1"/>
                </a:solidFill>
              </a:defRPr>
            </a:lvl1pPr>
          </a:lstStyle>
          <a:p>
            <a:r>
              <a:rPr lang="da-DK"/>
              <a:t>Lena Højgård Isager www.pkf.name</a:t>
            </a:r>
          </a:p>
        </p:txBody>
      </p:sp>
    </p:spTree>
    <p:extLst>
      <p:ext uri="{BB962C8B-B14F-4D97-AF65-F5344CB8AC3E}">
        <p14:creationId xmlns:p14="http://schemas.microsoft.com/office/powerpoint/2010/main" val="42244628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Pladsholder til dato 2"/>
          <p:cNvSpPr>
            <a:spLocks noGrp="1"/>
          </p:cNvSpPr>
          <p:nvPr>
            <p:ph type="dt" sz="half" idx="10"/>
          </p:nvPr>
        </p:nvSpPr>
        <p:spPr/>
        <p:txBody>
          <a:bodyPr/>
          <a:lstStyle/>
          <a:p>
            <a:endParaRPr lang="da-DK">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a:solidFill>
                  <a:prstClr val="black">
                    <a:tint val="75000"/>
                  </a:prstClr>
                </a:solidFill>
                <a:latin typeface="Calibri"/>
              </a:rPr>
              <a:t>Lena Højgård Isager www.pkf.name</a:t>
            </a: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17298701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endParaRPr lang="da-DK">
              <a:solidFill>
                <a:prstClr val="black">
                  <a:tint val="75000"/>
                </a:prstClr>
              </a:solidFill>
              <a:latin typeface="Calibri"/>
            </a:endParaRPr>
          </a:p>
        </p:txBody>
      </p:sp>
      <p:sp>
        <p:nvSpPr>
          <p:cNvPr id="3" name="Pladsholder til sidefod 2"/>
          <p:cNvSpPr>
            <a:spLocks noGrp="1"/>
          </p:cNvSpPr>
          <p:nvPr>
            <p:ph type="ftr" sz="quarter" idx="11"/>
          </p:nvPr>
        </p:nvSpPr>
        <p:spPr/>
        <p:txBody>
          <a:bodyPr/>
          <a:lstStyle/>
          <a:p>
            <a:r>
              <a:rPr lang="da-DK">
                <a:solidFill>
                  <a:prstClr val="black">
                    <a:tint val="75000"/>
                  </a:prstClr>
                </a:solidFill>
                <a:latin typeface="Calibri"/>
              </a:rPr>
              <a:t>Lena Højgård Isager www.pkf.name</a:t>
            </a: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15236021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a-DK"/>
              <a:t>Klik for at redigere i masteren</a:t>
            </a:r>
          </a:p>
        </p:txBody>
      </p:sp>
      <p:sp>
        <p:nvSpPr>
          <p:cNvPr id="3" name="Pladsholder til indhol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5" name="Pladsholder til dato 4"/>
          <p:cNvSpPr>
            <a:spLocks noGrp="1"/>
          </p:cNvSpPr>
          <p:nvPr>
            <p:ph type="dt" sz="half" idx="10"/>
          </p:nvPr>
        </p:nvSpPr>
        <p:spPr/>
        <p:txBody>
          <a:bodyPr/>
          <a:lstStyle/>
          <a:p>
            <a:endParaRPr lang="da-DK">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a:solidFill>
                  <a:prstClr val="black">
                    <a:tint val="75000"/>
                  </a:prstClr>
                </a:solidFill>
                <a:latin typeface="Calibri"/>
              </a:rPr>
              <a:t>Lena Højgård Isager www.pkf.name</a:t>
            </a: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34928010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a-DK"/>
              <a:t>Klik for at redigere i masteren</a:t>
            </a:r>
          </a:p>
        </p:txBody>
      </p:sp>
      <p:sp>
        <p:nvSpPr>
          <p:cNvPr id="3" name="Pladsholder til billed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Træk billede til pladsholder, eller klik på symbol for at tilføje</a:t>
            </a:r>
          </a:p>
        </p:txBody>
      </p:sp>
      <p:sp>
        <p:nvSpPr>
          <p:cNvPr id="4" name="Pladsholder til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5" name="Pladsholder til dato 4"/>
          <p:cNvSpPr>
            <a:spLocks noGrp="1"/>
          </p:cNvSpPr>
          <p:nvPr>
            <p:ph type="dt" sz="half" idx="10"/>
          </p:nvPr>
        </p:nvSpPr>
        <p:spPr/>
        <p:txBody>
          <a:bodyPr/>
          <a:lstStyle/>
          <a:p>
            <a:endParaRPr lang="da-DK">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a:solidFill>
                  <a:prstClr val="black">
                    <a:tint val="75000"/>
                  </a:prstClr>
                </a:solidFill>
                <a:latin typeface="Calibri"/>
              </a:rPr>
              <a:t>Lena Højgård Isager www.pkf.name</a:t>
            </a: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20186273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Pladsholder til lodret titel 2"/>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endParaRPr lang="da-DK">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a:solidFill>
                  <a:prstClr val="black">
                    <a:tint val="75000"/>
                  </a:prstClr>
                </a:solidFill>
                <a:latin typeface="Calibri"/>
              </a:rPr>
              <a:t>Lena Højgård Isager www.pkf.name</a:t>
            </a: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24773621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8839200" y="274639"/>
            <a:ext cx="2743200" cy="5851525"/>
          </a:xfrm>
        </p:spPr>
        <p:txBody>
          <a:bodyPr vert="eaVert"/>
          <a:lstStyle/>
          <a:p>
            <a:r>
              <a:rPr lang="da-DK"/>
              <a:t>Klik for at redigere i masteren</a:t>
            </a:r>
          </a:p>
        </p:txBody>
      </p:sp>
      <p:sp>
        <p:nvSpPr>
          <p:cNvPr id="3" name="Pladsholder til lodret titel 2"/>
          <p:cNvSpPr>
            <a:spLocks noGrp="1"/>
          </p:cNvSpPr>
          <p:nvPr>
            <p:ph type="body" orient="vert" idx="1"/>
          </p:nvPr>
        </p:nvSpPr>
        <p:spPr>
          <a:xfrm>
            <a:off x="609600" y="274639"/>
            <a:ext cx="8026400" cy="5851525"/>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endParaRPr lang="da-DK">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a:solidFill>
                  <a:prstClr val="black">
                    <a:tint val="75000"/>
                  </a:prstClr>
                </a:solidFill>
                <a:latin typeface="Calibri"/>
              </a:rPr>
              <a:t>Lena Højgård Isager www.pkf.name</a:t>
            </a: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24811018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062"/>
            <a:ext cx="10363200" cy="1470388"/>
          </a:xfrm>
        </p:spPr>
        <p:txBody>
          <a:bodyPr/>
          <a:lstStyle/>
          <a:p>
            <a:r>
              <a:rPr lang="da-DK"/>
              <a:t>Klik for at redigere i masteren</a:t>
            </a:r>
          </a:p>
        </p:txBody>
      </p:sp>
      <p:sp>
        <p:nvSpPr>
          <p:cNvPr id="3" name="Undertitel 2"/>
          <p:cNvSpPr>
            <a:spLocks noGrp="1"/>
          </p:cNvSpPr>
          <p:nvPr>
            <p:ph type="subTitle" idx="1"/>
          </p:nvPr>
        </p:nvSpPr>
        <p:spPr>
          <a:xfrm>
            <a:off x="1828800" y="3886200"/>
            <a:ext cx="8534400" cy="1752872"/>
          </a:xfrm>
        </p:spPr>
        <p:txBody>
          <a:bodyPr/>
          <a:lstStyle>
            <a:lvl1pPr marL="0" indent="0" algn="ctr">
              <a:buNone/>
              <a:defRPr/>
            </a:lvl1pPr>
            <a:lvl2pPr marL="210830" indent="0" algn="ctr">
              <a:buNone/>
              <a:defRPr/>
            </a:lvl2pPr>
            <a:lvl3pPr marL="421660" indent="0" algn="ctr">
              <a:buNone/>
              <a:defRPr/>
            </a:lvl3pPr>
            <a:lvl4pPr marL="632489" indent="0" algn="ctr">
              <a:buNone/>
              <a:defRPr/>
            </a:lvl4pPr>
            <a:lvl5pPr marL="843319" indent="0" algn="ctr">
              <a:buNone/>
              <a:defRPr/>
            </a:lvl5pPr>
            <a:lvl6pPr marL="1054149" indent="0" algn="ctr">
              <a:buNone/>
              <a:defRPr/>
            </a:lvl6pPr>
            <a:lvl7pPr marL="1264977" indent="0" algn="ctr">
              <a:buNone/>
              <a:defRPr/>
            </a:lvl7pPr>
            <a:lvl8pPr marL="1475809" indent="0" algn="ctr">
              <a:buNone/>
              <a:defRPr/>
            </a:lvl8pPr>
            <a:lvl9pPr marL="1686637" indent="0" algn="ctr">
              <a:buNone/>
              <a:defRPr/>
            </a:lvl9pPr>
          </a:lstStyle>
          <a:p>
            <a:r>
              <a:rPr lang="da-DK"/>
              <a:t>Klik for at redigere undertiteltypografien i masteren</a:t>
            </a:r>
          </a:p>
        </p:txBody>
      </p:sp>
    </p:spTree>
    <p:extLst>
      <p:ext uri="{BB962C8B-B14F-4D97-AF65-F5344CB8AC3E}">
        <p14:creationId xmlns:p14="http://schemas.microsoft.com/office/powerpoint/2010/main" val="979601210"/>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Pladsholder til indhold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4158911578"/>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963385" y="4407082"/>
            <a:ext cx="10363200" cy="1361803"/>
          </a:xfrm>
        </p:spPr>
        <p:txBody>
          <a:bodyPr anchor="t"/>
          <a:lstStyle>
            <a:lvl1pPr algn="l">
              <a:defRPr sz="1800" b="1" cap="all"/>
            </a:lvl1pPr>
          </a:lstStyle>
          <a:p>
            <a:r>
              <a:rPr lang="da-DK"/>
              <a:t>Klik for at redigere i masteren</a:t>
            </a:r>
          </a:p>
        </p:txBody>
      </p:sp>
      <p:sp>
        <p:nvSpPr>
          <p:cNvPr id="3" name="Pladsholder til tekst 2"/>
          <p:cNvSpPr>
            <a:spLocks noGrp="1"/>
          </p:cNvSpPr>
          <p:nvPr>
            <p:ph type="body" idx="1"/>
          </p:nvPr>
        </p:nvSpPr>
        <p:spPr>
          <a:xfrm>
            <a:off x="963385" y="2906486"/>
            <a:ext cx="10363200" cy="1500596"/>
          </a:xfrm>
        </p:spPr>
        <p:txBody>
          <a:bodyPr anchor="b"/>
          <a:lstStyle>
            <a:lvl1pPr marL="0" indent="0">
              <a:buNone/>
              <a:defRPr sz="900"/>
            </a:lvl1pPr>
            <a:lvl2pPr marL="210830" indent="0">
              <a:buNone/>
              <a:defRPr sz="800"/>
            </a:lvl2pPr>
            <a:lvl3pPr marL="421660" indent="0">
              <a:buNone/>
              <a:defRPr sz="700"/>
            </a:lvl3pPr>
            <a:lvl4pPr marL="632489" indent="0">
              <a:buNone/>
              <a:defRPr sz="600"/>
            </a:lvl4pPr>
            <a:lvl5pPr marL="843319" indent="0">
              <a:buNone/>
              <a:defRPr sz="600"/>
            </a:lvl5pPr>
            <a:lvl6pPr marL="1054149" indent="0">
              <a:buNone/>
              <a:defRPr sz="600"/>
            </a:lvl6pPr>
            <a:lvl7pPr marL="1264977" indent="0">
              <a:buNone/>
              <a:defRPr sz="600"/>
            </a:lvl7pPr>
            <a:lvl8pPr marL="1475809" indent="0">
              <a:buNone/>
              <a:defRPr sz="600"/>
            </a:lvl8pPr>
            <a:lvl9pPr marL="1686637" indent="0">
              <a:buNone/>
              <a:defRPr sz="600"/>
            </a:lvl9pPr>
          </a:lstStyle>
          <a:p>
            <a:pPr lvl="0"/>
            <a:r>
              <a:rPr lang="da-DK"/>
              <a:t>Klik for at redigere teksttypografierne i masteren</a:t>
            </a:r>
          </a:p>
        </p:txBody>
      </p:sp>
    </p:spTree>
    <p:extLst>
      <p:ext uri="{BB962C8B-B14F-4D97-AF65-F5344CB8AC3E}">
        <p14:creationId xmlns:p14="http://schemas.microsoft.com/office/powerpoint/2010/main" val="1773425898"/>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Pladsholder til indhold 2"/>
          <p:cNvSpPr>
            <a:spLocks noGrp="1"/>
          </p:cNvSpPr>
          <p:nvPr>
            <p:ph sz="half" idx="1"/>
          </p:nvPr>
        </p:nvSpPr>
        <p:spPr>
          <a:xfrm>
            <a:off x="914401" y="1979024"/>
            <a:ext cx="5138057" cy="4878977"/>
          </a:xfrm>
        </p:spPr>
        <p:txBody>
          <a:bodyPr/>
          <a:lstStyle>
            <a:lvl1pPr>
              <a:defRPr sz="1300"/>
            </a:lvl1pPr>
            <a:lvl2pPr>
              <a:defRPr sz="1100"/>
            </a:lvl2pPr>
            <a:lvl3pPr>
              <a:defRPr sz="900"/>
            </a:lvl3pPr>
            <a:lvl4pPr>
              <a:defRPr sz="800"/>
            </a:lvl4pPr>
            <a:lvl5pPr>
              <a:defRPr sz="800"/>
            </a:lvl5pPr>
            <a:lvl6pPr>
              <a:defRPr sz="800"/>
            </a:lvl6pPr>
            <a:lvl7pPr>
              <a:defRPr sz="800"/>
            </a:lvl7pPr>
            <a:lvl8pPr>
              <a:defRPr sz="800"/>
            </a:lvl8pPr>
            <a:lvl9pPr>
              <a:defRPr sz="8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6139545" y="1979024"/>
            <a:ext cx="5138057" cy="4878977"/>
          </a:xfrm>
        </p:spPr>
        <p:txBody>
          <a:bodyPr/>
          <a:lstStyle>
            <a:lvl1pPr>
              <a:defRPr sz="1300"/>
            </a:lvl1pPr>
            <a:lvl2pPr>
              <a:defRPr sz="1100"/>
            </a:lvl2pPr>
            <a:lvl3pPr>
              <a:defRPr sz="900"/>
            </a:lvl3pPr>
            <a:lvl4pPr>
              <a:defRPr sz="800"/>
            </a:lvl4pPr>
            <a:lvl5pPr>
              <a:defRPr sz="800"/>
            </a:lvl5pPr>
            <a:lvl6pPr>
              <a:defRPr sz="800"/>
            </a:lvl6pPr>
            <a:lvl7pPr>
              <a:defRPr sz="800"/>
            </a:lvl7pPr>
            <a:lvl8pPr>
              <a:defRPr sz="800"/>
            </a:lvl8pPr>
            <a:lvl9pPr>
              <a:defRPr sz="8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257090871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bg1"/>
                </a:solidFill>
              </a:defRPr>
            </a:lvl1pPr>
          </a:lstStyle>
          <a:p>
            <a:r>
              <a:rPr lang="da-DK"/>
              <a:t>Klik for at redigere i masteren</a:t>
            </a:r>
          </a:p>
        </p:txBody>
      </p:sp>
      <p:sp>
        <p:nvSpPr>
          <p:cNvPr id="3" name="Pladsholder til indhold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sidefod 4"/>
          <p:cNvSpPr>
            <a:spLocks noGrp="1"/>
          </p:cNvSpPr>
          <p:nvPr>
            <p:ph type="ftr" sz="quarter" idx="11"/>
          </p:nvPr>
        </p:nvSpPr>
        <p:spPr/>
        <p:txBody>
          <a:bodyPr/>
          <a:lstStyle>
            <a:lvl1pPr>
              <a:defRPr>
                <a:solidFill>
                  <a:schemeClr val="bg1"/>
                </a:solidFill>
              </a:defRPr>
            </a:lvl1pPr>
          </a:lstStyle>
          <a:p>
            <a:r>
              <a:rPr lang="da-DK"/>
              <a:t>Lena Højgård Isager www.pkf.name</a:t>
            </a:r>
          </a:p>
        </p:txBody>
      </p:sp>
    </p:spTree>
    <p:extLst>
      <p:ext uri="{BB962C8B-B14F-4D97-AF65-F5344CB8AC3E}">
        <p14:creationId xmlns:p14="http://schemas.microsoft.com/office/powerpoint/2010/main" val="40686374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609600" y="274320"/>
            <a:ext cx="10972800" cy="1143000"/>
          </a:xfrm>
        </p:spPr>
        <p:txBody>
          <a:bodyPr/>
          <a:lstStyle>
            <a:lvl1pPr>
              <a:defRPr/>
            </a:lvl1pPr>
          </a:lstStyle>
          <a:p>
            <a:r>
              <a:rPr lang="da-DK"/>
              <a:t>Klik for at redigere i masteren</a:t>
            </a:r>
          </a:p>
        </p:txBody>
      </p:sp>
      <p:sp>
        <p:nvSpPr>
          <p:cNvPr id="3" name="Pladsholder til tekst 2"/>
          <p:cNvSpPr>
            <a:spLocks noGrp="1"/>
          </p:cNvSpPr>
          <p:nvPr>
            <p:ph type="body" idx="1"/>
          </p:nvPr>
        </p:nvSpPr>
        <p:spPr>
          <a:xfrm>
            <a:off x="609602" y="1534886"/>
            <a:ext cx="5386615" cy="640080"/>
          </a:xfrm>
        </p:spPr>
        <p:txBody>
          <a:bodyPr anchor="b"/>
          <a:lstStyle>
            <a:lvl1pPr marL="0" indent="0">
              <a:buNone/>
              <a:defRPr sz="1100" b="1"/>
            </a:lvl1pPr>
            <a:lvl2pPr marL="210830" indent="0">
              <a:buNone/>
              <a:defRPr sz="900" b="1"/>
            </a:lvl2pPr>
            <a:lvl3pPr marL="421660" indent="0">
              <a:buNone/>
              <a:defRPr sz="800" b="1"/>
            </a:lvl3pPr>
            <a:lvl4pPr marL="632489" indent="0">
              <a:buNone/>
              <a:defRPr sz="700" b="1"/>
            </a:lvl4pPr>
            <a:lvl5pPr marL="843319" indent="0">
              <a:buNone/>
              <a:defRPr sz="700" b="1"/>
            </a:lvl5pPr>
            <a:lvl6pPr marL="1054149" indent="0">
              <a:buNone/>
              <a:defRPr sz="700" b="1"/>
            </a:lvl6pPr>
            <a:lvl7pPr marL="1264977" indent="0">
              <a:buNone/>
              <a:defRPr sz="700" b="1"/>
            </a:lvl7pPr>
            <a:lvl8pPr marL="1475809" indent="0">
              <a:buNone/>
              <a:defRPr sz="700" b="1"/>
            </a:lvl8pPr>
            <a:lvl9pPr marL="1686637" indent="0">
              <a:buNone/>
              <a:defRPr sz="700" b="1"/>
            </a:lvl9pPr>
          </a:lstStyle>
          <a:p>
            <a:pPr lvl="0"/>
            <a:r>
              <a:rPr lang="da-DK"/>
              <a:t>Klik for at redigere teksttypografierne i masteren</a:t>
            </a:r>
          </a:p>
        </p:txBody>
      </p:sp>
      <p:sp>
        <p:nvSpPr>
          <p:cNvPr id="4" name="Pladsholder til indhold 3"/>
          <p:cNvSpPr>
            <a:spLocks noGrp="1"/>
          </p:cNvSpPr>
          <p:nvPr>
            <p:ph sz="half" idx="2"/>
          </p:nvPr>
        </p:nvSpPr>
        <p:spPr>
          <a:xfrm>
            <a:off x="609602" y="2174966"/>
            <a:ext cx="5386615" cy="3951514"/>
          </a:xfrm>
        </p:spPr>
        <p:txBody>
          <a:bodyPr/>
          <a:lstStyle>
            <a:lvl1pPr>
              <a:defRPr sz="1100"/>
            </a:lvl1pPr>
            <a:lvl2pPr>
              <a:defRPr sz="900"/>
            </a:lvl2pPr>
            <a:lvl3pPr>
              <a:defRPr sz="800"/>
            </a:lvl3pPr>
            <a:lvl4pPr>
              <a:defRPr sz="700"/>
            </a:lvl4pPr>
            <a:lvl5pPr>
              <a:defRPr sz="700"/>
            </a:lvl5pPr>
            <a:lvl6pPr>
              <a:defRPr sz="700"/>
            </a:lvl6pPr>
            <a:lvl7pPr>
              <a:defRPr sz="700"/>
            </a:lvl7pPr>
            <a:lvl8pPr>
              <a:defRPr sz="700"/>
            </a:lvl8pPr>
            <a:lvl9pPr>
              <a:defRPr sz="7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6193064" y="1534886"/>
            <a:ext cx="5389336" cy="640080"/>
          </a:xfrm>
        </p:spPr>
        <p:txBody>
          <a:bodyPr anchor="b"/>
          <a:lstStyle>
            <a:lvl1pPr marL="0" indent="0">
              <a:buNone/>
              <a:defRPr sz="1100" b="1"/>
            </a:lvl1pPr>
            <a:lvl2pPr marL="210830" indent="0">
              <a:buNone/>
              <a:defRPr sz="900" b="1"/>
            </a:lvl2pPr>
            <a:lvl3pPr marL="421660" indent="0">
              <a:buNone/>
              <a:defRPr sz="800" b="1"/>
            </a:lvl3pPr>
            <a:lvl4pPr marL="632489" indent="0">
              <a:buNone/>
              <a:defRPr sz="700" b="1"/>
            </a:lvl4pPr>
            <a:lvl5pPr marL="843319" indent="0">
              <a:buNone/>
              <a:defRPr sz="700" b="1"/>
            </a:lvl5pPr>
            <a:lvl6pPr marL="1054149" indent="0">
              <a:buNone/>
              <a:defRPr sz="700" b="1"/>
            </a:lvl6pPr>
            <a:lvl7pPr marL="1264977" indent="0">
              <a:buNone/>
              <a:defRPr sz="700" b="1"/>
            </a:lvl7pPr>
            <a:lvl8pPr marL="1475809" indent="0">
              <a:buNone/>
              <a:defRPr sz="700" b="1"/>
            </a:lvl8pPr>
            <a:lvl9pPr marL="1686637" indent="0">
              <a:buNone/>
              <a:defRPr sz="700" b="1"/>
            </a:lvl9pPr>
          </a:lstStyle>
          <a:p>
            <a:pPr lvl="0"/>
            <a:r>
              <a:rPr lang="da-DK"/>
              <a:t>Klik for at redigere teksttypografierne i masteren</a:t>
            </a:r>
          </a:p>
        </p:txBody>
      </p:sp>
      <p:sp>
        <p:nvSpPr>
          <p:cNvPr id="6" name="Pladsholder til indhold 5"/>
          <p:cNvSpPr>
            <a:spLocks noGrp="1"/>
          </p:cNvSpPr>
          <p:nvPr>
            <p:ph sz="quarter" idx="4"/>
          </p:nvPr>
        </p:nvSpPr>
        <p:spPr>
          <a:xfrm>
            <a:off x="6193064" y="2174966"/>
            <a:ext cx="5389336" cy="3951514"/>
          </a:xfrm>
        </p:spPr>
        <p:txBody>
          <a:bodyPr/>
          <a:lstStyle>
            <a:lvl1pPr>
              <a:defRPr sz="1100"/>
            </a:lvl1pPr>
            <a:lvl2pPr>
              <a:defRPr sz="900"/>
            </a:lvl2pPr>
            <a:lvl3pPr>
              <a:defRPr sz="800"/>
            </a:lvl3pPr>
            <a:lvl4pPr>
              <a:defRPr sz="700"/>
            </a:lvl4pPr>
            <a:lvl5pPr>
              <a:defRPr sz="700"/>
            </a:lvl5pPr>
            <a:lvl6pPr>
              <a:defRPr sz="700"/>
            </a:lvl6pPr>
            <a:lvl7pPr>
              <a:defRPr sz="700"/>
            </a:lvl7pPr>
            <a:lvl8pPr>
              <a:defRPr sz="700"/>
            </a:lvl8pPr>
            <a:lvl9pPr>
              <a:defRPr sz="7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3055969890"/>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Tree>
    <p:extLst>
      <p:ext uri="{BB962C8B-B14F-4D97-AF65-F5344CB8AC3E}">
        <p14:creationId xmlns:p14="http://schemas.microsoft.com/office/powerpoint/2010/main" val="2865325172"/>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6925263"/>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609601" y="272687"/>
            <a:ext cx="4011385" cy="1162594"/>
          </a:xfrm>
        </p:spPr>
        <p:txBody>
          <a:bodyPr anchor="b"/>
          <a:lstStyle>
            <a:lvl1pPr algn="l">
              <a:defRPr sz="900" b="1"/>
            </a:lvl1pPr>
          </a:lstStyle>
          <a:p>
            <a:r>
              <a:rPr lang="da-DK"/>
              <a:t>Klik for at redigere i masteren</a:t>
            </a:r>
          </a:p>
        </p:txBody>
      </p:sp>
      <p:sp>
        <p:nvSpPr>
          <p:cNvPr id="3" name="Pladsholder til indhold 2"/>
          <p:cNvSpPr>
            <a:spLocks noGrp="1"/>
          </p:cNvSpPr>
          <p:nvPr>
            <p:ph idx="1"/>
          </p:nvPr>
        </p:nvSpPr>
        <p:spPr>
          <a:xfrm>
            <a:off x="4767046" y="272695"/>
            <a:ext cx="6815364" cy="5853793"/>
          </a:xfrm>
        </p:spPr>
        <p:txBody>
          <a:bodyPr/>
          <a:lstStyle>
            <a:lvl1pPr>
              <a:defRPr sz="1500"/>
            </a:lvl1pPr>
            <a:lvl2pPr>
              <a:defRPr sz="1300"/>
            </a:lvl2pPr>
            <a:lvl3pPr>
              <a:defRPr sz="1100"/>
            </a:lvl3pPr>
            <a:lvl4pPr>
              <a:defRPr sz="900"/>
            </a:lvl4pPr>
            <a:lvl5pPr>
              <a:defRPr sz="900"/>
            </a:lvl5pPr>
            <a:lvl6pPr>
              <a:defRPr sz="900"/>
            </a:lvl6pPr>
            <a:lvl7pPr>
              <a:defRPr sz="900"/>
            </a:lvl7pPr>
            <a:lvl8pPr>
              <a:defRPr sz="900"/>
            </a:lvl8pPr>
            <a:lvl9pPr>
              <a:defRPr sz="9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609601" y="1435281"/>
            <a:ext cx="4011385" cy="4691199"/>
          </a:xfrm>
        </p:spPr>
        <p:txBody>
          <a:bodyPr/>
          <a:lstStyle>
            <a:lvl1pPr marL="0" indent="0">
              <a:buNone/>
              <a:defRPr sz="600"/>
            </a:lvl1pPr>
            <a:lvl2pPr marL="210830" indent="0">
              <a:buNone/>
              <a:defRPr sz="600"/>
            </a:lvl2pPr>
            <a:lvl3pPr marL="421660" indent="0">
              <a:buNone/>
              <a:defRPr sz="500"/>
            </a:lvl3pPr>
            <a:lvl4pPr marL="632489" indent="0">
              <a:buNone/>
              <a:defRPr sz="400"/>
            </a:lvl4pPr>
            <a:lvl5pPr marL="843319" indent="0">
              <a:buNone/>
              <a:defRPr sz="400"/>
            </a:lvl5pPr>
            <a:lvl6pPr marL="1054149" indent="0">
              <a:buNone/>
              <a:defRPr sz="400"/>
            </a:lvl6pPr>
            <a:lvl7pPr marL="1264977" indent="0">
              <a:buNone/>
              <a:defRPr sz="400"/>
            </a:lvl7pPr>
            <a:lvl8pPr marL="1475809" indent="0">
              <a:buNone/>
              <a:defRPr sz="400"/>
            </a:lvl8pPr>
            <a:lvl9pPr marL="1686637" indent="0">
              <a:buNone/>
              <a:defRPr sz="400"/>
            </a:lvl9pPr>
          </a:lstStyle>
          <a:p>
            <a:pPr lvl="0"/>
            <a:r>
              <a:rPr lang="da-DK"/>
              <a:t>Klik for at redigere teksttypografierne i masteren</a:t>
            </a:r>
          </a:p>
        </p:txBody>
      </p:sp>
    </p:spTree>
    <p:extLst>
      <p:ext uri="{BB962C8B-B14F-4D97-AF65-F5344CB8AC3E}">
        <p14:creationId xmlns:p14="http://schemas.microsoft.com/office/powerpoint/2010/main" val="1335262139"/>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2389415" y="4800601"/>
            <a:ext cx="7315200" cy="566601"/>
          </a:xfrm>
        </p:spPr>
        <p:txBody>
          <a:bodyPr anchor="b"/>
          <a:lstStyle>
            <a:lvl1pPr algn="l">
              <a:defRPr sz="900" b="1"/>
            </a:lvl1pPr>
          </a:lstStyle>
          <a:p>
            <a:r>
              <a:rPr lang="da-DK"/>
              <a:t>Klik for at redigere i masteren</a:t>
            </a:r>
          </a:p>
        </p:txBody>
      </p:sp>
      <p:sp>
        <p:nvSpPr>
          <p:cNvPr id="3" name="Pladsholder til billede 2"/>
          <p:cNvSpPr>
            <a:spLocks noGrp="1"/>
          </p:cNvSpPr>
          <p:nvPr>
            <p:ph type="pic" idx="1"/>
          </p:nvPr>
        </p:nvSpPr>
        <p:spPr>
          <a:xfrm>
            <a:off x="2389415" y="613138"/>
            <a:ext cx="7315200" cy="4114800"/>
          </a:xfrm>
        </p:spPr>
        <p:txBody>
          <a:bodyPr/>
          <a:lstStyle>
            <a:lvl1pPr marL="0" indent="0">
              <a:buNone/>
              <a:defRPr sz="1500"/>
            </a:lvl1pPr>
            <a:lvl2pPr marL="210830" indent="0">
              <a:buNone/>
              <a:defRPr sz="1300"/>
            </a:lvl2pPr>
            <a:lvl3pPr marL="421660" indent="0">
              <a:buNone/>
              <a:defRPr sz="1100"/>
            </a:lvl3pPr>
            <a:lvl4pPr marL="632489" indent="0">
              <a:buNone/>
              <a:defRPr sz="900"/>
            </a:lvl4pPr>
            <a:lvl5pPr marL="843319" indent="0">
              <a:buNone/>
              <a:defRPr sz="900"/>
            </a:lvl5pPr>
            <a:lvl6pPr marL="1054149" indent="0">
              <a:buNone/>
              <a:defRPr sz="900"/>
            </a:lvl6pPr>
            <a:lvl7pPr marL="1264977" indent="0">
              <a:buNone/>
              <a:defRPr sz="900"/>
            </a:lvl7pPr>
            <a:lvl8pPr marL="1475809" indent="0">
              <a:buNone/>
              <a:defRPr sz="900"/>
            </a:lvl8pPr>
            <a:lvl9pPr marL="1686637" indent="0">
              <a:buNone/>
              <a:defRPr sz="900"/>
            </a:lvl9pPr>
          </a:lstStyle>
          <a:p>
            <a:pPr lvl="0"/>
            <a:endParaRPr lang="da-DK" noProof="0">
              <a:sym typeface="Comic Sans MS" charset="0"/>
            </a:endParaRPr>
          </a:p>
        </p:txBody>
      </p:sp>
      <p:sp>
        <p:nvSpPr>
          <p:cNvPr id="4" name="Pladsholder til tekst 3"/>
          <p:cNvSpPr>
            <a:spLocks noGrp="1"/>
          </p:cNvSpPr>
          <p:nvPr>
            <p:ph type="body" sz="half" idx="2"/>
          </p:nvPr>
        </p:nvSpPr>
        <p:spPr>
          <a:xfrm>
            <a:off x="2389415" y="5367202"/>
            <a:ext cx="7315200" cy="804999"/>
          </a:xfrm>
        </p:spPr>
        <p:txBody>
          <a:bodyPr/>
          <a:lstStyle>
            <a:lvl1pPr marL="0" indent="0">
              <a:buNone/>
              <a:defRPr sz="600"/>
            </a:lvl1pPr>
            <a:lvl2pPr marL="210830" indent="0">
              <a:buNone/>
              <a:defRPr sz="600"/>
            </a:lvl2pPr>
            <a:lvl3pPr marL="421660" indent="0">
              <a:buNone/>
              <a:defRPr sz="500"/>
            </a:lvl3pPr>
            <a:lvl4pPr marL="632489" indent="0">
              <a:buNone/>
              <a:defRPr sz="400"/>
            </a:lvl4pPr>
            <a:lvl5pPr marL="843319" indent="0">
              <a:buNone/>
              <a:defRPr sz="400"/>
            </a:lvl5pPr>
            <a:lvl6pPr marL="1054149" indent="0">
              <a:buNone/>
              <a:defRPr sz="400"/>
            </a:lvl6pPr>
            <a:lvl7pPr marL="1264977" indent="0">
              <a:buNone/>
              <a:defRPr sz="400"/>
            </a:lvl7pPr>
            <a:lvl8pPr marL="1475809" indent="0">
              <a:buNone/>
              <a:defRPr sz="400"/>
            </a:lvl8pPr>
            <a:lvl9pPr marL="1686637" indent="0">
              <a:buNone/>
              <a:defRPr sz="400"/>
            </a:lvl9pPr>
          </a:lstStyle>
          <a:p>
            <a:pPr lvl="0"/>
            <a:r>
              <a:rPr lang="da-DK"/>
              <a:t>Klik for at redigere teksttypografierne i masteren</a:t>
            </a:r>
          </a:p>
        </p:txBody>
      </p:sp>
    </p:spTree>
    <p:extLst>
      <p:ext uri="{BB962C8B-B14F-4D97-AF65-F5344CB8AC3E}">
        <p14:creationId xmlns:p14="http://schemas.microsoft.com/office/powerpoint/2010/main" val="771206855"/>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Pladsholder til lodret titel 2"/>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3465268967"/>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8686800" y="378823"/>
            <a:ext cx="2590800" cy="6479177"/>
          </a:xfrm>
        </p:spPr>
        <p:txBody>
          <a:bodyPr vert="eaVert"/>
          <a:lstStyle/>
          <a:p>
            <a:r>
              <a:rPr lang="da-DK"/>
              <a:t>Klik for at redigere i masteren</a:t>
            </a:r>
          </a:p>
        </p:txBody>
      </p:sp>
      <p:sp>
        <p:nvSpPr>
          <p:cNvPr id="3" name="Pladsholder til lodret titel 2"/>
          <p:cNvSpPr>
            <a:spLocks noGrp="1"/>
          </p:cNvSpPr>
          <p:nvPr>
            <p:ph type="body" orient="vert" idx="1"/>
          </p:nvPr>
        </p:nvSpPr>
        <p:spPr>
          <a:xfrm>
            <a:off x="914400" y="378823"/>
            <a:ext cx="7685315" cy="6479177"/>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2387043254"/>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a-DK"/>
              <a:t>Klik for at redigere i masteren</a:t>
            </a:r>
          </a:p>
        </p:txBody>
      </p:sp>
      <p:sp>
        <p:nvSpPr>
          <p:cNvPr id="3" name="Underti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a-DK"/>
              <a:t>Klik for at redigere undertiteltypografien i masteren</a:t>
            </a:r>
          </a:p>
        </p:txBody>
      </p:sp>
      <p:sp>
        <p:nvSpPr>
          <p:cNvPr id="4" name="Pladsholder til dato 3"/>
          <p:cNvSpPr>
            <a:spLocks noGrp="1"/>
          </p:cNvSpPr>
          <p:nvPr>
            <p:ph type="dt" sz="half" idx="10"/>
          </p:nvPr>
        </p:nvSpPr>
        <p:spPr/>
        <p:txBody>
          <a:bodyPr/>
          <a:lstStyle>
            <a:lvl1pPr>
              <a:defRPr/>
            </a:lvl1pPr>
          </a:lstStyle>
          <a:p>
            <a:endParaRPr lang="da-DK">
              <a:solidFill>
                <a:srgbClr val="000000"/>
              </a:solidFill>
              <a:latin typeface="Comic Sans MS"/>
              <a:ea typeface="ＭＳ Ｐゴシック"/>
              <a:cs typeface="ＭＳ Ｐゴシック"/>
            </a:endParaRPr>
          </a:p>
        </p:txBody>
      </p:sp>
      <p:sp>
        <p:nvSpPr>
          <p:cNvPr id="5" name="Pladsholder til sidefod 4"/>
          <p:cNvSpPr>
            <a:spLocks noGrp="1"/>
          </p:cNvSpPr>
          <p:nvPr>
            <p:ph type="ftr" sz="quarter" idx="11"/>
          </p:nvPr>
        </p:nvSpPr>
        <p:spPr/>
        <p:txBody>
          <a:bodyPr/>
          <a:lstStyle>
            <a:lvl1pPr>
              <a:defRPr/>
            </a:lvl1pPr>
          </a:lstStyle>
          <a:p>
            <a:r>
              <a:rPr lang="da-DK">
                <a:solidFill>
                  <a:srgbClr val="000000"/>
                </a:solidFill>
                <a:latin typeface="Comic Sans MS"/>
                <a:ea typeface="ＭＳ Ｐゴシック"/>
                <a:cs typeface="ＭＳ Ｐゴシック"/>
              </a:rPr>
              <a:t>Lena Højgård Isager www.pkf.name</a:t>
            </a:r>
          </a:p>
        </p:txBody>
      </p:sp>
      <p:sp>
        <p:nvSpPr>
          <p:cNvPr id="6" name="Pladsholder til diasnummer 5"/>
          <p:cNvSpPr>
            <a:spLocks noGrp="1"/>
          </p:cNvSpPr>
          <p:nvPr>
            <p:ph type="sldNum" sz="quarter" idx="12"/>
          </p:nvPr>
        </p:nvSpPr>
        <p:spPr/>
        <p:txBody>
          <a:bodyPr/>
          <a:lstStyle>
            <a:lvl1pPr>
              <a:defRPr/>
            </a:lvl1pPr>
          </a:lstStyle>
          <a:p>
            <a:fld id="{0FC50565-5E82-2A4A-AABC-4AE6936743CC}"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10263655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Pladsholder til indhold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lvl1pPr>
              <a:defRPr/>
            </a:lvl1pPr>
          </a:lstStyle>
          <a:p>
            <a:endParaRPr lang="da-DK">
              <a:solidFill>
                <a:srgbClr val="000000"/>
              </a:solidFill>
              <a:latin typeface="Comic Sans MS"/>
              <a:ea typeface="ＭＳ Ｐゴシック"/>
              <a:cs typeface="ＭＳ Ｐゴシック"/>
            </a:endParaRPr>
          </a:p>
        </p:txBody>
      </p:sp>
      <p:sp>
        <p:nvSpPr>
          <p:cNvPr id="5" name="Pladsholder til sidefod 4"/>
          <p:cNvSpPr>
            <a:spLocks noGrp="1"/>
          </p:cNvSpPr>
          <p:nvPr>
            <p:ph type="ftr" sz="quarter" idx="11"/>
          </p:nvPr>
        </p:nvSpPr>
        <p:spPr/>
        <p:txBody>
          <a:bodyPr/>
          <a:lstStyle>
            <a:lvl1pPr>
              <a:defRPr/>
            </a:lvl1pPr>
          </a:lstStyle>
          <a:p>
            <a:r>
              <a:rPr lang="da-DK">
                <a:solidFill>
                  <a:srgbClr val="000000"/>
                </a:solidFill>
                <a:latin typeface="Comic Sans MS"/>
                <a:ea typeface="ＭＳ Ｐゴシック"/>
                <a:cs typeface="ＭＳ Ｐゴシック"/>
              </a:rPr>
              <a:t>Lena Højgård Isager www.pkf.name</a:t>
            </a:r>
          </a:p>
        </p:txBody>
      </p:sp>
      <p:sp>
        <p:nvSpPr>
          <p:cNvPr id="6" name="Pladsholder til diasnummer 5"/>
          <p:cNvSpPr>
            <a:spLocks noGrp="1"/>
          </p:cNvSpPr>
          <p:nvPr>
            <p:ph type="sldNum" sz="quarter" idx="12"/>
          </p:nvPr>
        </p:nvSpPr>
        <p:spPr/>
        <p:txBody>
          <a:bodyPr/>
          <a:lstStyle>
            <a:lvl1pPr>
              <a:defRPr/>
            </a:lvl1pPr>
          </a:lstStyle>
          <a:p>
            <a:fld id="{F6C9C315-F800-8A4D-A805-49C3FDD473CF}"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32606760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a-DK"/>
              <a:t>Klik for at redigere i masteren</a:t>
            </a:r>
          </a:p>
        </p:txBody>
      </p:sp>
      <p:sp>
        <p:nvSpPr>
          <p:cNvPr id="3" name="Pladsholder til teks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a-DK"/>
              <a:t>Klik for at redigere teksttypografierne i masteren</a:t>
            </a:r>
          </a:p>
        </p:txBody>
      </p:sp>
      <p:sp>
        <p:nvSpPr>
          <p:cNvPr id="4" name="Pladsholder til dato 3"/>
          <p:cNvSpPr>
            <a:spLocks noGrp="1"/>
          </p:cNvSpPr>
          <p:nvPr>
            <p:ph type="dt" sz="half" idx="10"/>
          </p:nvPr>
        </p:nvSpPr>
        <p:spPr/>
        <p:txBody>
          <a:bodyPr/>
          <a:lstStyle>
            <a:lvl1pPr>
              <a:defRPr/>
            </a:lvl1pPr>
          </a:lstStyle>
          <a:p>
            <a:endParaRPr lang="da-DK">
              <a:solidFill>
                <a:srgbClr val="000000"/>
              </a:solidFill>
              <a:latin typeface="Comic Sans MS"/>
              <a:ea typeface="ＭＳ Ｐゴシック"/>
              <a:cs typeface="ＭＳ Ｐゴシック"/>
            </a:endParaRPr>
          </a:p>
        </p:txBody>
      </p:sp>
      <p:sp>
        <p:nvSpPr>
          <p:cNvPr id="5" name="Pladsholder til sidefod 4"/>
          <p:cNvSpPr>
            <a:spLocks noGrp="1"/>
          </p:cNvSpPr>
          <p:nvPr>
            <p:ph type="ftr" sz="quarter" idx="11"/>
          </p:nvPr>
        </p:nvSpPr>
        <p:spPr/>
        <p:txBody>
          <a:bodyPr/>
          <a:lstStyle>
            <a:lvl1pPr>
              <a:defRPr/>
            </a:lvl1pPr>
          </a:lstStyle>
          <a:p>
            <a:r>
              <a:rPr lang="da-DK">
                <a:solidFill>
                  <a:srgbClr val="000000"/>
                </a:solidFill>
                <a:latin typeface="Comic Sans MS"/>
                <a:ea typeface="ＭＳ Ｐゴシック"/>
                <a:cs typeface="ＭＳ Ｐゴシック"/>
              </a:rPr>
              <a:t>Lena Højgård Isager www.pkf.name</a:t>
            </a:r>
          </a:p>
        </p:txBody>
      </p:sp>
      <p:sp>
        <p:nvSpPr>
          <p:cNvPr id="6" name="Pladsholder til diasnummer 5"/>
          <p:cNvSpPr>
            <a:spLocks noGrp="1"/>
          </p:cNvSpPr>
          <p:nvPr>
            <p:ph type="sldNum" sz="quarter" idx="12"/>
          </p:nvPr>
        </p:nvSpPr>
        <p:spPr/>
        <p:txBody>
          <a:bodyPr/>
          <a:lstStyle>
            <a:lvl1pPr>
              <a:defRPr/>
            </a:lvl1pPr>
          </a:lstStyle>
          <a:p>
            <a:fld id="{4817B57A-E786-7447-A078-7D0DE380A721}"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702423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solidFill>
                  <a:schemeClr val="bg1"/>
                </a:solidFill>
              </a:defRPr>
            </a:lvl1pPr>
          </a:lstStyle>
          <a:p>
            <a:r>
              <a:rPr lang="da-DK"/>
              <a:t>Klik for at redigere i masteren</a:t>
            </a:r>
          </a:p>
        </p:txBody>
      </p:sp>
      <p:sp>
        <p:nvSpPr>
          <p:cNvPr id="3" name="Pladsholder til tekst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teksttypografierne i masteren</a:t>
            </a:r>
          </a:p>
        </p:txBody>
      </p:sp>
      <p:sp>
        <p:nvSpPr>
          <p:cNvPr id="5" name="Pladsholder til sidefod 4"/>
          <p:cNvSpPr>
            <a:spLocks noGrp="1"/>
          </p:cNvSpPr>
          <p:nvPr>
            <p:ph type="ftr" sz="quarter" idx="11"/>
          </p:nvPr>
        </p:nvSpPr>
        <p:spPr/>
        <p:txBody>
          <a:bodyPr/>
          <a:lstStyle>
            <a:lvl1pPr>
              <a:defRPr>
                <a:solidFill>
                  <a:schemeClr val="bg1"/>
                </a:solidFill>
              </a:defRPr>
            </a:lvl1pPr>
          </a:lstStyle>
          <a:p>
            <a:r>
              <a:rPr lang="da-DK"/>
              <a:t>Lena Højgård Isager www.pkf.name</a:t>
            </a:r>
          </a:p>
        </p:txBody>
      </p:sp>
    </p:spTree>
    <p:extLst>
      <p:ext uri="{BB962C8B-B14F-4D97-AF65-F5344CB8AC3E}">
        <p14:creationId xmlns:p14="http://schemas.microsoft.com/office/powerpoint/2010/main" val="12026827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Pladsholder til indhold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p:cNvSpPr>
            <a:spLocks noGrp="1"/>
          </p:cNvSpPr>
          <p:nvPr>
            <p:ph type="dt" sz="half" idx="10"/>
          </p:nvPr>
        </p:nvSpPr>
        <p:spPr/>
        <p:txBody>
          <a:bodyPr/>
          <a:lstStyle>
            <a:lvl1pPr>
              <a:defRPr/>
            </a:lvl1pPr>
          </a:lstStyle>
          <a:p>
            <a:endParaRPr lang="da-DK">
              <a:solidFill>
                <a:srgbClr val="000000"/>
              </a:solidFill>
              <a:latin typeface="Comic Sans MS"/>
              <a:ea typeface="ＭＳ Ｐゴシック"/>
              <a:cs typeface="ＭＳ Ｐゴシック"/>
            </a:endParaRPr>
          </a:p>
        </p:txBody>
      </p:sp>
      <p:sp>
        <p:nvSpPr>
          <p:cNvPr id="6" name="Pladsholder til sidefod 5"/>
          <p:cNvSpPr>
            <a:spLocks noGrp="1"/>
          </p:cNvSpPr>
          <p:nvPr>
            <p:ph type="ftr" sz="quarter" idx="11"/>
          </p:nvPr>
        </p:nvSpPr>
        <p:spPr/>
        <p:txBody>
          <a:bodyPr/>
          <a:lstStyle>
            <a:lvl1pPr>
              <a:defRPr/>
            </a:lvl1pPr>
          </a:lstStyle>
          <a:p>
            <a:r>
              <a:rPr lang="da-DK">
                <a:solidFill>
                  <a:srgbClr val="000000"/>
                </a:solidFill>
                <a:latin typeface="Comic Sans MS"/>
                <a:ea typeface="ＭＳ Ｐゴシック"/>
                <a:cs typeface="ＭＳ Ｐゴシック"/>
              </a:rPr>
              <a:t>Lena Højgård Isager www.pkf.name</a:t>
            </a:r>
          </a:p>
        </p:txBody>
      </p:sp>
      <p:sp>
        <p:nvSpPr>
          <p:cNvPr id="7" name="Pladsholder til diasnummer 6"/>
          <p:cNvSpPr>
            <a:spLocks noGrp="1"/>
          </p:cNvSpPr>
          <p:nvPr>
            <p:ph type="sldNum" sz="quarter" idx="12"/>
          </p:nvPr>
        </p:nvSpPr>
        <p:spPr/>
        <p:txBody>
          <a:bodyPr/>
          <a:lstStyle>
            <a:lvl1pPr>
              <a:defRPr/>
            </a:lvl1pPr>
          </a:lstStyle>
          <a:p>
            <a:fld id="{92E3F6D2-0FC7-8B42-BC8A-E0BC50900066}"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22457920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da-DK"/>
              <a:t>Klik for at redigere i masteren</a:t>
            </a:r>
          </a:p>
        </p:txBody>
      </p:sp>
      <p:sp>
        <p:nvSpPr>
          <p:cNvPr id="3" name="Pladsholder til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p:cNvSpPr>
            <a:spLocks noGrp="1"/>
          </p:cNvSpPr>
          <p:nvPr>
            <p:ph type="dt" sz="half" idx="10"/>
          </p:nvPr>
        </p:nvSpPr>
        <p:spPr/>
        <p:txBody>
          <a:bodyPr/>
          <a:lstStyle>
            <a:lvl1pPr>
              <a:defRPr/>
            </a:lvl1pPr>
          </a:lstStyle>
          <a:p>
            <a:endParaRPr lang="da-DK">
              <a:solidFill>
                <a:srgbClr val="000000"/>
              </a:solidFill>
              <a:latin typeface="Comic Sans MS"/>
              <a:ea typeface="ＭＳ Ｐゴシック"/>
              <a:cs typeface="ＭＳ Ｐゴシック"/>
            </a:endParaRPr>
          </a:p>
        </p:txBody>
      </p:sp>
      <p:sp>
        <p:nvSpPr>
          <p:cNvPr id="8" name="Pladsholder til sidefod 7"/>
          <p:cNvSpPr>
            <a:spLocks noGrp="1"/>
          </p:cNvSpPr>
          <p:nvPr>
            <p:ph type="ftr" sz="quarter" idx="11"/>
          </p:nvPr>
        </p:nvSpPr>
        <p:spPr/>
        <p:txBody>
          <a:bodyPr/>
          <a:lstStyle>
            <a:lvl1pPr>
              <a:defRPr/>
            </a:lvl1pPr>
          </a:lstStyle>
          <a:p>
            <a:r>
              <a:rPr lang="da-DK">
                <a:solidFill>
                  <a:srgbClr val="000000"/>
                </a:solidFill>
                <a:latin typeface="Comic Sans MS"/>
                <a:ea typeface="ＭＳ Ｐゴシック"/>
                <a:cs typeface="ＭＳ Ｐゴシック"/>
              </a:rPr>
              <a:t>Lena Højgård Isager www.pkf.name</a:t>
            </a:r>
          </a:p>
        </p:txBody>
      </p:sp>
      <p:sp>
        <p:nvSpPr>
          <p:cNvPr id="9" name="Pladsholder til diasnummer 8"/>
          <p:cNvSpPr>
            <a:spLocks noGrp="1"/>
          </p:cNvSpPr>
          <p:nvPr>
            <p:ph type="sldNum" sz="quarter" idx="12"/>
          </p:nvPr>
        </p:nvSpPr>
        <p:spPr/>
        <p:txBody>
          <a:bodyPr/>
          <a:lstStyle>
            <a:lvl1pPr>
              <a:defRPr/>
            </a:lvl1pPr>
          </a:lstStyle>
          <a:p>
            <a:fld id="{CE46D744-02C5-8D48-AC55-1DD0452D8AFF}"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9570423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Pladsholder til dato 2"/>
          <p:cNvSpPr>
            <a:spLocks noGrp="1"/>
          </p:cNvSpPr>
          <p:nvPr>
            <p:ph type="dt" sz="half" idx="10"/>
          </p:nvPr>
        </p:nvSpPr>
        <p:spPr/>
        <p:txBody>
          <a:bodyPr/>
          <a:lstStyle>
            <a:lvl1pPr>
              <a:defRPr/>
            </a:lvl1pPr>
          </a:lstStyle>
          <a:p>
            <a:endParaRPr lang="da-DK">
              <a:solidFill>
                <a:srgbClr val="000000"/>
              </a:solidFill>
              <a:latin typeface="Comic Sans MS"/>
              <a:ea typeface="ＭＳ Ｐゴシック"/>
              <a:cs typeface="ＭＳ Ｐゴシック"/>
            </a:endParaRPr>
          </a:p>
        </p:txBody>
      </p:sp>
      <p:sp>
        <p:nvSpPr>
          <p:cNvPr id="4" name="Pladsholder til sidefod 3"/>
          <p:cNvSpPr>
            <a:spLocks noGrp="1"/>
          </p:cNvSpPr>
          <p:nvPr>
            <p:ph type="ftr" sz="quarter" idx="11"/>
          </p:nvPr>
        </p:nvSpPr>
        <p:spPr/>
        <p:txBody>
          <a:bodyPr/>
          <a:lstStyle>
            <a:lvl1pPr>
              <a:defRPr/>
            </a:lvl1pPr>
          </a:lstStyle>
          <a:p>
            <a:r>
              <a:rPr lang="da-DK">
                <a:solidFill>
                  <a:srgbClr val="000000"/>
                </a:solidFill>
                <a:latin typeface="Comic Sans MS"/>
                <a:ea typeface="ＭＳ Ｐゴシック"/>
                <a:cs typeface="ＭＳ Ｐゴシック"/>
              </a:rPr>
              <a:t>Lena Højgård Isager www.pkf.name</a:t>
            </a:r>
          </a:p>
        </p:txBody>
      </p:sp>
      <p:sp>
        <p:nvSpPr>
          <p:cNvPr id="5" name="Pladsholder til diasnummer 4"/>
          <p:cNvSpPr>
            <a:spLocks noGrp="1"/>
          </p:cNvSpPr>
          <p:nvPr>
            <p:ph type="sldNum" sz="quarter" idx="12"/>
          </p:nvPr>
        </p:nvSpPr>
        <p:spPr/>
        <p:txBody>
          <a:bodyPr/>
          <a:lstStyle>
            <a:lvl1pPr>
              <a:defRPr/>
            </a:lvl1pPr>
          </a:lstStyle>
          <a:p>
            <a:fld id="{4BF10EEF-3082-7A47-9A0E-48F16DEEA180}"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5213953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lvl1pPr>
              <a:defRPr/>
            </a:lvl1pPr>
          </a:lstStyle>
          <a:p>
            <a:endParaRPr lang="da-DK">
              <a:solidFill>
                <a:srgbClr val="000000"/>
              </a:solidFill>
              <a:latin typeface="Comic Sans MS"/>
              <a:ea typeface="ＭＳ Ｐゴシック"/>
              <a:cs typeface="ＭＳ Ｐゴシック"/>
            </a:endParaRPr>
          </a:p>
        </p:txBody>
      </p:sp>
      <p:sp>
        <p:nvSpPr>
          <p:cNvPr id="3" name="Pladsholder til sidefod 2"/>
          <p:cNvSpPr>
            <a:spLocks noGrp="1"/>
          </p:cNvSpPr>
          <p:nvPr>
            <p:ph type="ftr" sz="quarter" idx="11"/>
          </p:nvPr>
        </p:nvSpPr>
        <p:spPr/>
        <p:txBody>
          <a:bodyPr/>
          <a:lstStyle>
            <a:lvl1pPr>
              <a:defRPr/>
            </a:lvl1pPr>
          </a:lstStyle>
          <a:p>
            <a:r>
              <a:rPr lang="da-DK">
                <a:solidFill>
                  <a:srgbClr val="000000"/>
                </a:solidFill>
                <a:latin typeface="Comic Sans MS"/>
                <a:ea typeface="ＭＳ Ｐゴシック"/>
                <a:cs typeface="ＭＳ Ｐゴシック"/>
              </a:rPr>
              <a:t>Lena Højgård Isager www.pkf.name</a:t>
            </a:r>
          </a:p>
        </p:txBody>
      </p:sp>
      <p:sp>
        <p:nvSpPr>
          <p:cNvPr id="4" name="Pladsholder til diasnummer 3"/>
          <p:cNvSpPr>
            <a:spLocks noGrp="1"/>
          </p:cNvSpPr>
          <p:nvPr>
            <p:ph type="sldNum" sz="quarter" idx="12"/>
          </p:nvPr>
        </p:nvSpPr>
        <p:spPr/>
        <p:txBody>
          <a:bodyPr/>
          <a:lstStyle>
            <a:lvl1pPr>
              <a:defRPr/>
            </a:lvl1pPr>
          </a:lstStyle>
          <a:p>
            <a:fld id="{E1D780B8-D213-934D-95D2-E2BBFCD7FF2A}"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5305603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a-DK"/>
              <a:t>Klik for at redigere i masteren</a:t>
            </a:r>
          </a:p>
        </p:txBody>
      </p:sp>
      <p:sp>
        <p:nvSpPr>
          <p:cNvPr id="3" name="Pladsholder til indhol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5" name="Pladsholder til dato 4"/>
          <p:cNvSpPr>
            <a:spLocks noGrp="1"/>
          </p:cNvSpPr>
          <p:nvPr>
            <p:ph type="dt" sz="half" idx="10"/>
          </p:nvPr>
        </p:nvSpPr>
        <p:spPr/>
        <p:txBody>
          <a:bodyPr/>
          <a:lstStyle>
            <a:lvl1pPr>
              <a:defRPr/>
            </a:lvl1pPr>
          </a:lstStyle>
          <a:p>
            <a:endParaRPr lang="da-DK">
              <a:solidFill>
                <a:srgbClr val="000000"/>
              </a:solidFill>
              <a:latin typeface="Comic Sans MS"/>
              <a:ea typeface="ＭＳ Ｐゴシック"/>
              <a:cs typeface="ＭＳ Ｐゴシック"/>
            </a:endParaRPr>
          </a:p>
        </p:txBody>
      </p:sp>
      <p:sp>
        <p:nvSpPr>
          <p:cNvPr id="6" name="Pladsholder til sidefod 5"/>
          <p:cNvSpPr>
            <a:spLocks noGrp="1"/>
          </p:cNvSpPr>
          <p:nvPr>
            <p:ph type="ftr" sz="quarter" idx="11"/>
          </p:nvPr>
        </p:nvSpPr>
        <p:spPr/>
        <p:txBody>
          <a:bodyPr/>
          <a:lstStyle>
            <a:lvl1pPr>
              <a:defRPr/>
            </a:lvl1pPr>
          </a:lstStyle>
          <a:p>
            <a:r>
              <a:rPr lang="da-DK">
                <a:solidFill>
                  <a:srgbClr val="000000"/>
                </a:solidFill>
                <a:latin typeface="Comic Sans MS"/>
                <a:ea typeface="ＭＳ Ｐゴシック"/>
                <a:cs typeface="ＭＳ Ｐゴシック"/>
              </a:rPr>
              <a:t>Lena Højgård Isager www.pkf.name</a:t>
            </a:r>
          </a:p>
        </p:txBody>
      </p:sp>
      <p:sp>
        <p:nvSpPr>
          <p:cNvPr id="7" name="Pladsholder til diasnummer 6"/>
          <p:cNvSpPr>
            <a:spLocks noGrp="1"/>
          </p:cNvSpPr>
          <p:nvPr>
            <p:ph type="sldNum" sz="quarter" idx="12"/>
          </p:nvPr>
        </p:nvSpPr>
        <p:spPr/>
        <p:txBody>
          <a:bodyPr/>
          <a:lstStyle>
            <a:lvl1pPr>
              <a:defRPr/>
            </a:lvl1pPr>
          </a:lstStyle>
          <a:p>
            <a:fld id="{3454DBC9-778A-E64B-84F6-B676310C8415}"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28728757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a-DK"/>
              <a:t>Klik for at redigere i masteren</a:t>
            </a:r>
          </a:p>
        </p:txBody>
      </p:sp>
      <p:sp>
        <p:nvSpPr>
          <p:cNvPr id="3" name="Pladsholder til billed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5" name="Pladsholder til dato 4"/>
          <p:cNvSpPr>
            <a:spLocks noGrp="1"/>
          </p:cNvSpPr>
          <p:nvPr>
            <p:ph type="dt" sz="half" idx="10"/>
          </p:nvPr>
        </p:nvSpPr>
        <p:spPr/>
        <p:txBody>
          <a:bodyPr/>
          <a:lstStyle>
            <a:lvl1pPr>
              <a:defRPr/>
            </a:lvl1pPr>
          </a:lstStyle>
          <a:p>
            <a:endParaRPr lang="da-DK">
              <a:solidFill>
                <a:srgbClr val="000000"/>
              </a:solidFill>
              <a:latin typeface="Comic Sans MS"/>
              <a:ea typeface="ＭＳ Ｐゴシック"/>
              <a:cs typeface="ＭＳ Ｐゴシック"/>
            </a:endParaRPr>
          </a:p>
        </p:txBody>
      </p:sp>
      <p:sp>
        <p:nvSpPr>
          <p:cNvPr id="6" name="Pladsholder til sidefod 5"/>
          <p:cNvSpPr>
            <a:spLocks noGrp="1"/>
          </p:cNvSpPr>
          <p:nvPr>
            <p:ph type="ftr" sz="quarter" idx="11"/>
          </p:nvPr>
        </p:nvSpPr>
        <p:spPr/>
        <p:txBody>
          <a:bodyPr/>
          <a:lstStyle>
            <a:lvl1pPr>
              <a:defRPr/>
            </a:lvl1pPr>
          </a:lstStyle>
          <a:p>
            <a:r>
              <a:rPr lang="da-DK">
                <a:solidFill>
                  <a:srgbClr val="000000"/>
                </a:solidFill>
                <a:latin typeface="Comic Sans MS"/>
                <a:ea typeface="ＭＳ Ｐゴシック"/>
                <a:cs typeface="ＭＳ Ｐゴシック"/>
              </a:rPr>
              <a:t>Lena Højgård Isager www.pkf.name</a:t>
            </a:r>
          </a:p>
        </p:txBody>
      </p:sp>
      <p:sp>
        <p:nvSpPr>
          <p:cNvPr id="7" name="Pladsholder til diasnummer 6"/>
          <p:cNvSpPr>
            <a:spLocks noGrp="1"/>
          </p:cNvSpPr>
          <p:nvPr>
            <p:ph type="sldNum" sz="quarter" idx="12"/>
          </p:nvPr>
        </p:nvSpPr>
        <p:spPr/>
        <p:txBody>
          <a:bodyPr/>
          <a:lstStyle>
            <a:lvl1pPr>
              <a:defRPr/>
            </a:lvl1pPr>
          </a:lstStyle>
          <a:p>
            <a:fld id="{9573627B-AFB4-D44D-85B0-4E9FAFC73110}"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27337099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Pladsholder til lodret titel 2"/>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lvl1pPr>
              <a:defRPr/>
            </a:lvl1pPr>
          </a:lstStyle>
          <a:p>
            <a:endParaRPr lang="da-DK">
              <a:solidFill>
                <a:srgbClr val="000000"/>
              </a:solidFill>
              <a:latin typeface="Comic Sans MS"/>
              <a:ea typeface="ＭＳ Ｐゴシック"/>
              <a:cs typeface="ＭＳ Ｐゴシック"/>
            </a:endParaRPr>
          </a:p>
        </p:txBody>
      </p:sp>
      <p:sp>
        <p:nvSpPr>
          <p:cNvPr id="5" name="Pladsholder til sidefod 4"/>
          <p:cNvSpPr>
            <a:spLocks noGrp="1"/>
          </p:cNvSpPr>
          <p:nvPr>
            <p:ph type="ftr" sz="quarter" idx="11"/>
          </p:nvPr>
        </p:nvSpPr>
        <p:spPr/>
        <p:txBody>
          <a:bodyPr/>
          <a:lstStyle>
            <a:lvl1pPr>
              <a:defRPr/>
            </a:lvl1pPr>
          </a:lstStyle>
          <a:p>
            <a:r>
              <a:rPr lang="da-DK">
                <a:solidFill>
                  <a:srgbClr val="000000"/>
                </a:solidFill>
                <a:latin typeface="Comic Sans MS"/>
                <a:ea typeface="ＭＳ Ｐゴシック"/>
                <a:cs typeface="ＭＳ Ｐゴシック"/>
              </a:rPr>
              <a:t>Lena Højgård Isager www.pkf.name</a:t>
            </a:r>
          </a:p>
        </p:txBody>
      </p:sp>
      <p:sp>
        <p:nvSpPr>
          <p:cNvPr id="6" name="Pladsholder til diasnummer 5"/>
          <p:cNvSpPr>
            <a:spLocks noGrp="1"/>
          </p:cNvSpPr>
          <p:nvPr>
            <p:ph type="sldNum" sz="quarter" idx="12"/>
          </p:nvPr>
        </p:nvSpPr>
        <p:spPr/>
        <p:txBody>
          <a:bodyPr/>
          <a:lstStyle>
            <a:lvl1pPr>
              <a:defRPr/>
            </a:lvl1pPr>
          </a:lstStyle>
          <a:p>
            <a:fld id="{04299284-E877-DF41-96CB-820C59E40D0A}"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25266755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8686800" y="609600"/>
            <a:ext cx="2590800" cy="5486400"/>
          </a:xfrm>
        </p:spPr>
        <p:txBody>
          <a:bodyPr vert="eaVert"/>
          <a:lstStyle/>
          <a:p>
            <a:r>
              <a:rPr lang="da-DK"/>
              <a:t>Klik for at redigere i masteren</a:t>
            </a:r>
          </a:p>
        </p:txBody>
      </p:sp>
      <p:sp>
        <p:nvSpPr>
          <p:cNvPr id="3" name="Pladsholder til lodret titel 2"/>
          <p:cNvSpPr>
            <a:spLocks noGrp="1"/>
          </p:cNvSpPr>
          <p:nvPr>
            <p:ph type="body" orient="vert" idx="1"/>
          </p:nvPr>
        </p:nvSpPr>
        <p:spPr>
          <a:xfrm>
            <a:off x="914400" y="609600"/>
            <a:ext cx="7569200" cy="5486400"/>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lvl1pPr>
              <a:defRPr/>
            </a:lvl1pPr>
          </a:lstStyle>
          <a:p>
            <a:endParaRPr lang="da-DK">
              <a:solidFill>
                <a:srgbClr val="000000"/>
              </a:solidFill>
              <a:latin typeface="Comic Sans MS"/>
              <a:ea typeface="ＭＳ Ｐゴシック"/>
              <a:cs typeface="ＭＳ Ｐゴシック"/>
            </a:endParaRPr>
          </a:p>
        </p:txBody>
      </p:sp>
      <p:sp>
        <p:nvSpPr>
          <p:cNvPr id="5" name="Pladsholder til sidefod 4"/>
          <p:cNvSpPr>
            <a:spLocks noGrp="1"/>
          </p:cNvSpPr>
          <p:nvPr>
            <p:ph type="ftr" sz="quarter" idx="11"/>
          </p:nvPr>
        </p:nvSpPr>
        <p:spPr/>
        <p:txBody>
          <a:bodyPr/>
          <a:lstStyle>
            <a:lvl1pPr>
              <a:defRPr/>
            </a:lvl1pPr>
          </a:lstStyle>
          <a:p>
            <a:r>
              <a:rPr lang="da-DK">
                <a:solidFill>
                  <a:srgbClr val="000000"/>
                </a:solidFill>
                <a:latin typeface="Comic Sans MS"/>
                <a:ea typeface="ＭＳ Ｐゴシック"/>
                <a:cs typeface="ＭＳ Ｐゴシック"/>
              </a:rPr>
              <a:t>Lena Højgård Isager www.pkf.name</a:t>
            </a:r>
          </a:p>
        </p:txBody>
      </p:sp>
      <p:sp>
        <p:nvSpPr>
          <p:cNvPr id="6" name="Pladsholder til diasnummer 5"/>
          <p:cNvSpPr>
            <a:spLocks noGrp="1"/>
          </p:cNvSpPr>
          <p:nvPr>
            <p:ph type="sldNum" sz="quarter" idx="12"/>
          </p:nvPr>
        </p:nvSpPr>
        <p:spPr/>
        <p:txBody>
          <a:bodyPr/>
          <a:lstStyle>
            <a:lvl1pPr>
              <a:defRPr/>
            </a:lvl1pPr>
          </a:lstStyle>
          <a:p>
            <a:fld id="{62D2A69D-07DA-DD45-B276-6C382BF5C88E}"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365761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reserve="1">
  <p:cSld name="Indhold">
    <p:spTree>
      <p:nvGrpSpPr>
        <p:cNvPr id="1" name=""/>
        <p:cNvGrpSpPr/>
        <p:nvPr/>
      </p:nvGrpSpPr>
      <p:grpSpPr>
        <a:xfrm>
          <a:off x="0" y="0"/>
          <a:ext cx="0" cy="0"/>
          <a:chOff x="0" y="0"/>
          <a:chExt cx="0" cy="0"/>
        </a:xfrm>
      </p:grpSpPr>
      <p:sp>
        <p:nvSpPr>
          <p:cNvPr id="2" name="Pladsholder til indhold 1"/>
          <p:cNvSpPr>
            <a:spLocks noGrp="1"/>
          </p:cNvSpPr>
          <p:nvPr>
            <p:ph/>
          </p:nvPr>
        </p:nvSpPr>
        <p:spPr>
          <a:xfrm>
            <a:off x="914400" y="609600"/>
            <a:ext cx="10363200" cy="548640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3" name="Pladsholder til dato 2"/>
          <p:cNvSpPr>
            <a:spLocks noGrp="1"/>
          </p:cNvSpPr>
          <p:nvPr>
            <p:ph type="dt" sz="half" idx="10"/>
          </p:nvPr>
        </p:nvSpPr>
        <p:spPr>
          <a:xfrm>
            <a:off x="914400" y="6248400"/>
            <a:ext cx="2540000" cy="457200"/>
          </a:xfrm>
        </p:spPr>
        <p:txBody>
          <a:bodyPr/>
          <a:lstStyle>
            <a:lvl1pPr>
              <a:defRPr/>
            </a:lvl1pPr>
          </a:lstStyle>
          <a:p>
            <a:endParaRPr lang="da-DK">
              <a:solidFill>
                <a:srgbClr val="000000"/>
              </a:solidFill>
              <a:latin typeface="Comic Sans MS"/>
              <a:ea typeface="ＭＳ Ｐゴシック"/>
              <a:cs typeface="ＭＳ Ｐゴシック"/>
            </a:endParaRPr>
          </a:p>
        </p:txBody>
      </p:sp>
      <p:sp>
        <p:nvSpPr>
          <p:cNvPr id="4" name="Pladsholder til sidefod 3"/>
          <p:cNvSpPr>
            <a:spLocks noGrp="1"/>
          </p:cNvSpPr>
          <p:nvPr>
            <p:ph type="ftr" sz="quarter" idx="11"/>
          </p:nvPr>
        </p:nvSpPr>
        <p:spPr>
          <a:xfrm>
            <a:off x="4165600" y="6248400"/>
            <a:ext cx="3860800" cy="457200"/>
          </a:xfrm>
        </p:spPr>
        <p:txBody>
          <a:bodyPr/>
          <a:lstStyle>
            <a:lvl1pPr>
              <a:defRPr/>
            </a:lvl1pPr>
          </a:lstStyle>
          <a:p>
            <a:r>
              <a:rPr lang="da-DK">
                <a:solidFill>
                  <a:srgbClr val="000000"/>
                </a:solidFill>
                <a:latin typeface="Comic Sans MS"/>
                <a:ea typeface="ＭＳ Ｐゴシック"/>
                <a:cs typeface="ＭＳ Ｐゴシック"/>
              </a:rPr>
              <a:t>Lena Højgård Isager www.pkf.name</a:t>
            </a:r>
          </a:p>
        </p:txBody>
      </p:sp>
      <p:sp>
        <p:nvSpPr>
          <p:cNvPr id="5" name="Pladsholder til diasnummer 4"/>
          <p:cNvSpPr>
            <a:spLocks noGrp="1"/>
          </p:cNvSpPr>
          <p:nvPr>
            <p:ph type="sldNum" sz="quarter" idx="12"/>
          </p:nvPr>
        </p:nvSpPr>
        <p:spPr>
          <a:xfrm>
            <a:off x="8737600" y="6248400"/>
            <a:ext cx="2540000" cy="457200"/>
          </a:xfrm>
        </p:spPr>
        <p:txBody>
          <a:bodyPr/>
          <a:lstStyle>
            <a:lvl1pPr>
              <a:defRPr/>
            </a:lvl1pPr>
          </a:lstStyle>
          <a:p>
            <a:fld id="{2F9D7114-FEFB-9542-AFC5-6D0B7176ABB5}"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3645431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bl" preserve="1">
  <p:cSld name="Titel og tabel">
    <p:spTree>
      <p:nvGrpSpPr>
        <p:cNvPr id="1" name=""/>
        <p:cNvGrpSpPr/>
        <p:nvPr/>
      </p:nvGrpSpPr>
      <p:grpSpPr>
        <a:xfrm>
          <a:off x="0" y="0"/>
          <a:ext cx="0" cy="0"/>
          <a:chOff x="0" y="0"/>
          <a:chExt cx="0" cy="0"/>
        </a:xfrm>
      </p:grpSpPr>
      <p:sp>
        <p:nvSpPr>
          <p:cNvPr id="2" name="Titel 1"/>
          <p:cNvSpPr>
            <a:spLocks noGrp="1"/>
          </p:cNvSpPr>
          <p:nvPr>
            <p:ph type="title"/>
          </p:nvPr>
        </p:nvSpPr>
        <p:spPr>
          <a:xfrm>
            <a:off x="914400" y="609600"/>
            <a:ext cx="10363200" cy="1143000"/>
          </a:xfrm>
        </p:spPr>
        <p:txBody>
          <a:bodyPr/>
          <a:lstStyle/>
          <a:p>
            <a:r>
              <a:rPr lang="da-DK"/>
              <a:t>Klik for at redigere i masteren</a:t>
            </a:r>
          </a:p>
        </p:txBody>
      </p:sp>
      <p:sp>
        <p:nvSpPr>
          <p:cNvPr id="3" name="Pladsholder til tabel 2"/>
          <p:cNvSpPr>
            <a:spLocks noGrp="1"/>
          </p:cNvSpPr>
          <p:nvPr>
            <p:ph type="tbl" idx="1"/>
          </p:nvPr>
        </p:nvSpPr>
        <p:spPr>
          <a:xfrm>
            <a:off x="914400" y="1981200"/>
            <a:ext cx="10363200" cy="4114800"/>
          </a:xfrm>
        </p:spPr>
        <p:txBody>
          <a:bodyPr/>
          <a:lstStyle/>
          <a:p>
            <a:endParaRPr lang="da-DK"/>
          </a:p>
        </p:txBody>
      </p:sp>
      <p:sp>
        <p:nvSpPr>
          <p:cNvPr id="4" name="Pladsholder til dato 3"/>
          <p:cNvSpPr>
            <a:spLocks noGrp="1"/>
          </p:cNvSpPr>
          <p:nvPr>
            <p:ph type="dt" sz="half" idx="10"/>
          </p:nvPr>
        </p:nvSpPr>
        <p:spPr>
          <a:xfrm>
            <a:off x="914400" y="6248400"/>
            <a:ext cx="2540000" cy="457200"/>
          </a:xfrm>
        </p:spPr>
        <p:txBody>
          <a:bodyPr/>
          <a:lstStyle>
            <a:lvl1pPr>
              <a:defRPr/>
            </a:lvl1pPr>
          </a:lstStyle>
          <a:p>
            <a:endParaRPr lang="da-DK">
              <a:solidFill>
                <a:srgbClr val="000000"/>
              </a:solidFill>
              <a:latin typeface="Comic Sans MS"/>
              <a:ea typeface="ＭＳ Ｐゴシック"/>
              <a:cs typeface="ＭＳ Ｐゴシック"/>
            </a:endParaRPr>
          </a:p>
        </p:txBody>
      </p:sp>
      <p:sp>
        <p:nvSpPr>
          <p:cNvPr id="5" name="Pladsholder til sidefod 4"/>
          <p:cNvSpPr>
            <a:spLocks noGrp="1"/>
          </p:cNvSpPr>
          <p:nvPr>
            <p:ph type="ftr" sz="quarter" idx="11"/>
          </p:nvPr>
        </p:nvSpPr>
        <p:spPr>
          <a:xfrm>
            <a:off x="4165600" y="6248400"/>
            <a:ext cx="3860800" cy="457200"/>
          </a:xfrm>
        </p:spPr>
        <p:txBody>
          <a:bodyPr/>
          <a:lstStyle>
            <a:lvl1pPr>
              <a:defRPr/>
            </a:lvl1pPr>
          </a:lstStyle>
          <a:p>
            <a:r>
              <a:rPr lang="da-DK">
                <a:solidFill>
                  <a:srgbClr val="000000"/>
                </a:solidFill>
                <a:latin typeface="Comic Sans MS"/>
                <a:ea typeface="ＭＳ Ｐゴシック"/>
                <a:cs typeface="ＭＳ Ｐゴシック"/>
              </a:rPr>
              <a:t>Lena Højgård Isager www.pkf.name</a:t>
            </a:r>
          </a:p>
        </p:txBody>
      </p:sp>
      <p:sp>
        <p:nvSpPr>
          <p:cNvPr id="6" name="Pladsholder til diasnummer 5"/>
          <p:cNvSpPr>
            <a:spLocks noGrp="1"/>
          </p:cNvSpPr>
          <p:nvPr>
            <p:ph type="sldNum" sz="quarter" idx="12"/>
          </p:nvPr>
        </p:nvSpPr>
        <p:spPr>
          <a:xfrm>
            <a:off x="8737600" y="6248400"/>
            <a:ext cx="2540000" cy="457200"/>
          </a:xfrm>
        </p:spPr>
        <p:txBody>
          <a:bodyPr/>
          <a:lstStyle>
            <a:lvl1pPr>
              <a:defRPr/>
            </a:lvl1pPr>
          </a:lstStyle>
          <a:p>
            <a:fld id="{7223A9CA-D2A7-9D44-A01A-DCFA2AC4B15C}" type="slidenum">
              <a:rPr lang="da-DK">
                <a:solidFill>
                  <a:srgbClr val="000000"/>
                </a:solidFill>
                <a:latin typeface="Comic Sans MS"/>
                <a:ea typeface="ＭＳ Ｐゴシック"/>
                <a:cs typeface="ＭＳ Ｐゴシック"/>
              </a:rPr>
              <a:pPr/>
              <a:t>‹nr.›</a:t>
            </a:fld>
            <a:endParaRPr lang="da-DK">
              <a:solidFill>
                <a:srgbClr val="000000"/>
              </a:solidFill>
              <a:latin typeface="Comic Sans MS"/>
              <a:ea typeface="ＭＳ Ｐゴシック"/>
              <a:cs typeface="ＭＳ Ｐゴシック"/>
            </a:endParaRPr>
          </a:p>
        </p:txBody>
      </p:sp>
    </p:spTree>
    <p:extLst>
      <p:ext uri="{BB962C8B-B14F-4D97-AF65-F5344CB8AC3E}">
        <p14:creationId xmlns:p14="http://schemas.microsoft.com/office/powerpoint/2010/main" val="3946089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bg1"/>
                </a:solidFill>
              </a:defRPr>
            </a:lvl1pPr>
          </a:lstStyle>
          <a:p>
            <a:r>
              <a:rPr lang="da-DK"/>
              <a:t>Klik for at redigere i masteren</a:t>
            </a:r>
          </a:p>
        </p:txBody>
      </p:sp>
      <p:sp>
        <p:nvSpPr>
          <p:cNvPr id="3" name="Pladsholder til indhold 2"/>
          <p:cNvSpPr>
            <a:spLocks noGrp="1"/>
          </p:cNvSpPr>
          <p:nvPr>
            <p:ph sz="half" idx="1"/>
          </p:nvPr>
        </p:nvSpPr>
        <p:spPr>
          <a:xfrm>
            <a:off x="609600" y="1600201"/>
            <a:ext cx="5384800" cy="4525963"/>
          </a:xfr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6197600" y="1600201"/>
            <a:ext cx="5384800" cy="4525963"/>
          </a:xfr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11"/>
          </p:nvPr>
        </p:nvSpPr>
        <p:spPr/>
        <p:txBody>
          <a:bodyPr/>
          <a:lstStyle>
            <a:lvl1pPr>
              <a:defRPr>
                <a:solidFill>
                  <a:schemeClr val="bg1"/>
                </a:solidFill>
              </a:defRPr>
            </a:lvl1pPr>
          </a:lstStyle>
          <a:p>
            <a:r>
              <a:rPr lang="da-DK"/>
              <a:t>Lena Højgård Isager www.pkf.name</a:t>
            </a:r>
          </a:p>
        </p:txBody>
      </p:sp>
    </p:spTree>
    <p:extLst>
      <p:ext uri="{BB962C8B-B14F-4D97-AF65-F5344CB8AC3E}">
        <p14:creationId xmlns:p14="http://schemas.microsoft.com/office/powerpoint/2010/main" val="32020004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bg1"/>
                </a:solidFill>
              </a:defRPr>
            </a:lvl1pPr>
          </a:lstStyle>
          <a:p>
            <a:r>
              <a:rPr lang="da-DK"/>
              <a:t>Klik for at redigere i masteren</a:t>
            </a:r>
          </a:p>
        </p:txBody>
      </p:sp>
      <p:sp>
        <p:nvSpPr>
          <p:cNvPr id="3" name="Pladsholder til tekst 2"/>
          <p:cNvSpPr>
            <a:spLocks noGrp="1"/>
          </p:cNvSpPr>
          <p:nvPr>
            <p:ph type="body" idx="1"/>
          </p:nvPr>
        </p:nvSpPr>
        <p:spPr>
          <a:xfrm>
            <a:off x="609600" y="1535113"/>
            <a:ext cx="5386917" cy="63976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p:cNvSpPr>
            <a:spLocks noGrp="1"/>
          </p:cNvSpPr>
          <p:nvPr>
            <p:ph sz="half" idx="2"/>
          </p:nvPr>
        </p:nvSpPr>
        <p:spPr>
          <a:xfrm>
            <a:off x="609600" y="2174875"/>
            <a:ext cx="5386917" cy="3951288"/>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6193368" y="1535113"/>
            <a:ext cx="5389033" cy="63976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p:cNvSpPr>
            <a:spLocks noGrp="1"/>
          </p:cNvSpPr>
          <p:nvPr>
            <p:ph sz="quarter" idx="4"/>
          </p:nvPr>
        </p:nvSpPr>
        <p:spPr>
          <a:xfrm>
            <a:off x="6193368" y="2174875"/>
            <a:ext cx="5389033" cy="3951288"/>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8" name="Pladsholder til sidefod 7"/>
          <p:cNvSpPr>
            <a:spLocks noGrp="1"/>
          </p:cNvSpPr>
          <p:nvPr>
            <p:ph type="ftr" sz="quarter" idx="11"/>
          </p:nvPr>
        </p:nvSpPr>
        <p:spPr/>
        <p:txBody>
          <a:bodyPr/>
          <a:lstStyle>
            <a:lvl1pPr>
              <a:defRPr>
                <a:solidFill>
                  <a:schemeClr val="bg1"/>
                </a:solidFill>
              </a:defRPr>
            </a:lvl1pPr>
          </a:lstStyle>
          <a:p>
            <a:r>
              <a:rPr lang="da-DK"/>
              <a:t>Lena Højgård Isager www.pkf.name</a:t>
            </a:r>
          </a:p>
        </p:txBody>
      </p:sp>
    </p:spTree>
    <p:extLst>
      <p:ext uri="{BB962C8B-B14F-4D97-AF65-F5344CB8AC3E}">
        <p14:creationId xmlns:p14="http://schemas.microsoft.com/office/powerpoint/2010/main" val="6191962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bg1"/>
                </a:solidFill>
              </a:defRPr>
            </a:lvl1pPr>
          </a:lstStyle>
          <a:p>
            <a:r>
              <a:rPr lang="da-DK"/>
              <a:t>Klik for at redigere i masteren</a:t>
            </a:r>
          </a:p>
        </p:txBody>
      </p:sp>
      <p:sp>
        <p:nvSpPr>
          <p:cNvPr id="4" name="Pladsholder til sidefod 3"/>
          <p:cNvSpPr>
            <a:spLocks noGrp="1"/>
          </p:cNvSpPr>
          <p:nvPr>
            <p:ph type="ftr" sz="quarter" idx="11"/>
          </p:nvPr>
        </p:nvSpPr>
        <p:spPr/>
        <p:txBody>
          <a:bodyPr/>
          <a:lstStyle>
            <a:lvl1pPr>
              <a:defRPr>
                <a:solidFill>
                  <a:schemeClr val="bg1"/>
                </a:solidFill>
              </a:defRPr>
            </a:lvl1pPr>
          </a:lstStyle>
          <a:p>
            <a:r>
              <a:rPr lang="da-DK"/>
              <a:t>Lena Højgård Isager www.pkf.name</a:t>
            </a:r>
          </a:p>
        </p:txBody>
      </p:sp>
    </p:spTree>
    <p:extLst>
      <p:ext uri="{BB962C8B-B14F-4D97-AF65-F5344CB8AC3E}">
        <p14:creationId xmlns:p14="http://schemas.microsoft.com/office/powerpoint/2010/main" val="35097955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3" name="Pladsholder til sidefod 2"/>
          <p:cNvSpPr>
            <a:spLocks noGrp="1"/>
          </p:cNvSpPr>
          <p:nvPr>
            <p:ph type="ftr" sz="quarter" idx="11"/>
          </p:nvPr>
        </p:nvSpPr>
        <p:spPr/>
        <p:txBody>
          <a:bodyPr/>
          <a:lstStyle>
            <a:lvl1pPr>
              <a:defRPr>
                <a:solidFill>
                  <a:schemeClr val="bg1"/>
                </a:solidFill>
              </a:defRPr>
            </a:lvl1pPr>
          </a:lstStyle>
          <a:p>
            <a:r>
              <a:rPr lang="da-DK"/>
              <a:t>Lena Højgård Isager www.pkf.name</a:t>
            </a:r>
          </a:p>
        </p:txBody>
      </p:sp>
    </p:spTree>
    <p:extLst>
      <p:ext uri="{BB962C8B-B14F-4D97-AF65-F5344CB8AC3E}">
        <p14:creationId xmlns:p14="http://schemas.microsoft.com/office/powerpoint/2010/main" val="1532986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solidFill>
                  <a:schemeClr val="bg1"/>
                </a:solidFill>
              </a:defRPr>
            </a:lvl1pPr>
          </a:lstStyle>
          <a:p>
            <a:r>
              <a:rPr lang="da-DK"/>
              <a:t>Klik for at redigere i masteren</a:t>
            </a:r>
          </a:p>
        </p:txBody>
      </p:sp>
      <p:sp>
        <p:nvSpPr>
          <p:cNvPr id="3" name="Pladsholder til indhold 2"/>
          <p:cNvSpPr>
            <a:spLocks noGrp="1"/>
          </p:cNvSpPr>
          <p:nvPr>
            <p:ph idx="1"/>
          </p:nvPr>
        </p:nvSpPr>
        <p:spPr>
          <a:xfrm>
            <a:off x="4766733" y="273051"/>
            <a:ext cx="6815667" cy="5853113"/>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609601" y="1435101"/>
            <a:ext cx="4011084" cy="4691063"/>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6" name="Pladsholder til sidefod 5"/>
          <p:cNvSpPr>
            <a:spLocks noGrp="1"/>
          </p:cNvSpPr>
          <p:nvPr>
            <p:ph type="ftr" sz="quarter" idx="11"/>
          </p:nvPr>
        </p:nvSpPr>
        <p:spPr/>
        <p:txBody>
          <a:bodyPr/>
          <a:lstStyle>
            <a:lvl1pPr>
              <a:defRPr>
                <a:solidFill>
                  <a:schemeClr val="bg1"/>
                </a:solidFill>
              </a:defRPr>
            </a:lvl1pPr>
          </a:lstStyle>
          <a:p>
            <a:r>
              <a:rPr lang="da-DK"/>
              <a:t>Lena Højgård Isager www.pkf.name</a:t>
            </a:r>
          </a:p>
        </p:txBody>
      </p:sp>
    </p:spTree>
    <p:extLst>
      <p:ext uri="{BB962C8B-B14F-4D97-AF65-F5344CB8AC3E}">
        <p14:creationId xmlns:p14="http://schemas.microsoft.com/office/powerpoint/2010/main" val="14441843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da-DK" dirty="0"/>
              <a:t>Klik for at redigere i masteren</a:t>
            </a:r>
          </a:p>
        </p:txBody>
      </p:sp>
      <p:sp>
        <p:nvSpPr>
          <p:cNvPr id="3" name="Pladsholder til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5" name="Pladsholder til sidefod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bg1"/>
                </a:solidFill>
              </a:defRPr>
            </a:lvl1pPr>
          </a:lstStyle>
          <a:p>
            <a:r>
              <a:rPr lang="da-DK" dirty="0"/>
              <a:t>Lena Højgård Isager </a:t>
            </a:r>
            <a:r>
              <a:rPr lang="da-DK" dirty="0" err="1"/>
              <a:t>www.pkf.name</a:t>
            </a:r>
            <a:endParaRPr lang="da-DK" dirty="0"/>
          </a:p>
        </p:txBody>
      </p:sp>
      <p:pic>
        <p:nvPicPr>
          <p:cNvPr id="8" name="Billede 7"/>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9577493" y="6291853"/>
            <a:ext cx="2004907" cy="429623"/>
          </a:xfrm>
          <a:prstGeom prst="rect">
            <a:avLst/>
          </a:prstGeom>
        </p:spPr>
      </p:pic>
    </p:spTree>
    <p:extLst>
      <p:ext uri="{BB962C8B-B14F-4D97-AF65-F5344CB8AC3E}">
        <p14:creationId xmlns:p14="http://schemas.microsoft.com/office/powerpoint/2010/main" val="24186702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712" r:id="rId13"/>
  </p:sldLayoutIdLst>
  <p:hf sldNum="0" hdr="0" dt="0"/>
  <p:txStyles>
    <p:titleStyle>
      <a:lvl1pPr algn="ctr" defTabSz="4572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da-DK" dirty="0"/>
              <a:t>Klik for at redigere i masteren</a:t>
            </a:r>
          </a:p>
        </p:txBody>
      </p:sp>
      <p:sp>
        <p:nvSpPr>
          <p:cNvPr id="3" name="Pladsholder til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dato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rgbClr val="FFFFFF"/>
                </a:solidFill>
              </a:defRPr>
            </a:lvl1pPr>
          </a:lstStyle>
          <a:p>
            <a:endParaRPr lang="da-DK">
              <a:latin typeface="Calibri"/>
            </a:endParaRPr>
          </a:p>
        </p:txBody>
      </p:sp>
      <p:sp>
        <p:nvSpPr>
          <p:cNvPr id="5" name="Pladsholder til sidefod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rgbClr val="FFFFFF"/>
                </a:solidFill>
              </a:defRPr>
            </a:lvl1pPr>
          </a:lstStyle>
          <a:p>
            <a:r>
              <a:rPr lang="da-DK">
                <a:latin typeface="Calibri"/>
              </a:rPr>
              <a:t>Lena Højgård Isager www.pkf.name</a:t>
            </a:r>
          </a:p>
        </p:txBody>
      </p:sp>
      <p:sp>
        <p:nvSpPr>
          <p:cNvPr id="6" name="Pladsholder til dias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rgbClr val="FFFFFF"/>
                </a:solidFill>
              </a:defRPr>
            </a:lvl1pPr>
          </a:lstStyle>
          <a:p>
            <a:fld id="{C2CBCEB5-7CAA-3C4A-A5C9-E8EB9999E462}" type="slidenum">
              <a:rPr lang="da-DK" smtClean="0">
                <a:latin typeface="Calibri"/>
              </a:rPr>
              <a:pPr/>
              <a:t>‹nr.›</a:t>
            </a:fld>
            <a:endParaRPr lang="da-DK">
              <a:latin typeface="Calibri"/>
            </a:endParaRPr>
          </a:p>
        </p:txBody>
      </p:sp>
      <p:pic>
        <p:nvPicPr>
          <p:cNvPr id="7" name="Picture 4"/>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458506" y="243536"/>
            <a:ext cx="1250949"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65471860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sldNum="0" hdr="0" dt="0"/>
  <p:txStyles>
    <p:titleStyle>
      <a:lvl1pPr algn="ctr" defTabSz="457200" rtl="0" eaLnBrk="1" latinLnBrk="0" hangingPunct="1">
        <a:spcBef>
          <a:spcPct val="0"/>
        </a:spcBef>
        <a:buNone/>
        <a:defRPr sz="4400" kern="1200">
          <a:solidFill>
            <a:srgbClr val="FFFFFF"/>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914400" y="378823"/>
            <a:ext cx="10363200" cy="1600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23423" tIns="23423" rIns="59864" bIns="23423" numCol="1" anchor="ctr" anchorCtr="0" compatLnSpc="1">
            <a:prstTxWarp prst="textNoShape">
              <a:avLst/>
            </a:prstTxWarp>
          </a:bodyPr>
          <a:lstStyle/>
          <a:p>
            <a:pPr lvl="0"/>
            <a:r>
              <a:rPr lang="en-US">
                <a:sym typeface="Comic Sans MS" charset="0"/>
              </a:rPr>
              <a:t>Click to edit Master title style</a:t>
            </a:r>
          </a:p>
        </p:txBody>
      </p:sp>
      <p:sp>
        <p:nvSpPr>
          <p:cNvPr id="2050" name="Rectangle 2"/>
          <p:cNvSpPr>
            <a:spLocks noGrp="1" noChangeArrowheads="1"/>
          </p:cNvSpPr>
          <p:nvPr>
            <p:ph type="body" idx="1"/>
          </p:nvPr>
        </p:nvSpPr>
        <p:spPr bwMode="auto">
          <a:xfrm>
            <a:off x="914400" y="1979024"/>
            <a:ext cx="10363200" cy="4878977"/>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23423" tIns="23423" rIns="59864" bIns="23423" numCol="1" anchor="t" anchorCtr="0" compatLnSpc="1">
            <a:prstTxWarp prst="textNoShape">
              <a:avLst/>
            </a:prstTxWarp>
          </a:bodyPr>
          <a:lstStyle/>
          <a:p>
            <a:pPr lvl="0"/>
            <a:r>
              <a:rPr lang="en-US">
                <a:sym typeface="Comic Sans MS" charset="0"/>
              </a:rPr>
              <a:t>Click to edit Master text styles</a:t>
            </a:r>
          </a:p>
          <a:p>
            <a:pPr lvl="1"/>
            <a:r>
              <a:rPr lang="en-US">
                <a:sym typeface="Comic Sans MS" charset="0"/>
              </a:rPr>
              <a:t>Second level</a:t>
            </a:r>
          </a:p>
          <a:p>
            <a:pPr lvl="2"/>
            <a:r>
              <a:rPr lang="en-US">
                <a:sym typeface="Comic Sans MS" charset="0"/>
              </a:rPr>
              <a:t>Third level</a:t>
            </a:r>
          </a:p>
          <a:p>
            <a:pPr lvl="3"/>
            <a:r>
              <a:rPr lang="en-US">
                <a:sym typeface="Comic Sans MS" charset="0"/>
              </a:rPr>
              <a:t>Fourth level</a:t>
            </a:r>
          </a:p>
          <a:p>
            <a:pPr lvl="4"/>
            <a:r>
              <a:rPr lang="en-US">
                <a:sym typeface="Comic Sans MS" charset="0"/>
              </a:rPr>
              <a:t>Fifth level</a:t>
            </a:r>
          </a:p>
        </p:txBody>
      </p:sp>
    </p:spTree>
    <p:extLst>
      <p:ext uri="{BB962C8B-B14F-4D97-AF65-F5344CB8AC3E}">
        <p14:creationId xmlns:p14="http://schemas.microsoft.com/office/powerpoint/2010/main" val="159837806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ransition/>
  <p:hf sldNum="0" hdr="0" dt="0"/>
  <p:txStyles>
    <p:titleStyle>
      <a:lvl1pPr marL="12447" indent="-12447" algn="ctr" rtl="0" eaLnBrk="0" fontAlgn="base" hangingPunct="0">
        <a:spcBef>
          <a:spcPct val="0"/>
        </a:spcBef>
        <a:spcAft>
          <a:spcPct val="0"/>
        </a:spcAft>
        <a:defRPr sz="2100">
          <a:solidFill>
            <a:schemeClr val="tx1"/>
          </a:solidFill>
          <a:latin typeface="+mj-lt"/>
          <a:ea typeface="+mj-ea"/>
          <a:cs typeface="+mj-cs"/>
          <a:sym typeface="Comic Sans MS" charset="0"/>
        </a:defRPr>
      </a:lvl1pPr>
      <a:lvl2pPr marL="12447" indent="-12447" algn="ctr" rtl="0" eaLnBrk="0" fontAlgn="base" hangingPunct="0">
        <a:spcBef>
          <a:spcPct val="0"/>
        </a:spcBef>
        <a:spcAft>
          <a:spcPct val="0"/>
        </a:spcAft>
        <a:defRPr sz="2100">
          <a:solidFill>
            <a:schemeClr val="tx1"/>
          </a:solidFill>
          <a:latin typeface="Comic Sans MS" charset="0"/>
          <a:ea typeface="ヒラギノ明朝 ProN W3" charset="0"/>
          <a:cs typeface="ヒラギノ明朝 ProN W3" charset="0"/>
          <a:sym typeface="Comic Sans MS" charset="0"/>
        </a:defRPr>
      </a:lvl2pPr>
      <a:lvl3pPr marL="12447" indent="-12447" algn="ctr" rtl="0" eaLnBrk="0" fontAlgn="base" hangingPunct="0">
        <a:spcBef>
          <a:spcPct val="0"/>
        </a:spcBef>
        <a:spcAft>
          <a:spcPct val="0"/>
        </a:spcAft>
        <a:defRPr sz="2100">
          <a:solidFill>
            <a:schemeClr val="tx1"/>
          </a:solidFill>
          <a:latin typeface="Comic Sans MS" charset="0"/>
          <a:ea typeface="ヒラギノ明朝 ProN W3" charset="0"/>
          <a:cs typeface="ヒラギノ明朝 ProN W3" charset="0"/>
          <a:sym typeface="Comic Sans MS" charset="0"/>
        </a:defRPr>
      </a:lvl3pPr>
      <a:lvl4pPr marL="12447" indent="-12447" algn="ctr" rtl="0" eaLnBrk="0" fontAlgn="base" hangingPunct="0">
        <a:spcBef>
          <a:spcPct val="0"/>
        </a:spcBef>
        <a:spcAft>
          <a:spcPct val="0"/>
        </a:spcAft>
        <a:defRPr sz="2100">
          <a:solidFill>
            <a:schemeClr val="tx1"/>
          </a:solidFill>
          <a:latin typeface="Comic Sans MS" charset="0"/>
          <a:ea typeface="ヒラギノ明朝 ProN W3" charset="0"/>
          <a:cs typeface="ヒラギノ明朝 ProN W3" charset="0"/>
          <a:sym typeface="Comic Sans MS" charset="0"/>
        </a:defRPr>
      </a:lvl4pPr>
      <a:lvl5pPr marL="12447" indent="-12447" algn="ctr" rtl="0" eaLnBrk="0" fontAlgn="base" hangingPunct="0">
        <a:spcBef>
          <a:spcPct val="0"/>
        </a:spcBef>
        <a:spcAft>
          <a:spcPct val="0"/>
        </a:spcAft>
        <a:defRPr sz="2100">
          <a:solidFill>
            <a:schemeClr val="tx1"/>
          </a:solidFill>
          <a:latin typeface="Comic Sans MS" charset="0"/>
          <a:ea typeface="ヒラギノ明朝 ProN W3" charset="0"/>
          <a:cs typeface="ヒラギノ明朝 ProN W3" charset="0"/>
          <a:sym typeface="Comic Sans MS" charset="0"/>
        </a:defRPr>
      </a:lvl5pPr>
      <a:lvl6pPr marL="223275" algn="ctr" rtl="0" fontAlgn="base">
        <a:spcBef>
          <a:spcPct val="0"/>
        </a:spcBef>
        <a:spcAft>
          <a:spcPct val="0"/>
        </a:spcAft>
        <a:defRPr sz="2100">
          <a:solidFill>
            <a:schemeClr val="tx1"/>
          </a:solidFill>
          <a:latin typeface="Comic Sans MS" charset="0"/>
          <a:ea typeface="ヒラギノ明朝 ProN W3" charset="0"/>
          <a:cs typeface="ヒラギノ明朝 ProN W3" charset="0"/>
          <a:sym typeface="Comic Sans MS" charset="0"/>
        </a:defRPr>
      </a:lvl6pPr>
      <a:lvl7pPr marL="434104" algn="ctr" rtl="0" fontAlgn="base">
        <a:spcBef>
          <a:spcPct val="0"/>
        </a:spcBef>
        <a:spcAft>
          <a:spcPct val="0"/>
        </a:spcAft>
        <a:defRPr sz="2100">
          <a:solidFill>
            <a:schemeClr val="tx1"/>
          </a:solidFill>
          <a:latin typeface="Comic Sans MS" charset="0"/>
          <a:ea typeface="ヒラギノ明朝 ProN W3" charset="0"/>
          <a:cs typeface="ヒラギノ明朝 ProN W3" charset="0"/>
          <a:sym typeface="Comic Sans MS" charset="0"/>
        </a:defRPr>
      </a:lvl7pPr>
      <a:lvl8pPr marL="644931" algn="ctr" rtl="0" fontAlgn="base">
        <a:spcBef>
          <a:spcPct val="0"/>
        </a:spcBef>
        <a:spcAft>
          <a:spcPct val="0"/>
        </a:spcAft>
        <a:defRPr sz="2100">
          <a:solidFill>
            <a:schemeClr val="tx1"/>
          </a:solidFill>
          <a:latin typeface="Comic Sans MS" charset="0"/>
          <a:ea typeface="ヒラギノ明朝 ProN W3" charset="0"/>
          <a:cs typeface="ヒラギノ明朝 ProN W3" charset="0"/>
          <a:sym typeface="Comic Sans MS" charset="0"/>
        </a:defRPr>
      </a:lvl8pPr>
      <a:lvl9pPr marL="855761" algn="ctr" rtl="0" fontAlgn="base">
        <a:spcBef>
          <a:spcPct val="0"/>
        </a:spcBef>
        <a:spcAft>
          <a:spcPct val="0"/>
        </a:spcAft>
        <a:defRPr sz="2100">
          <a:solidFill>
            <a:schemeClr val="tx1"/>
          </a:solidFill>
          <a:latin typeface="Comic Sans MS" charset="0"/>
          <a:ea typeface="ヒラギノ明朝 ProN W3" charset="0"/>
          <a:cs typeface="ヒラギノ明朝 ProN W3" charset="0"/>
          <a:sym typeface="Comic Sans MS" charset="0"/>
        </a:defRPr>
      </a:lvl9pPr>
    </p:titleStyle>
    <p:bodyStyle>
      <a:lvl1pPr marL="176424" indent="-158122" algn="l" rtl="0" eaLnBrk="0" fontAlgn="base" hangingPunct="0">
        <a:spcBef>
          <a:spcPts val="508"/>
        </a:spcBef>
        <a:spcAft>
          <a:spcPct val="0"/>
        </a:spcAft>
        <a:buClr>
          <a:srgbClr val="000000"/>
        </a:buClr>
        <a:buSzPct val="100000"/>
        <a:buFont typeface="Zapf Dingbats" charset="0"/>
        <a:buChar char="❋"/>
        <a:defRPr sz="1800">
          <a:solidFill>
            <a:schemeClr val="tx1"/>
          </a:solidFill>
          <a:latin typeface="+mn-lt"/>
          <a:ea typeface="+mn-ea"/>
          <a:cs typeface="+mn-cs"/>
          <a:sym typeface="Comic Sans MS" charset="0"/>
        </a:defRPr>
      </a:lvl1pPr>
      <a:lvl2pPr marL="337470" indent="-131769" algn="l" rtl="0" eaLnBrk="0" fontAlgn="base" hangingPunct="0">
        <a:spcBef>
          <a:spcPts val="508"/>
        </a:spcBef>
        <a:spcAft>
          <a:spcPct val="0"/>
        </a:spcAft>
        <a:buSzPct val="100000"/>
        <a:buFont typeface="Comic Sans MS" charset="0"/>
        <a:buChar char="–"/>
        <a:defRPr sz="1800">
          <a:solidFill>
            <a:schemeClr val="tx1"/>
          </a:solidFill>
          <a:latin typeface="+mn-lt"/>
          <a:ea typeface="+mn-ea"/>
          <a:cs typeface="+mn-cs"/>
          <a:sym typeface="Comic Sans MS" charset="0"/>
        </a:defRPr>
      </a:lvl2pPr>
      <a:lvl3pPr marL="521946" indent="-105415" algn="l" rtl="0" eaLnBrk="0" fontAlgn="base" hangingPunct="0">
        <a:spcBef>
          <a:spcPts val="508"/>
        </a:spcBef>
        <a:spcAft>
          <a:spcPct val="0"/>
        </a:spcAft>
        <a:buSzPct val="100000"/>
        <a:buFont typeface="Comic Sans MS" charset="0"/>
        <a:buChar char="•"/>
        <a:defRPr sz="1800">
          <a:solidFill>
            <a:schemeClr val="tx1"/>
          </a:solidFill>
          <a:latin typeface="+mn-lt"/>
          <a:ea typeface="+mn-ea"/>
          <a:cs typeface="+mn-cs"/>
          <a:sym typeface="Comic Sans MS" charset="0"/>
        </a:defRPr>
      </a:lvl3pPr>
      <a:lvl4pPr marL="732776" indent="-105415" algn="l" rtl="0" eaLnBrk="0" fontAlgn="base" hangingPunct="0">
        <a:spcBef>
          <a:spcPts val="508"/>
        </a:spcBef>
        <a:spcAft>
          <a:spcPct val="0"/>
        </a:spcAft>
        <a:buSzPct val="100000"/>
        <a:buFont typeface="Comic Sans MS" charset="0"/>
        <a:buChar char="–"/>
        <a:defRPr sz="1800">
          <a:solidFill>
            <a:schemeClr val="tx1"/>
          </a:solidFill>
          <a:latin typeface="+mn-lt"/>
          <a:ea typeface="+mn-ea"/>
          <a:cs typeface="+mn-cs"/>
          <a:sym typeface="Comic Sans MS" charset="0"/>
        </a:defRPr>
      </a:lvl4pPr>
      <a:lvl5pPr marL="943606" indent="-105415" algn="l" rtl="0" eaLnBrk="0" fontAlgn="base" hangingPunct="0">
        <a:spcBef>
          <a:spcPts val="508"/>
        </a:spcBef>
        <a:spcAft>
          <a:spcPct val="0"/>
        </a:spcAft>
        <a:buSzPct val="100000"/>
        <a:buFont typeface="Comic Sans MS" charset="0"/>
        <a:buChar char="»"/>
        <a:defRPr sz="1800">
          <a:solidFill>
            <a:schemeClr val="tx1"/>
          </a:solidFill>
          <a:latin typeface="+mn-lt"/>
          <a:ea typeface="+mn-ea"/>
          <a:cs typeface="+mn-cs"/>
          <a:sym typeface="Comic Sans MS" charset="0"/>
        </a:defRPr>
      </a:lvl5pPr>
      <a:lvl6pPr marL="1154436" indent="-105415" algn="l" rtl="0" fontAlgn="base">
        <a:spcBef>
          <a:spcPts val="508"/>
        </a:spcBef>
        <a:spcAft>
          <a:spcPct val="0"/>
        </a:spcAft>
        <a:buSzPct val="100000"/>
        <a:buFont typeface="Comic Sans MS" charset="0"/>
        <a:buChar char="»"/>
        <a:defRPr sz="1800">
          <a:solidFill>
            <a:schemeClr val="tx1"/>
          </a:solidFill>
          <a:latin typeface="+mn-lt"/>
          <a:ea typeface="+mn-ea"/>
          <a:cs typeface="+mn-cs"/>
          <a:sym typeface="Comic Sans MS" charset="0"/>
        </a:defRPr>
      </a:lvl6pPr>
      <a:lvl7pPr marL="1365266" indent="-105415" algn="l" rtl="0" fontAlgn="base">
        <a:spcBef>
          <a:spcPts val="508"/>
        </a:spcBef>
        <a:spcAft>
          <a:spcPct val="0"/>
        </a:spcAft>
        <a:buSzPct val="100000"/>
        <a:buFont typeface="Comic Sans MS" charset="0"/>
        <a:buChar char="»"/>
        <a:defRPr sz="1800">
          <a:solidFill>
            <a:schemeClr val="tx1"/>
          </a:solidFill>
          <a:latin typeface="+mn-lt"/>
          <a:ea typeface="+mn-ea"/>
          <a:cs typeface="+mn-cs"/>
          <a:sym typeface="Comic Sans MS" charset="0"/>
        </a:defRPr>
      </a:lvl7pPr>
      <a:lvl8pPr marL="1576095" indent="-105415" algn="l" rtl="0" fontAlgn="base">
        <a:spcBef>
          <a:spcPts val="508"/>
        </a:spcBef>
        <a:spcAft>
          <a:spcPct val="0"/>
        </a:spcAft>
        <a:buSzPct val="100000"/>
        <a:buFont typeface="Comic Sans MS" charset="0"/>
        <a:buChar char="»"/>
        <a:defRPr sz="1800">
          <a:solidFill>
            <a:schemeClr val="tx1"/>
          </a:solidFill>
          <a:latin typeface="+mn-lt"/>
          <a:ea typeface="+mn-ea"/>
          <a:cs typeface="+mn-cs"/>
          <a:sym typeface="Comic Sans MS" charset="0"/>
        </a:defRPr>
      </a:lvl8pPr>
      <a:lvl9pPr marL="1786925" indent="-105415" algn="l" rtl="0" fontAlgn="base">
        <a:spcBef>
          <a:spcPts val="508"/>
        </a:spcBef>
        <a:spcAft>
          <a:spcPct val="0"/>
        </a:spcAft>
        <a:buSzPct val="100000"/>
        <a:buFont typeface="Comic Sans MS" charset="0"/>
        <a:buChar char="»"/>
        <a:defRPr sz="1800">
          <a:solidFill>
            <a:schemeClr val="tx1"/>
          </a:solidFill>
          <a:latin typeface="+mn-lt"/>
          <a:ea typeface="+mn-ea"/>
          <a:cs typeface="+mn-cs"/>
          <a:sym typeface="Comic Sans MS" charset="0"/>
        </a:defRPr>
      </a:lvl9pPr>
    </p:bodyStyle>
    <p:otherStyle>
      <a:defPPr>
        <a:defRPr lang="da-DK"/>
      </a:defPPr>
      <a:lvl1pPr marL="0" algn="l" defTabSz="210830" rtl="0" eaLnBrk="1" latinLnBrk="0" hangingPunct="1">
        <a:defRPr sz="800" kern="1200">
          <a:solidFill>
            <a:schemeClr val="tx1"/>
          </a:solidFill>
          <a:latin typeface="+mn-lt"/>
          <a:ea typeface="+mn-ea"/>
          <a:cs typeface="+mn-cs"/>
        </a:defRPr>
      </a:lvl1pPr>
      <a:lvl2pPr marL="210830" algn="l" defTabSz="210830" rtl="0" eaLnBrk="1" latinLnBrk="0" hangingPunct="1">
        <a:defRPr sz="800" kern="1200">
          <a:solidFill>
            <a:schemeClr val="tx1"/>
          </a:solidFill>
          <a:latin typeface="+mn-lt"/>
          <a:ea typeface="+mn-ea"/>
          <a:cs typeface="+mn-cs"/>
        </a:defRPr>
      </a:lvl2pPr>
      <a:lvl3pPr marL="421660" algn="l" defTabSz="210830" rtl="0" eaLnBrk="1" latinLnBrk="0" hangingPunct="1">
        <a:defRPr sz="800" kern="1200">
          <a:solidFill>
            <a:schemeClr val="tx1"/>
          </a:solidFill>
          <a:latin typeface="+mn-lt"/>
          <a:ea typeface="+mn-ea"/>
          <a:cs typeface="+mn-cs"/>
        </a:defRPr>
      </a:lvl3pPr>
      <a:lvl4pPr marL="632489" algn="l" defTabSz="210830" rtl="0" eaLnBrk="1" latinLnBrk="0" hangingPunct="1">
        <a:defRPr sz="800" kern="1200">
          <a:solidFill>
            <a:schemeClr val="tx1"/>
          </a:solidFill>
          <a:latin typeface="+mn-lt"/>
          <a:ea typeface="+mn-ea"/>
          <a:cs typeface="+mn-cs"/>
        </a:defRPr>
      </a:lvl4pPr>
      <a:lvl5pPr marL="843319" algn="l" defTabSz="210830" rtl="0" eaLnBrk="1" latinLnBrk="0" hangingPunct="1">
        <a:defRPr sz="800" kern="1200">
          <a:solidFill>
            <a:schemeClr val="tx1"/>
          </a:solidFill>
          <a:latin typeface="+mn-lt"/>
          <a:ea typeface="+mn-ea"/>
          <a:cs typeface="+mn-cs"/>
        </a:defRPr>
      </a:lvl5pPr>
      <a:lvl6pPr marL="1054149" algn="l" defTabSz="210830" rtl="0" eaLnBrk="1" latinLnBrk="0" hangingPunct="1">
        <a:defRPr sz="800" kern="1200">
          <a:solidFill>
            <a:schemeClr val="tx1"/>
          </a:solidFill>
          <a:latin typeface="+mn-lt"/>
          <a:ea typeface="+mn-ea"/>
          <a:cs typeface="+mn-cs"/>
        </a:defRPr>
      </a:lvl6pPr>
      <a:lvl7pPr marL="1264977" algn="l" defTabSz="210830" rtl="0" eaLnBrk="1" latinLnBrk="0" hangingPunct="1">
        <a:defRPr sz="800" kern="1200">
          <a:solidFill>
            <a:schemeClr val="tx1"/>
          </a:solidFill>
          <a:latin typeface="+mn-lt"/>
          <a:ea typeface="+mn-ea"/>
          <a:cs typeface="+mn-cs"/>
        </a:defRPr>
      </a:lvl7pPr>
      <a:lvl8pPr marL="1475809" algn="l" defTabSz="210830" rtl="0" eaLnBrk="1" latinLnBrk="0" hangingPunct="1">
        <a:defRPr sz="800" kern="1200">
          <a:solidFill>
            <a:schemeClr val="tx1"/>
          </a:solidFill>
          <a:latin typeface="+mn-lt"/>
          <a:ea typeface="+mn-ea"/>
          <a:cs typeface="+mn-cs"/>
        </a:defRPr>
      </a:lvl8pPr>
      <a:lvl9pPr marL="1686637" algn="l" defTabSz="210830" rtl="0" eaLnBrk="1" latinLnBrk="0" hangingPunct="1">
        <a:defRPr sz="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4850" name="Rectangle 2"/>
          <p:cNvSpPr>
            <a:spLocks noGrp="1" noChangeArrowheads="1"/>
          </p:cNvSpPr>
          <p:nvPr>
            <p:ph type="title"/>
          </p:nvPr>
        </p:nvSpPr>
        <p:spPr bwMode="auto">
          <a:xfrm>
            <a:off x="914400" y="609600"/>
            <a:ext cx="103632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a-DK"/>
              <a:t>Click to edit Master title style</a:t>
            </a:r>
          </a:p>
        </p:txBody>
      </p:sp>
      <p:sp>
        <p:nvSpPr>
          <p:cNvPr id="334851" name="Rectangle 3"/>
          <p:cNvSpPr>
            <a:spLocks noGrp="1" noChangeArrowheads="1"/>
          </p:cNvSpPr>
          <p:nvPr>
            <p:ph type="body" idx="1"/>
          </p:nvPr>
        </p:nvSpPr>
        <p:spPr bwMode="auto">
          <a:xfrm>
            <a:off x="914400" y="1981200"/>
            <a:ext cx="103632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p>
        </p:txBody>
      </p:sp>
      <p:sp>
        <p:nvSpPr>
          <p:cNvPr id="334852" name="Rectangle 4"/>
          <p:cNvSpPr>
            <a:spLocks noGrp="1" noChangeArrowheads="1"/>
          </p:cNvSpPr>
          <p:nvPr>
            <p:ph type="dt" sz="half" idx="2"/>
          </p:nvPr>
        </p:nvSpPr>
        <p:spPr bwMode="auto">
          <a:xfrm>
            <a:off x="914400" y="6248400"/>
            <a:ext cx="2540000" cy="4572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da-DK">
              <a:solidFill>
                <a:srgbClr val="000000"/>
              </a:solidFill>
            </a:endParaRPr>
          </a:p>
        </p:txBody>
      </p:sp>
      <p:sp>
        <p:nvSpPr>
          <p:cNvPr id="334853" name="Rectangle 5"/>
          <p:cNvSpPr>
            <a:spLocks noGrp="1" noChangeArrowheads="1"/>
          </p:cNvSpPr>
          <p:nvPr>
            <p:ph type="ftr" sz="quarter" idx="3"/>
          </p:nvPr>
        </p:nvSpPr>
        <p:spPr bwMode="auto">
          <a:xfrm>
            <a:off x="4165600" y="6248400"/>
            <a:ext cx="3860800" cy="4572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r>
              <a:rPr lang="da-DK">
                <a:solidFill>
                  <a:srgbClr val="000000"/>
                </a:solidFill>
              </a:rPr>
              <a:t>Lena Højgård Isager www.pkf.name</a:t>
            </a:r>
          </a:p>
        </p:txBody>
      </p:sp>
      <p:sp>
        <p:nvSpPr>
          <p:cNvPr id="334854" name="Rectangle 6"/>
          <p:cNvSpPr>
            <a:spLocks noGrp="1" noChangeArrowheads="1"/>
          </p:cNvSpPr>
          <p:nvPr>
            <p:ph type="sldNum" sz="quarter" idx="4"/>
          </p:nvPr>
        </p:nvSpPr>
        <p:spPr bwMode="auto">
          <a:xfrm>
            <a:off x="8737600" y="6248400"/>
            <a:ext cx="2540000" cy="4572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800213EB-9975-134C-8707-14EB34506FB1}" type="slidenum">
              <a:rPr lang="da-DK" smtClean="0">
                <a:solidFill>
                  <a:srgbClr val="000000"/>
                </a:solidFill>
              </a:rPr>
              <a:pPr eaLnBrk="0" fontAlgn="base" hangingPunct="0">
                <a:spcBef>
                  <a:spcPct val="0"/>
                </a:spcBef>
                <a:spcAft>
                  <a:spcPct val="0"/>
                </a:spcAft>
              </a:pPr>
              <a:t>‹nr.›</a:t>
            </a:fld>
            <a:endParaRPr lang="da-DK">
              <a:solidFill>
                <a:srgbClr val="000000"/>
              </a:solidFill>
            </a:endParaRPr>
          </a:p>
        </p:txBody>
      </p:sp>
    </p:spTree>
    <p:extLst>
      <p:ext uri="{BB962C8B-B14F-4D97-AF65-F5344CB8AC3E}">
        <p14:creationId xmlns:p14="http://schemas.microsoft.com/office/powerpoint/2010/main" val="375037219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Lst>
  <p:hf sldNum="0" hdr="0" dt="0"/>
  <p:txStyles>
    <p:titleStyle>
      <a:lvl1pPr algn="ctr" rtl="0" fontAlgn="base">
        <a:spcBef>
          <a:spcPct val="0"/>
        </a:spcBef>
        <a:spcAft>
          <a:spcPct val="0"/>
        </a:spcAft>
        <a:defRPr sz="2400">
          <a:solidFill>
            <a:schemeClr val="tx1"/>
          </a:solidFill>
          <a:latin typeface="+mj-lt"/>
          <a:ea typeface="+mj-ea"/>
          <a:cs typeface="+mj-cs"/>
        </a:defRPr>
      </a:lvl1pPr>
      <a:lvl2pPr algn="ctr" rtl="0" fontAlgn="base">
        <a:spcBef>
          <a:spcPct val="0"/>
        </a:spcBef>
        <a:spcAft>
          <a:spcPct val="0"/>
        </a:spcAft>
        <a:defRPr sz="2400">
          <a:solidFill>
            <a:schemeClr val="tx1"/>
          </a:solidFill>
          <a:latin typeface="Comic Sans MS" charset="0"/>
          <a:ea typeface="ＭＳ Ｐゴシック" charset="0"/>
          <a:cs typeface="ＭＳ Ｐゴシック" charset="0"/>
        </a:defRPr>
      </a:lvl2pPr>
      <a:lvl3pPr algn="ctr" rtl="0" fontAlgn="base">
        <a:spcBef>
          <a:spcPct val="0"/>
        </a:spcBef>
        <a:spcAft>
          <a:spcPct val="0"/>
        </a:spcAft>
        <a:defRPr sz="2400">
          <a:solidFill>
            <a:schemeClr val="tx1"/>
          </a:solidFill>
          <a:latin typeface="Comic Sans MS" charset="0"/>
          <a:ea typeface="ＭＳ Ｐゴシック" charset="0"/>
          <a:cs typeface="ＭＳ Ｐゴシック" charset="0"/>
        </a:defRPr>
      </a:lvl3pPr>
      <a:lvl4pPr algn="ctr" rtl="0" fontAlgn="base">
        <a:spcBef>
          <a:spcPct val="0"/>
        </a:spcBef>
        <a:spcAft>
          <a:spcPct val="0"/>
        </a:spcAft>
        <a:defRPr sz="2400">
          <a:solidFill>
            <a:schemeClr val="tx1"/>
          </a:solidFill>
          <a:latin typeface="Comic Sans MS" charset="0"/>
          <a:ea typeface="ＭＳ Ｐゴシック" charset="0"/>
          <a:cs typeface="ＭＳ Ｐゴシック" charset="0"/>
        </a:defRPr>
      </a:lvl4pPr>
      <a:lvl5pPr algn="ctr" rtl="0" fontAlgn="base">
        <a:spcBef>
          <a:spcPct val="0"/>
        </a:spcBef>
        <a:spcAft>
          <a:spcPct val="0"/>
        </a:spcAft>
        <a:defRPr sz="2400">
          <a:solidFill>
            <a:schemeClr val="tx1"/>
          </a:solidFill>
          <a:latin typeface="Comic Sans MS" charset="0"/>
          <a:ea typeface="ＭＳ Ｐゴシック" charset="0"/>
          <a:cs typeface="ＭＳ Ｐゴシック" charset="0"/>
        </a:defRPr>
      </a:lvl5pPr>
      <a:lvl6pPr marL="457200" algn="ctr" rtl="0" fontAlgn="base">
        <a:spcBef>
          <a:spcPct val="0"/>
        </a:spcBef>
        <a:spcAft>
          <a:spcPct val="0"/>
        </a:spcAft>
        <a:defRPr sz="2400">
          <a:solidFill>
            <a:schemeClr val="tx1"/>
          </a:solidFill>
          <a:latin typeface="Comic Sans MS" charset="0"/>
          <a:ea typeface="ＭＳ Ｐゴシック" charset="0"/>
          <a:cs typeface="ＭＳ Ｐゴシック" charset="0"/>
        </a:defRPr>
      </a:lvl6pPr>
      <a:lvl7pPr marL="914400" algn="ctr" rtl="0" fontAlgn="base">
        <a:spcBef>
          <a:spcPct val="0"/>
        </a:spcBef>
        <a:spcAft>
          <a:spcPct val="0"/>
        </a:spcAft>
        <a:defRPr sz="2400">
          <a:solidFill>
            <a:schemeClr val="tx1"/>
          </a:solidFill>
          <a:latin typeface="Comic Sans MS" charset="0"/>
          <a:ea typeface="ＭＳ Ｐゴシック" charset="0"/>
          <a:cs typeface="ＭＳ Ｐゴシック" charset="0"/>
        </a:defRPr>
      </a:lvl7pPr>
      <a:lvl8pPr marL="1371600" algn="ctr" rtl="0" fontAlgn="base">
        <a:spcBef>
          <a:spcPct val="0"/>
        </a:spcBef>
        <a:spcAft>
          <a:spcPct val="0"/>
        </a:spcAft>
        <a:defRPr sz="2400">
          <a:solidFill>
            <a:schemeClr val="tx1"/>
          </a:solidFill>
          <a:latin typeface="Comic Sans MS" charset="0"/>
          <a:ea typeface="ＭＳ Ｐゴシック" charset="0"/>
          <a:cs typeface="ＭＳ Ｐゴシック" charset="0"/>
        </a:defRPr>
      </a:lvl8pPr>
      <a:lvl9pPr marL="1828800" algn="ctr" rtl="0" fontAlgn="base">
        <a:spcBef>
          <a:spcPct val="0"/>
        </a:spcBef>
        <a:spcAft>
          <a:spcPct val="0"/>
        </a:spcAft>
        <a:defRPr sz="2400">
          <a:solidFill>
            <a:schemeClr val="tx1"/>
          </a:solidFill>
          <a:latin typeface="Comic Sans MS" charset="0"/>
          <a:ea typeface="ＭＳ Ｐゴシック" charset="0"/>
          <a:cs typeface="ＭＳ Ｐゴシック" charset="0"/>
        </a:defRPr>
      </a:lvl9pPr>
    </p:titleStyle>
    <p:bodyStyle>
      <a:lvl1pPr marL="342900" indent="-342900" algn="l" rtl="0" fontAlgn="base">
        <a:spcBef>
          <a:spcPct val="20000"/>
        </a:spcBef>
        <a:spcAft>
          <a:spcPct val="0"/>
        </a:spcAft>
        <a:buFont typeface="Zapf Dingbats" charset="0"/>
        <a:buChar char=""/>
        <a:defRPr sz="2000">
          <a:solidFill>
            <a:schemeClr val="tx1"/>
          </a:solidFill>
          <a:latin typeface="+mn-lt"/>
          <a:ea typeface="+mn-ea"/>
          <a:cs typeface="+mn-cs"/>
        </a:defRPr>
      </a:lvl1pPr>
      <a:lvl2pPr marL="742950" indent="-285750" algn="l" rtl="0" fontAlgn="base">
        <a:spcBef>
          <a:spcPct val="20000"/>
        </a:spcBef>
        <a:spcAft>
          <a:spcPct val="0"/>
        </a:spcAft>
        <a:buChar char="–"/>
        <a:defRPr sz="2000">
          <a:solidFill>
            <a:schemeClr val="tx1"/>
          </a:solidFill>
          <a:latin typeface="+mn-lt"/>
          <a:ea typeface="+mn-ea"/>
        </a:defRPr>
      </a:lvl2pPr>
      <a:lvl3pPr marL="1143000" indent="-228600" algn="l" rtl="0" fontAlgn="base">
        <a:spcBef>
          <a:spcPct val="20000"/>
        </a:spcBef>
        <a:spcAft>
          <a:spcPct val="0"/>
        </a:spcAft>
        <a:buChar char="•"/>
        <a:defRPr sz="20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hyperlink" Target="http://www.pkf.name/lena-hoejgaard-isager/downloads/" TargetMode="External"/><Relationship Id="rId7" Type="http://schemas.openxmlformats.org/officeDocument/2006/relationships/hyperlink" Target="http://compassionforvoices.com/" TargetMode="External"/><Relationship Id="rId2" Type="http://schemas.openxmlformats.org/officeDocument/2006/relationships/hyperlink" Target="https://compassionatemind.co.uk/" TargetMode="External"/><Relationship Id="rId1" Type="http://schemas.openxmlformats.org/officeDocument/2006/relationships/slideLayout" Target="../slideLayouts/slideLayout8.xml"/><Relationship Id="rId6" Type="http://schemas.openxmlformats.org/officeDocument/2006/relationships/hyperlink" Target="http://www.mindfulselfcompassion.org/meditations_downloads.php" TargetMode="External"/><Relationship Id="rId5" Type="http://schemas.openxmlformats.org/officeDocument/2006/relationships/hyperlink" Target="http://www.self-compassion.org/guided-self-compassion-meditations-mp3.html" TargetMode="External"/><Relationship Id="rId4" Type="http://schemas.openxmlformats.org/officeDocument/2006/relationships/hyperlink" Target="https://compassionatemind.co.uk/individuals/audio-for-individuals"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www.google.co.uk/url?sa=i&amp;rct=j&amp;q=&amp;esrc=s&amp;frm=1&amp;source=images&amp;cd=&amp;cad=rja&amp;docid=_IkskG3tf7LDRM&amp;tbnid=BLnTsgdT_9gugM:&amp;ved=0CAUQjRw&amp;url=http://www.iconwallstickers.co.uk/people-and-places/people-faces/evolution-of-man-sihouette-wall-decal-60&amp;ei=jyYhUZmSDq3W0gGc6YGACQ&amp;psig=AFQjCNHE0iIL0fX3QWfcJOu6kK7F_peCIA&amp;ust=1361213438663611" TargetMode="Externa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1.xml"/><Relationship Id="rId1" Type="http://schemas.openxmlformats.org/officeDocument/2006/relationships/vmlDrawing" Target="../drawings/vmlDrawing1.vml"/><Relationship Id="rId6" Type="http://schemas.openxmlformats.org/officeDocument/2006/relationships/image" Target="../media/image25.jpeg"/><Relationship Id="rId5" Type="http://schemas.openxmlformats.org/officeDocument/2006/relationships/image" Target="../media/image26.png"/><Relationship Id="rId4" Type="http://schemas.openxmlformats.org/officeDocument/2006/relationships/oleObject" Target="../embeddings/oleObject1.bin"/></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1.xml"/><Relationship Id="rId1" Type="http://schemas.openxmlformats.org/officeDocument/2006/relationships/vmlDrawing" Target="../drawings/vmlDrawing2.vml"/><Relationship Id="rId6" Type="http://schemas.openxmlformats.org/officeDocument/2006/relationships/image" Target="../media/image25.jpeg"/><Relationship Id="rId5" Type="http://schemas.openxmlformats.org/officeDocument/2006/relationships/image" Target="../media/image26.png"/><Relationship Id="rId4" Type="http://schemas.openxmlformats.org/officeDocument/2006/relationships/oleObject" Target="../embeddings/oleObject2.bin"/></Relationships>
</file>

<file path=ppt/slides/_rels/slide36.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7.png"/><Relationship Id="rId7" Type="http://schemas.openxmlformats.org/officeDocument/2006/relationships/image" Target="../media/image31.emf"/><Relationship Id="rId2" Type="http://schemas.openxmlformats.org/officeDocument/2006/relationships/notesSlide" Target="../notesSlides/notesSlide8.xml"/><Relationship Id="rId1" Type="http://schemas.openxmlformats.org/officeDocument/2006/relationships/slideLayout" Target="../slideLayouts/slideLayout32.xml"/><Relationship Id="rId6" Type="http://schemas.openxmlformats.org/officeDocument/2006/relationships/image" Target="../media/image30.emf"/><Relationship Id="rId5" Type="http://schemas.openxmlformats.org/officeDocument/2006/relationships/image" Target="../media/image29.emf"/><Relationship Id="rId4" Type="http://schemas.openxmlformats.org/officeDocument/2006/relationships/image" Target="../media/image28.emf"/><Relationship Id="rId9" Type="http://schemas.openxmlformats.org/officeDocument/2006/relationships/image" Target="../media/image33.png"/></Relationships>
</file>

<file path=ppt/slides/_rels/slide3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image" Target="../media/image35.jp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hyperlink" Target="http://www.pkf.name/lena-hoejgaard-isager/downloads/" TargetMode="External"/><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37.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hyperlink" Target="http://compassionforvoices.com/videos/compassion-for-voices-film" TargetMode="Externa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8.xml"/><Relationship Id="rId4" Type="http://schemas.openxmlformats.org/officeDocument/2006/relationships/image" Target="../media/image43.jpeg"/></Relationships>
</file>

<file path=ppt/slides/_rels/slide5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51.tiff"/></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hyperlink" Target="https://blogs.scientificamerican.com/beautiful-minds/the-evolution-and-cultivation-of-compassion-for-the-dark-side-a-q-a-with-paul-gilbert/" TargetMode="Externa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7.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5BC2063C-1CF6-B64A-A66E-8675CCC25D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657" y="-1669311"/>
            <a:ext cx="13552967" cy="10164725"/>
          </a:xfrm>
          <a:prstGeom prst="rect">
            <a:avLst/>
          </a:prstGeom>
        </p:spPr>
      </p:pic>
      <p:sp>
        <p:nvSpPr>
          <p:cNvPr id="2" name="Titel 1"/>
          <p:cNvSpPr>
            <a:spLocks noGrp="1"/>
          </p:cNvSpPr>
          <p:nvPr>
            <p:ph type="ctrTitle"/>
          </p:nvPr>
        </p:nvSpPr>
        <p:spPr>
          <a:xfrm>
            <a:off x="1139011" y="254061"/>
            <a:ext cx="10367629" cy="2510404"/>
          </a:xfrm>
        </p:spPr>
        <p:txBody>
          <a:bodyPr>
            <a:normAutofit fontScale="90000"/>
          </a:bodyPr>
          <a:lstStyle/>
          <a:p>
            <a:br>
              <a:rPr lang="da-DK" b="1" dirty="0">
                <a:solidFill>
                  <a:schemeClr val="bg1"/>
                </a:solidFill>
              </a:rPr>
            </a:br>
            <a:r>
              <a:rPr lang="da-DK" sz="7300" b="1" dirty="0" err="1">
                <a:solidFill>
                  <a:schemeClr val="bg1"/>
                </a:solidFill>
              </a:rPr>
              <a:t>Compassion</a:t>
            </a:r>
            <a:r>
              <a:rPr lang="da-DK" sz="7300" b="1" dirty="0">
                <a:solidFill>
                  <a:schemeClr val="bg1"/>
                </a:solidFill>
              </a:rPr>
              <a:t> Fokuseret terapi</a:t>
            </a:r>
            <a:br>
              <a:rPr lang="da-DK" sz="2000" b="1" dirty="0">
                <a:solidFill>
                  <a:schemeClr val="bg1"/>
                </a:solidFill>
              </a:rPr>
            </a:br>
            <a:r>
              <a:rPr lang="da-DK" sz="2800" dirty="0"/>
              <a:t>3 dages basiskursus </a:t>
            </a:r>
          </a:p>
        </p:txBody>
      </p:sp>
      <p:sp>
        <p:nvSpPr>
          <p:cNvPr id="3" name="Undertitel 2"/>
          <p:cNvSpPr>
            <a:spLocks noGrp="1"/>
          </p:cNvSpPr>
          <p:nvPr>
            <p:ph type="subTitle" idx="1"/>
          </p:nvPr>
        </p:nvSpPr>
        <p:spPr>
          <a:xfrm>
            <a:off x="3122426" y="3922406"/>
            <a:ext cx="6400800" cy="1752600"/>
          </a:xfrm>
        </p:spPr>
        <p:txBody>
          <a:bodyPr/>
          <a:lstStyle/>
          <a:p>
            <a:r>
              <a:rPr lang="da-DK" dirty="0">
                <a:solidFill>
                  <a:srgbClr val="FFFFFF"/>
                </a:solidFill>
              </a:rPr>
              <a:t>Ved psykolog Lena Højgård Isager</a:t>
            </a:r>
          </a:p>
          <a:p>
            <a:r>
              <a:rPr lang="da-DK" dirty="0">
                <a:solidFill>
                  <a:srgbClr val="FFFFFF"/>
                </a:solidFill>
              </a:rPr>
              <a:t>Psykologhuset Kognitivt Fokus</a:t>
            </a:r>
          </a:p>
          <a:p>
            <a:r>
              <a:rPr lang="da-DK" dirty="0" err="1">
                <a:solidFill>
                  <a:srgbClr val="FFFFFF"/>
                </a:solidFill>
              </a:rPr>
              <a:t>www.pkf.name</a:t>
            </a:r>
            <a:endParaRPr lang="da-DK" dirty="0">
              <a:solidFill>
                <a:srgbClr val="FFFFFF"/>
              </a:solidFill>
            </a:endParaRPr>
          </a:p>
          <a:p>
            <a:endParaRPr lang="da-DK" dirty="0">
              <a:solidFill>
                <a:srgbClr val="FFFFFF"/>
              </a:solidFill>
            </a:endParaRPr>
          </a:p>
        </p:txBody>
      </p:sp>
    </p:spTree>
    <p:extLst>
      <p:ext uri="{BB962C8B-B14F-4D97-AF65-F5344CB8AC3E}">
        <p14:creationId xmlns:p14="http://schemas.microsoft.com/office/powerpoint/2010/main" val="20100166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Grp="1" noChangeArrowheads="1"/>
          </p:cNvSpPr>
          <p:nvPr>
            <p:ph type="title"/>
          </p:nvPr>
        </p:nvSpPr>
        <p:spPr>
          <a:xfrm>
            <a:off x="2209800" y="607423"/>
            <a:ext cx="7772400" cy="1143000"/>
          </a:xfrm>
        </p:spPr>
        <p:txBody>
          <a:bodyPr vert="horz" lIns="91440" tIns="45720" rIns="96382" bIns="45720" rtlCol="0" anchor="ctr">
            <a:normAutofit/>
          </a:bodyPr>
          <a:lstStyle/>
          <a:p>
            <a:pPr marL="35899">
              <a:defRPr/>
            </a:pPr>
            <a:r>
              <a:rPr lang="en-US" sz="3000" dirty="0" err="1">
                <a:solidFill>
                  <a:srgbClr val="F8E950"/>
                </a:solidFill>
              </a:rPr>
              <a:t>Hvorfor</a:t>
            </a:r>
            <a:r>
              <a:rPr lang="en-US" sz="3000" dirty="0">
                <a:solidFill>
                  <a:srgbClr val="F8E950"/>
                </a:solidFill>
              </a:rPr>
              <a:t> </a:t>
            </a:r>
            <a:r>
              <a:rPr lang="en-US" sz="3000" dirty="0" err="1">
                <a:solidFill>
                  <a:srgbClr val="F8E950"/>
                </a:solidFill>
              </a:rPr>
              <a:t>fokus</a:t>
            </a:r>
            <a:r>
              <a:rPr lang="en-US" sz="3000" dirty="0">
                <a:solidFill>
                  <a:srgbClr val="F8E950"/>
                </a:solidFill>
              </a:rPr>
              <a:t> </a:t>
            </a:r>
            <a:r>
              <a:rPr lang="en-US" sz="3000" dirty="0" err="1">
                <a:solidFill>
                  <a:srgbClr val="F8E950"/>
                </a:solidFill>
              </a:rPr>
              <a:t>på</a:t>
            </a:r>
            <a:r>
              <a:rPr lang="en-US" sz="3000" dirty="0">
                <a:solidFill>
                  <a:srgbClr val="F8E950"/>
                </a:solidFill>
              </a:rPr>
              <a:t> </a:t>
            </a:r>
            <a:r>
              <a:rPr lang="en-US" sz="3000" dirty="0" err="1">
                <a:solidFill>
                  <a:srgbClr val="F8E950"/>
                </a:solidFill>
              </a:rPr>
              <a:t>medfølelse</a:t>
            </a:r>
            <a:r>
              <a:rPr lang="en-US" sz="3000" dirty="0">
                <a:solidFill>
                  <a:srgbClr val="F8E950"/>
                </a:solidFill>
              </a:rPr>
              <a:t> </a:t>
            </a:r>
            <a:r>
              <a:rPr lang="en-US" sz="3000" dirty="0" err="1">
                <a:solidFill>
                  <a:srgbClr val="F8E950"/>
                </a:solidFill>
              </a:rPr>
              <a:t>i</a:t>
            </a:r>
            <a:r>
              <a:rPr lang="en-US" sz="3000" dirty="0">
                <a:solidFill>
                  <a:srgbClr val="F8E950"/>
                </a:solidFill>
              </a:rPr>
              <a:t> </a:t>
            </a:r>
            <a:r>
              <a:rPr lang="en-US" sz="3000" dirty="0" err="1">
                <a:solidFill>
                  <a:srgbClr val="F8E950"/>
                </a:solidFill>
              </a:rPr>
              <a:t>terapi</a:t>
            </a:r>
            <a:r>
              <a:rPr lang="en-US" sz="3000" dirty="0">
                <a:solidFill>
                  <a:srgbClr val="F8E950"/>
                </a:solidFill>
              </a:rPr>
              <a:t>? </a:t>
            </a:r>
          </a:p>
        </p:txBody>
      </p:sp>
      <p:sp>
        <p:nvSpPr>
          <p:cNvPr id="16386" name="Rectangle 2"/>
          <p:cNvSpPr>
            <a:spLocks noGrp="1" noChangeArrowheads="1"/>
          </p:cNvSpPr>
          <p:nvPr>
            <p:ph idx="1"/>
          </p:nvPr>
        </p:nvSpPr>
        <p:spPr>
          <a:xfrm>
            <a:off x="2209800" y="2561752"/>
            <a:ext cx="7772400" cy="4114800"/>
          </a:xfrm>
        </p:spPr>
        <p:txBody>
          <a:bodyPr vert="horz" lIns="91440" tIns="45720" rIns="96382" bIns="45720" rtlCol="0">
            <a:normAutofit/>
          </a:bodyPr>
          <a:lstStyle/>
          <a:p>
            <a:pPr eaLnBrk="1" hangingPunct="1">
              <a:lnSpc>
                <a:spcPct val="90000"/>
              </a:lnSpc>
              <a:spcBef>
                <a:spcPct val="0"/>
              </a:spcBef>
              <a:buClr>
                <a:srgbClr val="FF6600"/>
              </a:buClr>
              <a:defRPr/>
            </a:pPr>
            <a:r>
              <a:rPr lang="en-US" sz="2400" dirty="0" err="1">
                <a:solidFill>
                  <a:srgbClr val="FFFFFF"/>
                </a:solidFill>
              </a:rPr>
              <a:t>Skam</a:t>
            </a:r>
            <a:r>
              <a:rPr lang="en-US" sz="2400" dirty="0">
                <a:solidFill>
                  <a:srgbClr val="FFFFFF"/>
                </a:solidFill>
              </a:rPr>
              <a:t> </a:t>
            </a:r>
            <a:r>
              <a:rPr lang="en-US" sz="2400" dirty="0" err="1">
                <a:solidFill>
                  <a:srgbClr val="FFFFFF"/>
                </a:solidFill>
              </a:rPr>
              <a:t>og</a:t>
            </a:r>
            <a:r>
              <a:rPr lang="en-US" sz="2400" dirty="0">
                <a:solidFill>
                  <a:srgbClr val="FFFFFF"/>
                </a:solidFill>
              </a:rPr>
              <a:t> </a:t>
            </a:r>
            <a:r>
              <a:rPr lang="en-US" sz="2400" dirty="0" err="1">
                <a:solidFill>
                  <a:srgbClr val="FFFFFF"/>
                </a:solidFill>
              </a:rPr>
              <a:t>skyld</a:t>
            </a:r>
            <a:r>
              <a:rPr lang="en-US" sz="2400" dirty="0">
                <a:solidFill>
                  <a:srgbClr val="FFFFFF"/>
                </a:solidFill>
              </a:rPr>
              <a:t> </a:t>
            </a:r>
            <a:r>
              <a:rPr lang="en-US" sz="2400" dirty="0" err="1">
                <a:solidFill>
                  <a:srgbClr val="FFFFFF"/>
                </a:solidFill>
              </a:rPr>
              <a:t>som</a:t>
            </a:r>
            <a:r>
              <a:rPr lang="en-US" sz="2400" dirty="0">
                <a:solidFill>
                  <a:srgbClr val="FFFFFF"/>
                </a:solidFill>
              </a:rPr>
              <a:t> </a:t>
            </a:r>
            <a:r>
              <a:rPr lang="en-US" sz="2400" dirty="0" err="1">
                <a:solidFill>
                  <a:srgbClr val="FFFFFF"/>
                </a:solidFill>
              </a:rPr>
              <a:t>blokering</a:t>
            </a:r>
            <a:r>
              <a:rPr lang="en-US" sz="2400" dirty="0">
                <a:solidFill>
                  <a:srgbClr val="FFFFFF"/>
                </a:solidFill>
              </a:rPr>
              <a:t> I den </a:t>
            </a:r>
            <a:r>
              <a:rPr lang="en-US" sz="2400" dirty="0" err="1">
                <a:solidFill>
                  <a:srgbClr val="FFFFFF"/>
                </a:solidFill>
              </a:rPr>
              <a:t>terapeutiske</a:t>
            </a:r>
            <a:r>
              <a:rPr lang="en-US" sz="2400" dirty="0">
                <a:solidFill>
                  <a:srgbClr val="FFFFFF"/>
                </a:solidFill>
              </a:rPr>
              <a:t> </a:t>
            </a:r>
            <a:r>
              <a:rPr lang="en-US" sz="2400" dirty="0" err="1">
                <a:solidFill>
                  <a:srgbClr val="FFFFFF"/>
                </a:solidFill>
              </a:rPr>
              <a:t>proces</a:t>
            </a:r>
            <a:endParaRPr lang="en-US" sz="2400" dirty="0">
              <a:solidFill>
                <a:srgbClr val="FFFFFF"/>
              </a:solidFill>
            </a:endParaRPr>
          </a:p>
          <a:p>
            <a:pPr>
              <a:lnSpc>
                <a:spcPct val="90000"/>
              </a:lnSpc>
              <a:spcBef>
                <a:spcPts val="364"/>
              </a:spcBef>
              <a:buClr>
                <a:srgbClr val="FF6600"/>
              </a:buClr>
              <a:defRPr/>
            </a:pPr>
            <a:endParaRPr lang="en-US" sz="2400" dirty="0">
              <a:solidFill>
                <a:srgbClr val="FFFFFF"/>
              </a:solidFill>
            </a:endParaRPr>
          </a:p>
          <a:p>
            <a:pPr>
              <a:lnSpc>
                <a:spcPct val="90000"/>
              </a:lnSpc>
              <a:spcBef>
                <a:spcPts val="364"/>
              </a:spcBef>
              <a:buClr>
                <a:srgbClr val="FF6600"/>
              </a:buClr>
              <a:defRPr/>
            </a:pPr>
            <a:r>
              <a:rPr lang="en-US" sz="2400" dirty="0" err="1">
                <a:solidFill>
                  <a:srgbClr val="FFFFFF"/>
                </a:solidFill>
              </a:rPr>
              <a:t>Skam</a:t>
            </a:r>
            <a:r>
              <a:rPr lang="en-US" sz="2400" dirty="0">
                <a:solidFill>
                  <a:srgbClr val="FFFFFF"/>
                </a:solidFill>
              </a:rPr>
              <a:t> </a:t>
            </a:r>
            <a:r>
              <a:rPr lang="en-US" sz="2400" dirty="0" err="1">
                <a:solidFill>
                  <a:srgbClr val="FFFFFF"/>
                </a:solidFill>
              </a:rPr>
              <a:t>kan</a:t>
            </a:r>
            <a:r>
              <a:rPr lang="en-US" sz="2400" dirty="0">
                <a:solidFill>
                  <a:srgbClr val="FFFFFF"/>
                </a:solidFill>
              </a:rPr>
              <a:t> </a:t>
            </a:r>
            <a:r>
              <a:rPr lang="en-US" sz="2400" dirty="0" err="1">
                <a:solidFill>
                  <a:srgbClr val="FFFFFF"/>
                </a:solidFill>
              </a:rPr>
              <a:t>blokere</a:t>
            </a:r>
            <a:r>
              <a:rPr lang="en-US" sz="2400" dirty="0">
                <a:solidFill>
                  <a:srgbClr val="FFFFFF"/>
                </a:solidFill>
              </a:rPr>
              <a:t> for </a:t>
            </a:r>
            <a:r>
              <a:rPr lang="en-US" sz="2400" dirty="0" err="1">
                <a:solidFill>
                  <a:srgbClr val="FFFFFF"/>
                </a:solidFill>
              </a:rPr>
              <a:t>en</a:t>
            </a:r>
            <a:r>
              <a:rPr lang="en-US" sz="2400" dirty="0">
                <a:solidFill>
                  <a:srgbClr val="FFFFFF"/>
                </a:solidFill>
              </a:rPr>
              <a:t> </a:t>
            </a:r>
            <a:r>
              <a:rPr lang="en-US" sz="2400" dirty="0" err="1">
                <a:solidFill>
                  <a:srgbClr val="FFFFFF"/>
                </a:solidFill>
              </a:rPr>
              <a:t>følelsesmæssig</a:t>
            </a:r>
            <a:r>
              <a:rPr lang="en-US" sz="2400" dirty="0">
                <a:solidFill>
                  <a:srgbClr val="FFFFFF"/>
                </a:solidFill>
              </a:rPr>
              <a:t> </a:t>
            </a:r>
            <a:r>
              <a:rPr lang="en-US" sz="2400" dirty="0" err="1">
                <a:solidFill>
                  <a:srgbClr val="FFFFFF"/>
                </a:solidFill>
              </a:rPr>
              <a:t>erkendelse</a:t>
            </a:r>
            <a:r>
              <a:rPr lang="en-US" sz="2400" dirty="0">
                <a:solidFill>
                  <a:srgbClr val="FFFFFF"/>
                </a:solidFill>
              </a:rPr>
              <a:t>. </a:t>
            </a:r>
            <a:r>
              <a:rPr lang="en-US" sz="2400" dirty="0" err="1">
                <a:solidFill>
                  <a:srgbClr val="FFFFFF"/>
                </a:solidFill>
              </a:rPr>
              <a:t>Klienten</a:t>
            </a:r>
            <a:r>
              <a:rPr lang="en-US" sz="2400" dirty="0">
                <a:solidFill>
                  <a:srgbClr val="FFFFFF"/>
                </a:solidFill>
              </a:rPr>
              <a:t>  </a:t>
            </a:r>
            <a:r>
              <a:rPr lang="en-US" sz="2400" dirty="0" err="1">
                <a:solidFill>
                  <a:srgbClr val="FFFFFF"/>
                </a:solidFill>
              </a:rPr>
              <a:t>godt</a:t>
            </a:r>
            <a:r>
              <a:rPr lang="en-US" sz="2400" dirty="0">
                <a:solidFill>
                  <a:srgbClr val="FFFFFF"/>
                </a:solidFill>
              </a:rPr>
              <a:t> </a:t>
            </a:r>
            <a:r>
              <a:rPr lang="en-US" sz="2400" dirty="0" err="1">
                <a:solidFill>
                  <a:srgbClr val="FFFFFF"/>
                </a:solidFill>
              </a:rPr>
              <a:t>kan</a:t>
            </a:r>
            <a:r>
              <a:rPr lang="en-US" sz="2400" dirty="0">
                <a:solidFill>
                  <a:srgbClr val="FFFFFF"/>
                </a:solidFill>
              </a:rPr>
              <a:t> se </a:t>
            </a:r>
            <a:r>
              <a:rPr lang="en-US" sz="2400" dirty="0" err="1">
                <a:solidFill>
                  <a:srgbClr val="FFFFFF"/>
                </a:solidFill>
              </a:rPr>
              <a:t>pointen</a:t>
            </a:r>
            <a:r>
              <a:rPr lang="en-US" sz="2400" dirty="0">
                <a:solidFill>
                  <a:srgbClr val="FFFFFF"/>
                </a:solidFill>
              </a:rPr>
              <a:t>, men </a:t>
            </a:r>
            <a:r>
              <a:rPr lang="en-US" sz="2400" dirty="0" err="1">
                <a:solidFill>
                  <a:srgbClr val="FFFFFF"/>
                </a:solidFill>
              </a:rPr>
              <a:t>ikke</a:t>
            </a:r>
            <a:r>
              <a:rPr lang="en-US" sz="2400" dirty="0">
                <a:solidFill>
                  <a:srgbClr val="FFFFFF"/>
                </a:solidFill>
              </a:rPr>
              <a:t> </a:t>
            </a:r>
            <a:r>
              <a:rPr lang="en-US" sz="2400" dirty="0" err="1">
                <a:solidFill>
                  <a:srgbClr val="FFFFFF"/>
                </a:solidFill>
              </a:rPr>
              <a:t>mærke</a:t>
            </a:r>
            <a:r>
              <a:rPr lang="en-US" sz="2400" dirty="0">
                <a:solidFill>
                  <a:srgbClr val="FFFFFF"/>
                </a:solidFill>
              </a:rPr>
              <a:t>, at </a:t>
            </a:r>
            <a:r>
              <a:rPr lang="en-US" sz="2400" dirty="0" err="1">
                <a:solidFill>
                  <a:srgbClr val="FFFFFF"/>
                </a:solidFill>
              </a:rPr>
              <a:t>det</a:t>
            </a:r>
            <a:r>
              <a:rPr lang="en-US" sz="2400" dirty="0">
                <a:solidFill>
                  <a:srgbClr val="FFFFFF"/>
                </a:solidFill>
              </a:rPr>
              <a:t> </a:t>
            </a:r>
            <a:r>
              <a:rPr lang="en-US" sz="2400" dirty="0" err="1">
                <a:solidFill>
                  <a:srgbClr val="FFFFFF"/>
                </a:solidFill>
              </a:rPr>
              <a:t>gør</a:t>
            </a:r>
            <a:r>
              <a:rPr lang="en-US" sz="2400" dirty="0">
                <a:solidFill>
                  <a:srgbClr val="FFFFFF"/>
                </a:solidFill>
              </a:rPr>
              <a:t> </a:t>
            </a:r>
            <a:r>
              <a:rPr lang="en-US" sz="2400" dirty="0" err="1">
                <a:solidFill>
                  <a:srgbClr val="FFFFFF"/>
                </a:solidFill>
              </a:rPr>
              <a:t>nogen</a:t>
            </a:r>
            <a:r>
              <a:rPr lang="en-US" sz="2400" dirty="0">
                <a:solidFill>
                  <a:srgbClr val="FFFFFF"/>
                </a:solidFill>
              </a:rPr>
              <a:t> </a:t>
            </a:r>
            <a:r>
              <a:rPr lang="en-US" sz="2400" dirty="0" err="1">
                <a:solidFill>
                  <a:srgbClr val="FFFFFF"/>
                </a:solidFill>
              </a:rPr>
              <a:t>forskel</a:t>
            </a:r>
            <a:endParaRPr lang="en-US" sz="2400" dirty="0">
              <a:solidFill>
                <a:srgbClr val="FFFFFF"/>
              </a:solidFill>
            </a:endParaRPr>
          </a:p>
          <a:p>
            <a:pPr>
              <a:lnSpc>
                <a:spcPct val="90000"/>
              </a:lnSpc>
              <a:spcBef>
                <a:spcPts val="364"/>
              </a:spcBef>
              <a:buClr>
                <a:srgbClr val="FF6600"/>
              </a:buClr>
              <a:defRPr/>
            </a:pPr>
            <a:endParaRPr lang="en-US" sz="2400" dirty="0">
              <a:solidFill>
                <a:srgbClr val="FFFFFF"/>
              </a:solidFill>
            </a:endParaRPr>
          </a:p>
        </p:txBody>
      </p:sp>
      <p:sp>
        <p:nvSpPr>
          <p:cNvPr id="3" name="Pladsholder til sidefod 2"/>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2143254891"/>
      </p:ext>
    </p:extLst>
  </p:cSld>
  <p:clrMapOvr>
    <a:masterClrMapping/>
  </p:clrMapOvr>
  <p:transition>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solidFill>
                  <a:srgbClr val="F8E950"/>
                </a:solidFill>
              </a:rPr>
              <a:t>Plenumøvelse</a:t>
            </a:r>
          </a:p>
        </p:txBody>
      </p:sp>
      <p:pic>
        <p:nvPicPr>
          <p:cNvPr id="5" name="Pladsholder til indhold 4" descr="Edderkoppen skriveskema.pdf"/>
          <p:cNvPicPr>
            <a:picLocks noGrp="1" noChangeAspect="1"/>
          </p:cNvPicPr>
          <p:nvPr>
            <p:ph idx="1"/>
          </p:nvPr>
        </p:nvPicPr>
        <p:blipFill>
          <a:blip r:embed="rId2">
            <a:extLst>
              <a:ext uri="{28A0092B-C50C-407E-A947-70E740481C1C}">
                <a14:useLocalDpi xmlns:a14="http://schemas.microsoft.com/office/drawing/2010/main" val="0"/>
              </a:ext>
            </a:extLst>
          </a:blip>
          <a:srcRect t="11087" b="11087"/>
          <a:stretch>
            <a:fillRect/>
          </a:stretch>
        </p:blipFill>
        <p:spPr/>
      </p:pic>
      <p:sp>
        <p:nvSpPr>
          <p:cNvPr id="7" name="Pladsholder til sidefod 6"/>
          <p:cNvSpPr>
            <a:spLocks noGrp="1"/>
          </p:cNvSpPr>
          <p:nvPr>
            <p:ph type="ftr" sz="quarter" idx="11"/>
          </p:nvPr>
        </p:nvSpPr>
        <p:spPr/>
        <p:txBody>
          <a:bodyPr/>
          <a:lstStyle/>
          <a:p>
            <a:pPr defTabSz="457200"/>
            <a:r>
              <a:rPr lang="da-DK" dirty="0">
                <a:solidFill>
                  <a:prstClr val="white"/>
                </a:solidFill>
                <a:latin typeface="Calibri"/>
              </a:rPr>
              <a:t>Lena Højgård Isager </a:t>
            </a:r>
            <a:r>
              <a:rPr lang="da-DK" dirty="0" err="1">
                <a:solidFill>
                  <a:prstClr val="white"/>
                </a:solidFill>
                <a:latin typeface="Calibri"/>
              </a:rPr>
              <a:t>www.pkf.name</a:t>
            </a:r>
            <a:endParaRPr lang="da-DK" dirty="0">
              <a:solidFill>
                <a:prstClr val="white"/>
              </a:solidFill>
              <a:latin typeface="Calibri"/>
            </a:endParaRPr>
          </a:p>
        </p:txBody>
      </p:sp>
    </p:spTree>
    <p:extLst>
      <p:ext uri="{BB962C8B-B14F-4D97-AF65-F5344CB8AC3E}">
        <p14:creationId xmlns:p14="http://schemas.microsoft.com/office/powerpoint/2010/main" val="366704165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Oval 1"/>
          <p:cNvSpPr>
            <a:spLocks/>
          </p:cNvSpPr>
          <p:nvPr/>
        </p:nvSpPr>
        <p:spPr bwMode="auto">
          <a:xfrm>
            <a:off x="2552700" y="1008211"/>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da-DK" sz="1600" b="1">
                <a:solidFill>
                  <a:srgbClr val="000000"/>
                </a:solidFill>
                <a:latin typeface="Calibri"/>
                <a:ea typeface="ＭＳ Ｐゴシック" charset="0"/>
                <a:cs typeface="Calibri"/>
                <a:sym typeface="Comic Sans MS" charset="0"/>
              </a:rPr>
              <a:t>Opmærksomhed</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Hvad ville så være i fokus for din opmærksomhed?</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Hvordan ville opmærksomheden så være?</a:t>
            </a:r>
          </a:p>
          <a:p>
            <a:pPr marL="35867" algn="ctr" defTabSz="421660" fontAlgn="base">
              <a:spcBef>
                <a:spcPct val="0"/>
              </a:spcBef>
              <a:spcAft>
                <a:spcPct val="0"/>
              </a:spcAft>
            </a:pPr>
            <a:endParaRPr lang="da-DK" sz="1200">
              <a:solidFill>
                <a:srgbClr val="000000"/>
              </a:solidFill>
              <a:latin typeface="Calibri"/>
              <a:ea typeface="ＭＳ Ｐゴシック" charset="0"/>
              <a:cs typeface="Calibri"/>
              <a:sym typeface="Comic Sans MS" charset="0"/>
            </a:endParaRPr>
          </a:p>
        </p:txBody>
      </p:sp>
      <p:sp>
        <p:nvSpPr>
          <p:cNvPr id="60419" name="Oval 3"/>
          <p:cNvSpPr>
            <a:spLocks/>
          </p:cNvSpPr>
          <p:nvPr/>
        </p:nvSpPr>
        <p:spPr bwMode="auto">
          <a:xfrm>
            <a:off x="3533331" y="4707367"/>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da-DK" sz="1600" b="1">
                <a:solidFill>
                  <a:srgbClr val="000000"/>
                </a:solidFill>
                <a:latin typeface="Calibri"/>
                <a:ea typeface="ＭＳ Ｐゴシック" charset="0"/>
                <a:cs typeface="Calibri"/>
                <a:sym typeface="Comic Sans MS" charset="0"/>
              </a:rPr>
              <a:t>Motivation</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Hvad ville du være optaget af, hvis du kunne bevare medfølelsen og roen  i situationen?</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Ville du have lyst til at bevare relationen?</a:t>
            </a:r>
          </a:p>
        </p:txBody>
      </p:sp>
      <p:sp>
        <p:nvSpPr>
          <p:cNvPr id="60420" name="Oval 4"/>
          <p:cNvSpPr>
            <a:spLocks/>
          </p:cNvSpPr>
          <p:nvPr/>
        </p:nvSpPr>
        <p:spPr bwMode="auto">
          <a:xfrm>
            <a:off x="6723300" y="4566575"/>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da-DK" sz="1600" b="1">
                <a:solidFill>
                  <a:srgbClr val="000000"/>
                </a:solidFill>
                <a:latin typeface="Calibri"/>
                <a:ea typeface="ＭＳ Ｐゴシック" charset="0"/>
                <a:cs typeface="Calibri"/>
                <a:sym typeface="Comic Sans MS" charset="0"/>
              </a:rPr>
              <a:t>Følelser / kropslige fornemmelser</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Hvordan ville du så have haft det?</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Hvordan ville kroppen så være?</a:t>
            </a:r>
          </a:p>
        </p:txBody>
      </p:sp>
      <p:sp>
        <p:nvSpPr>
          <p:cNvPr id="60421" name="Oval 5"/>
          <p:cNvSpPr>
            <a:spLocks/>
          </p:cNvSpPr>
          <p:nvPr/>
        </p:nvSpPr>
        <p:spPr bwMode="auto">
          <a:xfrm>
            <a:off x="1614847" y="3001473"/>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da-DK" sz="1600" b="1">
                <a:solidFill>
                  <a:srgbClr val="000000"/>
                </a:solidFill>
                <a:latin typeface="Calibri"/>
                <a:ea typeface="ＭＳ Ｐゴシック" charset="0"/>
                <a:cs typeface="Calibri"/>
                <a:sym typeface="Comic Sans MS" charset="0"/>
              </a:rPr>
              <a:t>Forestillinger</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Har du nogle positive erindringer fra lign. situationer?</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Har du tidligere haft gode oplevelser med den/ de andre?</a:t>
            </a:r>
          </a:p>
        </p:txBody>
      </p:sp>
      <p:sp>
        <p:nvSpPr>
          <p:cNvPr id="60422" name="Oval 6"/>
          <p:cNvSpPr>
            <a:spLocks/>
          </p:cNvSpPr>
          <p:nvPr/>
        </p:nvSpPr>
        <p:spPr bwMode="auto">
          <a:xfrm>
            <a:off x="7916638" y="2664210"/>
            <a:ext cx="2626763" cy="1902365"/>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da-DK" sz="1600" b="1">
                <a:solidFill>
                  <a:srgbClr val="000000"/>
                </a:solidFill>
                <a:latin typeface="Calibri"/>
                <a:ea typeface="ＭＳ Ｐゴシック" charset="0"/>
                <a:cs typeface="Calibri"/>
                <a:sym typeface="Comic Sans MS" charset="0"/>
              </a:rPr>
              <a:t>Adfærd</a:t>
            </a:r>
            <a:endParaRPr lang="da-DK" sz="1200">
              <a:solidFill>
                <a:srgbClr val="000000"/>
              </a:solidFill>
              <a:latin typeface="Calibri"/>
              <a:ea typeface="ＭＳ Ｐゴシック" charset="0"/>
              <a:cs typeface="Calibri"/>
              <a:sym typeface="Comic Sans MS" charset="0"/>
            </a:endParaRP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Hvilke handlinger kunne du have foretaget dig?</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Ydre handlinger? </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Indre handlinger? ( fx. talt til 10 eller trukket vejret)</a:t>
            </a:r>
          </a:p>
        </p:txBody>
      </p:sp>
      <p:sp>
        <p:nvSpPr>
          <p:cNvPr id="60423" name="Oval 7"/>
          <p:cNvSpPr>
            <a:spLocks/>
          </p:cNvSpPr>
          <p:nvPr/>
        </p:nvSpPr>
        <p:spPr bwMode="auto">
          <a:xfrm>
            <a:off x="6449331" y="557504"/>
            <a:ext cx="3454204" cy="2020329"/>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da-DK" sz="1600" b="1" err="1">
                <a:solidFill>
                  <a:srgbClr val="000000"/>
                </a:solidFill>
                <a:latin typeface="Calibri"/>
                <a:ea typeface="ＭＳ Ｐゴシック" charset="0"/>
                <a:cs typeface="Calibri"/>
                <a:sym typeface="Comic Sans MS" charset="0"/>
              </a:rPr>
              <a:t>Reflekteren</a:t>
            </a:r>
            <a:endParaRPr lang="da-DK" sz="1200">
              <a:solidFill>
                <a:srgbClr val="000000"/>
              </a:solidFill>
              <a:latin typeface="Calibri"/>
              <a:ea typeface="ＭＳ Ｐゴシック" charset="0"/>
              <a:cs typeface="Calibri"/>
              <a:sym typeface="Comic Sans MS" charset="0"/>
            </a:endParaRP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Hvis du havde haft medfølelse og været optaget af at bevare relationen, hvad ville du så have tænkt?</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Om dig selv?</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Om andre?</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Om situationen?</a:t>
            </a:r>
          </a:p>
        </p:txBody>
      </p:sp>
      <p:sp>
        <p:nvSpPr>
          <p:cNvPr id="60424" name="Line 8"/>
          <p:cNvSpPr>
            <a:spLocks noChangeShapeType="1"/>
          </p:cNvSpPr>
          <p:nvPr/>
        </p:nvSpPr>
        <p:spPr bwMode="auto">
          <a:xfrm flipV="1">
            <a:off x="6929475" y="3503294"/>
            <a:ext cx="987163" cy="2300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5" name="Line 9"/>
          <p:cNvSpPr>
            <a:spLocks noChangeShapeType="1"/>
          </p:cNvSpPr>
          <p:nvPr/>
        </p:nvSpPr>
        <p:spPr bwMode="auto">
          <a:xfrm flipH="1">
            <a:off x="5237308" y="4058467"/>
            <a:ext cx="450396" cy="693148"/>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6" name="Line 10"/>
          <p:cNvSpPr>
            <a:spLocks noChangeShapeType="1"/>
          </p:cNvSpPr>
          <p:nvPr/>
        </p:nvSpPr>
        <p:spPr bwMode="auto">
          <a:xfrm>
            <a:off x="6558643" y="3887886"/>
            <a:ext cx="659266" cy="922519"/>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7" name="Line 11"/>
          <p:cNvSpPr>
            <a:spLocks noChangeShapeType="1"/>
          </p:cNvSpPr>
          <p:nvPr/>
        </p:nvSpPr>
        <p:spPr bwMode="auto">
          <a:xfrm>
            <a:off x="5108803" y="2355397"/>
            <a:ext cx="493260" cy="804472"/>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8" name="Line 12"/>
          <p:cNvSpPr>
            <a:spLocks noChangeShapeType="1"/>
          </p:cNvSpPr>
          <p:nvPr/>
        </p:nvSpPr>
        <p:spPr bwMode="auto">
          <a:xfrm>
            <a:off x="4530848" y="3655535"/>
            <a:ext cx="706461" cy="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9" name="Line 13"/>
          <p:cNvSpPr>
            <a:spLocks noChangeShapeType="1"/>
          </p:cNvSpPr>
          <p:nvPr/>
        </p:nvSpPr>
        <p:spPr bwMode="auto">
          <a:xfrm flipH="1">
            <a:off x="6449331" y="2317850"/>
            <a:ext cx="593726" cy="842027"/>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30" name="Rectangle 14"/>
          <p:cNvSpPr>
            <a:spLocks/>
          </p:cNvSpPr>
          <p:nvPr/>
        </p:nvSpPr>
        <p:spPr bwMode="auto">
          <a:xfrm>
            <a:off x="2073189" y="557503"/>
            <a:ext cx="8752284" cy="3429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36437" bIns="0"/>
          <a:lstStyle/>
          <a:p>
            <a:pPr marL="35867" defTabSz="421660" fontAlgn="base">
              <a:spcBef>
                <a:spcPct val="0"/>
              </a:spcBef>
              <a:spcAft>
                <a:spcPct val="0"/>
              </a:spcAft>
            </a:pPr>
            <a:r>
              <a:rPr lang="da-DK" sz="1400">
                <a:solidFill>
                  <a:srgbClr val="000000"/>
                </a:solidFill>
                <a:latin typeface="Calibri"/>
                <a:ea typeface="ＭＳ Ｐゴシック" charset="0"/>
                <a:cs typeface="Calibri"/>
                <a:sym typeface="Comic Sans MS" charset="0"/>
              </a:rPr>
              <a:t>Situation: Beskriv kort hændelsesforløbet, hvor, hvornår  og hvem</a:t>
            </a:r>
          </a:p>
        </p:txBody>
      </p:sp>
      <p:sp>
        <p:nvSpPr>
          <p:cNvPr id="3" name="Tekstfelt 2"/>
          <p:cNvSpPr txBox="1"/>
          <p:nvPr/>
        </p:nvSpPr>
        <p:spPr>
          <a:xfrm>
            <a:off x="4198471" y="43962"/>
            <a:ext cx="3019438" cy="800219"/>
          </a:xfrm>
          <a:prstGeom prst="rect">
            <a:avLst/>
          </a:prstGeom>
          <a:noFill/>
        </p:spPr>
        <p:txBody>
          <a:bodyPr wrap="square" rtlCol="0">
            <a:spAutoFit/>
          </a:bodyPr>
          <a:lstStyle/>
          <a:p>
            <a:pPr algn="ctr" defTabSz="457200"/>
            <a:r>
              <a:rPr lang="da-DK" sz="2800" b="1">
                <a:solidFill>
                  <a:srgbClr val="000000"/>
                </a:solidFill>
                <a:latin typeface="Calibri"/>
                <a:ea typeface="ＭＳ Ｐゴシック" charset="0"/>
                <a:cs typeface="Calibri"/>
                <a:sym typeface="Comic Sans MS" charset="0"/>
              </a:rPr>
              <a:t>Spørgeguide:</a:t>
            </a:r>
          </a:p>
          <a:p>
            <a:pPr algn="ctr" defTabSz="457200"/>
            <a:endParaRPr lang="da-DK">
              <a:solidFill>
                <a:srgbClr val="000000"/>
              </a:solidFill>
              <a:latin typeface="Comic Sans MS"/>
              <a:ea typeface="ヒラギノ明朝 ProN W3"/>
              <a:cs typeface="ヒラギノ明朝 ProN W3"/>
            </a:endParaRPr>
          </a:p>
        </p:txBody>
      </p:sp>
      <p:sp>
        <p:nvSpPr>
          <p:cNvPr id="18" name="Oval 2"/>
          <p:cNvSpPr>
            <a:spLocks/>
          </p:cNvSpPr>
          <p:nvPr/>
        </p:nvSpPr>
        <p:spPr bwMode="auto">
          <a:xfrm>
            <a:off x="5061857" y="2847704"/>
            <a:ext cx="2122714" cy="1267097"/>
          </a:xfrm>
          <a:prstGeom prst="ellipse">
            <a:avLst/>
          </a:prstGeom>
          <a:solidFill>
            <a:srgbClr val="558E28"/>
          </a:solidFill>
          <a:ln w="25400">
            <a:solidFill>
              <a:schemeClr val="tx1"/>
            </a:solidFill>
            <a:round/>
            <a:headEnd/>
            <a:tailEnd/>
          </a:ln>
        </p:spPr>
        <p:txBody>
          <a:bodyPr lIns="0" tIns="0" rIns="36465" bIns="0" anchor="ctr"/>
          <a:lstStyle/>
          <a:p>
            <a:pPr marL="35895" algn="ctr" defTabSz="456836"/>
            <a:r>
              <a:rPr lang="da-DK" sz="2200">
                <a:solidFill>
                  <a:srgbClr val="000000"/>
                </a:solidFill>
                <a:latin typeface="Calibri"/>
                <a:ea typeface="ＭＳ Ｐゴシック" charset="0"/>
                <a:cs typeface="Calibri"/>
                <a:sym typeface="Comic Sans MS" charset="0"/>
              </a:rPr>
              <a:t>Medfølelse</a:t>
            </a:r>
          </a:p>
        </p:txBody>
      </p:sp>
    </p:spTree>
    <p:extLst>
      <p:ext uri="{BB962C8B-B14F-4D97-AF65-F5344CB8AC3E}">
        <p14:creationId xmlns:p14="http://schemas.microsoft.com/office/powerpoint/2010/main" val="2824943918"/>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Oval 1"/>
          <p:cNvSpPr>
            <a:spLocks/>
          </p:cNvSpPr>
          <p:nvPr/>
        </p:nvSpPr>
        <p:spPr bwMode="auto">
          <a:xfrm>
            <a:off x="2552700" y="1008211"/>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en-US" sz="1200">
                <a:solidFill>
                  <a:srgbClr val="000000"/>
                </a:solidFill>
                <a:latin typeface="Calibri"/>
                <a:ea typeface="ＭＳ Ｐゴシック" charset="0"/>
                <a:cs typeface="Calibri"/>
                <a:sym typeface="Comic Sans MS" charset="0"/>
              </a:rPr>
              <a:t>Opmærksomhed</a:t>
            </a:r>
          </a:p>
        </p:txBody>
      </p:sp>
      <p:sp>
        <p:nvSpPr>
          <p:cNvPr id="60419" name="Oval 3"/>
          <p:cNvSpPr>
            <a:spLocks/>
          </p:cNvSpPr>
          <p:nvPr/>
        </p:nvSpPr>
        <p:spPr bwMode="auto">
          <a:xfrm>
            <a:off x="3533331" y="4707367"/>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en-US" sz="1200">
                <a:solidFill>
                  <a:srgbClr val="000000"/>
                </a:solidFill>
                <a:latin typeface="Calibri"/>
                <a:ea typeface="ＭＳ Ｐゴシック" charset="0"/>
                <a:cs typeface="Calibri"/>
                <a:sym typeface="Comic Sans MS" charset="0"/>
              </a:rPr>
              <a:t>Motivation</a:t>
            </a:r>
          </a:p>
        </p:txBody>
      </p:sp>
      <p:sp>
        <p:nvSpPr>
          <p:cNvPr id="60420" name="Oval 4"/>
          <p:cNvSpPr>
            <a:spLocks/>
          </p:cNvSpPr>
          <p:nvPr/>
        </p:nvSpPr>
        <p:spPr bwMode="auto">
          <a:xfrm>
            <a:off x="6723300" y="4566575"/>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en-US" sz="1200">
                <a:solidFill>
                  <a:srgbClr val="000000"/>
                </a:solidFill>
                <a:latin typeface="Calibri"/>
                <a:ea typeface="ＭＳ Ｐゴシック" charset="0"/>
                <a:cs typeface="Calibri"/>
                <a:sym typeface="Comic Sans MS" charset="0"/>
              </a:rPr>
              <a:t>Følelser</a:t>
            </a:r>
          </a:p>
        </p:txBody>
      </p:sp>
      <p:sp>
        <p:nvSpPr>
          <p:cNvPr id="60421" name="Oval 5"/>
          <p:cNvSpPr>
            <a:spLocks/>
          </p:cNvSpPr>
          <p:nvPr/>
        </p:nvSpPr>
        <p:spPr bwMode="auto">
          <a:xfrm>
            <a:off x="1614847" y="3001473"/>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en-US" sz="1200">
                <a:solidFill>
                  <a:srgbClr val="000000"/>
                </a:solidFill>
                <a:latin typeface="Calibri"/>
                <a:ea typeface="ＭＳ Ｐゴシック" charset="0"/>
                <a:cs typeface="Calibri"/>
                <a:sym typeface="Comic Sans MS" charset="0"/>
              </a:rPr>
              <a:t>Forestillinger</a:t>
            </a:r>
          </a:p>
        </p:txBody>
      </p:sp>
      <p:sp>
        <p:nvSpPr>
          <p:cNvPr id="60422" name="Oval 6"/>
          <p:cNvSpPr>
            <a:spLocks/>
          </p:cNvSpPr>
          <p:nvPr/>
        </p:nvSpPr>
        <p:spPr bwMode="auto">
          <a:xfrm>
            <a:off x="7916638" y="2664210"/>
            <a:ext cx="2626763" cy="1902365"/>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en-US" sz="1200">
                <a:solidFill>
                  <a:srgbClr val="000000"/>
                </a:solidFill>
                <a:latin typeface="Calibri"/>
                <a:ea typeface="ＭＳ Ｐゴシック" charset="0"/>
                <a:cs typeface="Calibri"/>
                <a:sym typeface="Comic Sans MS" charset="0"/>
              </a:rPr>
              <a:t>Adfærd</a:t>
            </a:r>
          </a:p>
        </p:txBody>
      </p:sp>
      <p:sp>
        <p:nvSpPr>
          <p:cNvPr id="60423" name="Oval 7"/>
          <p:cNvSpPr>
            <a:spLocks/>
          </p:cNvSpPr>
          <p:nvPr/>
        </p:nvSpPr>
        <p:spPr bwMode="auto">
          <a:xfrm>
            <a:off x="6449331" y="557504"/>
            <a:ext cx="3454204" cy="2020329"/>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en-US" sz="1200" err="1">
                <a:solidFill>
                  <a:srgbClr val="000000"/>
                </a:solidFill>
                <a:latin typeface="Calibri"/>
                <a:ea typeface="ＭＳ Ｐゴシック" charset="0"/>
                <a:cs typeface="Calibri"/>
                <a:sym typeface="Comic Sans MS" charset="0"/>
              </a:rPr>
              <a:t>Reflekteren</a:t>
            </a:r>
            <a:endParaRPr lang="en-US" sz="1200">
              <a:solidFill>
                <a:srgbClr val="000000"/>
              </a:solidFill>
              <a:latin typeface="Calibri"/>
              <a:ea typeface="ＭＳ Ｐゴシック" charset="0"/>
              <a:cs typeface="Calibri"/>
              <a:sym typeface="Comic Sans MS" charset="0"/>
            </a:endParaRPr>
          </a:p>
        </p:txBody>
      </p:sp>
      <p:sp>
        <p:nvSpPr>
          <p:cNvPr id="60424" name="Line 8"/>
          <p:cNvSpPr>
            <a:spLocks noChangeShapeType="1"/>
          </p:cNvSpPr>
          <p:nvPr/>
        </p:nvSpPr>
        <p:spPr bwMode="auto">
          <a:xfrm flipV="1">
            <a:off x="6929475" y="3503294"/>
            <a:ext cx="987163" cy="2300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5" name="Line 9"/>
          <p:cNvSpPr>
            <a:spLocks noChangeShapeType="1"/>
          </p:cNvSpPr>
          <p:nvPr/>
        </p:nvSpPr>
        <p:spPr bwMode="auto">
          <a:xfrm flipH="1">
            <a:off x="5237308" y="4058467"/>
            <a:ext cx="450396" cy="693148"/>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6" name="Line 10"/>
          <p:cNvSpPr>
            <a:spLocks noChangeShapeType="1"/>
          </p:cNvSpPr>
          <p:nvPr/>
        </p:nvSpPr>
        <p:spPr bwMode="auto">
          <a:xfrm>
            <a:off x="6558643" y="3887886"/>
            <a:ext cx="659266" cy="922519"/>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7" name="Line 11"/>
          <p:cNvSpPr>
            <a:spLocks noChangeShapeType="1"/>
          </p:cNvSpPr>
          <p:nvPr/>
        </p:nvSpPr>
        <p:spPr bwMode="auto">
          <a:xfrm>
            <a:off x="5108803" y="2355397"/>
            <a:ext cx="493260" cy="804472"/>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8" name="Line 12"/>
          <p:cNvSpPr>
            <a:spLocks noChangeShapeType="1"/>
          </p:cNvSpPr>
          <p:nvPr/>
        </p:nvSpPr>
        <p:spPr bwMode="auto">
          <a:xfrm>
            <a:off x="4530848" y="3655535"/>
            <a:ext cx="706461" cy="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9" name="Line 13"/>
          <p:cNvSpPr>
            <a:spLocks noChangeShapeType="1"/>
          </p:cNvSpPr>
          <p:nvPr/>
        </p:nvSpPr>
        <p:spPr bwMode="auto">
          <a:xfrm flipH="1">
            <a:off x="6449331" y="2317850"/>
            <a:ext cx="593726" cy="842027"/>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30" name="Rectangle 14"/>
          <p:cNvSpPr>
            <a:spLocks/>
          </p:cNvSpPr>
          <p:nvPr/>
        </p:nvSpPr>
        <p:spPr bwMode="auto">
          <a:xfrm>
            <a:off x="2552700" y="254726"/>
            <a:ext cx="7086600" cy="6400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36437" bIns="0"/>
          <a:lstStyle/>
          <a:p>
            <a:pPr marL="35867" defTabSz="421660" fontAlgn="base">
              <a:spcBef>
                <a:spcPct val="0"/>
              </a:spcBef>
              <a:spcAft>
                <a:spcPct val="0"/>
              </a:spcAft>
            </a:pPr>
            <a:r>
              <a:rPr lang="en-US" sz="1400">
                <a:solidFill>
                  <a:srgbClr val="000000"/>
                </a:solidFill>
                <a:latin typeface="Calibri"/>
                <a:ea typeface="ＭＳ Ｐゴシック" charset="0"/>
                <a:cs typeface="Calibri"/>
                <a:sym typeface="Comic Sans MS" charset="0"/>
              </a:rPr>
              <a:t>Situation:</a:t>
            </a:r>
          </a:p>
        </p:txBody>
      </p:sp>
      <p:sp>
        <p:nvSpPr>
          <p:cNvPr id="20" name="Oval 2"/>
          <p:cNvSpPr>
            <a:spLocks/>
          </p:cNvSpPr>
          <p:nvPr/>
        </p:nvSpPr>
        <p:spPr bwMode="auto">
          <a:xfrm>
            <a:off x="5061857" y="2847704"/>
            <a:ext cx="2122714" cy="1267097"/>
          </a:xfrm>
          <a:prstGeom prst="ellipse">
            <a:avLst/>
          </a:prstGeom>
          <a:solidFill>
            <a:srgbClr val="558E28"/>
          </a:solidFill>
          <a:ln w="25400">
            <a:solidFill>
              <a:schemeClr val="tx1"/>
            </a:solidFill>
            <a:round/>
            <a:headEnd/>
            <a:tailEnd/>
          </a:ln>
        </p:spPr>
        <p:txBody>
          <a:bodyPr lIns="0" tIns="0" rIns="36465" bIns="0" anchor="ctr"/>
          <a:lstStyle/>
          <a:p>
            <a:pPr marL="35895" algn="ctr" defTabSz="456836"/>
            <a:r>
              <a:rPr lang="en-US" sz="2200" err="1">
                <a:solidFill>
                  <a:srgbClr val="000000"/>
                </a:solidFill>
                <a:latin typeface="Calibri"/>
                <a:ea typeface="ＭＳ Ｐゴシック" charset="0"/>
                <a:cs typeface="Calibri"/>
                <a:sym typeface="Comic Sans MS" charset="0"/>
              </a:rPr>
              <a:t>Medfølelse</a:t>
            </a:r>
            <a:endParaRPr lang="en-US" sz="2200">
              <a:solidFill>
                <a:srgbClr val="000000"/>
              </a:solidFill>
              <a:latin typeface="Calibri"/>
              <a:ea typeface="ＭＳ Ｐゴシック" charset="0"/>
              <a:cs typeface="Calibri"/>
              <a:sym typeface="Comic Sans MS" charset="0"/>
            </a:endParaRPr>
          </a:p>
        </p:txBody>
      </p:sp>
    </p:spTree>
    <p:extLst>
      <p:ext uri="{BB962C8B-B14F-4D97-AF65-F5344CB8AC3E}">
        <p14:creationId xmlns:p14="http://schemas.microsoft.com/office/powerpoint/2010/main" val="1826044858"/>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a:bodyPr>
          <a:lstStyle/>
          <a:p>
            <a:r>
              <a:rPr lang="da-DK" sz="4000">
                <a:solidFill>
                  <a:srgbClr val="F8E950"/>
                </a:solidFill>
              </a:rPr>
              <a:t>Refleksioner og hjemmearbejde</a:t>
            </a:r>
          </a:p>
        </p:txBody>
      </p:sp>
      <p:sp>
        <p:nvSpPr>
          <p:cNvPr id="5" name="Pladsholder til indhold 4"/>
          <p:cNvSpPr>
            <a:spLocks noGrp="1"/>
          </p:cNvSpPr>
          <p:nvPr>
            <p:ph idx="1"/>
          </p:nvPr>
        </p:nvSpPr>
        <p:spPr/>
        <p:txBody>
          <a:bodyPr>
            <a:normAutofit fontScale="77500" lnSpcReduction="20000"/>
          </a:bodyPr>
          <a:lstStyle/>
          <a:p>
            <a:pPr marL="0" indent="0">
              <a:buNone/>
            </a:pPr>
            <a:r>
              <a:rPr lang="da-DK">
                <a:solidFill>
                  <a:srgbClr val="FFFFFF"/>
                </a:solidFill>
              </a:rPr>
              <a:t>Fælles: Hvad er de vigtigste pointer fra dagen?</a:t>
            </a:r>
          </a:p>
          <a:p>
            <a:endParaRPr lang="da-DK">
              <a:solidFill>
                <a:srgbClr val="FFFFFF"/>
              </a:solidFill>
            </a:endParaRPr>
          </a:p>
          <a:p>
            <a:pPr marL="0" indent="0">
              <a:buNone/>
            </a:pPr>
            <a:r>
              <a:rPr lang="da-DK">
                <a:solidFill>
                  <a:srgbClr val="FFFFFF"/>
                </a:solidFill>
              </a:rPr>
              <a:t>Parvis: Plan for implementering:</a:t>
            </a:r>
          </a:p>
          <a:p>
            <a:pPr marL="0" indent="0">
              <a:buNone/>
            </a:pPr>
            <a:r>
              <a:rPr lang="da-DK" sz="2000">
                <a:solidFill>
                  <a:srgbClr val="FFFFFF"/>
                </a:solidFill>
              </a:rPr>
              <a:t>Hvordan vil </a:t>
            </a:r>
            <a:r>
              <a:rPr lang="da-DK" sz="2000" b="1">
                <a:solidFill>
                  <a:srgbClr val="FFFFFF"/>
                </a:solidFill>
              </a:rPr>
              <a:t>I</a:t>
            </a:r>
            <a:r>
              <a:rPr lang="da-DK" sz="2000">
                <a:solidFill>
                  <a:srgbClr val="FFFFFF"/>
                </a:solidFill>
              </a:rPr>
              <a:t> arbejde videre med den medfølelsesfokuserede tilgang?</a:t>
            </a:r>
          </a:p>
          <a:p>
            <a:pPr marL="0" indent="0">
              <a:buNone/>
            </a:pPr>
            <a:endParaRPr lang="da-DK" sz="2000">
              <a:solidFill>
                <a:srgbClr val="FFFFFF"/>
              </a:solidFill>
            </a:endParaRPr>
          </a:p>
          <a:p>
            <a:r>
              <a:rPr lang="da-DK" sz="2300">
                <a:solidFill>
                  <a:srgbClr val="FFFFFF"/>
                </a:solidFill>
              </a:rPr>
              <a:t>Med hinanden			Hvordan holde fast – hvilke møder kan understøtte?</a:t>
            </a:r>
          </a:p>
          <a:p>
            <a:pPr marL="0" indent="0">
              <a:buNone/>
            </a:pPr>
            <a:r>
              <a:rPr lang="da-DK" sz="2300">
                <a:solidFill>
                  <a:srgbClr val="FFFFFF"/>
                </a:solidFill>
              </a:rPr>
              <a:t>						Ledelsens rolle?</a:t>
            </a:r>
          </a:p>
          <a:p>
            <a:pPr marL="0" indent="0">
              <a:buNone/>
            </a:pPr>
            <a:endParaRPr lang="da-DK" sz="2300">
              <a:solidFill>
                <a:srgbClr val="FFFFFF"/>
              </a:solidFill>
            </a:endParaRPr>
          </a:p>
          <a:p>
            <a:r>
              <a:rPr lang="da-DK" sz="2300">
                <a:solidFill>
                  <a:srgbClr val="FFFFFF"/>
                </a:solidFill>
              </a:rPr>
              <a:t>Personligt arbejde:		Hvilke øvelser? Hvor ofte og hvornår?</a:t>
            </a:r>
          </a:p>
          <a:p>
            <a:pPr marL="0" indent="0">
              <a:buNone/>
            </a:pPr>
            <a:endParaRPr lang="da-DK" sz="2300">
              <a:solidFill>
                <a:srgbClr val="FFFFFF"/>
              </a:solidFill>
            </a:endParaRPr>
          </a:p>
          <a:p>
            <a:r>
              <a:rPr lang="da-DK" sz="2300">
                <a:solidFill>
                  <a:srgbClr val="FFFFFF"/>
                </a:solidFill>
              </a:rPr>
              <a:t>Klientarbejde:			Hvilke plancher, øvelser, modeller?</a:t>
            </a:r>
          </a:p>
          <a:p>
            <a:pPr marL="2743200" lvl="6" indent="0">
              <a:buNone/>
            </a:pPr>
            <a:r>
              <a:rPr lang="da-DK" sz="2300">
                <a:solidFill>
                  <a:srgbClr val="FFFFFF"/>
                </a:solidFill>
              </a:rPr>
              <a:t>Hvilke patienter?</a:t>
            </a:r>
          </a:p>
          <a:p>
            <a:pPr marL="2743200" lvl="6" indent="0">
              <a:buNone/>
            </a:pPr>
            <a:endParaRPr lang="da-DK" sz="2300">
              <a:solidFill>
                <a:srgbClr val="FFFFFF"/>
              </a:solidFill>
            </a:endParaRPr>
          </a:p>
          <a:p>
            <a:r>
              <a:rPr lang="da-DK" sz="2300">
                <a:solidFill>
                  <a:srgbClr val="FFFFFF"/>
                </a:solidFill>
              </a:rPr>
              <a:t>Træning:				Sammen med hvem?</a:t>
            </a:r>
          </a:p>
          <a:p>
            <a:pPr marL="2286000" lvl="5" indent="0">
              <a:buNone/>
            </a:pPr>
            <a:r>
              <a:rPr lang="da-DK" sz="2300">
                <a:solidFill>
                  <a:srgbClr val="FFFFFF"/>
                </a:solidFill>
              </a:rPr>
              <a:t>	Hvornår?</a:t>
            </a:r>
          </a:p>
          <a:p>
            <a:pPr marL="2286000" lvl="5" indent="0">
              <a:buNone/>
            </a:pPr>
            <a:endParaRPr lang="da-DK">
              <a:solidFill>
                <a:srgbClr val="FFFFFF"/>
              </a:solidFill>
            </a:endParaRPr>
          </a:p>
          <a:p>
            <a:pPr marL="2286000" lvl="5" indent="0">
              <a:buNone/>
            </a:pPr>
            <a:endParaRPr lang="da-DK">
              <a:solidFill>
                <a:srgbClr val="FFFFFF"/>
              </a:solidFill>
            </a:endParaRPr>
          </a:p>
          <a:p>
            <a:pPr marL="0" indent="0">
              <a:buNone/>
            </a:pPr>
            <a:endParaRPr lang="da-DK">
              <a:solidFill>
                <a:srgbClr val="FFFFFF"/>
              </a:solidFill>
            </a:endParaRPr>
          </a:p>
        </p:txBody>
      </p:sp>
      <p:sp>
        <p:nvSpPr>
          <p:cNvPr id="7" name="Pladsholder til sidefod 6"/>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200889765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1800895" y="237286"/>
            <a:ext cx="8229600" cy="1143000"/>
          </a:xfrm>
        </p:spPr>
        <p:txBody>
          <a:bodyPr>
            <a:normAutofit/>
          </a:bodyPr>
          <a:lstStyle/>
          <a:p>
            <a:r>
              <a:rPr lang="da-DK" sz="4000">
                <a:solidFill>
                  <a:srgbClr val="F8E950"/>
                </a:solidFill>
              </a:rPr>
              <a:t>Referencer og kilder til inspiration</a:t>
            </a:r>
          </a:p>
        </p:txBody>
      </p:sp>
      <p:sp>
        <p:nvSpPr>
          <p:cNvPr id="3" name="Pladsholder til indhold 2"/>
          <p:cNvSpPr>
            <a:spLocks noGrp="1"/>
          </p:cNvSpPr>
          <p:nvPr>
            <p:ph idx="4294967295"/>
          </p:nvPr>
        </p:nvSpPr>
        <p:spPr>
          <a:xfrm>
            <a:off x="2438400" y="1632858"/>
            <a:ext cx="8229600" cy="4525963"/>
          </a:xfrm>
          <a:noFill/>
        </p:spPr>
        <p:txBody>
          <a:bodyPr>
            <a:normAutofit fontScale="77500" lnSpcReduction="20000"/>
          </a:bodyPr>
          <a:lstStyle/>
          <a:p>
            <a:pPr marL="0" indent="0">
              <a:buNone/>
            </a:pPr>
            <a:r>
              <a:rPr lang="da-DK" sz="3300" dirty="0">
                <a:solidFill>
                  <a:srgbClr val="FFFFFF"/>
                </a:solidFill>
                <a:hlinkClick r:id="rId2"/>
              </a:rPr>
              <a:t>https://compassionatemind.co.uk</a:t>
            </a:r>
            <a:r>
              <a:rPr lang="da-DK" sz="3300" dirty="0">
                <a:solidFill>
                  <a:srgbClr val="FFFFFF"/>
                </a:solidFill>
              </a:rPr>
              <a:t> </a:t>
            </a:r>
            <a:r>
              <a:rPr lang="da-DK" sz="2400" dirty="0">
                <a:solidFill>
                  <a:srgbClr val="FFFFFF"/>
                </a:solidFill>
              </a:rPr>
              <a:t>Kik der for inspiration, videoer, kurser og konferencer, bøger og artikler</a:t>
            </a:r>
            <a:r>
              <a:rPr lang="da-DK" sz="2400" dirty="0">
                <a:solidFill>
                  <a:srgbClr val="FFFFFF"/>
                </a:solidFill>
                <a:sym typeface="Wingdings"/>
              </a:rPr>
              <a:t></a:t>
            </a:r>
            <a:endParaRPr lang="da-DK" sz="2400" dirty="0">
              <a:solidFill>
                <a:srgbClr val="FFFFFF"/>
              </a:solidFill>
            </a:endParaRPr>
          </a:p>
          <a:p>
            <a:pPr marL="0" indent="0">
              <a:buNone/>
            </a:pPr>
            <a:endParaRPr lang="da-DK" sz="2400" dirty="0">
              <a:solidFill>
                <a:srgbClr val="FFFFFF"/>
              </a:solidFill>
            </a:endParaRPr>
          </a:p>
          <a:p>
            <a:pPr marL="0" indent="0">
              <a:buNone/>
            </a:pPr>
            <a:r>
              <a:rPr lang="da-DK" sz="2400" b="1" dirty="0">
                <a:solidFill>
                  <a:srgbClr val="FFFFFF"/>
                </a:solidFill>
              </a:rPr>
              <a:t>Bøger på dansk:</a:t>
            </a:r>
          </a:p>
          <a:p>
            <a:pPr marL="0" indent="0">
              <a:buNone/>
            </a:pPr>
            <a:r>
              <a:rPr lang="da-DK" sz="2000" dirty="0">
                <a:solidFill>
                  <a:srgbClr val="FFFFFF"/>
                </a:solidFill>
              </a:rPr>
              <a:t>Paul Gilbert: Medfølelse og </a:t>
            </a:r>
            <a:r>
              <a:rPr lang="da-DK" sz="2000" dirty="0" err="1">
                <a:solidFill>
                  <a:srgbClr val="FFFFFF"/>
                </a:solidFill>
              </a:rPr>
              <a:t>mindfulness</a:t>
            </a:r>
            <a:r>
              <a:rPr lang="da-DK" sz="2000" dirty="0">
                <a:solidFill>
                  <a:srgbClr val="FFFFFF"/>
                </a:solidFill>
              </a:rPr>
              <a:t> – fra selvkritik til selvværd. Klim 2009</a:t>
            </a:r>
          </a:p>
          <a:p>
            <a:pPr marL="0" indent="0">
              <a:buNone/>
            </a:pPr>
            <a:r>
              <a:rPr lang="da-DK" sz="2000" dirty="0">
                <a:solidFill>
                  <a:srgbClr val="FFFFFF"/>
                </a:solidFill>
              </a:rPr>
              <a:t>Paul Gilbert: </a:t>
            </a:r>
            <a:r>
              <a:rPr lang="da-DK" sz="2000" dirty="0" err="1">
                <a:solidFill>
                  <a:srgbClr val="FFFFFF"/>
                </a:solidFill>
              </a:rPr>
              <a:t>Compassionfokuseret</a:t>
            </a:r>
            <a:r>
              <a:rPr lang="da-DK" sz="2000" dirty="0">
                <a:solidFill>
                  <a:srgbClr val="FFFFFF"/>
                </a:solidFill>
              </a:rPr>
              <a:t> terapi, </a:t>
            </a:r>
            <a:r>
              <a:rPr lang="da-DK" sz="2000">
                <a:solidFill>
                  <a:srgbClr val="FFFFFF"/>
                </a:solidFill>
              </a:rPr>
              <a:t>Dansk Psykologisk Forlag 2018</a:t>
            </a:r>
            <a:endParaRPr lang="da-DK" sz="2000" dirty="0">
              <a:solidFill>
                <a:srgbClr val="FFFFFF"/>
              </a:solidFill>
            </a:endParaRPr>
          </a:p>
          <a:p>
            <a:pPr marL="0" indent="0">
              <a:buNone/>
            </a:pPr>
            <a:r>
              <a:rPr lang="da-DK" sz="2000" dirty="0">
                <a:solidFill>
                  <a:srgbClr val="FFFFFF"/>
                </a:solidFill>
              </a:rPr>
              <a:t>Christina Schlander: </a:t>
            </a:r>
            <a:r>
              <a:rPr lang="da-DK" sz="2000" dirty="0" err="1">
                <a:solidFill>
                  <a:srgbClr val="FFFFFF"/>
                </a:solidFill>
              </a:rPr>
              <a:t>Compassion</a:t>
            </a:r>
            <a:r>
              <a:rPr lang="da-DK" sz="2000" dirty="0">
                <a:solidFill>
                  <a:srgbClr val="FFFFFF"/>
                </a:solidFill>
              </a:rPr>
              <a:t> fokuseret terapi. Akademisk Forlag 2015</a:t>
            </a:r>
          </a:p>
          <a:p>
            <a:pPr marL="0" indent="0">
              <a:buNone/>
            </a:pPr>
            <a:endParaRPr lang="da-DK" sz="2800" dirty="0">
              <a:solidFill>
                <a:srgbClr val="FFFFFF"/>
              </a:solidFill>
            </a:endParaRPr>
          </a:p>
          <a:p>
            <a:pPr marL="0" indent="0">
              <a:buNone/>
            </a:pPr>
            <a:r>
              <a:rPr lang="da-DK" sz="2400" b="1" dirty="0">
                <a:solidFill>
                  <a:srgbClr val="FFFFFF"/>
                </a:solidFill>
              </a:rPr>
              <a:t>Andre hjemmesider m. videoer og meditationer til download:</a:t>
            </a:r>
          </a:p>
          <a:p>
            <a:pPr marL="0" indent="0">
              <a:buNone/>
            </a:pPr>
            <a:endParaRPr lang="da-DK" sz="1600" dirty="0">
              <a:solidFill>
                <a:schemeClr val="bg2">
                  <a:lumMod val="50000"/>
                </a:schemeClr>
              </a:solidFill>
            </a:endParaRPr>
          </a:p>
          <a:p>
            <a:pPr marL="0" indent="0">
              <a:buNone/>
            </a:pPr>
            <a:r>
              <a:rPr lang="da-DK" sz="1600" dirty="0">
                <a:solidFill>
                  <a:schemeClr val="bg2">
                    <a:lumMod val="50000"/>
                  </a:schemeClr>
                </a:solidFill>
                <a:hlinkClick r:id="rId3"/>
              </a:rPr>
              <a:t>http://www.pkf.name/lena-hoejgaard-isager/downloads/</a:t>
            </a:r>
            <a:endParaRPr lang="da-DK" sz="1600" dirty="0">
              <a:solidFill>
                <a:schemeClr val="bg2">
                  <a:lumMod val="50000"/>
                </a:schemeClr>
              </a:solidFill>
            </a:endParaRPr>
          </a:p>
          <a:p>
            <a:pPr marL="0" indent="0">
              <a:buNone/>
            </a:pPr>
            <a:endParaRPr lang="da-DK" sz="1600" dirty="0">
              <a:solidFill>
                <a:schemeClr val="bg2">
                  <a:lumMod val="50000"/>
                </a:schemeClr>
              </a:solidFill>
            </a:endParaRPr>
          </a:p>
          <a:p>
            <a:pPr marL="0" indent="0">
              <a:buNone/>
            </a:pPr>
            <a:r>
              <a:rPr lang="da-DK" sz="1600" dirty="0">
                <a:solidFill>
                  <a:schemeClr val="bg2">
                    <a:lumMod val="50000"/>
                  </a:schemeClr>
                </a:solidFill>
                <a:hlinkClick r:id="rId4"/>
              </a:rPr>
              <a:t>https://compassionatemind.co.uk/individuals/audio-for-individuals</a:t>
            </a:r>
            <a:endParaRPr lang="da-DK" sz="1600" dirty="0">
              <a:solidFill>
                <a:schemeClr val="bg2">
                  <a:lumMod val="50000"/>
                </a:schemeClr>
              </a:solidFill>
            </a:endParaRPr>
          </a:p>
          <a:p>
            <a:pPr marL="0" indent="0">
              <a:buNone/>
            </a:pPr>
            <a:endParaRPr lang="da-DK" sz="1600" dirty="0">
              <a:solidFill>
                <a:schemeClr val="bg2">
                  <a:lumMod val="50000"/>
                </a:schemeClr>
              </a:solidFill>
            </a:endParaRPr>
          </a:p>
          <a:p>
            <a:pPr marL="0" indent="0">
              <a:buNone/>
            </a:pPr>
            <a:r>
              <a:rPr lang="da-DK" sz="1600" dirty="0">
                <a:solidFill>
                  <a:schemeClr val="bg2">
                    <a:lumMod val="50000"/>
                  </a:schemeClr>
                </a:solidFill>
                <a:hlinkClick r:id="rId5"/>
              </a:rPr>
              <a:t>http://www.self-compassion.org/guided-self-compassion-meditations-mp3.html</a:t>
            </a:r>
            <a:endParaRPr lang="da-DK" sz="1600" dirty="0">
              <a:solidFill>
                <a:schemeClr val="bg2">
                  <a:lumMod val="50000"/>
                </a:schemeClr>
              </a:solidFill>
            </a:endParaRPr>
          </a:p>
          <a:p>
            <a:pPr marL="0" indent="0">
              <a:buNone/>
            </a:pPr>
            <a:endParaRPr lang="da-DK" sz="1600" dirty="0">
              <a:solidFill>
                <a:schemeClr val="bg2">
                  <a:lumMod val="50000"/>
                </a:schemeClr>
              </a:solidFill>
            </a:endParaRPr>
          </a:p>
          <a:p>
            <a:pPr marL="0" indent="0">
              <a:buNone/>
            </a:pPr>
            <a:r>
              <a:rPr lang="da-DK" sz="1600" dirty="0">
                <a:solidFill>
                  <a:schemeClr val="bg2">
                    <a:lumMod val="50000"/>
                  </a:schemeClr>
                </a:solidFill>
                <a:hlinkClick r:id="rId6"/>
              </a:rPr>
              <a:t>http://www.mindfulselfcompassion.org/meditations_downloads.php</a:t>
            </a:r>
            <a:endParaRPr lang="da-DK" sz="1600" dirty="0">
              <a:solidFill>
                <a:schemeClr val="bg2">
                  <a:lumMod val="50000"/>
                </a:schemeClr>
              </a:solidFill>
            </a:endParaRPr>
          </a:p>
          <a:p>
            <a:pPr marL="0" indent="0">
              <a:buNone/>
            </a:pPr>
            <a:endParaRPr lang="da-DK" sz="1600" dirty="0">
              <a:solidFill>
                <a:schemeClr val="bg2">
                  <a:lumMod val="50000"/>
                </a:schemeClr>
              </a:solidFill>
            </a:endParaRPr>
          </a:p>
          <a:p>
            <a:pPr marL="0" indent="0">
              <a:buNone/>
            </a:pPr>
            <a:r>
              <a:rPr lang="da-DK" sz="1600" dirty="0">
                <a:solidFill>
                  <a:schemeClr val="bg2">
                    <a:lumMod val="50000"/>
                  </a:schemeClr>
                </a:solidFill>
                <a:hlinkClick r:id="rId7"/>
              </a:rPr>
              <a:t>http://compassionforvoices.com</a:t>
            </a:r>
            <a:endParaRPr lang="da-DK" sz="1600" dirty="0">
              <a:solidFill>
                <a:schemeClr val="bg2">
                  <a:lumMod val="50000"/>
                </a:schemeClr>
              </a:solidFill>
            </a:endParaRPr>
          </a:p>
          <a:p>
            <a:pPr marL="0" indent="0">
              <a:buNone/>
            </a:pPr>
            <a:endParaRPr lang="da-DK" sz="1600" dirty="0">
              <a:solidFill>
                <a:schemeClr val="bg2">
                  <a:lumMod val="50000"/>
                </a:schemeClr>
              </a:solidFill>
            </a:endParaRPr>
          </a:p>
          <a:p>
            <a:pPr marL="0" indent="0">
              <a:buNone/>
            </a:pPr>
            <a:endParaRPr lang="da-DK" sz="2000" dirty="0">
              <a:solidFill>
                <a:srgbClr val="800000"/>
              </a:solidFill>
            </a:endParaRPr>
          </a:p>
        </p:txBody>
      </p:sp>
      <p:sp>
        <p:nvSpPr>
          <p:cNvPr id="5" name="Pladsholder til sidefod 4"/>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28857290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Hvad er medfølelse?</a:t>
            </a:r>
          </a:p>
        </p:txBody>
      </p:sp>
      <p:sp>
        <p:nvSpPr>
          <p:cNvPr id="3" name="Pladsholder til indhold 2"/>
          <p:cNvSpPr>
            <a:spLocks noGrp="1"/>
          </p:cNvSpPr>
          <p:nvPr>
            <p:ph idx="1"/>
          </p:nvPr>
        </p:nvSpPr>
        <p:spPr/>
        <p:txBody>
          <a:bodyPr>
            <a:normAutofit fontScale="92500" lnSpcReduction="20000"/>
          </a:bodyPr>
          <a:lstStyle/>
          <a:p>
            <a:r>
              <a:rPr lang="da-DK" dirty="0">
                <a:solidFill>
                  <a:schemeClr val="bg1"/>
                </a:solidFill>
              </a:rPr>
              <a:t>Videnskabelige undersøgelser viser, at den vigtigste kerne i medfølelse er styrke, og ikke som de fleste tror - venlighed</a:t>
            </a:r>
          </a:p>
          <a:p>
            <a:r>
              <a:rPr lang="da-DK" dirty="0">
                <a:solidFill>
                  <a:schemeClr val="bg1"/>
                </a:solidFill>
              </a:rPr>
              <a:t>Modet til at være medfølende ligger i villigheden til at se på arten af og årsagerne til lidelse, både vores egen, andres og for menneskeheden. </a:t>
            </a:r>
          </a:p>
          <a:p>
            <a:r>
              <a:rPr lang="da-DK" dirty="0">
                <a:solidFill>
                  <a:schemeClr val="bg1"/>
                </a:solidFill>
              </a:rPr>
              <a:t>Udfordringen er, at opnå den visdom vi har brug for til at kunne håndtere årsagerne til lidelsen hos os selv og andre</a:t>
            </a:r>
          </a:p>
          <a:p>
            <a:r>
              <a:rPr lang="da-DK" dirty="0">
                <a:solidFill>
                  <a:schemeClr val="bg1"/>
                </a:solidFill>
              </a:rPr>
              <a:t>Medfølelse er en af de mest betydningsfulde tilkendegivelser af styrke og mod som menneskeheden kender. Det er vanskeligt og kraftfuldt, smitsomt og indflydelsesrigt. Det er en universelt kendt motivation med potentiale til at ændre verden</a:t>
            </a:r>
          </a:p>
          <a:p>
            <a:endParaRPr lang="da-DK" dirty="0">
              <a:solidFill>
                <a:schemeClr val="bg1"/>
              </a:solidFill>
            </a:endParaRPr>
          </a:p>
        </p:txBody>
      </p:sp>
      <p:sp>
        <p:nvSpPr>
          <p:cNvPr id="5" name="Pladsholder til sidefod 4"/>
          <p:cNvSpPr>
            <a:spLocks noGrp="1"/>
          </p:cNvSpPr>
          <p:nvPr>
            <p:ph type="ftr" sz="quarter" idx="11"/>
          </p:nvPr>
        </p:nvSpPr>
        <p:spPr/>
        <p:txBody>
          <a:bodyPr/>
          <a:lstStyle/>
          <a:p>
            <a:pPr defTabSz="457200"/>
            <a:r>
              <a:rPr lang="da-DK">
                <a:solidFill>
                  <a:prstClr val="white"/>
                </a:solidFill>
                <a:latin typeface="Calibri"/>
              </a:rPr>
              <a:t>Lena Højgård Isager www.pkf.name</a:t>
            </a:r>
          </a:p>
        </p:txBody>
      </p:sp>
      <p:sp>
        <p:nvSpPr>
          <p:cNvPr id="8" name="Tekstfelt 7"/>
          <p:cNvSpPr txBox="1"/>
          <p:nvPr/>
        </p:nvSpPr>
        <p:spPr>
          <a:xfrm>
            <a:off x="6843430" y="5933480"/>
            <a:ext cx="2917594" cy="307777"/>
          </a:xfrm>
          <a:prstGeom prst="rect">
            <a:avLst/>
          </a:prstGeom>
          <a:noFill/>
        </p:spPr>
        <p:txBody>
          <a:bodyPr wrap="none" rtlCol="0">
            <a:spAutoFit/>
          </a:bodyPr>
          <a:lstStyle/>
          <a:p>
            <a:pPr defTabSz="457200"/>
            <a:r>
              <a:rPr lang="da-DK" sz="1400" dirty="0">
                <a:solidFill>
                  <a:prstClr val="white"/>
                </a:solidFill>
                <a:latin typeface="Calibri"/>
              </a:rPr>
              <a:t>Fra </a:t>
            </a:r>
            <a:r>
              <a:rPr lang="da-DK" sz="1400" dirty="0" err="1">
                <a:solidFill>
                  <a:prstClr val="white"/>
                </a:solidFill>
                <a:latin typeface="Calibri"/>
              </a:rPr>
              <a:t>https</a:t>
            </a:r>
            <a:r>
              <a:rPr lang="da-DK" sz="1400" dirty="0">
                <a:solidFill>
                  <a:prstClr val="white"/>
                </a:solidFill>
                <a:latin typeface="Calibri"/>
              </a:rPr>
              <a:t>://</a:t>
            </a:r>
            <a:r>
              <a:rPr lang="da-DK" sz="1400" dirty="0" err="1">
                <a:solidFill>
                  <a:prstClr val="white"/>
                </a:solidFill>
                <a:latin typeface="Calibri"/>
              </a:rPr>
              <a:t>compassionatemind.co.uk</a:t>
            </a:r>
            <a:endParaRPr lang="da-DK" sz="1400" dirty="0">
              <a:solidFill>
                <a:prstClr val="white"/>
              </a:solidFill>
              <a:latin typeface="Calibri"/>
            </a:endParaRPr>
          </a:p>
        </p:txBody>
      </p:sp>
    </p:spTree>
    <p:extLst>
      <p:ext uri="{BB962C8B-B14F-4D97-AF65-F5344CB8AC3E}">
        <p14:creationId xmlns:p14="http://schemas.microsoft.com/office/powerpoint/2010/main" val="16835706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atWest - We Are What We Do">
            <a:hlinkClick r:id="" action="ppaction://media"/>
            <a:extLst>
              <a:ext uri="{FF2B5EF4-FFF2-40B4-BE49-F238E27FC236}">
                <a16:creationId xmlns:a16="http://schemas.microsoft.com/office/drawing/2014/main" id="{EBABC093-7214-4FE8-9AD9-1F8A410FA6B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44252" y="949717"/>
            <a:ext cx="8703496" cy="4696574"/>
          </a:xfrm>
          <a:prstGeom prst="rect">
            <a:avLst/>
          </a:prstGeom>
        </p:spPr>
      </p:pic>
    </p:spTree>
    <p:extLst>
      <p:ext uri="{BB962C8B-B14F-4D97-AF65-F5344CB8AC3E}">
        <p14:creationId xmlns:p14="http://schemas.microsoft.com/office/powerpoint/2010/main" val="922559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sidefod 3">
            <a:extLst>
              <a:ext uri="{FF2B5EF4-FFF2-40B4-BE49-F238E27FC236}">
                <a16:creationId xmlns:a16="http://schemas.microsoft.com/office/drawing/2014/main" id="{5C485F36-A891-F243-B605-38156C07C74D}"/>
              </a:ext>
            </a:extLst>
          </p:cNvPr>
          <p:cNvSpPr>
            <a:spLocks noGrp="1"/>
          </p:cNvSpPr>
          <p:nvPr>
            <p:ph type="ftr" sz="quarter" idx="11"/>
          </p:nvPr>
        </p:nvSpPr>
        <p:spPr/>
        <p:txBody>
          <a:bodyPr/>
          <a:lstStyle/>
          <a:p>
            <a:r>
              <a:rPr lang="da-DK"/>
              <a:t>Lena Højgård Isager www.pkf.name</a:t>
            </a:r>
          </a:p>
        </p:txBody>
      </p:sp>
      <p:graphicFrame>
        <p:nvGraphicFramePr>
          <p:cNvPr id="6" name="Table 1">
            <a:extLst>
              <a:ext uri="{FF2B5EF4-FFF2-40B4-BE49-F238E27FC236}">
                <a16:creationId xmlns:a16="http://schemas.microsoft.com/office/drawing/2014/main" id="{F5C25BDD-8D52-1649-BDEA-E0737650E2EE}"/>
              </a:ext>
            </a:extLst>
          </p:cNvPr>
          <p:cNvGraphicFramePr>
            <a:graphicFrameLocks noGrp="1"/>
          </p:cNvGraphicFramePr>
          <p:nvPr/>
        </p:nvGraphicFramePr>
        <p:xfrm>
          <a:off x="2387601" y="1397001"/>
          <a:ext cx="3400824" cy="3712369"/>
        </p:xfrm>
        <a:graphic>
          <a:graphicData uri="http://schemas.openxmlformats.org/drawingml/2006/table">
            <a:tbl>
              <a:tblPr firstRow="1" bandRow="1">
                <a:tableStyleId>{5C22544A-7EE6-4342-B048-85BDC9FD1C3A}</a:tableStyleId>
              </a:tblPr>
              <a:tblGrid>
                <a:gridCol w="3400824">
                  <a:extLst>
                    <a:ext uri="{9D8B030D-6E8A-4147-A177-3AD203B41FA5}">
                      <a16:colId xmlns:a16="http://schemas.microsoft.com/office/drawing/2014/main" val="4231001556"/>
                    </a:ext>
                  </a:extLst>
                </a:gridCol>
              </a:tblGrid>
              <a:tr h="3712369">
                <a:tc>
                  <a:txBody>
                    <a:bodyPr/>
                    <a:lstStyle/>
                    <a:p>
                      <a:pPr algn="ctr"/>
                      <a:r>
                        <a:rPr lang="en-GB" sz="2800" dirty="0"/>
                        <a:t>Compassion</a:t>
                      </a:r>
                    </a:p>
                    <a:p>
                      <a:pPr algn="ctr"/>
                      <a:endParaRPr lang="en-GB" sz="2800" dirty="0"/>
                    </a:p>
                    <a:p>
                      <a:pPr algn="ctr"/>
                      <a:r>
                        <a:rPr lang="en-GB" sz="2800" dirty="0" err="1"/>
                        <a:t>Sensitivitet</a:t>
                      </a:r>
                      <a:r>
                        <a:rPr lang="en-GB" sz="2800" dirty="0"/>
                        <a:t> over for </a:t>
                      </a:r>
                      <a:r>
                        <a:rPr lang="en-GB" sz="2800" dirty="0" err="1"/>
                        <a:t>egen</a:t>
                      </a:r>
                      <a:r>
                        <a:rPr lang="en-GB" sz="2800" dirty="0"/>
                        <a:t> </a:t>
                      </a:r>
                      <a:r>
                        <a:rPr lang="en-GB" sz="2800" dirty="0" err="1"/>
                        <a:t>og</a:t>
                      </a:r>
                      <a:r>
                        <a:rPr lang="en-GB" sz="2800" dirty="0"/>
                        <a:t> </a:t>
                      </a:r>
                      <a:r>
                        <a:rPr lang="en-GB" sz="2800" dirty="0" err="1"/>
                        <a:t>andres</a:t>
                      </a:r>
                      <a:r>
                        <a:rPr lang="en-GB" sz="2800" dirty="0"/>
                        <a:t> </a:t>
                      </a:r>
                      <a:r>
                        <a:rPr lang="en-GB" sz="2800" dirty="0" err="1"/>
                        <a:t>lidelse</a:t>
                      </a:r>
                      <a:r>
                        <a:rPr lang="en-GB" sz="2800" dirty="0"/>
                        <a:t> </a:t>
                      </a:r>
                      <a:r>
                        <a:rPr lang="en-GB" sz="2800" dirty="0" err="1"/>
                        <a:t>sammen</a:t>
                      </a:r>
                      <a:r>
                        <a:rPr lang="en-GB" sz="2800" dirty="0"/>
                        <a:t> med </a:t>
                      </a:r>
                      <a:r>
                        <a:rPr lang="en-GB" sz="2800" dirty="0" err="1"/>
                        <a:t>en</a:t>
                      </a:r>
                      <a:r>
                        <a:rPr lang="en-GB" sz="2800" dirty="0"/>
                        <a:t> </a:t>
                      </a:r>
                      <a:r>
                        <a:rPr lang="en-GB" sz="2800" dirty="0" err="1"/>
                        <a:t>forpligtelse</a:t>
                      </a:r>
                      <a:r>
                        <a:rPr lang="en-GB" sz="2800" dirty="0"/>
                        <a:t>  </a:t>
                      </a:r>
                      <a:r>
                        <a:rPr lang="en-GB" sz="2800" dirty="0" err="1"/>
                        <a:t>til</a:t>
                      </a:r>
                      <a:r>
                        <a:rPr lang="en-GB" sz="2800" dirty="0"/>
                        <a:t> at </a:t>
                      </a:r>
                      <a:r>
                        <a:rPr lang="en-GB" sz="2800" dirty="0" err="1"/>
                        <a:t>prøve</a:t>
                      </a:r>
                      <a:r>
                        <a:rPr lang="en-GB" sz="2800" dirty="0"/>
                        <a:t> at </a:t>
                      </a:r>
                      <a:r>
                        <a:rPr lang="en-GB" sz="2800" dirty="0" err="1"/>
                        <a:t>lindre</a:t>
                      </a:r>
                      <a:r>
                        <a:rPr lang="en-GB" sz="2800" dirty="0"/>
                        <a:t> </a:t>
                      </a:r>
                      <a:r>
                        <a:rPr lang="en-GB" sz="2800" dirty="0" err="1"/>
                        <a:t>og</a:t>
                      </a:r>
                      <a:r>
                        <a:rPr lang="en-GB" sz="2800" dirty="0"/>
                        <a:t> </a:t>
                      </a:r>
                      <a:r>
                        <a:rPr lang="en-GB" sz="2800" dirty="0" err="1"/>
                        <a:t>forebygge</a:t>
                      </a:r>
                      <a:r>
                        <a:rPr lang="en-GB" sz="2800" dirty="0"/>
                        <a:t> </a:t>
                      </a:r>
                    </a:p>
                  </a:txBody>
                  <a:tcPr marL="68589" marR="68589" marT="34289" marB="34289">
                    <a:solidFill>
                      <a:srgbClr val="002060"/>
                    </a:solidFill>
                  </a:tcPr>
                </a:tc>
                <a:extLst>
                  <a:ext uri="{0D108BD9-81ED-4DB2-BD59-A6C34878D82A}">
                    <a16:rowId xmlns:a16="http://schemas.microsoft.com/office/drawing/2014/main" val="3757879896"/>
                  </a:ext>
                </a:extLst>
              </a:tr>
            </a:tbl>
          </a:graphicData>
        </a:graphic>
      </p:graphicFrame>
      <p:graphicFrame>
        <p:nvGraphicFramePr>
          <p:cNvPr id="8" name="Table 3">
            <a:extLst>
              <a:ext uri="{FF2B5EF4-FFF2-40B4-BE49-F238E27FC236}">
                <a16:creationId xmlns:a16="http://schemas.microsoft.com/office/drawing/2014/main" id="{369E5C47-3019-834C-ABEF-EC220E3A0D59}"/>
              </a:ext>
            </a:extLst>
          </p:cNvPr>
          <p:cNvGraphicFramePr>
            <a:graphicFrameLocks noGrp="1"/>
          </p:cNvGraphicFramePr>
          <p:nvPr/>
        </p:nvGraphicFramePr>
        <p:xfrm>
          <a:off x="6378575" y="1397001"/>
          <a:ext cx="3451225" cy="3712369"/>
        </p:xfrm>
        <a:graphic>
          <a:graphicData uri="http://schemas.openxmlformats.org/drawingml/2006/table">
            <a:tbl>
              <a:tblPr firstRow="1" bandRow="1"/>
              <a:tblGrid>
                <a:gridCol w="3451225">
                  <a:extLst>
                    <a:ext uri="{9D8B030D-6E8A-4147-A177-3AD203B41FA5}">
                      <a16:colId xmlns:a16="http://schemas.microsoft.com/office/drawing/2014/main" val="1508144660"/>
                    </a:ext>
                  </a:extLst>
                </a:gridCol>
              </a:tblGrid>
              <a:tr h="3712369">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r>
                        <a:rPr lang="en-GB" sz="2800" dirty="0"/>
                        <a:t>Dark Side</a:t>
                      </a:r>
                    </a:p>
                    <a:p>
                      <a:pPr algn="ctr"/>
                      <a:endParaRPr lang="en-GB" sz="2800" dirty="0"/>
                    </a:p>
                    <a:p>
                      <a:pPr algn="ctr"/>
                      <a:r>
                        <a:rPr lang="en-GB" sz="2800" dirty="0" err="1"/>
                        <a:t>Ikke</a:t>
                      </a:r>
                      <a:r>
                        <a:rPr lang="en-GB" sz="2800" dirty="0"/>
                        <a:t> </a:t>
                      </a:r>
                      <a:r>
                        <a:rPr lang="en-GB" sz="2800" dirty="0" err="1"/>
                        <a:t>sensitiv</a:t>
                      </a:r>
                      <a:r>
                        <a:rPr lang="en-GB" sz="2800" dirty="0"/>
                        <a:t> over for </a:t>
                      </a:r>
                      <a:r>
                        <a:rPr lang="en-GB" sz="2800" dirty="0" err="1"/>
                        <a:t>egen</a:t>
                      </a:r>
                      <a:r>
                        <a:rPr lang="en-GB" sz="2800" dirty="0"/>
                        <a:t> </a:t>
                      </a:r>
                      <a:r>
                        <a:rPr lang="en-GB" sz="2800" dirty="0" err="1"/>
                        <a:t>og</a:t>
                      </a:r>
                      <a:r>
                        <a:rPr lang="en-GB" sz="2800" dirty="0"/>
                        <a:t> </a:t>
                      </a:r>
                      <a:r>
                        <a:rPr lang="en-GB" sz="2800" dirty="0" err="1"/>
                        <a:t>andres</a:t>
                      </a:r>
                      <a:r>
                        <a:rPr lang="en-GB" sz="2800" dirty="0"/>
                        <a:t> </a:t>
                      </a:r>
                      <a:r>
                        <a:rPr lang="en-GB" sz="2800" dirty="0" err="1"/>
                        <a:t>lidelse</a:t>
                      </a:r>
                      <a:r>
                        <a:rPr lang="en-GB" sz="2800" dirty="0"/>
                        <a:t> </a:t>
                      </a:r>
                      <a:r>
                        <a:rPr lang="en-GB" sz="2800" dirty="0" err="1"/>
                        <a:t>og</a:t>
                      </a:r>
                      <a:r>
                        <a:rPr lang="en-GB" sz="2800" dirty="0"/>
                        <a:t> </a:t>
                      </a:r>
                      <a:r>
                        <a:rPr lang="en-GB" sz="2800" dirty="0" err="1"/>
                        <a:t>ved</a:t>
                      </a:r>
                      <a:r>
                        <a:rPr lang="en-GB" sz="2800" dirty="0"/>
                        <a:t> </a:t>
                      </a:r>
                      <a:r>
                        <a:rPr lang="en-GB" sz="2800" dirty="0" err="1"/>
                        <a:t>hensynsløshed</a:t>
                      </a:r>
                      <a:r>
                        <a:rPr lang="en-GB" sz="2800" dirty="0"/>
                        <a:t> </a:t>
                      </a:r>
                      <a:r>
                        <a:rPr lang="en-GB" sz="2800" dirty="0" err="1"/>
                        <a:t>eller</a:t>
                      </a:r>
                      <a:r>
                        <a:rPr lang="en-GB" sz="2800" dirty="0"/>
                        <a:t> med </a:t>
                      </a:r>
                      <a:r>
                        <a:rPr lang="en-GB" sz="2800" dirty="0" err="1"/>
                        <a:t>vilje</a:t>
                      </a:r>
                      <a:r>
                        <a:rPr lang="en-GB" sz="2800" dirty="0"/>
                        <a:t> at </a:t>
                      </a:r>
                      <a:r>
                        <a:rPr lang="en-GB" sz="2800" dirty="0" err="1"/>
                        <a:t>være</a:t>
                      </a:r>
                      <a:r>
                        <a:rPr lang="en-GB" sz="2800" dirty="0"/>
                        <a:t> </a:t>
                      </a:r>
                      <a:r>
                        <a:rPr lang="en-GB" sz="2800" dirty="0" err="1"/>
                        <a:t>årsag</a:t>
                      </a:r>
                      <a:r>
                        <a:rPr lang="en-GB" sz="2800" dirty="0"/>
                        <a:t> </a:t>
                      </a:r>
                      <a:r>
                        <a:rPr lang="en-GB" sz="2800" dirty="0" err="1"/>
                        <a:t>til</a:t>
                      </a:r>
                      <a:r>
                        <a:rPr lang="en-GB" sz="2800" dirty="0"/>
                        <a:t> den </a:t>
                      </a:r>
                    </a:p>
                  </a:txBody>
                  <a:tcPr marL="68581" marR="68581" marT="34293" marB="34293">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3239480173"/>
                  </a:ext>
                </a:extLst>
              </a:tr>
            </a:tbl>
          </a:graphicData>
        </a:graphic>
      </p:graphicFrame>
      <p:pic>
        <p:nvPicPr>
          <p:cNvPr id="10" name="Picture 2" descr="A close up of a logo&#10;&#10;Description generated with very high confidence">
            <a:extLst>
              <a:ext uri="{FF2B5EF4-FFF2-40B4-BE49-F238E27FC236}">
                <a16:creationId xmlns:a16="http://schemas.microsoft.com/office/drawing/2014/main" id="{C1C3D477-A0FC-384F-863D-39253DC17A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74061" y="5109370"/>
            <a:ext cx="2213952" cy="1451207"/>
          </a:xfrm>
          <a:prstGeom prst="rect">
            <a:avLst/>
          </a:prstGeom>
        </p:spPr>
      </p:pic>
    </p:spTree>
    <p:extLst>
      <p:ext uri="{BB962C8B-B14F-4D97-AF65-F5344CB8AC3E}">
        <p14:creationId xmlns:p14="http://schemas.microsoft.com/office/powerpoint/2010/main" val="3585296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Rectangle 2"/>
          <p:cNvSpPr>
            <a:spLocks noGrp="1" noChangeArrowheads="1"/>
          </p:cNvSpPr>
          <p:nvPr>
            <p:ph type="title" idx="4294967295"/>
          </p:nvPr>
        </p:nvSpPr>
        <p:spPr>
          <a:xfrm>
            <a:off x="3665656" y="290079"/>
            <a:ext cx="5829300" cy="810090"/>
          </a:xfrm>
        </p:spPr>
        <p:txBody>
          <a:bodyPr>
            <a:normAutofit/>
          </a:bodyPr>
          <a:lstStyle/>
          <a:p>
            <a:pPr>
              <a:defRPr/>
            </a:pPr>
            <a:r>
              <a:rPr lang="en-GB" sz="4000" b="1" dirty="0">
                <a:solidFill>
                  <a:srgbClr val="F8E950"/>
                </a:solidFill>
                <a:ea typeface="MS PGothic" charset="0"/>
                <a:cs typeface="MS PGothic" charset="0"/>
              </a:rPr>
              <a:t>Compassion </a:t>
            </a:r>
            <a:r>
              <a:rPr lang="en-GB" sz="4000" b="1" dirty="0" err="1">
                <a:solidFill>
                  <a:srgbClr val="F8E950"/>
                </a:solidFill>
                <a:ea typeface="MS PGothic" charset="0"/>
                <a:cs typeface="MS PGothic" charset="0"/>
              </a:rPr>
              <a:t>og</a:t>
            </a:r>
            <a:r>
              <a:rPr lang="en-GB" sz="4000" b="1" dirty="0">
                <a:solidFill>
                  <a:srgbClr val="F8E950"/>
                </a:solidFill>
                <a:ea typeface="MS PGothic" charset="0"/>
                <a:cs typeface="MS PGothic" charset="0"/>
              </a:rPr>
              <a:t> mod</a:t>
            </a:r>
          </a:p>
        </p:txBody>
      </p:sp>
      <p:sp>
        <p:nvSpPr>
          <p:cNvPr id="515076" name="Text Box 4"/>
          <p:cNvSpPr txBox="1">
            <a:spLocks noChangeArrowheads="1"/>
          </p:cNvSpPr>
          <p:nvPr/>
        </p:nvSpPr>
        <p:spPr bwMode="auto">
          <a:xfrm>
            <a:off x="6451888" y="1306339"/>
            <a:ext cx="3186113" cy="4524315"/>
          </a:xfrm>
          <a:prstGeom prst="rect">
            <a:avLst/>
          </a:prstGeom>
          <a:noFill/>
          <a:ln w="9525">
            <a:noFill/>
            <a:miter lim="800000"/>
            <a:headEnd/>
            <a:tailEnd/>
          </a:ln>
          <a:effectLst/>
        </p:spPr>
        <p:txBody>
          <a:bodyPr>
            <a:spAutoFit/>
          </a:bodyPr>
          <a:lstStyle>
            <a:lvl1pPr>
              <a:defRPr b="1">
                <a:solidFill>
                  <a:schemeClr val="bg1"/>
                </a:solidFill>
                <a:latin typeface="Times New Roman" charset="0"/>
                <a:ea typeface="ＭＳ Ｐゴシック" charset="0"/>
              </a:defRPr>
            </a:lvl1pPr>
            <a:lvl2pPr marL="742950" indent="-285750">
              <a:defRPr b="1">
                <a:solidFill>
                  <a:schemeClr val="bg1"/>
                </a:solidFill>
                <a:latin typeface="Times New Roman" charset="0"/>
                <a:ea typeface="ＭＳ Ｐゴシック" charset="0"/>
              </a:defRPr>
            </a:lvl2pPr>
            <a:lvl3pPr marL="1143000" indent="-228600">
              <a:defRPr b="1">
                <a:solidFill>
                  <a:schemeClr val="bg1"/>
                </a:solidFill>
                <a:latin typeface="Times New Roman" charset="0"/>
                <a:ea typeface="ＭＳ Ｐゴシック" charset="0"/>
              </a:defRPr>
            </a:lvl3pPr>
            <a:lvl4pPr marL="1600200" indent="-228600">
              <a:defRPr b="1">
                <a:solidFill>
                  <a:schemeClr val="bg1"/>
                </a:solidFill>
                <a:latin typeface="Times New Roman" charset="0"/>
                <a:ea typeface="ＭＳ Ｐゴシック" charset="0"/>
              </a:defRPr>
            </a:lvl4pPr>
            <a:lvl5pPr marL="2057400" indent="-228600">
              <a:defRPr b="1">
                <a:solidFill>
                  <a:schemeClr val="bg1"/>
                </a:solidFill>
                <a:latin typeface="Times New Roman" charset="0"/>
                <a:ea typeface="ＭＳ Ｐゴシック" charset="0"/>
              </a:defRPr>
            </a:lvl5pPr>
            <a:lvl6pPr marL="2514600" indent="-228600" eaLnBrk="0" fontAlgn="base" hangingPunct="0">
              <a:spcBef>
                <a:spcPct val="0"/>
              </a:spcBef>
              <a:spcAft>
                <a:spcPct val="0"/>
              </a:spcAft>
              <a:defRPr b="1">
                <a:solidFill>
                  <a:schemeClr val="bg1"/>
                </a:solidFill>
                <a:latin typeface="Times New Roman" charset="0"/>
                <a:ea typeface="ＭＳ Ｐゴシック" charset="0"/>
              </a:defRPr>
            </a:lvl6pPr>
            <a:lvl7pPr marL="2971800" indent="-228600" eaLnBrk="0" fontAlgn="base" hangingPunct="0">
              <a:spcBef>
                <a:spcPct val="0"/>
              </a:spcBef>
              <a:spcAft>
                <a:spcPct val="0"/>
              </a:spcAft>
              <a:defRPr b="1">
                <a:solidFill>
                  <a:schemeClr val="bg1"/>
                </a:solidFill>
                <a:latin typeface="Times New Roman" charset="0"/>
                <a:ea typeface="ＭＳ Ｐゴシック" charset="0"/>
              </a:defRPr>
            </a:lvl7pPr>
            <a:lvl8pPr marL="3429000" indent="-228600" eaLnBrk="0" fontAlgn="base" hangingPunct="0">
              <a:spcBef>
                <a:spcPct val="0"/>
              </a:spcBef>
              <a:spcAft>
                <a:spcPct val="0"/>
              </a:spcAft>
              <a:defRPr b="1">
                <a:solidFill>
                  <a:schemeClr val="bg1"/>
                </a:solidFill>
                <a:latin typeface="Times New Roman" charset="0"/>
                <a:ea typeface="ＭＳ Ｐゴシック" charset="0"/>
              </a:defRPr>
            </a:lvl8pPr>
            <a:lvl9pPr marL="3886200" indent="-228600" eaLnBrk="0" fontAlgn="base" hangingPunct="0">
              <a:spcBef>
                <a:spcPct val="0"/>
              </a:spcBef>
              <a:spcAft>
                <a:spcPct val="0"/>
              </a:spcAft>
              <a:defRPr b="1">
                <a:solidFill>
                  <a:schemeClr val="bg1"/>
                </a:solidFill>
                <a:latin typeface="Times New Roman" charset="0"/>
                <a:ea typeface="ＭＳ Ｐゴシック" charset="0"/>
              </a:defRPr>
            </a:lvl9pPr>
          </a:lstStyle>
          <a:p>
            <a:pPr defTabSz="685800" fontAlgn="base">
              <a:spcBef>
                <a:spcPct val="50000"/>
              </a:spcBef>
              <a:spcAft>
                <a:spcPct val="0"/>
              </a:spcAft>
              <a:defRPr/>
            </a:pPr>
            <a:r>
              <a:rPr lang="en-GB" dirty="0">
                <a:latin typeface="+mn-lt"/>
                <a:ea typeface="MS PGothic" charset="0"/>
                <a:cs typeface="MS PGothic" charset="0"/>
              </a:rPr>
              <a:t>Mange </a:t>
            </a:r>
            <a:r>
              <a:rPr lang="en-GB" dirty="0" err="1">
                <a:latin typeface="+mn-lt"/>
                <a:ea typeface="MS PGothic" charset="0"/>
                <a:cs typeface="MS PGothic" charset="0"/>
              </a:rPr>
              <a:t>mennesker</a:t>
            </a:r>
            <a:r>
              <a:rPr lang="en-GB" dirty="0">
                <a:latin typeface="+mn-lt"/>
                <a:ea typeface="MS PGothic" charset="0"/>
                <a:cs typeface="MS PGothic" charset="0"/>
              </a:rPr>
              <a:t> der </a:t>
            </a:r>
            <a:r>
              <a:rPr lang="en-GB" dirty="0" err="1">
                <a:latin typeface="+mn-lt"/>
                <a:ea typeface="MS PGothic" charset="0"/>
                <a:cs typeface="MS PGothic" charset="0"/>
              </a:rPr>
              <a:t>arbejder</a:t>
            </a:r>
            <a:r>
              <a:rPr lang="en-GB" dirty="0">
                <a:latin typeface="+mn-lt"/>
                <a:ea typeface="MS PGothic" charset="0"/>
                <a:cs typeface="MS PGothic" charset="0"/>
              </a:rPr>
              <a:t> med at </a:t>
            </a:r>
            <a:r>
              <a:rPr lang="en-GB" dirty="0" err="1">
                <a:latin typeface="+mn-lt"/>
                <a:ea typeface="MS PGothic" charset="0"/>
                <a:cs typeface="MS PGothic" charset="0"/>
              </a:rPr>
              <a:t>hjælpe</a:t>
            </a:r>
            <a:r>
              <a:rPr lang="en-GB" dirty="0">
                <a:latin typeface="+mn-lt"/>
                <a:ea typeface="MS PGothic" charset="0"/>
                <a:cs typeface="MS PGothic" charset="0"/>
              </a:rPr>
              <a:t>/</a:t>
            </a:r>
            <a:r>
              <a:rPr lang="en-GB" dirty="0" err="1">
                <a:latin typeface="+mn-lt"/>
                <a:ea typeface="MS PGothic" charset="0"/>
                <a:cs typeface="MS PGothic" charset="0"/>
              </a:rPr>
              <a:t>redde</a:t>
            </a:r>
            <a:r>
              <a:rPr lang="en-GB" dirty="0">
                <a:latin typeface="+mn-lt"/>
                <a:ea typeface="MS PGothic" charset="0"/>
                <a:cs typeface="MS PGothic" charset="0"/>
              </a:rPr>
              <a:t> </a:t>
            </a:r>
            <a:r>
              <a:rPr lang="en-GB" dirty="0" err="1">
                <a:latin typeface="+mn-lt"/>
                <a:ea typeface="MS PGothic" charset="0"/>
                <a:cs typeface="MS PGothic" charset="0"/>
              </a:rPr>
              <a:t>andre</a:t>
            </a:r>
            <a:r>
              <a:rPr lang="en-GB" dirty="0">
                <a:latin typeface="+mn-lt"/>
                <a:ea typeface="MS PGothic" charset="0"/>
                <a:cs typeface="MS PGothic" charset="0"/>
              </a:rPr>
              <a:t> </a:t>
            </a:r>
            <a:r>
              <a:rPr lang="en-GB" dirty="0" err="1">
                <a:latin typeface="+mn-lt"/>
                <a:ea typeface="MS PGothic" charset="0"/>
                <a:cs typeface="MS PGothic" charset="0"/>
              </a:rPr>
              <a:t>er</a:t>
            </a:r>
            <a:r>
              <a:rPr lang="en-GB" dirty="0">
                <a:latin typeface="+mn-lt"/>
                <a:ea typeface="MS PGothic" charset="0"/>
                <a:cs typeface="MS PGothic" charset="0"/>
              </a:rPr>
              <a:t> </a:t>
            </a:r>
            <a:r>
              <a:rPr lang="en-GB" dirty="0" err="1">
                <a:latin typeface="+mn-lt"/>
                <a:ea typeface="MS PGothic" charset="0"/>
                <a:cs typeface="MS PGothic" charset="0"/>
              </a:rPr>
              <a:t>parate</a:t>
            </a:r>
            <a:r>
              <a:rPr lang="en-GB" dirty="0">
                <a:latin typeface="+mn-lt"/>
                <a:ea typeface="MS PGothic" charset="0"/>
                <a:cs typeface="MS PGothic" charset="0"/>
              </a:rPr>
              <a:t> </a:t>
            </a:r>
            <a:r>
              <a:rPr lang="en-GB" dirty="0" err="1">
                <a:latin typeface="+mn-lt"/>
                <a:ea typeface="MS PGothic" charset="0"/>
                <a:cs typeface="MS PGothic" charset="0"/>
              </a:rPr>
              <a:t>til</a:t>
            </a:r>
            <a:r>
              <a:rPr lang="en-GB" dirty="0">
                <a:latin typeface="+mn-lt"/>
                <a:ea typeface="MS PGothic" charset="0"/>
                <a:cs typeface="MS PGothic" charset="0"/>
              </a:rPr>
              <a:t> at </a:t>
            </a:r>
            <a:r>
              <a:rPr lang="en-GB" dirty="0" err="1">
                <a:latin typeface="+mn-lt"/>
                <a:ea typeface="MS PGothic" charset="0"/>
                <a:cs typeface="MS PGothic" charset="0"/>
              </a:rPr>
              <a:t>lide</a:t>
            </a:r>
            <a:r>
              <a:rPr lang="en-GB" dirty="0">
                <a:latin typeface="+mn-lt"/>
                <a:ea typeface="MS PGothic" charset="0"/>
                <a:cs typeface="MS PGothic" charset="0"/>
              </a:rPr>
              <a:t> </a:t>
            </a:r>
            <a:r>
              <a:rPr lang="en-GB" dirty="0" err="1">
                <a:latin typeface="+mn-lt"/>
                <a:ea typeface="MS PGothic" charset="0"/>
                <a:cs typeface="MS PGothic" charset="0"/>
              </a:rPr>
              <a:t>og</a:t>
            </a:r>
            <a:r>
              <a:rPr lang="en-GB" dirty="0">
                <a:latin typeface="+mn-lt"/>
                <a:ea typeface="MS PGothic" charset="0"/>
                <a:cs typeface="MS PGothic" charset="0"/>
              </a:rPr>
              <a:t> at </a:t>
            </a:r>
            <a:r>
              <a:rPr lang="en-GB" dirty="0" err="1">
                <a:latin typeface="+mn-lt"/>
                <a:ea typeface="MS PGothic" charset="0"/>
                <a:cs typeface="MS PGothic" charset="0"/>
              </a:rPr>
              <a:t>være</a:t>
            </a:r>
            <a:r>
              <a:rPr lang="en-GB" dirty="0">
                <a:latin typeface="+mn-lt"/>
                <a:ea typeface="MS PGothic" charset="0"/>
                <a:cs typeface="MS PGothic" charset="0"/>
              </a:rPr>
              <a:t> </a:t>
            </a:r>
            <a:r>
              <a:rPr lang="en-GB" dirty="0" err="1">
                <a:latin typeface="+mn-lt"/>
                <a:ea typeface="MS PGothic" charset="0"/>
                <a:cs typeface="MS PGothic" charset="0"/>
              </a:rPr>
              <a:t>i</a:t>
            </a:r>
            <a:r>
              <a:rPr lang="en-GB" dirty="0">
                <a:latin typeface="+mn-lt"/>
                <a:ea typeface="MS PGothic" charset="0"/>
                <a:cs typeface="MS PGothic" charset="0"/>
              </a:rPr>
              <a:t> </a:t>
            </a:r>
            <a:r>
              <a:rPr lang="en-GB" dirty="0" err="1">
                <a:latin typeface="+mn-lt"/>
                <a:ea typeface="MS PGothic" charset="0"/>
                <a:cs typeface="MS PGothic" charset="0"/>
              </a:rPr>
              <a:t>højt</a:t>
            </a:r>
            <a:r>
              <a:rPr lang="en-GB" dirty="0">
                <a:latin typeface="+mn-lt"/>
                <a:ea typeface="MS PGothic" charset="0"/>
                <a:cs typeface="MS PGothic" charset="0"/>
              </a:rPr>
              <a:t> </a:t>
            </a:r>
            <a:r>
              <a:rPr lang="en-GB" dirty="0" err="1">
                <a:latin typeface="+mn-lt"/>
                <a:ea typeface="MS PGothic" charset="0"/>
                <a:cs typeface="MS PGothic" charset="0"/>
              </a:rPr>
              <a:t>alarmberedskab</a:t>
            </a:r>
            <a:r>
              <a:rPr lang="en-GB" dirty="0">
                <a:latin typeface="+mn-lt"/>
                <a:ea typeface="MS PGothic" charset="0"/>
                <a:cs typeface="MS PGothic" charset="0"/>
              </a:rPr>
              <a:t>/</a:t>
            </a:r>
            <a:r>
              <a:rPr lang="en-GB" dirty="0" err="1">
                <a:latin typeface="+mn-lt"/>
                <a:ea typeface="MS PGothic" charset="0"/>
                <a:cs typeface="MS PGothic" charset="0"/>
              </a:rPr>
              <a:t>trussel</a:t>
            </a:r>
            <a:r>
              <a:rPr lang="en-GB" dirty="0">
                <a:latin typeface="+mn-lt"/>
                <a:ea typeface="MS PGothic" charset="0"/>
                <a:cs typeface="MS PGothic" charset="0"/>
              </a:rPr>
              <a:t>. </a:t>
            </a:r>
          </a:p>
          <a:p>
            <a:pPr defTabSz="685800" fontAlgn="base">
              <a:spcBef>
                <a:spcPct val="50000"/>
              </a:spcBef>
              <a:spcAft>
                <a:spcPct val="0"/>
              </a:spcAft>
              <a:defRPr/>
            </a:pPr>
            <a:r>
              <a:rPr lang="en-GB" dirty="0">
                <a:latin typeface="+mn-lt"/>
                <a:ea typeface="MS PGothic" charset="0"/>
                <a:cs typeface="MS PGothic" charset="0"/>
              </a:rPr>
              <a:t>Vi </a:t>
            </a:r>
            <a:r>
              <a:rPr lang="en-GB" dirty="0" err="1">
                <a:latin typeface="+mn-lt"/>
                <a:ea typeface="MS PGothic" charset="0"/>
                <a:cs typeface="MS PGothic" charset="0"/>
              </a:rPr>
              <a:t>har</a:t>
            </a:r>
            <a:r>
              <a:rPr lang="en-GB" dirty="0">
                <a:latin typeface="+mn-lt"/>
                <a:ea typeface="MS PGothic" charset="0"/>
                <a:cs typeface="MS PGothic" charset="0"/>
              </a:rPr>
              <a:t> </a:t>
            </a:r>
            <a:r>
              <a:rPr lang="en-GB" dirty="0" err="1">
                <a:latin typeface="+mn-lt"/>
                <a:ea typeface="MS PGothic" charset="0"/>
                <a:cs typeface="MS PGothic" charset="0"/>
              </a:rPr>
              <a:t>brug</a:t>
            </a:r>
            <a:r>
              <a:rPr lang="en-GB" dirty="0">
                <a:latin typeface="+mn-lt"/>
                <a:ea typeface="MS PGothic" charset="0"/>
                <a:cs typeface="MS PGothic" charset="0"/>
              </a:rPr>
              <a:t> for mere </a:t>
            </a:r>
            <a:r>
              <a:rPr lang="en-GB" dirty="0" err="1">
                <a:latin typeface="+mn-lt"/>
                <a:ea typeface="MS PGothic" charset="0"/>
                <a:cs typeface="MS PGothic" charset="0"/>
              </a:rPr>
              <a:t>udforskning</a:t>
            </a:r>
            <a:r>
              <a:rPr lang="en-GB" dirty="0">
                <a:latin typeface="+mn-lt"/>
                <a:ea typeface="MS PGothic" charset="0"/>
                <a:cs typeface="MS PGothic" charset="0"/>
              </a:rPr>
              <a:t> </a:t>
            </a:r>
            <a:r>
              <a:rPr lang="en-GB" dirty="0" err="1">
                <a:latin typeface="+mn-lt"/>
                <a:ea typeface="MS PGothic" charset="0"/>
                <a:cs typeface="MS PGothic" charset="0"/>
              </a:rPr>
              <a:t>af</a:t>
            </a:r>
            <a:r>
              <a:rPr lang="en-GB" dirty="0">
                <a:latin typeface="+mn-lt"/>
                <a:ea typeface="MS PGothic" charset="0"/>
                <a:cs typeface="MS PGothic" charset="0"/>
              </a:rPr>
              <a:t>, </a:t>
            </a:r>
            <a:r>
              <a:rPr lang="en-GB" dirty="0" err="1">
                <a:latin typeface="+mn-lt"/>
                <a:ea typeface="MS PGothic" charset="0"/>
                <a:cs typeface="MS PGothic" charset="0"/>
              </a:rPr>
              <a:t>hvordan</a:t>
            </a:r>
            <a:r>
              <a:rPr lang="en-GB" dirty="0">
                <a:latin typeface="+mn-lt"/>
                <a:ea typeface="MS PGothic" charset="0"/>
                <a:cs typeface="MS PGothic" charset="0"/>
              </a:rPr>
              <a:t> de </a:t>
            </a:r>
            <a:r>
              <a:rPr lang="en-GB" dirty="0" err="1">
                <a:latin typeface="+mn-lt"/>
                <a:ea typeface="MS PGothic" charset="0"/>
                <a:cs typeface="MS PGothic" charset="0"/>
              </a:rPr>
              <a:t>regulerer</a:t>
            </a:r>
            <a:r>
              <a:rPr lang="en-GB" dirty="0">
                <a:latin typeface="+mn-lt"/>
                <a:ea typeface="MS PGothic" charset="0"/>
                <a:cs typeface="MS PGothic" charset="0"/>
              </a:rPr>
              <a:t> </a:t>
            </a:r>
            <a:r>
              <a:rPr lang="en-GB" dirty="0" err="1">
                <a:latin typeface="+mn-lt"/>
                <a:ea typeface="MS PGothic" charset="0"/>
                <a:cs typeface="MS PGothic" charset="0"/>
              </a:rPr>
              <a:t>deres</a:t>
            </a:r>
            <a:r>
              <a:rPr lang="en-GB" dirty="0">
                <a:latin typeface="+mn-lt"/>
                <a:ea typeface="MS PGothic" charset="0"/>
                <a:cs typeface="MS PGothic" charset="0"/>
              </a:rPr>
              <a:t> </a:t>
            </a:r>
            <a:r>
              <a:rPr lang="en-GB" dirty="0" err="1">
                <a:latin typeface="+mn-lt"/>
                <a:ea typeface="MS PGothic" charset="0"/>
                <a:cs typeface="MS PGothic" charset="0"/>
              </a:rPr>
              <a:t>tilstand</a:t>
            </a:r>
            <a:r>
              <a:rPr lang="en-GB" dirty="0">
                <a:latin typeface="+mn-lt"/>
                <a:ea typeface="MS PGothic" charset="0"/>
                <a:cs typeface="MS PGothic" charset="0"/>
              </a:rPr>
              <a:t> </a:t>
            </a:r>
            <a:r>
              <a:rPr lang="en-GB" dirty="0" err="1">
                <a:latin typeface="+mn-lt"/>
                <a:ea typeface="MS PGothic" charset="0"/>
                <a:cs typeface="MS PGothic" charset="0"/>
              </a:rPr>
              <a:t>og</a:t>
            </a:r>
            <a:r>
              <a:rPr lang="en-GB" dirty="0">
                <a:latin typeface="+mn-lt"/>
                <a:ea typeface="MS PGothic" charset="0"/>
                <a:cs typeface="MS PGothic" charset="0"/>
              </a:rPr>
              <a:t> </a:t>
            </a:r>
            <a:r>
              <a:rPr lang="en-GB" dirty="0" err="1">
                <a:latin typeface="+mn-lt"/>
                <a:ea typeface="MS PGothic" charset="0"/>
                <a:cs typeface="MS PGothic" charset="0"/>
              </a:rPr>
              <a:t>forbliver</a:t>
            </a:r>
            <a:r>
              <a:rPr lang="en-GB" dirty="0">
                <a:latin typeface="+mn-lt"/>
                <a:ea typeface="MS PGothic" charset="0"/>
                <a:cs typeface="MS PGothic" charset="0"/>
              </a:rPr>
              <a:t> “</a:t>
            </a:r>
            <a:r>
              <a:rPr lang="en-GB" dirty="0" err="1">
                <a:latin typeface="+mn-lt"/>
                <a:ea typeface="MS PGothic" charset="0"/>
                <a:cs typeface="MS PGothic" charset="0"/>
              </a:rPr>
              <a:t>sande</a:t>
            </a:r>
            <a:r>
              <a:rPr lang="en-GB" dirty="0">
                <a:latin typeface="+mn-lt"/>
                <a:ea typeface="MS PGothic" charset="0"/>
                <a:cs typeface="MS PGothic" charset="0"/>
              </a:rPr>
              <a:t>” </a:t>
            </a:r>
            <a:r>
              <a:rPr lang="en-GB" dirty="0" err="1">
                <a:latin typeface="+mn-lt"/>
                <a:ea typeface="MS PGothic" charset="0"/>
                <a:cs typeface="MS PGothic" charset="0"/>
              </a:rPr>
              <a:t>i</a:t>
            </a:r>
            <a:r>
              <a:rPr lang="en-GB" dirty="0">
                <a:latin typeface="+mn-lt"/>
                <a:ea typeface="MS PGothic" charset="0"/>
                <a:cs typeface="MS PGothic" charset="0"/>
              </a:rPr>
              <a:t> forhold </a:t>
            </a:r>
            <a:r>
              <a:rPr lang="en-GB" dirty="0" err="1">
                <a:latin typeface="+mn-lt"/>
                <a:ea typeface="MS PGothic" charset="0"/>
                <a:cs typeface="MS PGothic" charset="0"/>
              </a:rPr>
              <a:t>til</a:t>
            </a:r>
            <a:r>
              <a:rPr lang="en-GB" dirty="0">
                <a:latin typeface="+mn-lt"/>
                <a:ea typeface="MS PGothic" charset="0"/>
                <a:cs typeface="MS PGothic" charset="0"/>
              </a:rPr>
              <a:t> </a:t>
            </a:r>
            <a:r>
              <a:rPr lang="en-GB" dirty="0" err="1">
                <a:latin typeface="+mn-lt"/>
                <a:ea typeface="MS PGothic" charset="0"/>
                <a:cs typeface="MS PGothic" charset="0"/>
              </a:rPr>
              <a:t>deres</a:t>
            </a:r>
            <a:r>
              <a:rPr lang="en-GB" dirty="0">
                <a:latin typeface="+mn-lt"/>
                <a:ea typeface="MS PGothic" charset="0"/>
                <a:cs typeface="MS PGothic" charset="0"/>
              </a:rPr>
              <a:t> “motivation”</a:t>
            </a:r>
          </a:p>
          <a:p>
            <a:pPr defTabSz="685800" fontAlgn="base">
              <a:spcBef>
                <a:spcPct val="50000"/>
              </a:spcBef>
              <a:spcAft>
                <a:spcPct val="0"/>
              </a:spcAft>
              <a:defRPr/>
            </a:pPr>
            <a:r>
              <a:rPr lang="en-GB" dirty="0" err="1">
                <a:latin typeface="+mn-lt"/>
                <a:ea typeface="MS PGothic" charset="0"/>
                <a:cs typeface="MS PGothic" charset="0"/>
              </a:rPr>
              <a:t>Kernen</a:t>
            </a:r>
            <a:r>
              <a:rPr lang="en-GB" dirty="0">
                <a:latin typeface="+mn-lt"/>
                <a:ea typeface="MS PGothic" charset="0"/>
                <a:cs typeface="MS PGothic" charset="0"/>
              </a:rPr>
              <a:t> </a:t>
            </a:r>
            <a:r>
              <a:rPr lang="en-GB" dirty="0" err="1">
                <a:latin typeface="+mn-lt"/>
                <a:ea typeface="MS PGothic" charset="0"/>
                <a:cs typeface="MS PGothic" charset="0"/>
              </a:rPr>
              <a:t>i</a:t>
            </a:r>
            <a:r>
              <a:rPr lang="en-GB" dirty="0">
                <a:latin typeface="+mn-lt"/>
                <a:ea typeface="MS PGothic" charset="0"/>
                <a:cs typeface="MS PGothic" charset="0"/>
              </a:rPr>
              <a:t> </a:t>
            </a:r>
            <a:r>
              <a:rPr lang="en-GB" dirty="0" err="1">
                <a:latin typeface="+mn-lt"/>
                <a:ea typeface="MS PGothic" charset="0"/>
                <a:cs typeface="MS PGothic" charset="0"/>
              </a:rPr>
              <a:t>det</a:t>
            </a:r>
            <a:r>
              <a:rPr lang="en-GB" dirty="0">
                <a:latin typeface="+mn-lt"/>
                <a:ea typeface="MS PGothic" charset="0"/>
                <a:cs typeface="MS PGothic" charset="0"/>
              </a:rPr>
              <a:t> </a:t>
            </a:r>
            <a:r>
              <a:rPr lang="en-GB" dirty="0" err="1">
                <a:latin typeface="+mn-lt"/>
                <a:ea typeface="MS PGothic" charset="0"/>
                <a:cs typeface="MS PGothic" charset="0"/>
              </a:rPr>
              <a:t>er</a:t>
            </a:r>
            <a:r>
              <a:rPr lang="en-GB" dirty="0">
                <a:latin typeface="+mn-lt"/>
                <a:ea typeface="MS PGothic" charset="0"/>
                <a:cs typeface="MS PGothic" charset="0"/>
              </a:rPr>
              <a:t> at </a:t>
            </a:r>
            <a:r>
              <a:rPr lang="en-GB" dirty="0" err="1">
                <a:latin typeface="+mn-lt"/>
                <a:ea typeface="MS PGothic" charset="0"/>
                <a:cs typeface="MS PGothic" charset="0"/>
              </a:rPr>
              <a:t>kunne</a:t>
            </a:r>
            <a:r>
              <a:rPr lang="en-GB" dirty="0">
                <a:latin typeface="+mn-lt"/>
                <a:ea typeface="MS PGothic" charset="0"/>
                <a:cs typeface="MS PGothic" charset="0"/>
              </a:rPr>
              <a:t> </a:t>
            </a:r>
            <a:r>
              <a:rPr lang="en-GB" dirty="0" err="1">
                <a:latin typeface="+mn-lt"/>
                <a:ea typeface="MS PGothic" charset="0"/>
                <a:cs typeface="MS PGothic" charset="0"/>
              </a:rPr>
              <a:t>bruge</a:t>
            </a:r>
            <a:r>
              <a:rPr lang="en-GB" dirty="0">
                <a:latin typeface="+mn-lt"/>
                <a:ea typeface="MS PGothic" charset="0"/>
                <a:cs typeface="MS PGothic" charset="0"/>
              </a:rPr>
              <a:t> </a:t>
            </a:r>
            <a:r>
              <a:rPr lang="en-GB" dirty="0" err="1">
                <a:latin typeface="+mn-lt"/>
                <a:ea typeface="MS PGothic" charset="0"/>
                <a:cs typeface="MS PGothic" charset="0"/>
              </a:rPr>
              <a:t>visdom</a:t>
            </a:r>
            <a:r>
              <a:rPr lang="en-GB" dirty="0">
                <a:latin typeface="+mn-lt"/>
                <a:ea typeface="MS PGothic" charset="0"/>
                <a:cs typeface="MS PGothic" charset="0"/>
              </a:rPr>
              <a:t> </a:t>
            </a:r>
            <a:r>
              <a:rPr lang="en-GB" dirty="0" err="1">
                <a:latin typeface="+mn-lt"/>
                <a:ea typeface="MS PGothic" charset="0"/>
                <a:cs typeface="MS PGothic" charset="0"/>
              </a:rPr>
              <a:t>og</a:t>
            </a:r>
            <a:r>
              <a:rPr lang="en-GB" dirty="0">
                <a:latin typeface="+mn-lt"/>
                <a:ea typeface="MS PGothic" charset="0"/>
                <a:cs typeface="MS PGothic" charset="0"/>
              </a:rPr>
              <a:t> mod – </a:t>
            </a:r>
            <a:r>
              <a:rPr lang="en-GB" dirty="0" err="1">
                <a:latin typeface="+mn-lt"/>
                <a:ea typeface="MS PGothic" charset="0"/>
                <a:cs typeface="MS PGothic" charset="0"/>
              </a:rPr>
              <a:t>til</a:t>
            </a:r>
            <a:r>
              <a:rPr lang="en-GB" dirty="0">
                <a:latin typeface="+mn-lt"/>
                <a:ea typeface="MS PGothic" charset="0"/>
                <a:cs typeface="MS PGothic" charset="0"/>
              </a:rPr>
              <a:t> at </a:t>
            </a:r>
            <a:r>
              <a:rPr lang="en-GB" dirty="0" err="1">
                <a:latin typeface="+mn-lt"/>
                <a:ea typeface="MS PGothic" charset="0"/>
                <a:cs typeface="MS PGothic" charset="0"/>
              </a:rPr>
              <a:t>kunne</a:t>
            </a:r>
            <a:r>
              <a:rPr lang="en-GB" dirty="0">
                <a:latin typeface="+mn-lt"/>
                <a:ea typeface="MS PGothic" charset="0"/>
                <a:cs typeface="MS PGothic" charset="0"/>
              </a:rPr>
              <a:t> </a:t>
            </a:r>
            <a:r>
              <a:rPr lang="en-GB" dirty="0" err="1">
                <a:latin typeface="+mn-lt"/>
                <a:ea typeface="MS PGothic" charset="0"/>
                <a:cs typeface="MS PGothic" charset="0"/>
              </a:rPr>
              <a:t>være</a:t>
            </a:r>
            <a:r>
              <a:rPr lang="en-GB" dirty="0">
                <a:latin typeface="+mn-lt"/>
                <a:ea typeface="MS PGothic" charset="0"/>
                <a:cs typeface="MS PGothic" charset="0"/>
              </a:rPr>
              <a:t> </a:t>
            </a:r>
            <a:r>
              <a:rPr lang="en-GB" dirty="0" err="1">
                <a:latin typeface="+mn-lt"/>
                <a:ea typeface="MS PGothic" charset="0"/>
                <a:cs typeface="MS PGothic" charset="0"/>
              </a:rPr>
              <a:t>opmærksom</a:t>
            </a:r>
            <a:r>
              <a:rPr lang="en-GB" dirty="0">
                <a:latin typeface="+mn-lt"/>
                <a:ea typeface="MS PGothic" charset="0"/>
                <a:cs typeface="MS PGothic" charset="0"/>
              </a:rPr>
              <a:t> </a:t>
            </a:r>
            <a:r>
              <a:rPr lang="en-GB" dirty="0" err="1">
                <a:latin typeface="+mn-lt"/>
                <a:ea typeface="MS PGothic" charset="0"/>
                <a:cs typeface="MS PGothic" charset="0"/>
              </a:rPr>
              <a:t>på</a:t>
            </a:r>
            <a:r>
              <a:rPr lang="en-GB" dirty="0">
                <a:latin typeface="+mn-lt"/>
                <a:ea typeface="MS PGothic" charset="0"/>
                <a:cs typeface="MS PGothic" charset="0"/>
              </a:rPr>
              <a:t>, men </a:t>
            </a:r>
            <a:r>
              <a:rPr lang="en-GB" dirty="0" err="1">
                <a:latin typeface="+mn-lt"/>
                <a:ea typeface="MS PGothic" charset="0"/>
                <a:cs typeface="MS PGothic" charset="0"/>
              </a:rPr>
              <a:t>modstå</a:t>
            </a:r>
            <a:r>
              <a:rPr lang="en-GB" dirty="0">
                <a:latin typeface="+mn-lt"/>
                <a:ea typeface="MS PGothic" charset="0"/>
                <a:cs typeface="MS PGothic" charset="0"/>
              </a:rPr>
              <a:t> </a:t>
            </a:r>
            <a:r>
              <a:rPr lang="en-GB" dirty="0" err="1">
                <a:latin typeface="+mn-lt"/>
                <a:ea typeface="MS PGothic" charset="0"/>
                <a:cs typeface="MS PGothic" charset="0"/>
              </a:rPr>
              <a:t>indre</a:t>
            </a:r>
            <a:r>
              <a:rPr lang="en-GB" dirty="0">
                <a:latin typeface="+mn-lt"/>
                <a:ea typeface="MS PGothic" charset="0"/>
                <a:cs typeface="MS PGothic" charset="0"/>
              </a:rPr>
              <a:t> </a:t>
            </a:r>
            <a:r>
              <a:rPr lang="en-GB" dirty="0" err="1">
                <a:latin typeface="+mn-lt"/>
                <a:ea typeface="MS PGothic" charset="0"/>
                <a:cs typeface="MS PGothic" charset="0"/>
              </a:rPr>
              <a:t>modstand</a:t>
            </a:r>
            <a:r>
              <a:rPr lang="en-GB" dirty="0">
                <a:latin typeface="+mn-lt"/>
                <a:ea typeface="MS PGothic" charset="0"/>
                <a:cs typeface="MS PGothic" charset="0"/>
              </a:rPr>
              <a:t> </a:t>
            </a:r>
            <a:r>
              <a:rPr lang="en-GB" dirty="0" err="1">
                <a:latin typeface="+mn-lt"/>
                <a:ea typeface="MS PGothic" charset="0"/>
                <a:cs typeface="MS PGothic" charset="0"/>
              </a:rPr>
              <a:t>og</a:t>
            </a:r>
            <a:r>
              <a:rPr lang="en-GB" dirty="0">
                <a:latin typeface="+mn-lt"/>
                <a:ea typeface="MS PGothic" charset="0"/>
                <a:cs typeface="MS PGothic" charset="0"/>
              </a:rPr>
              <a:t> </a:t>
            </a:r>
            <a:r>
              <a:rPr lang="en-GB" dirty="0" err="1">
                <a:latin typeface="+mn-lt"/>
                <a:ea typeface="MS PGothic" charset="0"/>
                <a:cs typeface="MS PGothic" charset="0"/>
              </a:rPr>
              <a:t>stå</a:t>
            </a:r>
            <a:r>
              <a:rPr lang="en-GB" dirty="0">
                <a:latin typeface="+mn-lt"/>
                <a:ea typeface="MS PGothic" charset="0"/>
                <a:cs typeface="MS PGothic" charset="0"/>
              </a:rPr>
              <a:t> </a:t>
            </a:r>
            <a:r>
              <a:rPr lang="en-GB" dirty="0" err="1">
                <a:latin typeface="+mn-lt"/>
                <a:ea typeface="MS PGothic" charset="0"/>
                <a:cs typeface="MS PGothic" charset="0"/>
              </a:rPr>
              <a:t>ansigt</a:t>
            </a:r>
            <a:r>
              <a:rPr lang="en-GB" dirty="0">
                <a:latin typeface="+mn-lt"/>
                <a:ea typeface="MS PGothic" charset="0"/>
                <a:cs typeface="MS PGothic" charset="0"/>
              </a:rPr>
              <a:t> </a:t>
            </a:r>
            <a:r>
              <a:rPr lang="en-GB" dirty="0" err="1">
                <a:latin typeface="+mn-lt"/>
                <a:ea typeface="MS PGothic" charset="0"/>
                <a:cs typeface="MS PGothic" charset="0"/>
              </a:rPr>
              <a:t>til</a:t>
            </a:r>
            <a:r>
              <a:rPr lang="en-GB" dirty="0">
                <a:latin typeface="+mn-lt"/>
                <a:ea typeface="MS PGothic" charset="0"/>
                <a:cs typeface="MS PGothic" charset="0"/>
              </a:rPr>
              <a:t> </a:t>
            </a:r>
            <a:r>
              <a:rPr lang="en-GB" dirty="0" err="1">
                <a:latin typeface="+mn-lt"/>
                <a:ea typeface="MS PGothic" charset="0"/>
                <a:cs typeface="MS PGothic" charset="0"/>
              </a:rPr>
              <a:t>ansigt</a:t>
            </a:r>
            <a:r>
              <a:rPr lang="en-GB" dirty="0">
                <a:latin typeface="+mn-lt"/>
                <a:ea typeface="MS PGothic" charset="0"/>
                <a:cs typeface="MS PGothic" charset="0"/>
              </a:rPr>
              <a:t> med </a:t>
            </a:r>
            <a:r>
              <a:rPr lang="en-GB" dirty="0" err="1">
                <a:latin typeface="+mn-lt"/>
                <a:ea typeface="MS PGothic" charset="0"/>
                <a:cs typeface="MS PGothic" charset="0"/>
              </a:rPr>
              <a:t>det</a:t>
            </a:r>
            <a:r>
              <a:rPr lang="en-GB" dirty="0">
                <a:latin typeface="+mn-lt"/>
                <a:ea typeface="MS PGothic" charset="0"/>
                <a:cs typeface="MS PGothic" charset="0"/>
              </a:rPr>
              <a:t> </a:t>
            </a:r>
            <a:r>
              <a:rPr lang="en-GB" dirty="0" err="1">
                <a:latin typeface="+mn-lt"/>
                <a:ea typeface="MS PGothic" charset="0"/>
                <a:cs typeface="MS PGothic" charset="0"/>
              </a:rPr>
              <a:t>frygtede</a:t>
            </a:r>
            <a:r>
              <a:rPr lang="en-GB" dirty="0">
                <a:latin typeface="+mn-lt"/>
                <a:ea typeface="MS PGothic" charset="0"/>
                <a:cs typeface="MS PGothic" charset="0"/>
              </a:rPr>
              <a:t>.</a:t>
            </a:r>
          </a:p>
        </p:txBody>
      </p:sp>
      <p:pic>
        <p:nvPicPr>
          <p:cNvPr id="61443" name="Picture 5" descr="slide_360083_4022695_f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9096" y="1741286"/>
            <a:ext cx="3550236" cy="41307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3671" name="Text Box 7"/>
          <p:cNvSpPr txBox="1">
            <a:spLocks noChangeArrowheads="1"/>
          </p:cNvSpPr>
          <p:nvPr/>
        </p:nvSpPr>
        <p:spPr bwMode="auto">
          <a:xfrm>
            <a:off x="2572120" y="6007972"/>
            <a:ext cx="3024188"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685800" fontAlgn="base">
              <a:spcBef>
                <a:spcPct val="50000"/>
              </a:spcBef>
              <a:spcAft>
                <a:spcPct val="0"/>
              </a:spcAft>
              <a:defRPr/>
            </a:pPr>
            <a:r>
              <a:rPr lang="en-GB" b="1" dirty="0">
                <a:solidFill>
                  <a:srgbClr val="FFFFFF"/>
                </a:solidFill>
                <a:cs typeface="Arial" charset="0"/>
              </a:rPr>
              <a:t>Ebola </a:t>
            </a:r>
            <a:r>
              <a:rPr lang="en-GB" b="1" dirty="0" err="1">
                <a:solidFill>
                  <a:srgbClr val="FFFFFF"/>
                </a:solidFill>
                <a:cs typeface="Arial" charset="0"/>
              </a:rPr>
              <a:t>klinik</a:t>
            </a:r>
            <a:endParaRPr lang="en-GB" b="1" dirty="0">
              <a:solidFill>
                <a:srgbClr val="FFFFFF"/>
              </a:solidFill>
              <a:cs typeface="Arial" charset="0"/>
            </a:endParaRPr>
          </a:p>
        </p:txBody>
      </p:sp>
      <p:pic>
        <p:nvPicPr>
          <p:cNvPr id="7" name="Picture 2" descr="A close up of a logo&#10;&#10;Description generated with very high confidence">
            <a:extLst>
              <a:ext uri="{FF2B5EF4-FFF2-40B4-BE49-F238E27FC236}">
                <a16:creationId xmlns:a16="http://schemas.microsoft.com/office/drawing/2014/main" id="{A9F6189C-F23B-B648-B1F6-47B42064AD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6880" y="-30479"/>
            <a:ext cx="2213952" cy="1451207"/>
          </a:xfrm>
          <a:prstGeom prst="rect">
            <a:avLst/>
          </a:prstGeom>
        </p:spPr>
      </p:pic>
    </p:spTree>
    <p:extLst>
      <p:ext uri="{BB962C8B-B14F-4D97-AF65-F5344CB8AC3E}">
        <p14:creationId xmlns:p14="http://schemas.microsoft.com/office/powerpoint/2010/main" val="10868232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Rectangle 2"/>
          <p:cNvSpPr>
            <a:spLocks noGrp="1" noChangeArrowheads="1"/>
          </p:cNvSpPr>
          <p:nvPr>
            <p:ph type="title" idx="4294967295"/>
          </p:nvPr>
        </p:nvSpPr>
        <p:spPr>
          <a:xfrm>
            <a:off x="3506391" y="662941"/>
            <a:ext cx="5829300" cy="1026114"/>
          </a:xfrm>
        </p:spPr>
        <p:txBody>
          <a:bodyPr>
            <a:normAutofit/>
          </a:bodyPr>
          <a:lstStyle/>
          <a:p>
            <a:pPr>
              <a:defRPr/>
            </a:pPr>
            <a:r>
              <a:rPr lang="en-GB" sz="3600" b="1" dirty="0">
                <a:solidFill>
                  <a:srgbClr val="F8E950"/>
                </a:solidFill>
                <a:latin typeface="+mn-lt"/>
                <a:ea typeface="MS PGothic" charset="0"/>
                <a:cs typeface="MS PGothic" charset="0"/>
              </a:rPr>
              <a:t>Compassion </a:t>
            </a:r>
            <a:r>
              <a:rPr lang="en-GB" sz="3600" b="1" dirty="0" err="1">
                <a:solidFill>
                  <a:srgbClr val="F8E950"/>
                </a:solidFill>
                <a:latin typeface="+mn-lt"/>
                <a:ea typeface="MS PGothic" charset="0"/>
                <a:cs typeface="MS PGothic" charset="0"/>
              </a:rPr>
              <a:t>og</a:t>
            </a:r>
            <a:r>
              <a:rPr lang="en-GB" sz="3600" b="1" dirty="0">
                <a:solidFill>
                  <a:srgbClr val="F8E950"/>
                </a:solidFill>
                <a:latin typeface="+mn-lt"/>
                <a:ea typeface="MS PGothic" charset="0"/>
                <a:cs typeface="MS PGothic" charset="0"/>
              </a:rPr>
              <a:t> mod</a:t>
            </a:r>
          </a:p>
        </p:txBody>
      </p:sp>
      <p:sp>
        <p:nvSpPr>
          <p:cNvPr id="515076" name="Text Box 4"/>
          <p:cNvSpPr txBox="1">
            <a:spLocks noChangeArrowheads="1"/>
          </p:cNvSpPr>
          <p:nvPr/>
        </p:nvSpPr>
        <p:spPr bwMode="auto">
          <a:xfrm>
            <a:off x="6149579" y="2078832"/>
            <a:ext cx="3186113" cy="3693319"/>
          </a:xfrm>
          <a:prstGeom prst="rect">
            <a:avLst/>
          </a:prstGeom>
          <a:noFill/>
          <a:ln w="9525">
            <a:noFill/>
            <a:miter lim="800000"/>
            <a:headEnd/>
            <a:tailEnd/>
          </a:ln>
          <a:effectLst/>
        </p:spPr>
        <p:txBody>
          <a:bodyPr>
            <a:spAutoFit/>
          </a:bodyPr>
          <a:lstStyle>
            <a:lvl1pPr>
              <a:defRPr b="1">
                <a:solidFill>
                  <a:schemeClr val="bg1"/>
                </a:solidFill>
                <a:latin typeface="Times New Roman" charset="0"/>
                <a:ea typeface="ＭＳ Ｐゴシック" charset="0"/>
              </a:defRPr>
            </a:lvl1pPr>
            <a:lvl2pPr marL="742950" indent="-285750">
              <a:defRPr b="1">
                <a:solidFill>
                  <a:schemeClr val="bg1"/>
                </a:solidFill>
                <a:latin typeface="Times New Roman" charset="0"/>
                <a:ea typeface="ＭＳ Ｐゴシック" charset="0"/>
              </a:defRPr>
            </a:lvl2pPr>
            <a:lvl3pPr marL="1143000" indent="-228600">
              <a:defRPr b="1">
                <a:solidFill>
                  <a:schemeClr val="bg1"/>
                </a:solidFill>
                <a:latin typeface="Times New Roman" charset="0"/>
                <a:ea typeface="ＭＳ Ｐゴシック" charset="0"/>
              </a:defRPr>
            </a:lvl3pPr>
            <a:lvl4pPr marL="1600200" indent="-228600">
              <a:defRPr b="1">
                <a:solidFill>
                  <a:schemeClr val="bg1"/>
                </a:solidFill>
                <a:latin typeface="Times New Roman" charset="0"/>
                <a:ea typeface="ＭＳ Ｐゴシック" charset="0"/>
              </a:defRPr>
            </a:lvl4pPr>
            <a:lvl5pPr marL="2057400" indent="-228600">
              <a:defRPr b="1">
                <a:solidFill>
                  <a:schemeClr val="bg1"/>
                </a:solidFill>
                <a:latin typeface="Times New Roman" charset="0"/>
                <a:ea typeface="ＭＳ Ｐゴシック" charset="0"/>
              </a:defRPr>
            </a:lvl5pPr>
            <a:lvl6pPr marL="2514600" indent="-228600" eaLnBrk="0" fontAlgn="base" hangingPunct="0">
              <a:spcBef>
                <a:spcPct val="0"/>
              </a:spcBef>
              <a:spcAft>
                <a:spcPct val="0"/>
              </a:spcAft>
              <a:defRPr b="1">
                <a:solidFill>
                  <a:schemeClr val="bg1"/>
                </a:solidFill>
                <a:latin typeface="Times New Roman" charset="0"/>
                <a:ea typeface="ＭＳ Ｐゴシック" charset="0"/>
              </a:defRPr>
            </a:lvl6pPr>
            <a:lvl7pPr marL="2971800" indent="-228600" eaLnBrk="0" fontAlgn="base" hangingPunct="0">
              <a:spcBef>
                <a:spcPct val="0"/>
              </a:spcBef>
              <a:spcAft>
                <a:spcPct val="0"/>
              </a:spcAft>
              <a:defRPr b="1">
                <a:solidFill>
                  <a:schemeClr val="bg1"/>
                </a:solidFill>
                <a:latin typeface="Times New Roman" charset="0"/>
                <a:ea typeface="ＭＳ Ｐゴシック" charset="0"/>
              </a:defRPr>
            </a:lvl7pPr>
            <a:lvl8pPr marL="3429000" indent="-228600" eaLnBrk="0" fontAlgn="base" hangingPunct="0">
              <a:spcBef>
                <a:spcPct val="0"/>
              </a:spcBef>
              <a:spcAft>
                <a:spcPct val="0"/>
              </a:spcAft>
              <a:defRPr b="1">
                <a:solidFill>
                  <a:schemeClr val="bg1"/>
                </a:solidFill>
                <a:latin typeface="Times New Roman" charset="0"/>
                <a:ea typeface="ＭＳ Ｐゴシック" charset="0"/>
              </a:defRPr>
            </a:lvl8pPr>
            <a:lvl9pPr marL="3886200" indent="-228600" eaLnBrk="0" fontAlgn="base" hangingPunct="0">
              <a:spcBef>
                <a:spcPct val="0"/>
              </a:spcBef>
              <a:spcAft>
                <a:spcPct val="0"/>
              </a:spcAft>
              <a:defRPr b="1">
                <a:solidFill>
                  <a:schemeClr val="bg1"/>
                </a:solidFill>
                <a:latin typeface="Times New Roman" charset="0"/>
                <a:ea typeface="ＭＳ Ｐゴシック" charset="0"/>
              </a:defRPr>
            </a:lvl9pPr>
          </a:lstStyle>
          <a:p>
            <a:pPr defTabSz="685800" fontAlgn="base">
              <a:spcBef>
                <a:spcPct val="50000"/>
              </a:spcBef>
              <a:spcAft>
                <a:spcPct val="0"/>
              </a:spcAft>
              <a:defRPr/>
            </a:pPr>
            <a:r>
              <a:rPr lang="en-GB" dirty="0" err="1">
                <a:latin typeface="+mn-lt"/>
                <a:ea typeface="MS PGothic" charset="0"/>
                <a:cs typeface="MS PGothic" charset="0"/>
              </a:rPr>
              <a:t>Når</a:t>
            </a:r>
            <a:r>
              <a:rPr lang="en-GB" dirty="0">
                <a:latin typeface="+mn-lt"/>
                <a:ea typeface="MS PGothic" charset="0"/>
                <a:cs typeface="MS PGothic" charset="0"/>
              </a:rPr>
              <a:t> vi </a:t>
            </a:r>
            <a:r>
              <a:rPr lang="en-GB" dirty="0" err="1">
                <a:latin typeface="+mn-lt"/>
                <a:ea typeface="MS PGothic" charset="0"/>
                <a:cs typeface="MS PGothic" charset="0"/>
              </a:rPr>
              <a:t>nærmer</a:t>
            </a:r>
            <a:r>
              <a:rPr lang="en-GB" dirty="0">
                <a:latin typeface="+mn-lt"/>
                <a:ea typeface="MS PGothic" charset="0"/>
                <a:cs typeface="MS PGothic" charset="0"/>
              </a:rPr>
              <a:t> </a:t>
            </a:r>
            <a:r>
              <a:rPr lang="en-GB" dirty="0" err="1">
                <a:latin typeface="+mn-lt"/>
                <a:ea typeface="MS PGothic" charset="0"/>
                <a:cs typeface="MS PGothic" charset="0"/>
              </a:rPr>
              <a:t>os</a:t>
            </a:r>
            <a:r>
              <a:rPr lang="en-GB" dirty="0">
                <a:latin typeface="+mn-lt"/>
                <a:ea typeface="MS PGothic" charset="0"/>
                <a:cs typeface="MS PGothic" charset="0"/>
              </a:rPr>
              <a:t> </a:t>
            </a:r>
            <a:r>
              <a:rPr lang="en-GB" dirty="0" err="1">
                <a:latin typeface="+mn-lt"/>
                <a:ea typeface="MS PGothic" charset="0"/>
                <a:cs typeface="MS PGothic" charset="0"/>
              </a:rPr>
              <a:t>vores</a:t>
            </a:r>
            <a:r>
              <a:rPr lang="en-GB" dirty="0">
                <a:latin typeface="+mn-lt"/>
                <a:ea typeface="MS PGothic" charset="0"/>
                <a:cs typeface="MS PGothic" charset="0"/>
              </a:rPr>
              <a:t> </a:t>
            </a:r>
            <a:r>
              <a:rPr lang="en-GB" dirty="0" err="1">
                <a:latin typeface="+mn-lt"/>
                <a:ea typeface="MS PGothic" charset="0"/>
                <a:cs typeface="MS PGothic" charset="0"/>
              </a:rPr>
              <a:t>egen</a:t>
            </a:r>
            <a:r>
              <a:rPr lang="en-GB" dirty="0">
                <a:latin typeface="+mn-lt"/>
                <a:ea typeface="MS PGothic" charset="0"/>
                <a:cs typeface="MS PGothic" charset="0"/>
              </a:rPr>
              <a:t> </a:t>
            </a:r>
            <a:r>
              <a:rPr lang="en-GB" dirty="0" err="1">
                <a:latin typeface="+mn-lt"/>
                <a:ea typeface="MS PGothic" charset="0"/>
                <a:cs typeface="MS PGothic" charset="0"/>
              </a:rPr>
              <a:t>lidelse</a:t>
            </a:r>
            <a:r>
              <a:rPr lang="en-GB" dirty="0">
                <a:latin typeface="+mn-lt"/>
                <a:ea typeface="MS PGothic" charset="0"/>
                <a:cs typeface="MS PGothic" charset="0"/>
              </a:rPr>
              <a:t> </a:t>
            </a:r>
            <a:r>
              <a:rPr lang="en-GB" dirty="0" err="1">
                <a:latin typeface="+mn-lt"/>
                <a:ea typeface="MS PGothic" charset="0"/>
                <a:cs typeface="MS PGothic" charset="0"/>
              </a:rPr>
              <a:t>kan</a:t>
            </a:r>
            <a:r>
              <a:rPr lang="en-GB" dirty="0">
                <a:latin typeface="+mn-lt"/>
                <a:ea typeface="MS PGothic" charset="0"/>
                <a:cs typeface="MS PGothic" charset="0"/>
              </a:rPr>
              <a:t> </a:t>
            </a:r>
            <a:r>
              <a:rPr lang="en-GB" dirty="0" err="1">
                <a:latin typeface="+mn-lt"/>
                <a:ea typeface="MS PGothic" charset="0"/>
                <a:cs typeface="MS PGothic" charset="0"/>
              </a:rPr>
              <a:t>det</a:t>
            </a:r>
            <a:r>
              <a:rPr lang="en-GB" dirty="0">
                <a:latin typeface="+mn-lt"/>
                <a:ea typeface="MS PGothic" charset="0"/>
                <a:cs typeface="MS PGothic" charset="0"/>
              </a:rPr>
              <a:t>(</a:t>
            </a:r>
            <a:r>
              <a:rPr lang="en-GB" dirty="0" err="1">
                <a:latin typeface="+mn-lt"/>
                <a:ea typeface="MS PGothic" charset="0"/>
                <a:cs typeface="MS PGothic" charset="0"/>
              </a:rPr>
              <a:t>i</a:t>
            </a:r>
            <a:r>
              <a:rPr lang="en-GB" dirty="0">
                <a:latin typeface="+mn-lt"/>
                <a:ea typeface="MS PGothic" charset="0"/>
                <a:cs typeface="MS PGothic" charset="0"/>
              </a:rPr>
              <a:t> </a:t>
            </a:r>
            <a:r>
              <a:rPr lang="en-GB" dirty="0" err="1">
                <a:latin typeface="+mn-lt"/>
                <a:ea typeface="MS PGothic" charset="0"/>
                <a:cs typeface="MS PGothic" charset="0"/>
              </a:rPr>
              <a:t>starten</a:t>
            </a:r>
            <a:r>
              <a:rPr lang="en-GB" dirty="0">
                <a:latin typeface="+mn-lt"/>
                <a:ea typeface="MS PGothic" charset="0"/>
                <a:cs typeface="MS PGothic" charset="0"/>
              </a:rPr>
              <a:t>) </a:t>
            </a:r>
            <a:r>
              <a:rPr lang="en-GB" dirty="0" err="1">
                <a:latin typeface="+mn-lt"/>
                <a:ea typeface="MS PGothic" charset="0"/>
                <a:cs typeface="MS PGothic" charset="0"/>
              </a:rPr>
              <a:t>føre</a:t>
            </a:r>
            <a:r>
              <a:rPr lang="en-GB" dirty="0">
                <a:latin typeface="+mn-lt"/>
                <a:ea typeface="MS PGothic" charset="0"/>
                <a:cs typeface="MS PGothic" charset="0"/>
              </a:rPr>
              <a:t> </a:t>
            </a:r>
            <a:r>
              <a:rPr lang="en-GB" dirty="0" err="1">
                <a:latin typeface="+mn-lt"/>
                <a:ea typeface="MS PGothic" charset="0"/>
                <a:cs typeface="MS PGothic" charset="0"/>
              </a:rPr>
              <a:t>til</a:t>
            </a:r>
            <a:r>
              <a:rPr lang="en-GB" dirty="0">
                <a:latin typeface="+mn-lt"/>
                <a:ea typeface="MS PGothic" charset="0"/>
                <a:cs typeface="MS PGothic" charset="0"/>
              </a:rPr>
              <a:t> </a:t>
            </a:r>
            <a:r>
              <a:rPr lang="en-GB" dirty="0" err="1">
                <a:latin typeface="+mn-lt"/>
                <a:ea typeface="MS PGothic" charset="0"/>
                <a:cs typeface="MS PGothic" charset="0"/>
              </a:rPr>
              <a:t>en</a:t>
            </a:r>
            <a:r>
              <a:rPr lang="en-GB" dirty="0">
                <a:latin typeface="+mn-lt"/>
                <a:ea typeface="MS PGothic" charset="0"/>
                <a:cs typeface="MS PGothic" charset="0"/>
              </a:rPr>
              <a:t> </a:t>
            </a:r>
            <a:r>
              <a:rPr lang="en-GB" dirty="0" err="1">
                <a:latin typeface="+mn-lt"/>
                <a:ea typeface="MS PGothic" charset="0"/>
                <a:cs typeface="MS PGothic" charset="0"/>
              </a:rPr>
              <a:t>tilstand</a:t>
            </a:r>
            <a:r>
              <a:rPr lang="en-GB" dirty="0">
                <a:latin typeface="+mn-lt"/>
                <a:ea typeface="MS PGothic" charset="0"/>
                <a:cs typeface="MS PGothic" charset="0"/>
              </a:rPr>
              <a:t> med </a:t>
            </a:r>
            <a:r>
              <a:rPr lang="en-GB" dirty="0" err="1">
                <a:latin typeface="+mn-lt"/>
                <a:ea typeface="MS PGothic" charset="0"/>
                <a:cs typeface="MS PGothic" charset="0"/>
              </a:rPr>
              <a:t>høj</a:t>
            </a:r>
            <a:r>
              <a:rPr lang="en-GB" dirty="0">
                <a:latin typeface="+mn-lt"/>
                <a:ea typeface="MS PGothic" charset="0"/>
                <a:cs typeface="MS PGothic" charset="0"/>
              </a:rPr>
              <a:t> </a:t>
            </a:r>
            <a:r>
              <a:rPr lang="en-GB" dirty="0" err="1">
                <a:latin typeface="+mn-lt"/>
                <a:ea typeface="MS PGothic" charset="0"/>
                <a:cs typeface="MS PGothic" charset="0"/>
              </a:rPr>
              <a:t>trussel</a:t>
            </a:r>
            <a:r>
              <a:rPr lang="en-GB" dirty="0">
                <a:latin typeface="+mn-lt"/>
                <a:ea typeface="MS PGothic" charset="0"/>
                <a:cs typeface="MS PGothic" charset="0"/>
              </a:rPr>
              <a:t>/frustration </a:t>
            </a:r>
          </a:p>
          <a:p>
            <a:pPr defTabSz="685800" fontAlgn="base">
              <a:spcBef>
                <a:spcPct val="50000"/>
              </a:spcBef>
              <a:spcAft>
                <a:spcPct val="0"/>
              </a:spcAft>
              <a:defRPr/>
            </a:pPr>
            <a:r>
              <a:rPr lang="en-GB" dirty="0" err="1">
                <a:latin typeface="+mn-lt"/>
                <a:ea typeface="MS PGothic" charset="0"/>
                <a:cs typeface="MS PGothic" charset="0"/>
              </a:rPr>
              <a:t>Hvordan</a:t>
            </a:r>
            <a:r>
              <a:rPr lang="en-GB" dirty="0">
                <a:latin typeface="+mn-lt"/>
                <a:ea typeface="MS PGothic" charset="0"/>
                <a:cs typeface="MS PGothic" charset="0"/>
              </a:rPr>
              <a:t> </a:t>
            </a:r>
            <a:r>
              <a:rPr lang="en-GB" dirty="0" err="1">
                <a:latin typeface="+mn-lt"/>
                <a:ea typeface="MS PGothic" charset="0"/>
                <a:cs typeface="MS PGothic" charset="0"/>
              </a:rPr>
              <a:t>regulerer</a:t>
            </a:r>
            <a:r>
              <a:rPr lang="en-GB" dirty="0">
                <a:latin typeface="+mn-lt"/>
                <a:ea typeface="MS PGothic" charset="0"/>
                <a:cs typeface="MS PGothic" charset="0"/>
              </a:rPr>
              <a:t> vi </a:t>
            </a:r>
            <a:r>
              <a:rPr lang="en-GB" dirty="0" err="1">
                <a:latin typeface="+mn-lt"/>
                <a:ea typeface="MS PGothic" charset="0"/>
                <a:cs typeface="MS PGothic" charset="0"/>
              </a:rPr>
              <a:t>disse</a:t>
            </a:r>
            <a:r>
              <a:rPr lang="en-GB" dirty="0">
                <a:latin typeface="+mn-lt"/>
                <a:ea typeface="MS PGothic" charset="0"/>
                <a:cs typeface="MS PGothic" charset="0"/>
              </a:rPr>
              <a:t> </a:t>
            </a:r>
            <a:r>
              <a:rPr lang="en-GB" dirty="0" err="1">
                <a:latin typeface="+mn-lt"/>
                <a:ea typeface="MS PGothic" charset="0"/>
                <a:cs typeface="MS PGothic" charset="0"/>
              </a:rPr>
              <a:t>tilstande</a:t>
            </a:r>
            <a:r>
              <a:rPr lang="en-GB" dirty="0">
                <a:latin typeface="+mn-lt"/>
                <a:ea typeface="MS PGothic" charset="0"/>
                <a:cs typeface="MS PGothic" charset="0"/>
              </a:rPr>
              <a:t> </a:t>
            </a:r>
            <a:r>
              <a:rPr lang="en-GB" dirty="0" err="1">
                <a:latin typeface="+mn-lt"/>
                <a:ea typeface="MS PGothic" charset="0"/>
                <a:cs typeface="MS PGothic" charset="0"/>
              </a:rPr>
              <a:t>og</a:t>
            </a:r>
            <a:r>
              <a:rPr lang="en-GB" dirty="0">
                <a:latin typeface="+mn-lt"/>
                <a:ea typeface="MS PGothic" charset="0"/>
                <a:cs typeface="MS PGothic" charset="0"/>
              </a:rPr>
              <a:t> </a:t>
            </a:r>
            <a:r>
              <a:rPr lang="en-GB" dirty="0" err="1">
                <a:latin typeface="+mn-lt"/>
                <a:ea typeface="MS PGothic" charset="0"/>
                <a:cs typeface="MS PGothic" charset="0"/>
              </a:rPr>
              <a:t>forbliver</a:t>
            </a:r>
            <a:r>
              <a:rPr lang="en-GB" dirty="0">
                <a:latin typeface="+mn-lt"/>
                <a:ea typeface="MS PGothic" charset="0"/>
                <a:cs typeface="MS PGothic" charset="0"/>
              </a:rPr>
              <a:t> “</a:t>
            </a:r>
            <a:r>
              <a:rPr lang="en-GB" dirty="0" err="1">
                <a:latin typeface="+mn-lt"/>
                <a:ea typeface="MS PGothic" charset="0"/>
                <a:cs typeface="MS PGothic" charset="0"/>
              </a:rPr>
              <a:t>tro</a:t>
            </a:r>
            <a:r>
              <a:rPr lang="en-GB" dirty="0">
                <a:latin typeface="+mn-lt"/>
                <a:ea typeface="MS PGothic" charset="0"/>
                <a:cs typeface="MS PGothic" charset="0"/>
              </a:rPr>
              <a:t>” </a:t>
            </a:r>
            <a:r>
              <a:rPr lang="en-GB" dirty="0" err="1">
                <a:latin typeface="+mn-lt"/>
                <a:ea typeface="MS PGothic" charset="0"/>
                <a:cs typeface="MS PGothic" charset="0"/>
              </a:rPr>
              <a:t>overfor</a:t>
            </a:r>
            <a:r>
              <a:rPr lang="en-GB" dirty="0">
                <a:latin typeface="+mn-lt"/>
                <a:ea typeface="MS PGothic" charset="0"/>
                <a:cs typeface="MS PGothic" charset="0"/>
              </a:rPr>
              <a:t> </a:t>
            </a:r>
            <a:r>
              <a:rPr lang="en-GB" dirty="0" err="1">
                <a:latin typeface="+mn-lt"/>
                <a:ea typeface="MS PGothic" charset="0"/>
                <a:cs typeface="MS PGothic" charset="0"/>
              </a:rPr>
              <a:t>vores</a:t>
            </a:r>
            <a:r>
              <a:rPr lang="en-GB" dirty="0">
                <a:latin typeface="+mn-lt"/>
                <a:ea typeface="MS PGothic" charset="0"/>
                <a:cs typeface="MS PGothic" charset="0"/>
              </a:rPr>
              <a:t> “</a:t>
            </a:r>
            <a:r>
              <a:rPr lang="en-GB" dirty="0" err="1">
                <a:latin typeface="+mn-lt"/>
                <a:ea typeface="MS PGothic" charset="0"/>
                <a:cs typeface="MS PGothic" charset="0"/>
              </a:rPr>
              <a:t>motiver</a:t>
            </a:r>
            <a:r>
              <a:rPr lang="en-GB" dirty="0">
                <a:latin typeface="+mn-lt"/>
                <a:ea typeface="MS PGothic" charset="0"/>
                <a:cs typeface="MS PGothic" charset="0"/>
              </a:rPr>
              <a:t>” for heling?</a:t>
            </a:r>
          </a:p>
          <a:p>
            <a:pPr defTabSz="685800" fontAlgn="base">
              <a:spcBef>
                <a:spcPct val="50000"/>
              </a:spcBef>
              <a:spcAft>
                <a:spcPct val="0"/>
              </a:spcAft>
              <a:defRPr/>
            </a:pPr>
            <a:r>
              <a:rPr lang="en-GB" dirty="0" err="1">
                <a:latin typeface="+mn-lt"/>
                <a:ea typeface="MS PGothic" charset="0"/>
                <a:cs typeface="MS PGothic" charset="0"/>
              </a:rPr>
              <a:t>Kernen</a:t>
            </a:r>
            <a:r>
              <a:rPr lang="en-GB" dirty="0">
                <a:latin typeface="+mn-lt"/>
                <a:ea typeface="MS PGothic" charset="0"/>
                <a:cs typeface="MS PGothic" charset="0"/>
              </a:rPr>
              <a:t> </a:t>
            </a:r>
            <a:r>
              <a:rPr lang="en-GB" dirty="0" err="1">
                <a:latin typeface="+mn-lt"/>
                <a:ea typeface="MS PGothic" charset="0"/>
                <a:cs typeface="MS PGothic" charset="0"/>
              </a:rPr>
              <a:t>er</a:t>
            </a:r>
            <a:r>
              <a:rPr lang="en-GB" dirty="0">
                <a:latin typeface="+mn-lt"/>
                <a:ea typeface="MS PGothic" charset="0"/>
                <a:cs typeface="MS PGothic" charset="0"/>
              </a:rPr>
              <a:t> </a:t>
            </a:r>
            <a:r>
              <a:rPr lang="en-GB" dirty="0" err="1">
                <a:latin typeface="+mn-lt"/>
                <a:ea typeface="MS PGothic" charset="0"/>
                <a:cs typeface="MS PGothic" charset="0"/>
              </a:rPr>
              <a:t>visdom</a:t>
            </a:r>
            <a:r>
              <a:rPr lang="en-GB" dirty="0">
                <a:latin typeface="+mn-lt"/>
                <a:ea typeface="MS PGothic" charset="0"/>
                <a:cs typeface="MS PGothic" charset="0"/>
              </a:rPr>
              <a:t> </a:t>
            </a:r>
            <a:r>
              <a:rPr lang="en-GB" dirty="0" err="1">
                <a:latin typeface="+mn-lt"/>
                <a:ea typeface="MS PGothic" charset="0"/>
                <a:cs typeface="MS PGothic" charset="0"/>
              </a:rPr>
              <a:t>og</a:t>
            </a:r>
            <a:r>
              <a:rPr lang="en-GB" dirty="0">
                <a:latin typeface="+mn-lt"/>
                <a:ea typeface="MS PGothic" charset="0"/>
                <a:cs typeface="MS PGothic" charset="0"/>
              </a:rPr>
              <a:t> mod – </a:t>
            </a:r>
            <a:r>
              <a:rPr lang="en-GB" dirty="0" err="1">
                <a:latin typeface="+mn-lt"/>
                <a:ea typeface="MS PGothic" charset="0"/>
                <a:cs typeface="MS PGothic" charset="0"/>
              </a:rPr>
              <a:t>til</a:t>
            </a:r>
            <a:r>
              <a:rPr lang="en-GB" dirty="0">
                <a:latin typeface="+mn-lt"/>
                <a:ea typeface="MS PGothic" charset="0"/>
                <a:cs typeface="MS PGothic" charset="0"/>
              </a:rPr>
              <a:t> at </a:t>
            </a:r>
            <a:r>
              <a:rPr lang="en-GB" dirty="0" err="1">
                <a:latin typeface="+mn-lt"/>
                <a:ea typeface="MS PGothic" charset="0"/>
                <a:cs typeface="MS PGothic" charset="0"/>
              </a:rPr>
              <a:t>være</a:t>
            </a:r>
            <a:r>
              <a:rPr lang="en-GB" dirty="0">
                <a:latin typeface="+mn-lt"/>
                <a:ea typeface="MS PGothic" charset="0"/>
                <a:cs typeface="MS PGothic" charset="0"/>
              </a:rPr>
              <a:t> </a:t>
            </a:r>
            <a:r>
              <a:rPr lang="en-GB" dirty="0" err="1">
                <a:latin typeface="+mn-lt"/>
                <a:ea typeface="MS PGothic" charset="0"/>
                <a:cs typeface="MS PGothic" charset="0"/>
              </a:rPr>
              <a:t>opmærksom</a:t>
            </a:r>
            <a:r>
              <a:rPr lang="en-GB" dirty="0">
                <a:latin typeface="+mn-lt"/>
                <a:ea typeface="MS PGothic" charset="0"/>
                <a:cs typeface="MS PGothic" charset="0"/>
              </a:rPr>
              <a:t> </a:t>
            </a:r>
            <a:r>
              <a:rPr lang="en-GB" dirty="0" err="1">
                <a:latin typeface="+mn-lt"/>
                <a:ea typeface="MS PGothic" charset="0"/>
                <a:cs typeface="MS PGothic" charset="0"/>
              </a:rPr>
              <a:t>på</a:t>
            </a:r>
            <a:r>
              <a:rPr lang="en-GB" dirty="0">
                <a:latin typeface="+mn-lt"/>
                <a:ea typeface="MS PGothic" charset="0"/>
                <a:cs typeface="MS PGothic" charset="0"/>
              </a:rPr>
              <a:t>, men </a:t>
            </a:r>
            <a:r>
              <a:rPr lang="en-GB" dirty="0" err="1">
                <a:latin typeface="+mn-lt"/>
                <a:ea typeface="MS PGothic" charset="0"/>
                <a:cs typeface="MS PGothic" charset="0"/>
              </a:rPr>
              <a:t>modstå</a:t>
            </a:r>
            <a:r>
              <a:rPr lang="en-GB" dirty="0">
                <a:latin typeface="+mn-lt"/>
                <a:ea typeface="MS PGothic" charset="0"/>
                <a:cs typeface="MS PGothic" charset="0"/>
              </a:rPr>
              <a:t> </a:t>
            </a:r>
            <a:r>
              <a:rPr lang="en-GB" dirty="0" err="1">
                <a:latin typeface="+mn-lt"/>
                <a:ea typeface="MS PGothic" charset="0"/>
                <a:cs typeface="MS PGothic" charset="0"/>
              </a:rPr>
              <a:t>indre</a:t>
            </a:r>
            <a:r>
              <a:rPr lang="en-GB" dirty="0">
                <a:latin typeface="+mn-lt"/>
                <a:ea typeface="MS PGothic" charset="0"/>
                <a:cs typeface="MS PGothic" charset="0"/>
              </a:rPr>
              <a:t> </a:t>
            </a:r>
            <a:r>
              <a:rPr lang="en-GB" dirty="0" err="1">
                <a:latin typeface="+mn-lt"/>
                <a:ea typeface="MS PGothic" charset="0"/>
                <a:cs typeface="MS PGothic" charset="0"/>
              </a:rPr>
              <a:t>modstand</a:t>
            </a:r>
            <a:r>
              <a:rPr lang="en-GB" dirty="0">
                <a:latin typeface="+mn-lt"/>
                <a:ea typeface="MS PGothic" charset="0"/>
                <a:cs typeface="MS PGothic" charset="0"/>
              </a:rPr>
              <a:t> </a:t>
            </a:r>
            <a:r>
              <a:rPr lang="en-GB" dirty="0" err="1">
                <a:latin typeface="+mn-lt"/>
                <a:ea typeface="MS PGothic" charset="0"/>
                <a:cs typeface="MS PGothic" charset="0"/>
              </a:rPr>
              <a:t>og</a:t>
            </a:r>
            <a:r>
              <a:rPr lang="en-GB" dirty="0">
                <a:latin typeface="+mn-lt"/>
                <a:ea typeface="MS PGothic" charset="0"/>
                <a:cs typeface="MS PGothic" charset="0"/>
              </a:rPr>
              <a:t> </a:t>
            </a:r>
            <a:r>
              <a:rPr lang="en-GB" dirty="0" err="1">
                <a:latin typeface="+mn-lt"/>
                <a:ea typeface="MS PGothic" charset="0"/>
                <a:cs typeface="MS PGothic" charset="0"/>
              </a:rPr>
              <a:t>vende</a:t>
            </a:r>
            <a:r>
              <a:rPr lang="en-GB" dirty="0">
                <a:latin typeface="+mn-lt"/>
                <a:ea typeface="MS PGothic" charset="0"/>
                <a:cs typeface="MS PGothic" charset="0"/>
              </a:rPr>
              <a:t> sig mod </a:t>
            </a:r>
            <a:r>
              <a:rPr lang="en-GB" dirty="0" err="1">
                <a:latin typeface="+mn-lt"/>
                <a:ea typeface="MS PGothic" charset="0"/>
                <a:cs typeface="MS PGothic" charset="0"/>
              </a:rPr>
              <a:t>det</a:t>
            </a:r>
            <a:r>
              <a:rPr lang="en-GB" dirty="0">
                <a:latin typeface="+mn-lt"/>
                <a:ea typeface="MS PGothic" charset="0"/>
                <a:cs typeface="MS PGothic" charset="0"/>
              </a:rPr>
              <a:t> </a:t>
            </a:r>
            <a:r>
              <a:rPr lang="en-GB" dirty="0" err="1">
                <a:latin typeface="+mn-lt"/>
                <a:ea typeface="MS PGothic" charset="0"/>
                <a:cs typeface="MS PGothic" charset="0"/>
              </a:rPr>
              <a:t>frygtede</a:t>
            </a:r>
            <a:r>
              <a:rPr lang="en-GB" dirty="0">
                <a:latin typeface="+mn-lt"/>
                <a:ea typeface="MS PGothic" charset="0"/>
                <a:cs typeface="MS PGothic" charset="0"/>
              </a:rPr>
              <a:t>. </a:t>
            </a:r>
          </a:p>
        </p:txBody>
      </p:sp>
      <p:pic>
        <p:nvPicPr>
          <p:cNvPr id="62467" name="Picture 5" descr="depress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5496" y="2240757"/>
            <a:ext cx="3888581" cy="318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2" descr="A close up of a logo&#10;&#10;Description generated with very high confidence">
            <a:extLst>
              <a:ext uri="{FF2B5EF4-FFF2-40B4-BE49-F238E27FC236}">
                <a16:creationId xmlns:a16="http://schemas.microsoft.com/office/drawing/2014/main" id="{A1154667-2533-B44C-8137-BE300BBCCC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2057" y="9997"/>
            <a:ext cx="2213952" cy="1451207"/>
          </a:xfrm>
          <a:prstGeom prst="rect">
            <a:avLst/>
          </a:prstGeom>
        </p:spPr>
      </p:pic>
    </p:spTree>
    <p:extLst>
      <p:ext uri="{BB962C8B-B14F-4D97-AF65-F5344CB8AC3E}">
        <p14:creationId xmlns:p14="http://schemas.microsoft.com/office/powerpoint/2010/main" val="33480027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1981200" y="457200"/>
            <a:ext cx="8229600" cy="1143000"/>
          </a:xfrm>
        </p:spPr>
        <p:txBody>
          <a:bodyPr>
            <a:normAutofit fontScale="90000"/>
          </a:bodyPr>
          <a:lstStyle/>
          <a:p>
            <a:pPr>
              <a:lnSpc>
                <a:spcPct val="120000"/>
              </a:lnSpc>
              <a:defRPr/>
            </a:pPr>
            <a:r>
              <a:rPr lang="da-DK" sz="3600" dirty="0">
                <a:solidFill>
                  <a:srgbClr val="F8E950"/>
                </a:solidFill>
              </a:rPr>
              <a:t>To processer i at udvikle vores</a:t>
            </a:r>
            <a:br>
              <a:rPr lang="da-DK" sz="3600" dirty="0">
                <a:solidFill>
                  <a:srgbClr val="F8E950"/>
                </a:solidFill>
              </a:rPr>
            </a:br>
            <a:r>
              <a:rPr lang="da-DK" sz="3600" dirty="0">
                <a:solidFill>
                  <a:srgbClr val="F8E950"/>
                </a:solidFill>
              </a:rPr>
              <a:t> medfølende sind</a:t>
            </a:r>
            <a:br>
              <a:rPr lang="da-DK" sz="3600" dirty="0">
                <a:solidFill>
                  <a:srgbClr val="F8E950"/>
                </a:solidFill>
              </a:rPr>
            </a:br>
            <a:endParaRPr lang="da-DK" sz="3600" dirty="0"/>
          </a:p>
        </p:txBody>
      </p:sp>
      <p:sp>
        <p:nvSpPr>
          <p:cNvPr id="3" name="Content Placeholder 2"/>
          <p:cNvSpPr>
            <a:spLocks noGrp="1"/>
          </p:cNvSpPr>
          <p:nvPr>
            <p:ph idx="1"/>
          </p:nvPr>
        </p:nvSpPr>
        <p:spPr/>
        <p:txBody>
          <a:bodyPr rtlCol="0">
            <a:normAutofit fontScale="92500" lnSpcReduction="10000"/>
          </a:bodyPr>
          <a:lstStyle/>
          <a:p>
            <a:pPr marL="0" indent="0">
              <a:lnSpc>
                <a:spcPct val="120000"/>
              </a:lnSpc>
              <a:buNone/>
              <a:defRPr/>
            </a:pPr>
            <a:r>
              <a:rPr lang="da-DK" sz="2600" dirty="0"/>
              <a:t>Engagement - at nærme sig vanskelighederne</a:t>
            </a:r>
            <a:r>
              <a:rPr lang="da-DK" dirty="0"/>
              <a:t>: </a:t>
            </a:r>
          </a:p>
          <a:p>
            <a:pPr marL="0" indent="0">
              <a:lnSpc>
                <a:spcPct val="120000"/>
              </a:lnSpc>
              <a:buNone/>
              <a:defRPr/>
            </a:pPr>
            <a:r>
              <a:rPr lang="da-DK" sz="2000" dirty="0"/>
              <a:t>At lære at være sensitiv over for de ting, der forårsager vanskeligheder eller smerte</a:t>
            </a:r>
          </a:p>
          <a:p>
            <a:pPr marL="0" indent="0">
              <a:lnSpc>
                <a:spcPct val="120000"/>
              </a:lnSpc>
              <a:buNone/>
              <a:defRPr/>
            </a:pPr>
            <a:r>
              <a:rPr lang="da-DK" sz="2000" dirty="0"/>
              <a:t>At vende sig imod vanskelighederne i stedet for at vende sig væk fra dem ( engagement ikke undgåelse)</a:t>
            </a:r>
          </a:p>
          <a:p>
            <a:pPr marL="0" indent="0">
              <a:lnSpc>
                <a:spcPct val="120000"/>
              </a:lnSpc>
              <a:buNone/>
              <a:defRPr/>
            </a:pPr>
            <a:r>
              <a:rPr lang="da-DK" sz="2000" dirty="0"/>
              <a:t>At kunne begynde at udholde og tolerere lidelse</a:t>
            </a:r>
          </a:p>
          <a:p>
            <a:pPr marL="0" indent="0">
              <a:lnSpc>
                <a:spcPct val="120000"/>
              </a:lnSpc>
              <a:buNone/>
              <a:defRPr/>
            </a:pPr>
            <a:r>
              <a:rPr lang="da-DK" sz="2000" dirty="0"/>
              <a:t>At forstå naturen af og årsagerne til lidelse på en ikke-dømmende og accepterende måde </a:t>
            </a:r>
          </a:p>
          <a:p>
            <a:pPr marL="0" indent="0">
              <a:lnSpc>
                <a:spcPct val="120000"/>
              </a:lnSpc>
              <a:buNone/>
              <a:defRPr/>
            </a:pPr>
            <a:endParaRPr lang="da-DK" sz="2000" dirty="0"/>
          </a:p>
          <a:p>
            <a:pPr marL="0" indent="0">
              <a:lnSpc>
                <a:spcPct val="120000"/>
              </a:lnSpc>
              <a:buNone/>
              <a:defRPr/>
            </a:pPr>
            <a:r>
              <a:rPr lang="da-DK" sz="2600" dirty="0"/>
              <a:t>Lindring – at forebygge lidelse:</a:t>
            </a:r>
          </a:p>
          <a:p>
            <a:pPr marL="0" indent="0">
              <a:lnSpc>
                <a:spcPct val="120000"/>
              </a:lnSpc>
              <a:buNone/>
              <a:defRPr/>
            </a:pPr>
            <a:r>
              <a:rPr lang="da-DK" sz="2000" dirty="0"/>
              <a:t>At arbejde for at lindre lidelse med venlighed og et ægte medfølende ønske om, at vi og andre må få det bedre</a:t>
            </a:r>
          </a:p>
          <a:p>
            <a:pPr marL="0" indent="0">
              <a:lnSpc>
                <a:spcPct val="120000"/>
              </a:lnSpc>
              <a:buNone/>
              <a:defRPr/>
            </a:pPr>
            <a:r>
              <a:rPr lang="da-DK" sz="2000" dirty="0"/>
              <a:t>At forstå venlighed og omsorg som mod (ikke tegn på svaghed)</a:t>
            </a:r>
          </a:p>
          <a:p>
            <a:pPr marL="0" indent="0">
              <a:lnSpc>
                <a:spcPct val="120000"/>
              </a:lnSpc>
              <a:buNone/>
              <a:defRPr/>
            </a:pPr>
            <a:r>
              <a:rPr lang="da-DK" sz="2000" dirty="0"/>
              <a:t>At opbygge motivation for at være hjælpsomme over for os selv og andre</a:t>
            </a:r>
          </a:p>
          <a:p>
            <a:pPr marL="0" indent="0">
              <a:lnSpc>
                <a:spcPct val="120000"/>
              </a:lnSpc>
              <a:buNone/>
              <a:defRPr/>
            </a:pPr>
            <a:endParaRPr lang="da-DK" sz="1900" dirty="0"/>
          </a:p>
          <a:p>
            <a:pPr marL="182880" indent="-182880">
              <a:buFont typeface="Arial" pitchFamily="34" charset="0"/>
              <a:buChar char="•"/>
              <a:defRPr/>
            </a:pPr>
            <a:endParaRPr lang="da-DK" dirty="0"/>
          </a:p>
        </p:txBody>
      </p:sp>
      <p:sp>
        <p:nvSpPr>
          <p:cNvPr id="4" name="Pladsholder til sidefod 3"/>
          <p:cNvSpPr>
            <a:spLocks noGrp="1"/>
          </p:cNvSpPr>
          <p:nvPr>
            <p:ph type="ftr" sz="quarter" idx="11"/>
          </p:nvPr>
        </p:nvSpPr>
        <p:spPr/>
        <p:txBody>
          <a:bodyPr/>
          <a:lstStyle/>
          <a:p>
            <a:pPr defTabSz="457200"/>
            <a:r>
              <a:rPr lang="da-DK">
                <a:solidFill>
                  <a:prstClr val="white"/>
                </a:solidFill>
                <a:latin typeface="Calibri"/>
              </a:rPr>
              <a:t>Lena Højgård Isager www.pkf.name</a:t>
            </a:r>
          </a:p>
        </p:txBody>
      </p:sp>
    </p:spTree>
    <p:extLst>
      <p:ext uri="{BB962C8B-B14F-4D97-AF65-F5344CB8AC3E}">
        <p14:creationId xmlns:p14="http://schemas.microsoft.com/office/powerpoint/2010/main" val="31653360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1"/>
          </p:nvPr>
        </p:nvSpPr>
        <p:spPr>
          <a:effectLst/>
        </p:spPr>
        <p:txBody>
          <a:bodyPr/>
          <a:lstStyle/>
          <a:p>
            <a:pPr defTabSz="457200"/>
            <a:r>
              <a:rPr lang="da-DK">
                <a:solidFill>
                  <a:prstClr val="white"/>
                </a:solidFill>
                <a:latin typeface="Calibri"/>
              </a:rPr>
              <a:t>Lena Højgård Isager www.pkf.name</a:t>
            </a:r>
          </a:p>
        </p:txBody>
      </p:sp>
      <p:sp>
        <p:nvSpPr>
          <p:cNvPr id="755714" name="Rectangle 2"/>
          <p:cNvSpPr>
            <a:spLocks noGrp="1" noChangeArrowheads="1"/>
          </p:cNvSpPr>
          <p:nvPr>
            <p:ph type="ctrTitle" idx="4294967295"/>
          </p:nvPr>
        </p:nvSpPr>
        <p:spPr>
          <a:xfrm>
            <a:off x="1524000" y="188913"/>
            <a:ext cx="8458200" cy="457200"/>
          </a:xfrm>
          <a:effectLst/>
        </p:spPr>
        <p:txBody>
          <a:bodyPr>
            <a:normAutofit fontScale="90000"/>
          </a:bodyPr>
          <a:lstStyle/>
          <a:p>
            <a:pPr eaLnBrk="1" hangingPunct="1">
              <a:defRPr/>
            </a:pPr>
            <a:r>
              <a:rPr lang="da-DK">
                <a:solidFill>
                  <a:srgbClr val="F8E950"/>
                </a:solidFill>
                <a:latin typeface="+mn-lt"/>
              </a:rPr>
              <a:t>Medfølelse som flow</a:t>
            </a:r>
          </a:p>
        </p:txBody>
      </p:sp>
      <p:sp>
        <p:nvSpPr>
          <p:cNvPr id="755715" name="Rectangle 3"/>
          <p:cNvSpPr>
            <a:spLocks noGrp="1" noChangeArrowheads="1"/>
          </p:cNvSpPr>
          <p:nvPr>
            <p:ph type="subTitle" idx="4294967295"/>
          </p:nvPr>
        </p:nvSpPr>
        <p:spPr>
          <a:xfrm>
            <a:off x="2098676" y="981075"/>
            <a:ext cx="8569325" cy="5564188"/>
          </a:xfrm>
          <a:effectLst/>
        </p:spPr>
        <p:txBody>
          <a:bodyPr>
            <a:normAutofit lnSpcReduction="10000"/>
          </a:bodyPr>
          <a:lstStyle/>
          <a:p>
            <a:pPr marL="0" indent="0">
              <a:lnSpc>
                <a:spcPct val="120000"/>
              </a:lnSpc>
              <a:buNone/>
              <a:defRPr/>
            </a:pPr>
            <a:endParaRPr lang="da-DK" sz="2400" i="1"/>
          </a:p>
          <a:p>
            <a:pPr marL="0" indent="0" algn="just">
              <a:lnSpc>
                <a:spcPct val="155000"/>
              </a:lnSpc>
              <a:buNone/>
              <a:defRPr/>
            </a:pPr>
            <a:r>
              <a:rPr lang="da-DK" sz="2400" i="1"/>
              <a:t>	</a:t>
            </a:r>
            <a:r>
              <a:rPr lang="da-DK"/>
              <a:t>Anden									Selv</a:t>
            </a:r>
          </a:p>
          <a:p>
            <a:pPr marL="0" indent="0" algn="just">
              <a:lnSpc>
                <a:spcPct val="165000"/>
              </a:lnSpc>
              <a:buNone/>
              <a:defRPr/>
            </a:pPr>
            <a:r>
              <a:rPr lang="da-DK"/>
              <a:t>	Selv										Anden</a:t>
            </a:r>
          </a:p>
          <a:p>
            <a:pPr marL="0" indent="0" algn="just">
              <a:lnSpc>
                <a:spcPct val="165000"/>
              </a:lnSpc>
              <a:buNone/>
              <a:defRPr/>
            </a:pPr>
            <a:r>
              <a:rPr lang="da-DK"/>
              <a:t>	Selv 										Selv</a:t>
            </a:r>
          </a:p>
          <a:p>
            <a:pPr marL="0" indent="0" algn="just">
              <a:lnSpc>
                <a:spcPct val="120000"/>
              </a:lnSpc>
              <a:buNone/>
              <a:defRPr/>
            </a:pPr>
            <a:endParaRPr lang="da-DK" sz="2400"/>
          </a:p>
          <a:p>
            <a:pPr marL="0" indent="0" algn="just">
              <a:lnSpc>
                <a:spcPct val="120000"/>
              </a:lnSpc>
              <a:buNone/>
              <a:defRPr/>
            </a:pPr>
            <a:endParaRPr lang="da-DK" sz="2400"/>
          </a:p>
          <a:p>
            <a:pPr marL="0" indent="0" algn="just">
              <a:lnSpc>
                <a:spcPct val="120000"/>
              </a:lnSpc>
              <a:buNone/>
              <a:defRPr/>
            </a:pPr>
            <a:r>
              <a:rPr lang="da-DK" sz="2400"/>
              <a:t>Forskellige øvelser for hver</a:t>
            </a:r>
          </a:p>
          <a:p>
            <a:pPr marL="0" indent="0">
              <a:lnSpc>
                <a:spcPct val="120000"/>
              </a:lnSpc>
              <a:buNone/>
              <a:defRPr/>
            </a:pPr>
            <a:r>
              <a:rPr lang="da-DK" sz="2400"/>
              <a:t>Evidens for at man ved intentionelt at træne hver af disse kan have indflydelse på mental tilstand og social adfærd</a:t>
            </a:r>
          </a:p>
        </p:txBody>
      </p:sp>
      <p:sp>
        <p:nvSpPr>
          <p:cNvPr id="755716" name="Line 4"/>
          <p:cNvSpPr>
            <a:spLocks noChangeShapeType="1"/>
          </p:cNvSpPr>
          <p:nvPr/>
        </p:nvSpPr>
        <p:spPr bwMode="auto">
          <a:xfrm>
            <a:off x="4818063" y="2009775"/>
            <a:ext cx="1439862" cy="0"/>
          </a:xfrm>
          <a:prstGeom prst="line">
            <a:avLst/>
          </a:prstGeom>
          <a:noFill/>
          <a:ln w="57150">
            <a:solidFill>
              <a:schemeClr val="bg2">
                <a:lumMod val="50000"/>
              </a:schemeClr>
            </a:solidFill>
            <a:round/>
            <a:headEnd/>
            <a:tailEnd type="triangle" w="med" len="med"/>
          </a:ln>
          <a:effectLst/>
        </p:spPr>
        <p:txBody>
          <a:bodyPr/>
          <a:lstStyle/>
          <a:p>
            <a:pPr defTabSz="457200">
              <a:lnSpc>
                <a:spcPct val="90000"/>
              </a:lnSpc>
              <a:spcBef>
                <a:spcPct val="20000"/>
              </a:spcBef>
              <a:defRPr/>
            </a:pPr>
            <a:endParaRPr lang="da-DK">
              <a:solidFill>
                <a:srgbClr val="FFFFFF"/>
              </a:solidFill>
              <a:effectLst>
                <a:outerShdw blurRad="38100" dist="38100" dir="2700000" algn="tl">
                  <a:srgbClr val="000000">
                    <a:alpha val="43137"/>
                  </a:srgbClr>
                </a:outerShdw>
              </a:effectLst>
              <a:latin typeface="Calibri"/>
            </a:endParaRPr>
          </a:p>
        </p:txBody>
      </p:sp>
      <p:sp>
        <p:nvSpPr>
          <p:cNvPr id="755717" name="Line 5"/>
          <p:cNvSpPr>
            <a:spLocks noChangeShapeType="1"/>
          </p:cNvSpPr>
          <p:nvPr/>
        </p:nvSpPr>
        <p:spPr bwMode="auto">
          <a:xfrm>
            <a:off x="4818063" y="2874963"/>
            <a:ext cx="1439862" cy="0"/>
          </a:xfrm>
          <a:prstGeom prst="line">
            <a:avLst/>
          </a:prstGeom>
          <a:noFill/>
          <a:ln w="57150">
            <a:solidFill>
              <a:schemeClr val="bg2">
                <a:lumMod val="50000"/>
              </a:schemeClr>
            </a:solidFill>
            <a:round/>
            <a:headEnd/>
            <a:tailEnd type="triangle" w="med" len="med"/>
          </a:ln>
          <a:effectLst/>
        </p:spPr>
        <p:txBody>
          <a:bodyPr/>
          <a:lstStyle/>
          <a:p>
            <a:pPr defTabSz="457200">
              <a:lnSpc>
                <a:spcPct val="90000"/>
              </a:lnSpc>
              <a:spcBef>
                <a:spcPct val="20000"/>
              </a:spcBef>
              <a:defRPr/>
            </a:pPr>
            <a:endParaRPr lang="da-DK">
              <a:solidFill>
                <a:srgbClr val="FFFFFF"/>
              </a:solidFill>
              <a:effectLst>
                <a:outerShdw blurRad="38100" dist="38100" dir="2700000" algn="tl">
                  <a:srgbClr val="000000">
                    <a:alpha val="43137"/>
                  </a:srgbClr>
                </a:outerShdw>
              </a:effectLst>
              <a:latin typeface="Calibri"/>
            </a:endParaRPr>
          </a:p>
        </p:txBody>
      </p:sp>
      <p:sp>
        <p:nvSpPr>
          <p:cNvPr id="755718" name="Line 6"/>
          <p:cNvSpPr>
            <a:spLocks noChangeShapeType="1"/>
          </p:cNvSpPr>
          <p:nvPr/>
        </p:nvSpPr>
        <p:spPr bwMode="auto">
          <a:xfrm>
            <a:off x="4818063" y="3768725"/>
            <a:ext cx="1439862" cy="0"/>
          </a:xfrm>
          <a:prstGeom prst="line">
            <a:avLst/>
          </a:prstGeom>
          <a:noFill/>
          <a:ln w="57150">
            <a:solidFill>
              <a:schemeClr val="bg2">
                <a:lumMod val="50000"/>
              </a:schemeClr>
            </a:solidFill>
            <a:round/>
            <a:headEnd/>
            <a:tailEnd type="triangle" w="med" len="med"/>
          </a:ln>
          <a:effectLst/>
        </p:spPr>
        <p:txBody>
          <a:bodyPr/>
          <a:lstStyle/>
          <a:p>
            <a:pPr defTabSz="457200">
              <a:lnSpc>
                <a:spcPct val="90000"/>
              </a:lnSpc>
              <a:spcBef>
                <a:spcPct val="20000"/>
              </a:spcBef>
              <a:defRPr/>
            </a:pPr>
            <a:endParaRPr lang="da-DK">
              <a:solidFill>
                <a:srgbClr val="FFFFFF"/>
              </a:solidFill>
              <a:effectLst>
                <a:outerShdw blurRad="38100" dist="38100" dir="2700000" algn="tl">
                  <a:srgbClr val="000000">
                    <a:alpha val="43137"/>
                  </a:srgbClr>
                </a:outerShdw>
              </a:effectLst>
              <a:latin typeface="Calibri"/>
            </a:endParaRPr>
          </a:p>
        </p:txBody>
      </p:sp>
    </p:spTree>
    <p:extLst>
      <p:ext uri="{BB962C8B-B14F-4D97-AF65-F5344CB8AC3E}">
        <p14:creationId xmlns:p14="http://schemas.microsoft.com/office/powerpoint/2010/main" val="42252618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defRPr/>
            </a:pPr>
            <a:r>
              <a:rPr lang="da-DK" sz="3600" dirty="0">
                <a:solidFill>
                  <a:srgbClr val="F8E950"/>
                </a:solidFill>
              </a:rPr>
              <a:t>Realitetstjek: Livet kan være hårdt</a:t>
            </a:r>
          </a:p>
        </p:txBody>
      </p:sp>
      <p:sp>
        <p:nvSpPr>
          <p:cNvPr id="15363" name="Content Placeholder 2"/>
          <p:cNvSpPr>
            <a:spLocks noGrp="1"/>
          </p:cNvSpPr>
          <p:nvPr>
            <p:ph idx="1"/>
          </p:nvPr>
        </p:nvSpPr>
        <p:spPr/>
        <p:txBody>
          <a:bodyPr>
            <a:normAutofit/>
          </a:bodyPr>
          <a:lstStyle/>
          <a:p>
            <a:pPr marL="0" indent="0">
              <a:buNone/>
            </a:pPr>
            <a:r>
              <a:rPr lang="da-DK" sz="2400" dirty="0"/>
              <a:t>Medfølelse starter med en erkendelse af livets vilkår:</a:t>
            </a:r>
          </a:p>
          <a:p>
            <a:pPr marL="0" indent="0">
              <a:buNone/>
            </a:pPr>
            <a:r>
              <a:rPr lang="da-DK" sz="2400" dirty="0"/>
              <a:t>Vores liv er begrænsede, i gennemsnit lever vi 20-30.000 dage. </a:t>
            </a:r>
          </a:p>
          <a:p>
            <a:pPr marL="0" indent="0">
              <a:buNone/>
            </a:pPr>
            <a:r>
              <a:rPr lang="da-DK" sz="2400" dirty="0"/>
              <a:t>Det er vores skæbne til at blive ældre og dø.</a:t>
            </a:r>
          </a:p>
          <a:p>
            <a:pPr marL="0" indent="0">
              <a:buNone/>
            </a:pPr>
            <a:r>
              <a:rPr lang="da-DK" sz="2400" dirty="0"/>
              <a:t>Vi lider ofte af sygdomme og rammes af tragedier. </a:t>
            </a:r>
          </a:p>
          <a:p>
            <a:pPr marL="0" indent="0">
              <a:buNone/>
            </a:pPr>
            <a:r>
              <a:rPr lang="da-DK" sz="2400" dirty="0"/>
              <a:t>Vores liv er påvirkede af en tilfældig genetisk sammensætning og af tilfældige hændelser. </a:t>
            </a:r>
          </a:p>
          <a:p>
            <a:pPr marL="0" indent="0">
              <a:buNone/>
            </a:pPr>
            <a:r>
              <a:rPr lang="da-DK" sz="2400" dirty="0"/>
              <a:t>Vores liv er fyldt af forandringer og tab.</a:t>
            </a:r>
          </a:p>
          <a:p>
            <a:pPr marL="0" indent="0">
              <a:buNone/>
            </a:pPr>
            <a:r>
              <a:rPr lang="da-DK" sz="2400" dirty="0"/>
              <a:t>                                     	</a:t>
            </a:r>
          </a:p>
          <a:p>
            <a:pPr marL="0" indent="0">
              <a:buNone/>
            </a:pPr>
            <a:r>
              <a:rPr lang="da-DK" sz="2400" dirty="0"/>
              <a:t>							</a:t>
            </a:r>
            <a:r>
              <a:rPr lang="da-DK" sz="2800" dirty="0"/>
              <a:t>Vi er designet til at overleve, </a:t>
            </a:r>
          </a:p>
          <a:p>
            <a:pPr marL="0" indent="0">
              <a:buNone/>
            </a:pPr>
            <a:r>
              <a:rPr lang="da-DK" sz="2800" dirty="0"/>
              <a:t>							ikke til at være lykkelige</a:t>
            </a:r>
          </a:p>
        </p:txBody>
      </p:sp>
      <p:sp>
        <p:nvSpPr>
          <p:cNvPr id="4" name="Pladsholder til sidefod 3"/>
          <p:cNvSpPr>
            <a:spLocks noGrp="1"/>
          </p:cNvSpPr>
          <p:nvPr>
            <p:ph type="ftr" sz="quarter" idx="11"/>
          </p:nvPr>
        </p:nvSpPr>
        <p:spPr/>
        <p:txBody>
          <a:bodyPr/>
          <a:lstStyle/>
          <a:p>
            <a:pPr defTabSz="457200"/>
            <a:r>
              <a:rPr lang="da-DK">
                <a:solidFill>
                  <a:prstClr val="white"/>
                </a:solidFill>
                <a:latin typeface="Calibri"/>
              </a:rPr>
              <a:t>Lena Højgård Isager www.pkf.name</a:t>
            </a:r>
          </a:p>
        </p:txBody>
      </p:sp>
      <p:pic>
        <p:nvPicPr>
          <p:cNvPr id="6" name="Picture 2" descr="2"/>
          <p:cNvPicPr>
            <a:picLocks noChangeAspect="1" noChangeArrowheads="1"/>
          </p:cNvPicPr>
          <p:nvPr/>
        </p:nvPicPr>
        <p:blipFill>
          <a:blip r:embed="rId2"/>
          <a:srcRect/>
          <a:stretch>
            <a:fillRect/>
          </a:stretch>
        </p:blipFill>
        <p:spPr bwMode="auto">
          <a:xfrm>
            <a:off x="896021" y="4673166"/>
            <a:ext cx="2655887" cy="1683185"/>
          </a:xfrm>
          <a:prstGeom prst="rect">
            <a:avLst/>
          </a:prstGeom>
          <a:noFill/>
          <a:ln w="9525">
            <a:noFill/>
            <a:miter lim="800000"/>
            <a:headEnd/>
            <a:tailEnd/>
          </a:ln>
        </p:spPr>
      </p:pic>
    </p:spTree>
    <p:extLst>
      <p:ext uri="{BB962C8B-B14F-4D97-AF65-F5344CB8AC3E}">
        <p14:creationId xmlns:p14="http://schemas.microsoft.com/office/powerpoint/2010/main" val="1569740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da-DK" sz="3200">
                <a:solidFill>
                  <a:srgbClr val="F8E950"/>
                </a:solidFill>
                <a:latin typeface="+mn-lt"/>
              </a:rPr>
              <a:t>Livets strøm</a:t>
            </a:r>
          </a:p>
        </p:txBody>
      </p:sp>
      <p:sp>
        <p:nvSpPr>
          <p:cNvPr id="3" name="Content Placeholder 2"/>
          <p:cNvSpPr>
            <a:spLocks noGrp="1"/>
          </p:cNvSpPr>
          <p:nvPr>
            <p:ph idx="1"/>
          </p:nvPr>
        </p:nvSpPr>
        <p:spPr/>
        <p:txBody>
          <a:bodyPr>
            <a:normAutofit lnSpcReduction="10000"/>
          </a:bodyPr>
          <a:lstStyle/>
          <a:p>
            <a:pPr marL="0" indent="0">
              <a:lnSpc>
                <a:spcPct val="80000"/>
              </a:lnSpc>
              <a:buNone/>
            </a:pPr>
            <a:endParaRPr lang="da-DK" sz="2000">
              <a:solidFill>
                <a:srgbClr val="FFFFFF"/>
              </a:solidFill>
            </a:endParaRPr>
          </a:p>
          <a:p>
            <a:pPr marL="0" indent="0">
              <a:lnSpc>
                <a:spcPct val="80000"/>
              </a:lnSpc>
              <a:buNone/>
            </a:pPr>
            <a:r>
              <a:rPr lang="da-DK" sz="2000">
                <a:solidFill>
                  <a:srgbClr val="FFFFFF"/>
                </a:solidFill>
              </a:rPr>
              <a:t>-Vi “finder” bare os selv her</a:t>
            </a:r>
          </a:p>
          <a:p>
            <a:pPr marL="0" indent="0">
              <a:lnSpc>
                <a:spcPct val="80000"/>
              </a:lnSpc>
              <a:buNone/>
            </a:pPr>
            <a:endParaRPr lang="da-DK" sz="2000">
              <a:solidFill>
                <a:srgbClr val="FFFFFF"/>
              </a:solidFill>
            </a:endParaRPr>
          </a:p>
          <a:p>
            <a:pPr marL="0" indent="0">
              <a:lnSpc>
                <a:spcPct val="80000"/>
              </a:lnSpc>
              <a:buNone/>
            </a:pPr>
            <a:endParaRPr lang="da-DK" sz="2000">
              <a:solidFill>
                <a:srgbClr val="FFFFFF"/>
              </a:solidFill>
            </a:endParaRPr>
          </a:p>
          <a:p>
            <a:pPr marL="0" indent="0">
              <a:lnSpc>
                <a:spcPct val="80000"/>
              </a:lnSpc>
              <a:buNone/>
            </a:pPr>
            <a:endParaRPr lang="da-DK" sz="2000">
              <a:solidFill>
                <a:srgbClr val="FFFFFF"/>
              </a:solidFill>
            </a:endParaRPr>
          </a:p>
          <a:p>
            <a:pPr marL="0" indent="0">
              <a:lnSpc>
                <a:spcPct val="80000"/>
              </a:lnSpc>
              <a:buNone/>
            </a:pPr>
            <a:r>
              <a:rPr lang="da-DK" sz="2000">
                <a:solidFill>
                  <a:srgbClr val="FFFFFF"/>
                </a:solidFill>
              </a:rPr>
              <a:t>-Vi har ikke valgt at blive født eller valgt de gener, vi er lavet ud fra</a:t>
            </a:r>
          </a:p>
          <a:p>
            <a:pPr marL="0" indent="0">
              <a:lnSpc>
                <a:spcPct val="80000"/>
              </a:lnSpc>
              <a:buNone/>
            </a:pPr>
            <a:endParaRPr lang="da-DK" sz="2000">
              <a:solidFill>
                <a:srgbClr val="FFFFFF"/>
              </a:solidFill>
            </a:endParaRPr>
          </a:p>
          <a:p>
            <a:pPr marL="0" indent="0">
              <a:lnSpc>
                <a:spcPct val="80000"/>
              </a:lnSpc>
              <a:buNone/>
            </a:pPr>
            <a:r>
              <a:rPr lang="da-DK" sz="2000">
                <a:solidFill>
                  <a:srgbClr val="FFFFFF"/>
                </a:solidFill>
              </a:rPr>
              <a:t>-Vi har ikke valgt vores følelser</a:t>
            </a:r>
          </a:p>
          <a:p>
            <a:pPr marL="0" indent="0">
              <a:lnSpc>
                <a:spcPct val="80000"/>
              </a:lnSpc>
              <a:buNone/>
            </a:pPr>
            <a:endParaRPr lang="da-DK" sz="2000">
              <a:solidFill>
                <a:srgbClr val="FFFFFF"/>
              </a:solidFill>
            </a:endParaRPr>
          </a:p>
          <a:p>
            <a:pPr marL="0" indent="0">
              <a:lnSpc>
                <a:spcPct val="80000"/>
              </a:lnSpc>
              <a:buNone/>
            </a:pPr>
            <a:r>
              <a:rPr lang="da-DK" sz="2000">
                <a:solidFill>
                  <a:srgbClr val="FFFFFF"/>
                </a:solidFill>
              </a:rPr>
              <a:t>-Vi har ikke valgt vores grundlæggende temperament</a:t>
            </a:r>
          </a:p>
          <a:p>
            <a:pPr marL="0" indent="0">
              <a:lnSpc>
                <a:spcPct val="80000"/>
              </a:lnSpc>
              <a:buNone/>
            </a:pPr>
            <a:endParaRPr lang="da-DK" sz="2000">
              <a:solidFill>
                <a:srgbClr val="FFFFFF"/>
              </a:solidFill>
            </a:endParaRPr>
          </a:p>
          <a:p>
            <a:pPr marL="0" indent="0">
              <a:lnSpc>
                <a:spcPct val="80000"/>
              </a:lnSpc>
              <a:buNone/>
            </a:pPr>
            <a:r>
              <a:rPr lang="da-DK" sz="2000">
                <a:solidFill>
                  <a:srgbClr val="FFFFFF"/>
                </a:solidFill>
              </a:rPr>
              <a:t>-Vi har ikke valgt vores krop og den måde den fungerer</a:t>
            </a:r>
          </a:p>
          <a:p>
            <a:pPr marL="0" indent="0">
              <a:lnSpc>
                <a:spcPct val="80000"/>
              </a:lnSpc>
              <a:buNone/>
            </a:pPr>
            <a:endParaRPr lang="da-DK" sz="2000">
              <a:solidFill>
                <a:srgbClr val="FFFFFF"/>
              </a:solidFill>
            </a:endParaRPr>
          </a:p>
          <a:p>
            <a:pPr marL="0" indent="0">
              <a:lnSpc>
                <a:spcPct val="80000"/>
              </a:lnSpc>
              <a:buNone/>
            </a:pPr>
            <a:r>
              <a:rPr lang="da-DK" sz="2000">
                <a:solidFill>
                  <a:srgbClr val="FFFFFF"/>
                </a:solidFill>
              </a:rPr>
              <a:t>-Vi har ikke valgt vore basale menneskelige ønsker og behov</a:t>
            </a:r>
          </a:p>
          <a:p>
            <a:pPr marL="0" indent="0">
              <a:lnSpc>
                <a:spcPct val="80000"/>
              </a:lnSpc>
              <a:buNone/>
            </a:pPr>
            <a:endParaRPr lang="da-DK" sz="2000">
              <a:solidFill>
                <a:srgbClr val="FFFFFF"/>
              </a:solidFill>
            </a:endParaRPr>
          </a:p>
          <a:p>
            <a:pPr marL="0" indent="0">
              <a:lnSpc>
                <a:spcPct val="80000"/>
              </a:lnSpc>
              <a:buNone/>
            </a:pPr>
            <a:r>
              <a:rPr lang="da-DK" sz="2000">
                <a:solidFill>
                  <a:srgbClr val="FFFFFF"/>
                </a:solidFill>
              </a:rPr>
              <a:t>-Vi har ikke valgt det tidspunkt i historien, vi blev født på</a:t>
            </a:r>
          </a:p>
          <a:p>
            <a:pPr marL="0" indent="0">
              <a:lnSpc>
                <a:spcPct val="80000"/>
              </a:lnSpc>
              <a:buNone/>
            </a:pPr>
            <a:endParaRPr lang="da-DK" sz="1300">
              <a:solidFill>
                <a:srgbClr val="FFFFFF"/>
              </a:solidFill>
            </a:endParaRPr>
          </a:p>
          <a:p>
            <a:pPr marL="0" indent="0">
              <a:lnSpc>
                <a:spcPct val="80000"/>
              </a:lnSpc>
              <a:buNone/>
            </a:pPr>
            <a:endParaRPr lang="da-DK" sz="1300">
              <a:solidFill>
                <a:srgbClr val="FFFFFF"/>
              </a:solidFill>
            </a:endParaRPr>
          </a:p>
          <a:p>
            <a:pPr marL="0" indent="0">
              <a:lnSpc>
                <a:spcPct val="80000"/>
              </a:lnSpc>
              <a:buNone/>
            </a:pPr>
            <a:endParaRPr lang="da-DK" sz="900">
              <a:solidFill>
                <a:srgbClr val="FFFFFF"/>
              </a:solidFill>
            </a:endParaRPr>
          </a:p>
          <a:p>
            <a:pPr marL="0" indent="0">
              <a:lnSpc>
                <a:spcPct val="80000"/>
              </a:lnSpc>
              <a:buNone/>
            </a:pPr>
            <a:endParaRPr lang="da-DK" sz="500" i="1">
              <a:solidFill>
                <a:srgbClr val="FFFFFF"/>
              </a:solidFill>
            </a:endParaRPr>
          </a:p>
        </p:txBody>
      </p:sp>
      <p:sp>
        <p:nvSpPr>
          <p:cNvPr id="5" name="Pladsholder til sidefod 4"/>
          <p:cNvSpPr>
            <a:spLocks noGrp="1"/>
          </p:cNvSpPr>
          <p:nvPr>
            <p:ph type="ftr" sz="quarter" idx="11"/>
          </p:nvPr>
        </p:nvSpPr>
        <p:spPr/>
        <p:txBody>
          <a:bodyPr/>
          <a:lstStyle/>
          <a:p>
            <a:pPr defTabSz="457200"/>
            <a:r>
              <a:rPr lang="da-DK">
                <a:solidFill>
                  <a:prstClr val="white"/>
                </a:solidFill>
                <a:latin typeface="Calibri"/>
              </a:rPr>
              <a:t>Lena Højgård Isager www.pkf.name</a:t>
            </a:r>
          </a:p>
        </p:txBody>
      </p:sp>
      <p:pic>
        <p:nvPicPr>
          <p:cNvPr id="16389" name="Picture 6" descr="http://www.iconwallstickers.co.uk/media/catalog/product/cache/5/thumbnail/9df78eab33525d08d6e5fb8d27136e95/2-Jpegs/Evolution-of-Man-Sihouette-Wall-Decal-60.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9418" y="1279526"/>
            <a:ext cx="3443776" cy="12880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74380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81200" y="733095"/>
            <a:ext cx="6096000" cy="828000"/>
          </a:xfrm>
        </p:spPr>
        <p:txBody>
          <a:bodyPr>
            <a:noAutofit/>
          </a:bodyPr>
          <a:lstStyle/>
          <a:p>
            <a:pPr>
              <a:lnSpc>
                <a:spcPct val="90000"/>
              </a:lnSpc>
            </a:pPr>
            <a:r>
              <a:rPr lang="da-DK" sz="3600">
                <a:solidFill>
                  <a:srgbClr val="F8E950"/>
                </a:solidFill>
              </a:rPr>
              <a:t>Introduktion til en medfølelsesfokuseret tilgang </a:t>
            </a:r>
            <a:br>
              <a:rPr lang="da-DK" sz="3600">
                <a:solidFill>
                  <a:srgbClr val="F8E950"/>
                </a:solidFill>
              </a:rPr>
            </a:br>
            <a:endParaRPr lang="da-DK" sz="3600">
              <a:solidFill>
                <a:srgbClr val="F8E950"/>
              </a:solidFill>
            </a:endParaRPr>
          </a:p>
        </p:txBody>
      </p:sp>
      <p:sp>
        <p:nvSpPr>
          <p:cNvPr id="3" name="Pladsholder til indhold 2"/>
          <p:cNvSpPr>
            <a:spLocks noGrp="1"/>
          </p:cNvSpPr>
          <p:nvPr>
            <p:ph idx="1"/>
          </p:nvPr>
        </p:nvSpPr>
        <p:spPr>
          <a:xfrm>
            <a:off x="1981200" y="1955801"/>
            <a:ext cx="8229600" cy="4525963"/>
          </a:xfrm>
        </p:spPr>
        <p:txBody>
          <a:bodyPr>
            <a:normAutofit/>
          </a:bodyPr>
          <a:lstStyle/>
          <a:p>
            <a:pPr marL="0" indent="0">
              <a:lnSpc>
                <a:spcPct val="90000"/>
              </a:lnSpc>
              <a:buNone/>
            </a:pPr>
            <a:r>
              <a:rPr lang="da-DK" sz="2400" dirty="0"/>
              <a:t>Dag 1.: </a:t>
            </a:r>
          </a:p>
          <a:p>
            <a:pPr marL="0" indent="0">
              <a:lnSpc>
                <a:spcPct val="90000"/>
              </a:lnSpc>
              <a:buNone/>
            </a:pPr>
            <a:r>
              <a:rPr lang="da-DK" sz="2400" dirty="0"/>
              <a:t>10.00-12.00	Præsentation af underviser og deltagere							Introduktion til den medfølelsesfokuserede </a:t>
            </a:r>
          </a:p>
          <a:p>
            <a:pPr marL="0" indent="0">
              <a:lnSpc>
                <a:spcPct val="90000"/>
              </a:lnSpc>
              <a:buNone/>
            </a:pPr>
            <a:r>
              <a:rPr lang="da-DK" sz="2400" dirty="0"/>
              <a:t>				tilgang</a:t>
            </a:r>
          </a:p>
          <a:p>
            <a:pPr marL="0" indent="0">
              <a:lnSpc>
                <a:spcPct val="90000"/>
              </a:lnSpc>
              <a:buNone/>
            </a:pPr>
            <a:r>
              <a:rPr lang="da-DK" sz="2400" dirty="0"/>
              <a:t>12.00-12.45	Frokost</a:t>
            </a:r>
          </a:p>
          <a:p>
            <a:pPr marL="0" indent="0">
              <a:lnSpc>
                <a:spcPct val="90000"/>
              </a:lnSpc>
              <a:buNone/>
            </a:pPr>
            <a:r>
              <a:rPr lang="da-DK" sz="2400" dirty="0"/>
              <a:t>12.45-16.00	Modellen med de tre cirkler</a:t>
            </a:r>
          </a:p>
          <a:p>
            <a:pPr marL="0" indent="0">
              <a:lnSpc>
                <a:spcPct val="90000"/>
              </a:lnSpc>
              <a:buNone/>
            </a:pPr>
            <a:r>
              <a:rPr lang="da-DK" sz="2400" dirty="0"/>
              <a:t>				Øvelse med de tre cirkler.</a:t>
            </a:r>
          </a:p>
          <a:p>
            <a:pPr marL="0" indent="0">
              <a:lnSpc>
                <a:spcPct val="90000"/>
              </a:lnSpc>
              <a:buNone/>
            </a:pPr>
            <a:r>
              <a:rPr lang="da-DK" sz="2400" dirty="0"/>
              <a:t>				Opsamling på øvelse</a:t>
            </a:r>
          </a:p>
          <a:p>
            <a:pPr>
              <a:lnSpc>
                <a:spcPct val="90000"/>
              </a:lnSpc>
              <a:buFont typeface="Arial" charset="0"/>
              <a:buNone/>
            </a:pPr>
            <a:endParaRPr lang="da-DK" dirty="0">
              <a:solidFill>
                <a:schemeClr val="bg1"/>
              </a:solidFill>
            </a:endParaRPr>
          </a:p>
          <a:p>
            <a:pPr>
              <a:lnSpc>
                <a:spcPct val="90000"/>
              </a:lnSpc>
              <a:buFont typeface="Arial" charset="0"/>
              <a:buNone/>
            </a:pPr>
            <a:endParaRPr lang="da-DK" dirty="0">
              <a:solidFill>
                <a:schemeClr val="bg1"/>
              </a:solidFill>
            </a:endParaRPr>
          </a:p>
        </p:txBody>
      </p:sp>
      <p:sp>
        <p:nvSpPr>
          <p:cNvPr id="6" name="Pladsholder til sidefod 5"/>
          <p:cNvSpPr>
            <a:spLocks noGrp="1"/>
          </p:cNvSpPr>
          <p:nvPr>
            <p:ph type="ftr" sz="quarter" idx="11"/>
          </p:nvPr>
        </p:nvSpPr>
        <p:spPr/>
        <p:txBody>
          <a:bodyPr/>
          <a:lstStyle/>
          <a:p>
            <a:pPr defTabSz="457200"/>
            <a:r>
              <a:rPr lang="da-DK">
                <a:solidFill>
                  <a:prstClr val="white"/>
                </a:solidFill>
                <a:latin typeface="Calibri"/>
              </a:rPr>
              <a:t>Lena Højgård Isager www.pkf.name</a:t>
            </a:r>
          </a:p>
        </p:txBody>
      </p:sp>
    </p:spTree>
    <p:extLst>
      <p:ext uri="{BB962C8B-B14F-4D97-AF65-F5344CB8AC3E}">
        <p14:creationId xmlns:p14="http://schemas.microsoft.com/office/powerpoint/2010/main" val="36961679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549276"/>
            <a:ext cx="8229600" cy="5927725"/>
          </a:xfrm>
        </p:spPr>
        <p:txBody>
          <a:bodyPr>
            <a:normAutofit/>
          </a:bodyPr>
          <a:lstStyle/>
          <a:p>
            <a:pPr marL="0" indent="0" algn="ctr">
              <a:buNone/>
            </a:pPr>
            <a:r>
              <a:rPr lang="da-DK" sz="3500">
                <a:solidFill>
                  <a:srgbClr val="F8E950"/>
                </a:solidFill>
              </a:rPr>
              <a:t>Vores biologiske selv</a:t>
            </a:r>
          </a:p>
          <a:p>
            <a:pPr marL="0" indent="0">
              <a:buNone/>
            </a:pPr>
            <a:r>
              <a:rPr lang="da-DK" sz="2400">
                <a:solidFill>
                  <a:srgbClr val="FFFFFF"/>
                </a:solidFill>
              </a:rPr>
              <a:t>Vi har sind, hjerner og kroppe, der er udviklet gennem millioner af års evolution. </a:t>
            </a:r>
          </a:p>
          <a:p>
            <a:pPr marL="0" indent="0">
              <a:buNone/>
            </a:pPr>
            <a:r>
              <a:rPr lang="da-DK" sz="2400">
                <a:solidFill>
                  <a:srgbClr val="FFFFFF"/>
                </a:solidFill>
              </a:rPr>
              <a:t>Vi er designet til at føle, ønske og have behov for bestemte ting. </a:t>
            </a:r>
            <a:endParaRPr lang="da-DK" b="1">
              <a:solidFill>
                <a:srgbClr val="FFFFFF"/>
              </a:solidFill>
            </a:endParaRPr>
          </a:p>
          <a:p>
            <a:pPr marL="0" indent="0"/>
            <a:endParaRPr lang="da-DK" b="1">
              <a:solidFill>
                <a:srgbClr val="FFFFFF"/>
              </a:solidFill>
            </a:endParaRPr>
          </a:p>
          <a:p>
            <a:pPr marL="0" indent="0"/>
            <a:endParaRPr lang="da-DK">
              <a:solidFill>
                <a:srgbClr val="FFFFFF"/>
              </a:solidFill>
            </a:endParaRPr>
          </a:p>
        </p:txBody>
      </p:sp>
      <p:pic>
        <p:nvPicPr>
          <p:cNvPr id="1741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0375" y="2957513"/>
            <a:ext cx="5715000" cy="33909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Pladsholder til sidefod 3"/>
          <p:cNvSpPr>
            <a:spLocks noGrp="1"/>
          </p:cNvSpPr>
          <p:nvPr>
            <p:ph type="ftr" sz="quarter" idx="11"/>
          </p:nvPr>
        </p:nvSpPr>
        <p:spPr/>
        <p:txBody>
          <a:bodyPr/>
          <a:lstStyle/>
          <a:p>
            <a:pPr defTabSz="457200"/>
            <a:r>
              <a:rPr lang="da-DK">
                <a:solidFill>
                  <a:prstClr val="white"/>
                </a:solidFill>
                <a:latin typeface="Calibri"/>
              </a:rPr>
              <a:t>Lena Højgård Isager www.pkf.name</a:t>
            </a:r>
          </a:p>
        </p:txBody>
      </p:sp>
    </p:spTree>
    <p:extLst>
      <p:ext uri="{BB962C8B-B14F-4D97-AF65-F5344CB8AC3E}">
        <p14:creationId xmlns:p14="http://schemas.microsoft.com/office/powerpoint/2010/main" val="31595185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9288" y="333376"/>
            <a:ext cx="8229600" cy="735013"/>
          </a:xfrm>
        </p:spPr>
        <p:txBody>
          <a:bodyPr>
            <a:normAutofit fontScale="90000"/>
          </a:bodyPr>
          <a:lstStyle/>
          <a:p>
            <a:pPr>
              <a:defRPr/>
            </a:pPr>
            <a:r>
              <a:rPr lang="da-DK">
                <a:solidFill>
                  <a:srgbClr val="F8E950"/>
                </a:solidFill>
                <a:latin typeface="+mn-lt"/>
                <a:ea typeface="+mj-ea"/>
              </a:rPr>
              <a:t>Vores udviklede følelser</a:t>
            </a:r>
          </a:p>
        </p:txBody>
      </p:sp>
      <p:sp>
        <p:nvSpPr>
          <p:cNvPr id="3" name="Content Placeholder 2"/>
          <p:cNvSpPr>
            <a:spLocks noGrp="1"/>
          </p:cNvSpPr>
          <p:nvPr>
            <p:ph idx="1"/>
          </p:nvPr>
        </p:nvSpPr>
        <p:spPr>
          <a:xfrm>
            <a:off x="1981200" y="1125538"/>
            <a:ext cx="8229600" cy="5351462"/>
          </a:xfrm>
        </p:spPr>
        <p:txBody>
          <a:bodyPr>
            <a:normAutofit/>
          </a:bodyPr>
          <a:lstStyle/>
          <a:p>
            <a:pPr marL="0" indent="0">
              <a:buNone/>
            </a:pPr>
            <a:r>
              <a:rPr lang="da-DK" sz="2000" dirty="0">
                <a:solidFill>
                  <a:srgbClr val="FFFFFF"/>
                </a:solidFill>
              </a:rPr>
              <a:t>Følelser som vrede og angst er udviklede i vores hjerner for at motivere os, gøre os </a:t>
            </a:r>
            <a:r>
              <a:rPr lang="da-DK" sz="2000" dirty="0" err="1">
                <a:solidFill>
                  <a:srgbClr val="FFFFFF"/>
                </a:solidFill>
              </a:rPr>
              <a:t>agtpågivne</a:t>
            </a:r>
            <a:r>
              <a:rPr lang="da-DK" sz="2000" dirty="0">
                <a:solidFill>
                  <a:srgbClr val="FFFFFF"/>
                </a:solidFill>
              </a:rPr>
              <a:t>, drive os og beskytte os. På samme måde er smerte, som kan være så ubehagelig, en del af vores naturlige beskyttelsessystem. </a:t>
            </a:r>
          </a:p>
          <a:p>
            <a:pPr marL="0" indent="0">
              <a:buNone/>
            </a:pPr>
            <a:r>
              <a:rPr lang="da-DK" sz="2000" dirty="0">
                <a:solidFill>
                  <a:srgbClr val="FFFFFF"/>
                </a:solidFill>
              </a:rPr>
              <a:t>Både smerte og følelser er udviklede til at beskytte os, til at få os til at reagere, og samtidig kan begge dele være svære at have med at gøre.</a:t>
            </a:r>
          </a:p>
          <a:p>
            <a:pPr marL="0" indent="0">
              <a:buNone/>
            </a:pPr>
            <a:r>
              <a:rPr lang="da-DK" sz="2000" dirty="0">
                <a:solidFill>
                  <a:srgbClr val="FFFFFF"/>
                </a:solidFill>
              </a:rPr>
              <a:t>                                       </a:t>
            </a:r>
          </a:p>
          <a:p>
            <a:pPr marL="0" indent="0">
              <a:buNone/>
            </a:pPr>
            <a:r>
              <a:rPr lang="da-DK" sz="2000" dirty="0">
                <a:solidFill>
                  <a:srgbClr val="FFFFFF"/>
                </a:solidFill>
              </a:rPr>
              <a:t>                                   </a:t>
            </a:r>
          </a:p>
          <a:p>
            <a:pPr marL="0" indent="0">
              <a:buNone/>
            </a:pPr>
            <a:endParaRPr lang="da-DK" dirty="0">
              <a:solidFill>
                <a:srgbClr val="FFFFFF"/>
              </a:solidFill>
            </a:endParaRPr>
          </a:p>
          <a:p>
            <a:pPr marL="0" indent="0">
              <a:buNone/>
            </a:pPr>
            <a:endParaRPr lang="da-DK" dirty="0">
              <a:solidFill>
                <a:srgbClr val="FFFFFF"/>
              </a:solidFill>
            </a:endParaRPr>
          </a:p>
          <a:p>
            <a:pPr marL="0" indent="0">
              <a:buNone/>
            </a:pPr>
            <a:endParaRPr lang="da-DK" dirty="0">
              <a:solidFill>
                <a:srgbClr val="FFFFFF"/>
              </a:solidFill>
            </a:endParaRPr>
          </a:p>
          <a:p>
            <a:pPr marL="0" indent="0">
              <a:buNone/>
            </a:pPr>
            <a:endParaRPr lang="da-DK" dirty="0">
              <a:solidFill>
                <a:srgbClr val="FFFFFF"/>
              </a:solidFill>
            </a:endParaRPr>
          </a:p>
          <a:p>
            <a:pPr marL="0" indent="0" algn="ctr">
              <a:buNone/>
            </a:pPr>
            <a:r>
              <a:rPr lang="da-DK" sz="2200" i="1" dirty="0">
                <a:solidFill>
                  <a:srgbClr val="FFFFFF"/>
                </a:solidFill>
              </a:rPr>
              <a:t>Hvorfor bliver vi som mennesker vrede? Kede af det? Angste? </a:t>
            </a:r>
            <a:endParaRPr lang="da-DK" i="1" dirty="0">
              <a:solidFill>
                <a:srgbClr val="FFFFFF"/>
              </a:solidFill>
            </a:endParaRPr>
          </a:p>
        </p:txBody>
      </p:sp>
      <p:pic>
        <p:nvPicPr>
          <p:cNvPr id="1843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9514" y="3149375"/>
            <a:ext cx="4535487" cy="25146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Pladsholder til sidefod 4"/>
          <p:cNvSpPr>
            <a:spLocks noGrp="1"/>
          </p:cNvSpPr>
          <p:nvPr>
            <p:ph type="ftr" sz="quarter" idx="11"/>
          </p:nvPr>
        </p:nvSpPr>
        <p:spPr/>
        <p:txBody>
          <a:bodyPr/>
          <a:lstStyle/>
          <a:p>
            <a:pPr defTabSz="457200"/>
            <a:r>
              <a:rPr lang="da-DK">
                <a:solidFill>
                  <a:prstClr val="white"/>
                </a:solidFill>
                <a:latin typeface="Calibri"/>
              </a:rPr>
              <a:t>Lena Højgård Isager www.pkf.name</a:t>
            </a:r>
          </a:p>
        </p:txBody>
      </p:sp>
    </p:spTree>
    <p:extLst>
      <p:ext uri="{BB962C8B-B14F-4D97-AF65-F5344CB8AC3E}">
        <p14:creationId xmlns:p14="http://schemas.microsoft.com/office/powerpoint/2010/main" val="25859925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2963" y="908050"/>
            <a:ext cx="8147050" cy="5257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Pladsholder til sidefod 2"/>
          <p:cNvSpPr>
            <a:spLocks noGrp="1"/>
          </p:cNvSpPr>
          <p:nvPr>
            <p:ph type="ftr" sz="quarter" idx="11"/>
          </p:nvPr>
        </p:nvSpPr>
        <p:spPr/>
        <p:txBody>
          <a:bodyPr/>
          <a:lstStyle/>
          <a:p>
            <a:pPr defTabSz="457200"/>
            <a:r>
              <a:rPr lang="da-DK" dirty="0">
                <a:solidFill>
                  <a:prstClr val="white"/>
                </a:solidFill>
                <a:latin typeface="Calibri"/>
              </a:rPr>
              <a:t>Lena Højgård Isager </a:t>
            </a:r>
            <a:r>
              <a:rPr lang="da-DK" dirty="0" err="1">
                <a:solidFill>
                  <a:prstClr val="white"/>
                </a:solidFill>
                <a:latin typeface="Calibri"/>
              </a:rPr>
              <a:t>www.pkf.name</a:t>
            </a:r>
            <a:endParaRPr lang="da-DK" dirty="0">
              <a:solidFill>
                <a:prstClr val="white"/>
              </a:solidFill>
              <a:latin typeface="Calibri"/>
            </a:endParaRPr>
          </a:p>
        </p:txBody>
      </p:sp>
    </p:spTree>
    <p:extLst>
      <p:ext uri="{BB962C8B-B14F-4D97-AF65-F5344CB8AC3E}">
        <p14:creationId xmlns:p14="http://schemas.microsoft.com/office/powerpoint/2010/main" val="386023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4800601"/>
            <a:ext cx="8229600" cy="1325563"/>
          </a:xfrm>
        </p:spPr>
        <p:txBody>
          <a:bodyPr>
            <a:normAutofit fontScale="92500" lnSpcReduction="20000"/>
          </a:bodyPr>
          <a:lstStyle/>
          <a:p>
            <a:endParaRPr lang="da-DK">
              <a:solidFill>
                <a:srgbClr val="FFFFFF"/>
              </a:solidFill>
            </a:endParaRPr>
          </a:p>
          <a:p>
            <a:pPr marL="0" indent="0">
              <a:buNone/>
            </a:pPr>
            <a:r>
              <a:rPr lang="da-DK">
                <a:solidFill>
                  <a:srgbClr val="FFFFFF"/>
                </a:solidFill>
              </a:rPr>
              <a:t>Dyr har ikke bekymringer om, hvad der vil ske i morgen, eller hvad der skete </a:t>
            </a:r>
            <a:r>
              <a:rPr lang="da-DK" err="1">
                <a:solidFill>
                  <a:srgbClr val="FFFFFF"/>
                </a:solidFill>
              </a:rPr>
              <a:t>igår</a:t>
            </a:r>
            <a:endParaRPr lang="da-DK">
              <a:solidFill>
                <a:srgbClr val="FFFFFF"/>
              </a:solidFill>
            </a:endParaRPr>
          </a:p>
        </p:txBody>
      </p:sp>
      <p:sp>
        <p:nvSpPr>
          <p:cNvPr id="5" name="Pladsholder til sidefod 4"/>
          <p:cNvSpPr>
            <a:spLocks noGrp="1"/>
          </p:cNvSpPr>
          <p:nvPr>
            <p:ph type="ftr" sz="quarter" idx="11"/>
          </p:nvPr>
        </p:nvSpPr>
        <p:spPr/>
        <p:txBody>
          <a:bodyPr/>
          <a:lstStyle/>
          <a:p>
            <a:pPr defTabSz="457200"/>
            <a:r>
              <a:rPr lang="da-DK">
                <a:solidFill>
                  <a:prstClr val="white"/>
                </a:solidFill>
                <a:latin typeface="Calibri"/>
              </a:rPr>
              <a:t>Lena Højgård Isager www.pkf.name</a:t>
            </a:r>
          </a:p>
        </p:txBody>
      </p:sp>
      <p:pic>
        <p:nvPicPr>
          <p:cNvPr id="2253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7713" y="584201"/>
            <a:ext cx="6069012" cy="45561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Cloud Callout 3"/>
          <p:cNvSpPr/>
          <p:nvPr/>
        </p:nvSpPr>
        <p:spPr>
          <a:xfrm>
            <a:off x="2088357" y="247651"/>
            <a:ext cx="2398712" cy="2549525"/>
          </a:xfrm>
          <a:prstGeom prst="cloudCallout">
            <a:avLst>
              <a:gd name="adj1" fmla="val 69835"/>
              <a:gd name="adj2" fmla="val 2015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r>
              <a:rPr lang="da-DK">
                <a:solidFill>
                  <a:srgbClr val="BE0204"/>
                </a:solidFill>
                <a:latin typeface="Calibri"/>
                <a:ea typeface="ＭＳ Ｐゴシック" charset="0"/>
              </a:rPr>
              <a:t>Hvad hvis jeg ikke kan klare det i morgen?</a:t>
            </a:r>
          </a:p>
        </p:txBody>
      </p:sp>
    </p:spTree>
    <p:extLst>
      <p:ext uri="{BB962C8B-B14F-4D97-AF65-F5344CB8AC3E}">
        <p14:creationId xmlns:p14="http://schemas.microsoft.com/office/powerpoint/2010/main" val="22991249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20000"/>
          </a:bodyPr>
          <a:lstStyle/>
          <a:p>
            <a:endParaRPr lang="da-DK"/>
          </a:p>
          <a:p>
            <a:endParaRPr lang="da-DK"/>
          </a:p>
          <a:p>
            <a:endParaRPr lang="da-DK"/>
          </a:p>
          <a:p>
            <a:endParaRPr lang="da-DK"/>
          </a:p>
          <a:p>
            <a:endParaRPr lang="da-DK"/>
          </a:p>
          <a:p>
            <a:endParaRPr lang="da-DK"/>
          </a:p>
          <a:p>
            <a:endParaRPr lang="da-DK"/>
          </a:p>
          <a:p>
            <a:endParaRPr lang="da-DK"/>
          </a:p>
          <a:p>
            <a:endParaRPr lang="da-DK"/>
          </a:p>
          <a:p>
            <a:pPr algn="ctr">
              <a:buFont typeface="Arial" charset="0"/>
              <a:buNone/>
            </a:pPr>
            <a:r>
              <a:rPr lang="da-DK"/>
              <a:t>Dyr bekymrer sig ikke om, hvordan de tager sig ud i andres øjne</a:t>
            </a:r>
          </a:p>
        </p:txBody>
      </p:sp>
      <p:sp>
        <p:nvSpPr>
          <p:cNvPr id="5" name="Pladsholder til sidefod 4"/>
          <p:cNvSpPr>
            <a:spLocks noGrp="1"/>
          </p:cNvSpPr>
          <p:nvPr>
            <p:ph type="ftr" sz="quarter" idx="11"/>
          </p:nvPr>
        </p:nvSpPr>
        <p:spPr/>
        <p:txBody>
          <a:bodyPr/>
          <a:lstStyle/>
          <a:p>
            <a:pPr defTabSz="457200"/>
            <a:r>
              <a:rPr lang="da-DK">
                <a:solidFill>
                  <a:prstClr val="white"/>
                </a:solidFill>
                <a:latin typeface="Calibri"/>
              </a:rPr>
              <a:t>Lena Højgård Isager www.pkf.name</a:t>
            </a:r>
          </a:p>
        </p:txBody>
      </p:sp>
      <p:pic>
        <p:nvPicPr>
          <p:cNvPr id="235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0571" y="1081113"/>
            <a:ext cx="5305425" cy="40576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Cloud Callout 3"/>
          <p:cNvSpPr/>
          <p:nvPr/>
        </p:nvSpPr>
        <p:spPr>
          <a:xfrm>
            <a:off x="2252664" y="304006"/>
            <a:ext cx="2759075" cy="2592388"/>
          </a:xfrm>
          <a:prstGeom prst="cloudCallout">
            <a:avLst>
              <a:gd name="adj1" fmla="val 60295"/>
              <a:gd name="adj2" fmla="val 2392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r>
              <a:rPr lang="da-DK">
                <a:solidFill>
                  <a:srgbClr val="76B6F2">
                    <a:lumMod val="50000"/>
                  </a:srgbClr>
                </a:solidFill>
                <a:latin typeface="Calibri"/>
                <a:ea typeface="ＭＳ Ｐゴシック" charset="0"/>
              </a:rPr>
              <a:t>Jeg forstår ikke, at jeg er så tyk og beskidt!</a:t>
            </a:r>
          </a:p>
        </p:txBody>
      </p:sp>
    </p:spTree>
    <p:extLst>
      <p:ext uri="{BB962C8B-B14F-4D97-AF65-F5344CB8AC3E}">
        <p14:creationId xmlns:p14="http://schemas.microsoft.com/office/powerpoint/2010/main" val="34252955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20000"/>
          </a:bodyPr>
          <a:lstStyle/>
          <a:p>
            <a:endParaRPr lang="da-DK"/>
          </a:p>
          <a:p>
            <a:endParaRPr lang="da-DK"/>
          </a:p>
          <a:p>
            <a:endParaRPr lang="da-DK"/>
          </a:p>
          <a:p>
            <a:endParaRPr lang="da-DK"/>
          </a:p>
          <a:p>
            <a:endParaRPr lang="da-DK"/>
          </a:p>
          <a:p>
            <a:endParaRPr lang="da-DK"/>
          </a:p>
          <a:p>
            <a:endParaRPr lang="da-DK"/>
          </a:p>
          <a:p>
            <a:endParaRPr lang="da-DK"/>
          </a:p>
          <a:p>
            <a:pPr algn="ctr"/>
            <a:endParaRPr lang="da-DK"/>
          </a:p>
          <a:p>
            <a:pPr algn="ctr">
              <a:buFont typeface="Arial" charset="0"/>
              <a:buNone/>
            </a:pPr>
            <a:r>
              <a:rPr lang="da-DK" sz="2000">
                <a:solidFill>
                  <a:srgbClr val="FFFFFF"/>
                </a:solidFill>
              </a:rPr>
              <a:t>Andre dyr har ikke de nye områder af hjernen til at stille spørgsmål ved, fordømme eller kritisere deres egne naturlige reaktioner og oplevelser</a:t>
            </a:r>
          </a:p>
        </p:txBody>
      </p:sp>
      <p:sp>
        <p:nvSpPr>
          <p:cNvPr id="4" name="Pladsholder til sidefod 3"/>
          <p:cNvSpPr>
            <a:spLocks noGrp="1"/>
          </p:cNvSpPr>
          <p:nvPr>
            <p:ph type="ftr" sz="quarter" idx="11"/>
          </p:nvPr>
        </p:nvSpPr>
        <p:spPr/>
        <p:txBody>
          <a:bodyPr/>
          <a:lstStyle/>
          <a:p>
            <a:pPr defTabSz="457200"/>
            <a:r>
              <a:rPr lang="da-DK">
                <a:solidFill>
                  <a:prstClr val="white"/>
                </a:solidFill>
                <a:latin typeface="Calibri"/>
              </a:rPr>
              <a:t>Lena Højgård Isager www.pkf.name</a:t>
            </a:r>
          </a:p>
        </p:txBody>
      </p:sp>
      <p:pic>
        <p:nvPicPr>
          <p:cNvPr id="2457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2176" y="1065214"/>
            <a:ext cx="5256213" cy="402748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Cloud Callout 5"/>
          <p:cNvSpPr/>
          <p:nvPr/>
        </p:nvSpPr>
        <p:spPr>
          <a:xfrm>
            <a:off x="6240464" y="242888"/>
            <a:ext cx="2759075" cy="2592388"/>
          </a:xfrm>
          <a:prstGeom prst="cloudCallout">
            <a:avLst>
              <a:gd name="adj1" fmla="val -59383"/>
              <a:gd name="adj2" fmla="val 2637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r>
              <a:rPr lang="da-DK">
                <a:solidFill>
                  <a:srgbClr val="FF0000"/>
                </a:solidFill>
                <a:latin typeface="Calibri"/>
                <a:ea typeface="ＭＳ Ｐゴシック" charset="0"/>
              </a:rPr>
              <a:t>Hvorfor bliver jeg så gal igen? Jeg burde ikke blive så gal. </a:t>
            </a:r>
          </a:p>
        </p:txBody>
      </p:sp>
    </p:spTree>
    <p:extLst>
      <p:ext uri="{BB962C8B-B14F-4D97-AF65-F5344CB8AC3E}">
        <p14:creationId xmlns:p14="http://schemas.microsoft.com/office/powerpoint/2010/main" val="11642408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6989" y="981076"/>
            <a:ext cx="7127875" cy="50403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ekstfelt 1"/>
          <p:cNvSpPr txBox="1"/>
          <p:nvPr/>
        </p:nvSpPr>
        <p:spPr>
          <a:xfrm>
            <a:off x="5816656" y="3567081"/>
            <a:ext cx="1296000" cy="1200329"/>
          </a:xfrm>
          <a:prstGeom prst="rect">
            <a:avLst/>
          </a:prstGeom>
          <a:solidFill>
            <a:srgbClr val="000000"/>
          </a:solidFill>
        </p:spPr>
        <p:txBody>
          <a:bodyPr wrap="square" rtlCol="0">
            <a:spAutoFit/>
          </a:bodyPr>
          <a:lstStyle/>
          <a:p>
            <a:pPr defTabSz="457200"/>
            <a:r>
              <a:rPr lang="da-DK">
                <a:solidFill>
                  <a:srgbClr val="FFFFFF"/>
                </a:solidFill>
                <a:latin typeface="Calibri"/>
              </a:rPr>
              <a:t>De første 60 sek. af et panikanfald</a:t>
            </a:r>
            <a:endParaRPr lang="da-DK">
              <a:solidFill>
                <a:prstClr val="black"/>
              </a:solidFill>
              <a:latin typeface="Calibri"/>
            </a:endParaRPr>
          </a:p>
        </p:txBody>
      </p:sp>
      <p:sp>
        <p:nvSpPr>
          <p:cNvPr id="4" name="Pladsholder til sidefod 3"/>
          <p:cNvSpPr>
            <a:spLocks noGrp="1"/>
          </p:cNvSpPr>
          <p:nvPr>
            <p:ph type="ftr" sz="quarter" idx="11"/>
          </p:nvPr>
        </p:nvSpPr>
        <p:spPr/>
        <p:txBody>
          <a:bodyPr/>
          <a:lstStyle/>
          <a:p>
            <a:pPr defTabSz="457200"/>
            <a:r>
              <a:rPr lang="da-DK" dirty="0">
                <a:solidFill>
                  <a:prstClr val="white"/>
                </a:solidFill>
                <a:latin typeface="Calibri"/>
              </a:rPr>
              <a:t>Lena Højgård Isager </a:t>
            </a:r>
            <a:r>
              <a:rPr lang="da-DK" dirty="0" err="1">
                <a:solidFill>
                  <a:prstClr val="white"/>
                </a:solidFill>
                <a:latin typeface="Calibri"/>
              </a:rPr>
              <a:t>www.pkf.name</a:t>
            </a:r>
            <a:endParaRPr lang="da-DK" dirty="0">
              <a:solidFill>
                <a:prstClr val="white"/>
              </a:solidFill>
              <a:latin typeface="Calibri"/>
            </a:endParaRPr>
          </a:p>
        </p:txBody>
      </p:sp>
    </p:spTree>
    <p:extLst>
      <p:ext uri="{BB962C8B-B14F-4D97-AF65-F5344CB8AC3E}">
        <p14:creationId xmlns:p14="http://schemas.microsoft.com/office/powerpoint/2010/main" val="36664837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defRPr/>
            </a:pPr>
            <a:r>
              <a:rPr lang="da-DK" dirty="0">
                <a:ea typeface="+mj-ea"/>
              </a:rPr>
              <a:t> </a:t>
            </a:r>
            <a:r>
              <a:rPr lang="da-DK" dirty="0">
                <a:solidFill>
                  <a:srgbClr val="F8E950"/>
                </a:solidFill>
                <a:ea typeface="+mj-ea"/>
              </a:rPr>
              <a:t>Vores personlige historie</a:t>
            </a:r>
          </a:p>
        </p:txBody>
      </p:sp>
      <p:sp>
        <p:nvSpPr>
          <p:cNvPr id="3" name="Content Placeholder 2"/>
          <p:cNvSpPr>
            <a:spLocks noGrp="1"/>
          </p:cNvSpPr>
          <p:nvPr>
            <p:ph idx="1"/>
          </p:nvPr>
        </p:nvSpPr>
        <p:spPr/>
        <p:txBody>
          <a:bodyPr>
            <a:normAutofit fontScale="85000" lnSpcReduction="20000"/>
          </a:bodyPr>
          <a:lstStyle/>
          <a:p>
            <a:pPr marL="0" indent="0">
              <a:buNone/>
            </a:pPr>
            <a:r>
              <a:rPr lang="da-DK" sz="2200" dirty="0"/>
              <a:t>Vores værdier, følelser og fornemmelse af hvem vi er bliver formet igennem vores opdragelse og konkrete kulturelle sammenhæng. </a:t>
            </a:r>
          </a:p>
          <a:p>
            <a:pPr marL="0" indent="0">
              <a:buNone/>
            </a:pPr>
            <a:r>
              <a:rPr lang="da-DK" sz="2200" dirty="0"/>
              <a:t>Vores konkrete vilkår er bestemmende for, hvilken udgave af os selv vi bliver. Vi udvikles til at overleve bedst muligt i forhold til de krav og trusler, vi mødes af.</a:t>
            </a:r>
          </a:p>
          <a:p>
            <a:pPr marL="0" indent="0">
              <a:buNone/>
            </a:pPr>
            <a:endParaRPr lang="da-DK" sz="2000" dirty="0"/>
          </a:p>
          <a:p>
            <a:pPr marL="0" indent="0">
              <a:buNone/>
            </a:pPr>
            <a:endParaRPr lang="da-DK" sz="2000" dirty="0"/>
          </a:p>
          <a:p>
            <a:pPr marL="0" indent="0">
              <a:buNone/>
            </a:pPr>
            <a:endParaRPr lang="da-DK" sz="2000" dirty="0"/>
          </a:p>
          <a:p>
            <a:pPr marL="0" indent="0">
              <a:buNone/>
            </a:pPr>
            <a:endParaRPr lang="da-DK" sz="2000" dirty="0"/>
          </a:p>
          <a:p>
            <a:pPr marL="0" indent="0">
              <a:buNone/>
            </a:pPr>
            <a:endParaRPr lang="da-DK" sz="2000" dirty="0"/>
          </a:p>
          <a:p>
            <a:pPr marL="0" indent="0">
              <a:buNone/>
            </a:pPr>
            <a:endParaRPr lang="da-DK" sz="2000" dirty="0"/>
          </a:p>
          <a:p>
            <a:pPr marL="0" indent="0">
              <a:buNone/>
            </a:pPr>
            <a:endParaRPr lang="da-DK" sz="2000" dirty="0"/>
          </a:p>
          <a:p>
            <a:pPr marL="0" indent="0">
              <a:buNone/>
            </a:pPr>
            <a:endParaRPr lang="da-DK" sz="2000" dirty="0"/>
          </a:p>
          <a:p>
            <a:pPr marL="0" indent="0" algn="ctr">
              <a:buNone/>
            </a:pPr>
            <a:endParaRPr lang="da-DK" sz="2000" i="1" dirty="0"/>
          </a:p>
          <a:p>
            <a:pPr marL="0" indent="0" algn="ctr">
              <a:buNone/>
            </a:pPr>
            <a:endParaRPr lang="da-DK" sz="2000" i="1" dirty="0"/>
          </a:p>
          <a:p>
            <a:pPr marL="0" indent="0" algn="ctr">
              <a:buNone/>
            </a:pPr>
            <a:endParaRPr lang="da-DK" sz="2000" i="1" dirty="0"/>
          </a:p>
          <a:p>
            <a:pPr marL="0" indent="0" algn="ctr">
              <a:buNone/>
            </a:pPr>
            <a:r>
              <a:rPr lang="da-DK" sz="2000" i="1" dirty="0"/>
              <a:t>Hvordan mon denne baby vil udvikle sig, hvis den kidnappes af en narkobande?</a:t>
            </a:r>
          </a:p>
          <a:p>
            <a:pPr marL="0" indent="0" algn="ctr">
              <a:buNone/>
            </a:pPr>
            <a:r>
              <a:rPr lang="da-DK" sz="2000" i="1" dirty="0"/>
              <a:t>Hvordan var du blevet, hvis du var vokset op inde hos naboen?</a:t>
            </a:r>
          </a:p>
          <a:p>
            <a:pPr marL="0" indent="0"/>
            <a:endParaRPr lang="da-DK" dirty="0"/>
          </a:p>
          <a:p>
            <a:pPr marL="0" indent="0">
              <a:buNone/>
            </a:pPr>
            <a:endParaRPr lang="da-DK" dirty="0"/>
          </a:p>
          <a:p>
            <a:pPr marL="0" indent="0">
              <a:buNone/>
            </a:pPr>
            <a:endParaRPr lang="da-DK" dirty="0"/>
          </a:p>
          <a:p>
            <a:pPr marL="0" indent="0">
              <a:buNone/>
            </a:pPr>
            <a:endParaRPr lang="da-DK" dirty="0"/>
          </a:p>
          <a:p>
            <a:pPr marL="0" indent="0">
              <a:buNone/>
            </a:pPr>
            <a:endParaRPr lang="da-DK" dirty="0"/>
          </a:p>
        </p:txBody>
      </p:sp>
      <p:sp>
        <p:nvSpPr>
          <p:cNvPr id="5" name="Pladsholder til sidefod 4"/>
          <p:cNvSpPr>
            <a:spLocks noGrp="1"/>
          </p:cNvSpPr>
          <p:nvPr>
            <p:ph type="ftr" sz="quarter" idx="11"/>
          </p:nvPr>
        </p:nvSpPr>
        <p:spPr/>
        <p:txBody>
          <a:bodyPr/>
          <a:lstStyle/>
          <a:p>
            <a:pPr defTabSz="457200"/>
            <a:r>
              <a:rPr lang="da-DK">
                <a:solidFill>
                  <a:prstClr val="white"/>
                </a:solidFill>
                <a:latin typeface="Calibri"/>
              </a:rPr>
              <a:t>Lena Højgård Isager www.pkf.name</a:t>
            </a:r>
          </a:p>
        </p:txBody>
      </p:sp>
      <p:pic>
        <p:nvPicPr>
          <p:cNvPr id="2867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5901" y="2832996"/>
            <a:ext cx="3351213" cy="251618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867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0607" y="2832996"/>
            <a:ext cx="2813851" cy="251618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782250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dirty="0"/>
              <a:t>Engagement af klienten i </a:t>
            </a:r>
            <a:r>
              <a:rPr lang="da-DK" dirty="0" err="1"/>
              <a:t>psykoedukation</a:t>
            </a:r>
            <a:endParaRPr lang="da-DK" dirty="0"/>
          </a:p>
        </p:txBody>
      </p:sp>
      <p:sp>
        <p:nvSpPr>
          <p:cNvPr id="3" name="Pladsholder til indhold 2"/>
          <p:cNvSpPr>
            <a:spLocks noGrp="1"/>
          </p:cNvSpPr>
          <p:nvPr>
            <p:ph idx="1"/>
          </p:nvPr>
        </p:nvSpPr>
        <p:spPr/>
        <p:txBody>
          <a:bodyPr>
            <a:normAutofit fontScale="92500" lnSpcReduction="10000"/>
          </a:bodyPr>
          <a:lstStyle/>
          <a:p>
            <a:r>
              <a:rPr lang="da-DK" dirty="0"/>
              <a:t>Stil spørgsmål til klientens erfaringsverden</a:t>
            </a:r>
          </a:p>
          <a:p>
            <a:r>
              <a:rPr lang="da-DK" dirty="0"/>
              <a:t>Vær nysgerrig i forhold til, hvad klienten tænker om de forskellige elementer</a:t>
            </a:r>
          </a:p>
          <a:p>
            <a:r>
              <a:rPr lang="da-DK" dirty="0"/>
              <a:t>Det er ikke noget der skal læres, det er noget, der skal reflekteres over sammen med klienten</a:t>
            </a:r>
          </a:p>
          <a:p>
            <a:r>
              <a:rPr lang="da-DK" dirty="0"/>
              <a:t>Igennem </a:t>
            </a:r>
            <a:r>
              <a:rPr lang="da-DK" dirty="0" err="1"/>
              <a:t>reflektionen</a:t>
            </a:r>
            <a:r>
              <a:rPr lang="da-DK" dirty="0"/>
              <a:t> opbygges klientens indre visdom, som baner vejen for en dyb erkendelse af, at vi alle er ”en brik i det store spil”, et resultat af både evolution og egne konkrete livs erfaringer, uden skyld i, hvordan det er blevet, men med ansvar for, hvordan man går videre.</a:t>
            </a:r>
          </a:p>
        </p:txBody>
      </p:sp>
      <p:sp>
        <p:nvSpPr>
          <p:cNvPr id="4" name="Pladsholder til sidefod 3"/>
          <p:cNvSpPr>
            <a:spLocks noGrp="1"/>
          </p:cNvSpPr>
          <p:nvPr>
            <p:ph type="ftr" sz="quarter" idx="11"/>
          </p:nvPr>
        </p:nvSpPr>
        <p:spPr/>
        <p:txBody>
          <a:bodyPr/>
          <a:lstStyle/>
          <a:p>
            <a:pPr defTabSz="457200"/>
            <a:r>
              <a:rPr lang="da-DK">
                <a:solidFill>
                  <a:prstClr val="white"/>
                </a:solidFill>
                <a:latin typeface="Calibri"/>
              </a:rPr>
              <a:t>Lena Højgård Isager www.pkf.name</a:t>
            </a:r>
          </a:p>
        </p:txBody>
      </p:sp>
    </p:spTree>
    <p:extLst>
      <p:ext uri="{BB962C8B-B14F-4D97-AF65-F5344CB8AC3E}">
        <p14:creationId xmlns:p14="http://schemas.microsoft.com/office/powerpoint/2010/main" val="8616129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33400"/>
            <a:ext cx="8229600" cy="592138"/>
          </a:xfrm>
        </p:spPr>
        <p:txBody>
          <a:bodyPr>
            <a:normAutofit fontScale="90000"/>
          </a:bodyPr>
          <a:lstStyle/>
          <a:p>
            <a:pPr>
              <a:defRPr/>
            </a:pPr>
            <a:r>
              <a:rPr lang="da-DK">
                <a:solidFill>
                  <a:srgbClr val="F8E950"/>
                </a:solidFill>
                <a:latin typeface="+mn-lt"/>
                <a:ea typeface="+mj-ea"/>
              </a:rPr>
              <a:t>Indlæring af følelser</a:t>
            </a:r>
          </a:p>
        </p:txBody>
      </p:sp>
      <p:sp>
        <p:nvSpPr>
          <p:cNvPr id="3" name="Content Placeholder 2"/>
          <p:cNvSpPr>
            <a:spLocks noGrp="1"/>
          </p:cNvSpPr>
          <p:nvPr>
            <p:ph idx="1"/>
          </p:nvPr>
        </p:nvSpPr>
        <p:spPr/>
        <p:txBody>
          <a:bodyPr rtlCol="0">
            <a:normAutofit fontScale="25000" lnSpcReduction="20000"/>
          </a:bodyPr>
          <a:lstStyle/>
          <a:p>
            <a:pPr marL="0" indent="0">
              <a:buNone/>
              <a:defRPr/>
            </a:pPr>
            <a:r>
              <a:rPr lang="da-DK" sz="6400" dirty="0">
                <a:solidFill>
                  <a:srgbClr val="FFFFFF"/>
                </a:solidFill>
              </a:rPr>
              <a:t>Tænk over, hvad du har lært om dine følelser:</a:t>
            </a:r>
          </a:p>
          <a:p>
            <a:pPr marL="0" indent="0">
              <a:buNone/>
              <a:defRPr/>
            </a:pPr>
            <a:endParaRPr lang="da-DK" sz="4300" dirty="0">
              <a:solidFill>
                <a:srgbClr val="FFFFFF"/>
              </a:solidFill>
            </a:endParaRPr>
          </a:p>
          <a:p>
            <a:pPr marL="182880" indent="-182880">
              <a:buFont typeface="Arial" pitchFamily="34" charset="0"/>
              <a:buChar char="•"/>
              <a:defRPr/>
            </a:pPr>
            <a:r>
              <a:rPr lang="da-DK" sz="5600" dirty="0">
                <a:solidFill>
                  <a:srgbClr val="FFFFFF"/>
                </a:solidFill>
              </a:rPr>
              <a:t>Hvordan blev vrede håndteret i din familie?</a:t>
            </a:r>
          </a:p>
          <a:p>
            <a:pPr marL="582930" lvl="1" indent="-182880">
              <a:buFont typeface="Arial" pitchFamily="34" charset="0"/>
              <a:buChar char="•"/>
              <a:defRPr/>
            </a:pPr>
            <a:r>
              <a:rPr lang="da-DK" sz="5600" dirty="0">
                <a:solidFill>
                  <a:srgbClr val="FFFFFF"/>
                </a:solidFill>
              </a:rPr>
              <a:t>Hvad gjorde mor/far når du blev vred?</a:t>
            </a:r>
          </a:p>
          <a:p>
            <a:pPr marL="582930" lvl="1" indent="-182880">
              <a:buFont typeface="Arial" pitchFamily="34" charset="0"/>
              <a:buChar char="•"/>
              <a:defRPr/>
            </a:pPr>
            <a:r>
              <a:rPr lang="da-DK" sz="5600" dirty="0">
                <a:solidFill>
                  <a:srgbClr val="FFFFFF"/>
                </a:solidFill>
              </a:rPr>
              <a:t>Hvad gjorde du selv?</a:t>
            </a:r>
          </a:p>
          <a:p>
            <a:pPr marL="582930" lvl="1" indent="-182880">
              <a:buFont typeface="Arial" pitchFamily="34" charset="0"/>
              <a:buChar char="•"/>
              <a:defRPr/>
            </a:pPr>
            <a:r>
              <a:rPr lang="da-DK" sz="5600" dirty="0">
                <a:solidFill>
                  <a:srgbClr val="FFFFFF"/>
                </a:solidFill>
              </a:rPr>
              <a:t>Hvad skete når andre i familie blev vrede?</a:t>
            </a:r>
          </a:p>
          <a:p>
            <a:pPr marL="582930" lvl="1" indent="-182880">
              <a:buFont typeface="Arial" pitchFamily="34" charset="0"/>
              <a:buChar char="•"/>
              <a:defRPr/>
            </a:pPr>
            <a:endParaRPr lang="da-DK" sz="5600" dirty="0">
              <a:solidFill>
                <a:srgbClr val="FFFFFF"/>
              </a:solidFill>
            </a:endParaRPr>
          </a:p>
          <a:p>
            <a:pPr marL="182880" indent="-182880">
              <a:buFont typeface="Arial" pitchFamily="34" charset="0"/>
              <a:buChar char="•"/>
              <a:defRPr/>
            </a:pPr>
            <a:r>
              <a:rPr lang="da-DK" sz="5600" dirty="0">
                <a:solidFill>
                  <a:srgbClr val="FFFFFF"/>
                </a:solidFill>
              </a:rPr>
              <a:t>Hvordan blev angst håndteret i din familie?</a:t>
            </a:r>
          </a:p>
          <a:p>
            <a:pPr marL="582930" lvl="1" indent="-182880">
              <a:buFont typeface="Arial" pitchFamily="34" charset="0"/>
              <a:buChar char="•"/>
              <a:defRPr/>
            </a:pPr>
            <a:r>
              <a:rPr lang="da-DK" sz="5600" dirty="0">
                <a:solidFill>
                  <a:srgbClr val="FFFFFF"/>
                </a:solidFill>
              </a:rPr>
              <a:t>Hvad gjorde mor/far når du blev angst?</a:t>
            </a:r>
          </a:p>
          <a:p>
            <a:pPr marL="582930" lvl="1" indent="-182880">
              <a:buFont typeface="Arial" pitchFamily="34" charset="0"/>
              <a:buChar char="•"/>
              <a:defRPr/>
            </a:pPr>
            <a:r>
              <a:rPr lang="da-DK" sz="5600" dirty="0">
                <a:solidFill>
                  <a:srgbClr val="FFFFFF"/>
                </a:solidFill>
              </a:rPr>
              <a:t>Hvad gjorde du selv?</a:t>
            </a:r>
          </a:p>
          <a:p>
            <a:pPr marL="582930" lvl="1" indent="-182880">
              <a:buFont typeface="Arial" pitchFamily="34" charset="0"/>
              <a:buChar char="•"/>
              <a:defRPr/>
            </a:pPr>
            <a:r>
              <a:rPr lang="da-DK" sz="5600" dirty="0">
                <a:solidFill>
                  <a:srgbClr val="FFFFFF"/>
                </a:solidFill>
              </a:rPr>
              <a:t>Hvad skete når andre i familie blev angste?</a:t>
            </a:r>
          </a:p>
          <a:p>
            <a:pPr marL="582930" lvl="1" indent="-182880">
              <a:buFont typeface="Arial" pitchFamily="34" charset="0"/>
              <a:buChar char="•"/>
              <a:defRPr/>
            </a:pPr>
            <a:endParaRPr lang="da-DK" sz="5600" dirty="0">
              <a:solidFill>
                <a:srgbClr val="FFFFFF"/>
              </a:solidFill>
            </a:endParaRPr>
          </a:p>
          <a:p>
            <a:pPr marL="182880" indent="-182880">
              <a:buFont typeface="Arial" pitchFamily="34" charset="0"/>
              <a:buChar char="•"/>
              <a:defRPr/>
            </a:pPr>
            <a:r>
              <a:rPr lang="da-DK" sz="5600" dirty="0">
                <a:solidFill>
                  <a:srgbClr val="FFFFFF"/>
                </a:solidFill>
              </a:rPr>
              <a:t>Hvordan blev ked af det hed håndteret i din familie?</a:t>
            </a:r>
          </a:p>
          <a:p>
            <a:pPr marL="582930" lvl="1" indent="-182880">
              <a:buFont typeface="Arial" pitchFamily="34" charset="0"/>
              <a:buChar char="•"/>
              <a:defRPr/>
            </a:pPr>
            <a:r>
              <a:rPr lang="da-DK" sz="5600" dirty="0">
                <a:solidFill>
                  <a:srgbClr val="FFFFFF"/>
                </a:solidFill>
              </a:rPr>
              <a:t>Hvad gjorde mor/far når du blev ked af det?</a:t>
            </a:r>
          </a:p>
          <a:p>
            <a:pPr marL="582930" lvl="1" indent="-182880">
              <a:buFont typeface="Arial" pitchFamily="34" charset="0"/>
              <a:buChar char="•"/>
              <a:defRPr/>
            </a:pPr>
            <a:r>
              <a:rPr lang="da-DK" sz="5600" dirty="0">
                <a:solidFill>
                  <a:srgbClr val="FFFFFF"/>
                </a:solidFill>
              </a:rPr>
              <a:t>Hvad gjorde du selv?</a:t>
            </a:r>
          </a:p>
          <a:p>
            <a:pPr marL="582930" lvl="1" indent="-182880">
              <a:buFont typeface="Arial" pitchFamily="34" charset="0"/>
              <a:buChar char="•"/>
              <a:defRPr/>
            </a:pPr>
            <a:r>
              <a:rPr lang="da-DK" sz="5600" dirty="0">
                <a:solidFill>
                  <a:srgbClr val="FFFFFF"/>
                </a:solidFill>
              </a:rPr>
              <a:t>Hvad skete når andre i familie blev kede af det?</a:t>
            </a:r>
          </a:p>
          <a:p>
            <a:pPr marL="582930" lvl="1" indent="-182880">
              <a:buFont typeface="Arial" pitchFamily="34" charset="0"/>
              <a:buChar char="•"/>
              <a:defRPr/>
            </a:pPr>
            <a:endParaRPr lang="da-DK" sz="5600" dirty="0">
              <a:solidFill>
                <a:srgbClr val="FFFFFF"/>
              </a:solidFill>
            </a:endParaRPr>
          </a:p>
          <a:p>
            <a:pPr marL="182880" indent="-182880">
              <a:buFont typeface="Arial" pitchFamily="34" charset="0"/>
              <a:buChar char="•"/>
              <a:defRPr/>
            </a:pPr>
            <a:r>
              <a:rPr lang="da-DK" sz="5600" dirty="0">
                <a:solidFill>
                  <a:srgbClr val="FFFFFF"/>
                </a:solidFill>
              </a:rPr>
              <a:t>Hvordan blev glæde håndteret i din familie?</a:t>
            </a:r>
          </a:p>
          <a:p>
            <a:pPr marL="582930" lvl="1" indent="-182880">
              <a:buFont typeface="Arial" pitchFamily="34" charset="0"/>
              <a:buChar char="•"/>
              <a:defRPr/>
            </a:pPr>
            <a:r>
              <a:rPr lang="da-DK" sz="5600" dirty="0">
                <a:solidFill>
                  <a:srgbClr val="FFFFFF"/>
                </a:solidFill>
              </a:rPr>
              <a:t>Hvad gjorde mor/far når du blev glad?</a:t>
            </a:r>
          </a:p>
          <a:p>
            <a:pPr marL="582930" lvl="1" indent="-182880">
              <a:buFont typeface="Arial" pitchFamily="34" charset="0"/>
              <a:buChar char="•"/>
              <a:defRPr/>
            </a:pPr>
            <a:r>
              <a:rPr lang="da-DK" sz="5600" dirty="0">
                <a:solidFill>
                  <a:srgbClr val="FFFFFF"/>
                </a:solidFill>
              </a:rPr>
              <a:t>Hvad gjorde du selv?</a:t>
            </a:r>
          </a:p>
          <a:p>
            <a:pPr marL="582930" lvl="1" indent="-182880">
              <a:buFont typeface="Arial" pitchFamily="34" charset="0"/>
              <a:buChar char="•"/>
              <a:defRPr/>
            </a:pPr>
            <a:r>
              <a:rPr lang="da-DK" sz="5600" dirty="0">
                <a:solidFill>
                  <a:srgbClr val="FFFFFF"/>
                </a:solidFill>
              </a:rPr>
              <a:t>Hvad skete når andre i familie blev glade?</a:t>
            </a:r>
          </a:p>
          <a:p>
            <a:pPr marL="182880" indent="-182880">
              <a:buFont typeface="Arial" pitchFamily="34" charset="0"/>
              <a:buChar char="•"/>
              <a:defRPr/>
            </a:pPr>
            <a:endParaRPr lang="da-DK" dirty="0">
              <a:solidFill>
                <a:srgbClr val="FFFFFF"/>
              </a:solidFill>
            </a:endParaRPr>
          </a:p>
          <a:p>
            <a:pPr marL="182880" indent="-182880">
              <a:buFont typeface="Arial" pitchFamily="34" charset="0"/>
              <a:buChar char="•"/>
              <a:defRPr/>
            </a:pPr>
            <a:endParaRPr lang="da-DK" dirty="0">
              <a:solidFill>
                <a:srgbClr val="FFFFFF"/>
              </a:solidFill>
            </a:endParaRPr>
          </a:p>
          <a:p>
            <a:pPr marL="582930" lvl="1" indent="-182880">
              <a:buFont typeface="Arial" pitchFamily="34" charset="0"/>
              <a:buChar char="•"/>
              <a:defRPr/>
            </a:pPr>
            <a:endParaRPr lang="da-DK" dirty="0">
              <a:solidFill>
                <a:srgbClr val="FFFFFF"/>
              </a:solidFill>
            </a:endParaRPr>
          </a:p>
        </p:txBody>
      </p:sp>
      <p:pic>
        <p:nvPicPr>
          <p:cNvPr id="32773" name="Picture 4" descr="C:\Users\Tobyn\Pictures\Harassme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4644" y="1940312"/>
            <a:ext cx="2603280" cy="152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Pladsholder til sidefod 4"/>
          <p:cNvSpPr>
            <a:spLocks noGrp="1"/>
          </p:cNvSpPr>
          <p:nvPr>
            <p:ph type="ftr" sz="quarter" idx="11"/>
          </p:nvPr>
        </p:nvSpPr>
        <p:spPr/>
        <p:txBody>
          <a:bodyPr/>
          <a:lstStyle/>
          <a:p>
            <a:pPr defTabSz="457200"/>
            <a:r>
              <a:rPr lang="da-DK">
                <a:solidFill>
                  <a:prstClr val="white"/>
                </a:solidFill>
                <a:latin typeface="Calibri"/>
              </a:rPr>
              <a:t>Lena Højgård Isager </a:t>
            </a:r>
            <a:r>
              <a:rPr lang="da-DK" err="1">
                <a:solidFill>
                  <a:prstClr val="white"/>
                </a:solidFill>
                <a:latin typeface="Calibri"/>
              </a:rPr>
              <a:t>www.pkf.name</a:t>
            </a:r>
            <a:endParaRPr lang="da-DK">
              <a:solidFill>
                <a:prstClr val="white"/>
              </a:solidFill>
              <a:latin typeface="Calibri"/>
            </a:endParaRPr>
          </a:p>
        </p:txBody>
      </p:sp>
      <p:pic>
        <p:nvPicPr>
          <p:cNvPr id="8" name="Billed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4644" y="3631911"/>
            <a:ext cx="2603281" cy="1952461"/>
          </a:xfrm>
          <a:prstGeom prst="rect">
            <a:avLst/>
          </a:prstGeom>
        </p:spPr>
      </p:pic>
    </p:spTree>
    <p:extLst>
      <p:ext uri="{BB962C8B-B14F-4D97-AF65-F5344CB8AC3E}">
        <p14:creationId xmlns:p14="http://schemas.microsoft.com/office/powerpoint/2010/main" val="27508541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p:cNvSpPr>
            <a:spLocks/>
          </p:cNvSpPr>
          <p:nvPr/>
        </p:nvSpPr>
        <p:spPr bwMode="auto">
          <a:xfrm rot="-192303">
            <a:off x="1615849" y="6531430"/>
            <a:ext cx="7587343" cy="215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35614" bIns="0" anchor="ctr"/>
          <a:lstStyle/>
          <a:p>
            <a:pPr marL="35166" defTabSz="457200"/>
            <a:r>
              <a:rPr lang="da-DK" sz="800">
                <a:solidFill>
                  <a:srgbClr val="FFFFFF"/>
                </a:solidFill>
                <a:latin typeface="Comic Sans MS" charset="0"/>
                <a:ea typeface="ＭＳ Ｐゴシック" charset="0"/>
                <a:cs typeface="ＭＳ Ｐゴシック" charset="0"/>
                <a:sym typeface="Comic Sans MS" charset="0"/>
              </a:rPr>
              <a:t> </a:t>
            </a:r>
          </a:p>
        </p:txBody>
      </p:sp>
      <p:sp>
        <p:nvSpPr>
          <p:cNvPr id="12290" name="Rectangle 2"/>
          <p:cNvSpPr>
            <a:spLocks noGrp="1" noChangeArrowheads="1"/>
          </p:cNvSpPr>
          <p:nvPr>
            <p:ph type="title"/>
          </p:nvPr>
        </p:nvSpPr>
        <p:spPr/>
        <p:txBody>
          <a:bodyPr vert="horz" lIns="91440" tIns="45720" rIns="94673" bIns="45720" rtlCol="0" anchor="ctr">
            <a:normAutofit/>
          </a:bodyPr>
          <a:lstStyle/>
          <a:p>
            <a:pPr marL="35166">
              <a:defRPr/>
            </a:pPr>
            <a:r>
              <a:rPr lang="da-DK">
                <a:solidFill>
                  <a:srgbClr val="F8E950"/>
                </a:solidFill>
              </a:rPr>
              <a:t>Ansvar</a:t>
            </a:r>
          </a:p>
        </p:txBody>
      </p:sp>
      <p:sp>
        <p:nvSpPr>
          <p:cNvPr id="12291" name="Rectangle 3"/>
          <p:cNvSpPr>
            <a:spLocks noGrp="1" noChangeArrowheads="1"/>
          </p:cNvSpPr>
          <p:nvPr>
            <p:ph idx="1"/>
          </p:nvPr>
        </p:nvSpPr>
        <p:spPr/>
        <p:txBody>
          <a:bodyPr vert="horz" lIns="91440" tIns="45720" rIns="94673" bIns="45720" rtlCol="0">
            <a:normAutofit/>
          </a:bodyPr>
          <a:lstStyle/>
          <a:p>
            <a:pPr eaLnBrk="1" hangingPunct="1">
              <a:defRPr/>
            </a:pPr>
            <a:r>
              <a:rPr lang="da-DK">
                <a:solidFill>
                  <a:srgbClr val="FFFFFF"/>
                </a:solidFill>
              </a:rPr>
              <a:t>På kurset  arbejder vi med forskellige øvelser fx. medfølende forestillinger eller selvkritik</a:t>
            </a:r>
          </a:p>
          <a:p>
            <a:pPr eaLnBrk="1" hangingPunct="1">
              <a:defRPr/>
            </a:pPr>
            <a:r>
              <a:rPr lang="da-DK">
                <a:solidFill>
                  <a:srgbClr val="FFFFFF"/>
                </a:solidFill>
              </a:rPr>
              <a:t>Alle øvelser er fuldstændig frivillige</a:t>
            </a:r>
          </a:p>
          <a:p>
            <a:pPr eaLnBrk="1" hangingPunct="1">
              <a:defRPr/>
            </a:pPr>
            <a:r>
              <a:rPr lang="da-DK">
                <a:solidFill>
                  <a:srgbClr val="FFFFFF"/>
                </a:solidFill>
              </a:rPr>
              <a:t>Du er ansvarlig for dit eget velvære</a:t>
            </a:r>
          </a:p>
          <a:p>
            <a:pPr eaLnBrk="1" hangingPunct="1">
              <a:defRPr/>
            </a:pPr>
            <a:r>
              <a:rPr lang="da-DK">
                <a:solidFill>
                  <a:srgbClr val="FFFFFF"/>
                </a:solidFill>
              </a:rPr>
              <a:t>Alt materiale, der deles mellem deltagerne, er fortroligt</a:t>
            </a:r>
          </a:p>
        </p:txBody>
      </p:sp>
      <p:sp>
        <p:nvSpPr>
          <p:cNvPr id="3" name="Pladsholder til sidefod 2"/>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32885195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
          <p:cNvSpPr>
            <a:spLocks/>
          </p:cNvSpPr>
          <p:nvPr/>
        </p:nvSpPr>
        <p:spPr bwMode="auto">
          <a:xfrm rot="-192303">
            <a:off x="1615849" y="6531430"/>
            <a:ext cx="7587343" cy="215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35614" bIns="0" anchor="ctr"/>
          <a:lstStyle/>
          <a:p>
            <a:pPr marL="35166" defTabSz="457200"/>
            <a:r>
              <a:rPr lang="en-US" sz="800">
                <a:solidFill>
                  <a:srgbClr val="FFFFFF"/>
                </a:solidFill>
                <a:latin typeface="Comic Sans MS" charset="0"/>
                <a:ea typeface="ＭＳ Ｐゴシック" charset="0"/>
                <a:cs typeface="ＭＳ Ｐゴシック" charset="0"/>
                <a:sym typeface="Comic Sans MS" charset="0"/>
              </a:rPr>
              <a:t> </a:t>
            </a:r>
          </a:p>
        </p:txBody>
      </p:sp>
      <p:sp>
        <p:nvSpPr>
          <p:cNvPr id="18434" name="Rectangle 2"/>
          <p:cNvSpPr>
            <a:spLocks noGrp="1" noChangeArrowheads="1"/>
          </p:cNvSpPr>
          <p:nvPr>
            <p:ph type="title"/>
          </p:nvPr>
        </p:nvSpPr>
        <p:spPr/>
        <p:txBody>
          <a:bodyPr vert="horz" lIns="91440" tIns="45720" rIns="94673" bIns="45720" rtlCol="0" anchor="ctr">
            <a:normAutofit/>
          </a:bodyPr>
          <a:lstStyle/>
          <a:p>
            <a:pPr marL="35166">
              <a:defRPr/>
            </a:pPr>
            <a:r>
              <a:rPr lang="en-US">
                <a:solidFill>
                  <a:srgbClr val="F8E950"/>
                </a:solidFill>
              </a:rPr>
              <a:t>En version </a:t>
            </a:r>
            <a:r>
              <a:rPr lang="en-US" err="1">
                <a:solidFill>
                  <a:srgbClr val="F8E950"/>
                </a:solidFill>
              </a:rPr>
              <a:t>af</a:t>
            </a:r>
            <a:r>
              <a:rPr lang="en-US">
                <a:solidFill>
                  <a:srgbClr val="F8E950"/>
                </a:solidFill>
              </a:rPr>
              <a:t> </a:t>
            </a:r>
            <a:r>
              <a:rPr lang="en-US" err="1">
                <a:solidFill>
                  <a:srgbClr val="F8E950"/>
                </a:solidFill>
              </a:rPr>
              <a:t>os</a:t>
            </a:r>
            <a:endParaRPr lang="en-US">
              <a:solidFill>
                <a:srgbClr val="F8E950"/>
              </a:solidFill>
            </a:endParaRPr>
          </a:p>
        </p:txBody>
      </p:sp>
      <p:sp>
        <p:nvSpPr>
          <p:cNvPr id="18435" name="Rectangle 3"/>
          <p:cNvSpPr>
            <a:spLocks noGrp="1" noChangeArrowheads="1"/>
          </p:cNvSpPr>
          <p:nvPr>
            <p:ph idx="1"/>
          </p:nvPr>
        </p:nvSpPr>
        <p:spPr/>
        <p:txBody>
          <a:bodyPr vert="horz" lIns="91440" tIns="45720" rIns="94673" bIns="45720" rtlCol="0">
            <a:normAutofit/>
          </a:bodyPr>
          <a:lstStyle/>
          <a:p>
            <a:pPr eaLnBrk="1" hangingPunct="1">
              <a:buClr>
                <a:srgbClr val="FF9900"/>
              </a:buClr>
              <a:buFont typeface="Zapf Dingbats" charset="0"/>
              <a:buChar char="✤"/>
              <a:defRPr/>
            </a:pPr>
            <a:r>
              <a:rPr lang="en-US">
                <a:solidFill>
                  <a:srgbClr val="FFFFFF"/>
                </a:solidFill>
              </a:rPr>
              <a:t>Vi </a:t>
            </a:r>
            <a:r>
              <a:rPr lang="en-US" err="1">
                <a:solidFill>
                  <a:srgbClr val="FFFFFF"/>
                </a:solidFill>
              </a:rPr>
              <a:t>har</a:t>
            </a:r>
            <a:r>
              <a:rPr lang="en-US">
                <a:solidFill>
                  <a:srgbClr val="FFFFFF"/>
                </a:solidFill>
              </a:rPr>
              <a:t> </a:t>
            </a:r>
            <a:r>
              <a:rPr lang="en-US" err="1">
                <a:solidFill>
                  <a:srgbClr val="FFFFFF"/>
                </a:solidFill>
              </a:rPr>
              <a:t>ikke</a:t>
            </a:r>
            <a:r>
              <a:rPr lang="en-US">
                <a:solidFill>
                  <a:srgbClr val="FFFFFF"/>
                </a:solidFill>
              </a:rPr>
              <a:t> </a:t>
            </a:r>
            <a:r>
              <a:rPr lang="en-US" err="1">
                <a:solidFill>
                  <a:srgbClr val="FFFFFF"/>
                </a:solidFill>
              </a:rPr>
              <a:t>selv</a:t>
            </a:r>
            <a:r>
              <a:rPr lang="en-US">
                <a:solidFill>
                  <a:srgbClr val="FFFFFF"/>
                </a:solidFill>
              </a:rPr>
              <a:t> </a:t>
            </a:r>
            <a:r>
              <a:rPr lang="en-US" err="1">
                <a:solidFill>
                  <a:srgbClr val="FFFFFF"/>
                </a:solidFill>
              </a:rPr>
              <a:t>bestilt</a:t>
            </a:r>
            <a:r>
              <a:rPr lang="en-US">
                <a:solidFill>
                  <a:srgbClr val="FFFFFF"/>
                </a:solidFill>
              </a:rPr>
              <a:t> den </a:t>
            </a:r>
            <a:r>
              <a:rPr lang="en-US" err="1">
                <a:solidFill>
                  <a:srgbClr val="FFFFFF"/>
                </a:solidFill>
              </a:rPr>
              <a:t>hjerne</a:t>
            </a:r>
            <a:r>
              <a:rPr lang="en-US">
                <a:solidFill>
                  <a:srgbClr val="FFFFFF"/>
                </a:solidFill>
              </a:rPr>
              <a:t>, vi </a:t>
            </a:r>
            <a:r>
              <a:rPr lang="en-US" err="1">
                <a:solidFill>
                  <a:srgbClr val="FFFFFF"/>
                </a:solidFill>
              </a:rPr>
              <a:t>fødes</a:t>
            </a:r>
            <a:r>
              <a:rPr lang="en-US">
                <a:solidFill>
                  <a:srgbClr val="FFFFFF"/>
                </a:solidFill>
              </a:rPr>
              <a:t> med</a:t>
            </a:r>
          </a:p>
          <a:p>
            <a:pPr eaLnBrk="1" hangingPunct="1">
              <a:buClr>
                <a:srgbClr val="FF9900"/>
              </a:buClr>
              <a:buFont typeface="Zapf Dingbats" charset="0"/>
              <a:buChar char="✤"/>
              <a:defRPr/>
            </a:pPr>
            <a:r>
              <a:rPr lang="en-US">
                <a:solidFill>
                  <a:srgbClr val="FFFFFF"/>
                </a:solidFill>
              </a:rPr>
              <a:t>Vi </a:t>
            </a:r>
            <a:r>
              <a:rPr lang="en-US" err="1">
                <a:solidFill>
                  <a:srgbClr val="FFFFFF"/>
                </a:solidFill>
              </a:rPr>
              <a:t>har</a:t>
            </a:r>
            <a:r>
              <a:rPr lang="en-US">
                <a:solidFill>
                  <a:srgbClr val="FFFFFF"/>
                </a:solidFill>
              </a:rPr>
              <a:t> </a:t>
            </a:r>
            <a:r>
              <a:rPr lang="en-US" err="1">
                <a:solidFill>
                  <a:srgbClr val="FFFFFF"/>
                </a:solidFill>
              </a:rPr>
              <a:t>ikke</a:t>
            </a:r>
            <a:r>
              <a:rPr lang="en-US">
                <a:solidFill>
                  <a:srgbClr val="FFFFFF"/>
                </a:solidFill>
              </a:rPr>
              <a:t> </a:t>
            </a:r>
            <a:r>
              <a:rPr lang="en-US" err="1">
                <a:solidFill>
                  <a:srgbClr val="FFFFFF"/>
                </a:solidFill>
              </a:rPr>
              <a:t>selv</a:t>
            </a:r>
            <a:r>
              <a:rPr lang="en-US">
                <a:solidFill>
                  <a:srgbClr val="FFFFFF"/>
                </a:solidFill>
              </a:rPr>
              <a:t> </a:t>
            </a:r>
            <a:r>
              <a:rPr lang="en-US" err="1">
                <a:solidFill>
                  <a:srgbClr val="FFFFFF"/>
                </a:solidFill>
              </a:rPr>
              <a:t>valgt</a:t>
            </a:r>
            <a:r>
              <a:rPr lang="en-US">
                <a:solidFill>
                  <a:srgbClr val="FFFFFF"/>
                </a:solidFill>
              </a:rPr>
              <a:t>, </a:t>
            </a:r>
            <a:r>
              <a:rPr lang="en-US" err="1">
                <a:solidFill>
                  <a:srgbClr val="FFFFFF"/>
                </a:solidFill>
              </a:rPr>
              <a:t>hvor</a:t>
            </a:r>
            <a:r>
              <a:rPr lang="en-US">
                <a:solidFill>
                  <a:srgbClr val="FFFFFF"/>
                </a:solidFill>
              </a:rPr>
              <a:t> vi </a:t>
            </a:r>
            <a:r>
              <a:rPr lang="en-US" err="1">
                <a:solidFill>
                  <a:srgbClr val="FFFFFF"/>
                </a:solidFill>
              </a:rPr>
              <a:t>vil</a:t>
            </a:r>
            <a:r>
              <a:rPr lang="en-US">
                <a:solidFill>
                  <a:srgbClr val="FFFFFF"/>
                </a:solidFill>
              </a:rPr>
              <a:t> </a:t>
            </a:r>
            <a:r>
              <a:rPr lang="en-US" err="1">
                <a:solidFill>
                  <a:srgbClr val="FFFFFF"/>
                </a:solidFill>
              </a:rPr>
              <a:t>fødes</a:t>
            </a:r>
            <a:endParaRPr lang="en-US">
              <a:solidFill>
                <a:srgbClr val="FFFFFF"/>
              </a:solidFill>
            </a:endParaRPr>
          </a:p>
          <a:p>
            <a:pPr eaLnBrk="1" hangingPunct="1">
              <a:buClr>
                <a:srgbClr val="FF9900"/>
              </a:buClr>
              <a:buFont typeface="Zapf Dingbats" charset="0"/>
              <a:buChar char="✤"/>
              <a:defRPr/>
            </a:pPr>
            <a:r>
              <a:rPr lang="en-US">
                <a:solidFill>
                  <a:srgbClr val="FFFFFF"/>
                </a:solidFill>
              </a:rPr>
              <a:t>Vi </a:t>
            </a:r>
            <a:r>
              <a:rPr lang="en-US" err="1">
                <a:solidFill>
                  <a:srgbClr val="FFFFFF"/>
                </a:solidFill>
              </a:rPr>
              <a:t>har</a:t>
            </a:r>
            <a:r>
              <a:rPr lang="en-US">
                <a:solidFill>
                  <a:srgbClr val="FFFFFF"/>
                </a:solidFill>
              </a:rPr>
              <a:t> </a:t>
            </a:r>
            <a:r>
              <a:rPr lang="en-US" err="1">
                <a:solidFill>
                  <a:srgbClr val="FFFFFF"/>
                </a:solidFill>
              </a:rPr>
              <a:t>ikke</a:t>
            </a:r>
            <a:r>
              <a:rPr lang="en-US">
                <a:solidFill>
                  <a:srgbClr val="FFFFFF"/>
                </a:solidFill>
              </a:rPr>
              <a:t> </a:t>
            </a:r>
            <a:r>
              <a:rPr lang="en-US" err="1">
                <a:solidFill>
                  <a:srgbClr val="FFFFFF"/>
                </a:solidFill>
              </a:rPr>
              <a:t>selv</a:t>
            </a:r>
            <a:r>
              <a:rPr lang="en-US">
                <a:solidFill>
                  <a:srgbClr val="FFFFFF"/>
                </a:solidFill>
              </a:rPr>
              <a:t> </a:t>
            </a:r>
            <a:r>
              <a:rPr lang="en-US" err="1">
                <a:solidFill>
                  <a:srgbClr val="FFFFFF"/>
                </a:solidFill>
              </a:rPr>
              <a:t>valgt</a:t>
            </a:r>
            <a:r>
              <a:rPr lang="en-US">
                <a:solidFill>
                  <a:srgbClr val="FFFFFF"/>
                </a:solidFill>
              </a:rPr>
              <a:t>, </a:t>
            </a:r>
            <a:r>
              <a:rPr lang="en-US" err="1">
                <a:solidFill>
                  <a:srgbClr val="FFFFFF"/>
                </a:solidFill>
              </a:rPr>
              <a:t>hvem</a:t>
            </a:r>
            <a:r>
              <a:rPr lang="en-US">
                <a:solidFill>
                  <a:srgbClr val="FFFFFF"/>
                </a:solidFill>
              </a:rPr>
              <a:t> vi </a:t>
            </a:r>
            <a:r>
              <a:rPr lang="en-US" err="1">
                <a:solidFill>
                  <a:srgbClr val="FFFFFF"/>
                </a:solidFill>
              </a:rPr>
              <a:t>vil</a:t>
            </a:r>
            <a:r>
              <a:rPr lang="en-US">
                <a:solidFill>
                  <a:srgbClr val="FFFFFF"/>
                </a:solidFill>
              </a:rPr>
              <a:t> </a:t>
            </a:r>
            <a:r>
              <a:rPr lang="en-US" err="1">
                <a:solidFill>
                  <a:srgbClr val="FFFFFF"/>
                </a:solidFill>
              </a:rPr>
              <a:t>fødes</a:t>
            </a:r>
            <a:r>
              <a:rPr lang="en-US">
                <a:solidFill>
                  <a:srgbClr val="FFFFFF"/>
                </a:solidFill>
              </a:rPr>
              <a:t> </a:t>
            </a:r>
            <a:r>
              <a:rPr lang="en-US" err="1">
                <a:solidFill>
                  <a:srgbClr val="FFFFFF"/>
                </a:solidFill>
              </a:rPr>
              <a:t>af</a:t>
            </a:r>
            <a:endParaRPr lang="en-US">
              <a:solidFill>
                <a:srgbClr val="FFFFFF"/>
              </a:solidFill>
            </a:endParaRPr>
          </a:p>
          <a:p>
            <a:pPr eaLnBrk="1" hangingPunct="1">
              <a:buClr>
                <a:srgbClr val="FF9900"/>
              </a:buClr>
              <a:buFont typeface="Zapf Dingbats" charset="0"/>
              <a:buChar char="✤"/>
              <a:defRPr/>
            </a:pPr>
            <a:endParaRPr lang="en-US">
              <a:solidFill>
                <a:srgbClr val="FFFFFF"/>
              </a:solidFill>
            </a:endParaRPr>
          </a:p>
          <a:p>
            <a:pPr eaLnBrk="1" hangingPunct="1">
              <a:buClr>
                <a:srgbClr val="FF9900"/>
              </a:buClr>
              <a:buFont typeface="Zapf Dingbats" charset="0"/>
              <a:buChar char="✤"/>
              <a:defRPr/>
            </a:pPr>
            <a:r>
              <a:rPr lang="en-US" sz="6000" err="1">
                <a:solidFill>
                  <a:srgbClr val="FFFFFF"/>
                </a:solidFill>
              </a:rPr>
              <a:t>Det</a:t>
            </a:r>
            <a:r>
              <a:rPr lang="en-US" sz="6000">
                <a:solidFill>
                  <a:srgbClr val="FFFFFF"/>
                </a:solidFill>
              </a:rPr>
              <a:t> </a:t>
            </a:r>
            <a:r>
              <a:rPr lang="en-US" sz="6000" err="1">
                <a:solidFill>
                  <a:srgbClr val="FFFFFF"/>
                </a:solidFill>
              </a:rPr>
              <a:t>er</a:t>
            </a:r>
            <a:r>
              <a:rPr lang="en-US" sz="6000">
                <a:solidFill>
                  <a:srgbClr val="FFFFFF"/>
                </a:solidFill>
              </a:rPr>
              <a:t> </a:t>
            </a:r>
            <a:r>
              <a:rPr lang="en-US" sz="6000" err="1">
                <a:solidFill>
                  <a:srgbClr val="FFFFFF"/>
                </a:solidFill>
              </a:rPr>
              <a:t>ikke</a:t>
            </a:r>
            <a:r>
              <a:rPr lang="en-US" sz="6000">
                <a:solidFill>
                  <a:srgbClr val="FFFFFF"/>
                </a:solidFill>
              </a:rPr>
              <a:t> </a:t>
            </a:r>
            <a:r>
              <a:rPr lang="en-US" sz="6000" err="1">
                <a:solidFill>
                  <a:srgbClr val="FFFFFF"/>
                </a:solidFill>
              </a:rPr>
              <a:t>vores</a:t>
            </a:r>
            <a:r>
              <a:rPr lang="en-US" sz="6000">
                <a:solidFill>
                  <a:srgbClr val="FFFFFF"/>
                </a:solidFill>
              </a:rPr>
              <a:t> </a:t>
            </a:r>
            <a:r>
              <a:rPr lang="en-US" sz="6000" err="1">
                <a:solidFill>
                  <a:srgbClr val="FFFFFF"/>
                </a:solidFill>
              </a:rPr>
              <a:t>fejl</a:t>
            </a:r>
            <a:r>
              <a:rPr lang="en-US" sz="6000">
                <a:solidFill>
                  <a:srgbClr val="FFFFFF"/>
                </a:solidFill>
              </a:rPr>
              <a:t>!</a:t>
            </a:r>
          </a:p>
        </p:txBody>
      </p:sp>
      <p:sp>
        <p:nvSpPr>
          <p:cNvPr id="3" name="Pladsholder til sidefod 2"/>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2987368476"/>
      </p:ext>
    </p:extLst>
  </p:cSld>
  <p:clrMapOvr>
    <a:masterClrMapping/>
  </p:clrMapOvr>
  <p:transition>
    <p:cover dir="ld"/>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
          <p:cNvSpPr>
            <a:spLocks/>
          </p:cNvSpPr>
          <p:nvPr/>
        </p:nvSpPr>
        <p:spPr bwMode="auto">
          <a:xfrm>
            <a:off x="1615849" y="6547757"/>
            <a:ext cx="7587343"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35606" bIns="0" anchor="ctr"/>
          <a:lstStyle/>
          <a:p>
            <a:pPr marL="35158" defTabSz="421996" fontAlgn="base">
              <a:spcBef>
                <a:spcPct val="0"/>
              </a:spcBef>
              <a:spcAft>
                <a:spcPct val="0"/>
              </a:spcAft>
            </a:pPr>
            <a:r>
              <a:rPr lang="en-US" sz="800">
                <a:solidFill>
                  <a:srgbClr val="006699"/>
                </a:solidFill>
                <a:latin typeface="Arial" charset="0"/>
                <a:ea typeface="ＭＳ Ｐゴシック" charset="0"/>
                <a:cs typeface="ＭＳ Ｐゴシック" charset="0"/>
                <a:sym typeface="Arial" charset="0"/>
              </a:rPr>
              <a:t> </a:t>
            </a:r>
          </a:p>
        </p:txBody>
      </p:sp>
      <p:sp>
        <p:nvSpPr>
          <p:cNvPr id="20482" name="Rectangle 2"/>
          <p:cNvSpPr>
            <a:spLocks noGrp="1" noChangeArrowheads="1"/>
          </p:cNvSpPr>
          <p:nvPr>
            <p:ph type="title"/>
          </p:nvPr>
        </p:nvSpPr>
        <p:spPr>
          <a:xfrm>
            <a:off x="1702934" y="241126"/>
            <a:ext cx="8965066" cy="964501"/>
          </a:xfrm>
        </p:spPr>
        <p:txBody>
          <a:bodyPr vert="horz" lIns="91440" tIns="45720" rIns="94651" bIns="45720" rtlCol="0" anchor="ctr">
            <a:noAutofit/>
          </a:bodyPr>
          <a:lstStyle/>
          <a:p>
            <a:pPr marL="35158">
              <a:defRPr/>
            </a:pPr>
            <a:r>
              <a:rPr lang="en-US" sz="3200" b="1">
                <a:solidFill>
                  <a:srgbClr val="F8E950"/>
                </a:solidFill>
                <a:effectLst>
                  <a:outerShdw blurRad="38100" dist="38100" dir="2700000" algn="tl">
                    <a:srgbClr val="000000"/>
                  </a:outerShdw>
                </a:effectLst>
              </a:rPr>
              <a:t>Neural Bases of Threat Processing </a:t>
            </a:r>
            <a:br>
              <a:rPr lang="en-US" sz="3200" b="1">
                <a:solidFill>
                  <a:srgbClr val="F8E950"/>
                </a:solidFill>
                <a:effectLst>
                  <a:outerShdw blurRad="38100" dist="38100" dir="2700000" algn="tl">
                    <a:srgbClr val="000000"/>
                  </a:outerShdw>
                </a:effectLst>
                <a:ea typeface="ヒラギノ明朝 ProN W6" charset="0"/>
                <a:cs typeface="ヒラギノ明朝 ProN W6" charset="0"/>
              </a:rPr>
            </a:br>
            <a:r>
              <a:rPr lang="en-US" sz="3200" b="1">
                <a:solidFill>
                  <a:srgbClr val="F8E950"/>
                </a:solidFill>
                <a:effectLst>
                  <a:outerShdw blurRad="38100" dist="38100" dir="2700000" algn="tl">
                    <a:srgbClr val="000000"/>
                  </a:outerShdw>
                </a:effectLst>
              </a:rPr>
              <a:t>(</a:t>
            </a:r>
            <a:r>
              <a:rPr lang="en-US" sz="3200" b="1" err="1">
                <a:solidFill>
                  <a:srgbClr val="F8E950"/>
                </a:solidFill>
                <a:effectLst>
                  <a:outerShdw blurRad="38100" dist="38100" dir="2700000" algn="tl">
                    <a:srgbClr val="000000"/>
                  </a:outerShdw>
                </a:effectLst>
              </a:rPr>
              <a:t>LeDoux</a:t>
            </a:r>
            <a:r>
              <a:rPr lang="en-US" sz="3200" b="1">
                <a:solidFill>
                  <a:srgbClr val="F8E950"/>
                </a:solidFill>
                <a:effectLst>
                  <a:outerShdw blurRad="38100" dist="38100" dir="2700000" algn="tl">
                    <a:srgbClr val="000000"/>
                  </a:outerShdw>
                </a:effectLst>
              </a:rPr>
              <a:t>, 1994)</a:t>
            </a:r>
            <a:br>
              <a:rPr lang="en-US" sz="3200">
                <a:solidFill>
                  <a:srgbClr val="FFFFFF"/>
                </a:solidFill>
              </a:rPr>
            </a:br>
            <a:endParaRPr lang="en-US" sz="3200">
              <a:solidFill>
                <a:srgbClr val="FFFFFF"/>
              </a:solidFill>
            </a:endParaRPr>
          </a:p>
        </p:txBody>
      </p:sp>
      <p:pic>
        <p:nvPicPr>
          <p:cNvPr id="21508"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7565" y="1177583"/>
            <a:ext cx="6136078" cy="54616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84467075"/>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
          <p:cNvSpPr>
            <a:spLocks/>
          </p:cNvSpPr>
          <p:nvPr/>
        </p:nvSpPr>
        <p:spPr bwMode="auto">
          <a:xfrm>
            <a:off x="1615849" y="6547757"/>
            <a:ext cx="7587343"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35602" bIns="0" anchor="ctr"/>
          <a:lstStyle/>
          <a:p>
            <a:pPr marL="35154" defTabSz="421996" fontAlgn="base">
              <a:spcBef>
                <a:spcPct val="0"/>
              </a:spcBef>
              <a:spcAft>
                <a:spcPct val="0"/>
              </a:spcAft>
            </a:pPr>
            <a:r>
              <a:rPr lang="en-US" sz="800">
                <a:solidFill>
                  <a:srgbClr val="006699"/>
                </a:solidFill>
                <a:latin typeface="Arial" charset="0"/>
                <a:ea typeface="ＭＳ Ｐゴシック" charset="0"/>
                <a:cs typeface="ＭＳ Ｐゴシック" charset="0"/>
                <a:sym typeface="Arial" charset="0"/>
              </a:rPr>
              <a:t> </a:t>
            </a:r>
          </a:p>
        </p:txBody>
      </p:sp>
      <p:sp>
        <p:nvSpPr>
          <p:cNvPr id="2" name="Rectangle 2"/>
          <p:cNvSpPr>
            <a:spLocks noGrp="1" noChangeArrowheads="1"/>
          </p:cNvSpPr>
          <p:nvPr>
            <p:ph type="title"/>
          </p:nvPr>
        </p:nvSpPr>
        <p:spPr>
          <a:xfrm>
            <a:off x="2350634" y="4328705"/>
            <a:ext cx="7772400" cy="1836964"/>
          </a:xfrm>
        </p:spPr>
        <p:txBody>
          <a:bodyPr vert="horz" lIns="91440" tIns="45720" rIns="94640" bIns="45720" rtlCol="0" anchor="ctr">
            <a:normAutofit/>
          </a:bodyPr>
          <a:lstStyle/>
          <a:p>
            <a:pPr marL="35154">
              <a:defRPr/>
            </a:pPr>
            <a:r>
              <a:rPr lang="en-US" sz="3500" err="1">
                <a:solidFill>
                  <a:srgbClr val="FFFFFF"/>
                </a:solidFill>
              </a:rPr>
              <a:t>Flygt</a:t>
            </a:r>
            <a:r>
              <a:rPr lang="en-US" sz="3500">
                <a:solidFill>
                  <a:srgbClr val="FFFFFF"/>
                </a:solidFill>
              </a:rPr>
              <a:t> </a:t>
            </a:r>
            <a:r>
              <a:rPr lang="en-US" sz="3500" err="1">
                <a:solidFill>
                  <a:srgbClr val="FFFFFF"/>
                </a:solidFill>
              </a:rPr>
              <a:t>eller</a:t>
            </a:r>
            <a:r>
              <a:rPr lang="en-US" sz="3500">
                <a:solidFill>
                  <a:srgbClr val="FFFFFF"/>
                </a:solidFill>
              </a:rPr>
              <a:t> </a:t>
            </a:r>
            <a:r>
              <a:rPr lang="en-US" sz="3500" err="1">
                <a:solidFill>
                  <a:srgbClr val="FFFFFF"/>
                </a:solidFill>
              </a:rPr>
              <a:t>Kæmp</a:t>
            </a:r>
            <a:r>
              <a:rPr lang="en-US" sz="3500">
                <a:solidFill>
                  <a:srgbClr val="FFFFFF"/>
                </a:solidFill>
              </a:rPr>
              <a:t> </a:t>
            </a:r>
            <a:r>
              <a:rPr lang="en-US" sz="3500" err="1">
                <a:solidFill>
                  <a:srgbClr val="FFFFFF"/>
                </a:solidFill>
              </a:rPr>
              <a:t>i</a:t>
            </a:r>
            <a:r>
              <a:rPr lang="en-US" sz="3500">
                <a:solidFill>
                  <a:srgbClr val="FFFFFF"/>
                </a:solidFill>
              </a:rPr>
              <a:t> </a:t>
            </a:r>
            <a:r>
              <a:rPr lang="en-US" sz="3500" err="1">
                <a:solidFill>
                  <a:srgbClr val="FFFFFF"/>
                </a:solidFill>
              </a:rPr>
              <a:t>hverdagen</a:t>
            </a:r>
            <a:r>
              <a:rPr lang="en-US" sz="3500">
                <a:solidFill>
                  <a:srgbClr val="FFFFFF"/>
                </a:solidFill>
              </a:rPr>
              <a:t>-</a:t>
            </a:r>
            <a:br>
              <a:rPr lang="en-US" sz="3500">
                <a:solidFill>
                  <a:srgbClr val="FFFFFF"/>
                </a:solidFill>
              </a:rPr>
            </a:br>
            <a:r>
              <a:rPr lang="en-US" sz="3500">
                <a:solidFill>
                  <a:srgbClr val="FFFFFF"/>
                </a:solidFill>
              </a:rPr>
              <a:t>  din </a:t>
            </a:r>
            <a:r>
              <a:rPr lang="en-US" sz="3500" err="1">
                <a:solidFill>
                  <a:srgbClr val="FFFFFF"/>
                </a:solidFill>
              </a:rPr>
              <a:t>hjerne</a:t>
            </a:r>
            <a:r>
              <a:rPr lang="en-US" sz="3500">
                <a:solidFill>
                  <a:srgbClr val="FFFFFF"/>
                </a:solidFill>
              </a:rPr>
              <a:t> </a:t>
            </a:r>
            <a:r>
              <a:rPr lang="en-US" sz="3500" err="1">
                <a:solidFill>
                  <a:srgbClr val="FFFFFF"/>
                </a:solidFill>
              </a:rPr>
              <a:t>er</a:t>
            </a:r>
            <a:r>
              <a:rPr lang="en-US" sz="3500">
                <a:solidFill>
                  <a:srgbClr val="FFFFFF"/>
                </a:solidFill>
              </a:rPr>
              <a:t> </a:t>
            </a:r>
            <a:r>
              <a:rPr lang="en-US" sz="3500" err="1">
                <a:solidFill>
                  <a:srgbClr val="FFFFFF"/>
                </a:solidFill>
              </a:rPr>
              <a:t>designet</a:t>
            </a:r>
            <a:r>
              <a:rPr lang="en-US" sz="3500">
                <a:solidFill>
                  <a:srgbClr val="FFFFFF"/>
                </a:solidFill>
              </a:rPr>
              <a:t> </a:t>
            </a:r>
            <a:r>
              <a:rPr lang="en-US" sz="3500" err="1">
                <a:solidFill>
                  <a:srgbClr val="FFFFFF"/>
                </a:solidFill>
              </a:rPr>
              <a:t>til</a:t>
            </a:r>
            <a:r>
              <a:rPr lang="en-US" sz="3500">
                <a:solidFill>
                  <a:srgbClr val="FFFFFF"/>
                </a:solidFill>
              </a:rPr>
              <a:t> at </a:t>
            </a:r>
            <a:r>
              <a:rPr lang="en-US" sz="3500" err="1">
                <a:solidFill>
                  <a:srgbClr val="FFFFFF"/>
                </a:solidFill>
              </a:rPr>
              <a:t>beskytte</a:t>
            </a:r>
            <a:r>
              <a:rPr lang="en-US" sz="3500">
                <a:solidFill>
                  <a:srgbClr val="FFFFFF"/>
                </a:solidFill>
              </a:rPr>
              <a:t> dig</a:t>
            </a:r>
          </a:p>
        </p:txBody>
      </p:sp>
      <p:pic>
        <p:nvPicPr>
          <p:cNvPr id="23556"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5202" y="115118"/>
            <a:ext cx="6411686" cy="39645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Pladsholder til sidefod 3"/>
          <p:cNvSpPr>
            <a:spLocks noGrp="1"/>
          </p:cNvSpPr>
          <p:nvPr>
            <p:ph type="ftr" sz="quarter" idx="11"/>
          </p:nvPr>
        </p:nvSpPr>
        <p:spPr/>
        <p:txBody>
          <a:bodyPr/>
          <a:lstStyle/>
          <a:p>
            <a:pPr defTabSz="457200"/>
            <a:r>
              <a:rPr lang="da-DK">
                <a:solidFill>
                  <a:prstClr val="white"/>
                </a:solidFill>
                <a:latin typeface="Calibri"/>
              </a:rPr>
              <a:t>Lena Højgård Isager www.pkf.name</a:t>
            </a:r>
          </a:p>
        </p:txBody>
      </p:sp>
    </p:spTree>
    <p:extLst>
      <p:ext uri="{BB962C8B-B14F-4D97-AF65-F5344CB8AC3E}">
        <p14:creationId xmlns:p14="http://schemas.microsoft.com/office/powerpoint/2010/main" val="26455367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ctrTitle"/>
          </p:nvPr>
        </p:nvSpPr>
        <p:spPr>
          <a:xfrm>
            <a:off x="2209800" y="2130426"/>
            <a:ext cx="7968803" cy="2505969"/>
          </a:xfrm>
        </p:spPr>
        <p:txBody>
          <a:bodyPr>
            <a:normAutofit/>
          </a:bodyPr>
          <a:lstStyle/>
          <a:p>
            <a:r>
              <a:rPr lang="da-DK" dirty="0">
                <a:solidFill>
                  <a:srgbClr val="F8E950"/>
                </a:solidFill>
              </a:rPr>
              <a:t>”Man kan ikke være for forsigtig”</a:t>
            </a:r>
            <a:br>
              <a:rPr lang="da-DK" dirty="0">
                <a:solidFill>
                  <a:srgbClr val="F8E950"/>
                </a:solidFill>
              </a:rPr>
            </a:br>
            <a:br>
              <a:rPr lang="da-DK" dirty="0">
                <a:solidFill>
                  <a:srgbClr val="F8E950"/>
                </a:solidFill>
              </a:rPr>
            </a:br>
            <a:r>
              <a:rPr lang="da-DK" dirty="0">
                <a:solidFill>
                  <a:srgbClr val="F8E950"/>
                </a:solidFill>
              </a:rPr>
              <a:t>(</a:t>
            </a:r>
            <a:r>
              <a:rPr lang="da-DK" dirty="0" err="1">
                <a:solidFill>
                  <a:srgbClr val="F8E950"/>
                </a:solidFill>
              </a:rPr>
              <a:t>Better</a:t>
            </a:r>
            <a:r>
              <a:rPr lang="da-DK" dirty="0">
                <a:solidFill>
                  <a:srgbClr val="F8E950"/>
                </a:solidFill>
              </a:rPr>
              <a:t> </a:t>
            </a:r>
            <a:r>
              <a:rPr lang="da-DK" dirty="0" err="1">
                <a:solidFill>
                  <a:srgbClr val="F8E950"/>
                </a:solidFill>
              </a:rPr>
              <a:t>safe</a:t>
            </a:r>
            <a:r>
              <a:rPr lang="da-DK" dirty="0">
                <a:solidFill>
                  <a:srgbClr val="F8E950"/>
                </a:solidFill>
              </a:rPr>
              <a:t> </a:t>
            </a:r>
            <a:r>
              <a:rPr lang="da-DK" dirty="0" err="1">
                <a:solidFill>
                  <a:srgbClr val="F8E950"/>
                </a:solidFill>
              </a:rPr>
              <a:t>than</a:t>
            </a:r>
            <a:r>
              <a:rPr lang="da-DK" dirty="0">
                <a:solidFill>
                  <a:srgbClr val="F8E950"/>
                </a:solidFill>
              </a:rPr>
              <a:t> </a:t>
            </a:r>
            <a:r>
              <a:rPr lang="da-DK" dirty="0" err="1">
                <a:solidFill>
                  <a:srgbClr val="F8E950"/>
                </a:solidFill>
              </a:rPr>
              <a:t>sorry</a:t>
            </a:r>
            <a:r>
              <a:rPr lang="da-DK" dirty="0">
                <a:solidFill>
                  <a:srgbClr val="F8E950"/>
                </a:solidFill>
              </a:rPr>
              <a:t>)</a:t>
            </a:r>
          </a:p>
        </p:txBody>
      </p:sp>
    </p:spTree>
    <p:extLst>
      <p:ext uri="{BB962C8B-B14F-4D97-AF65-F5344CB8AC3E}">
        <p14:creationId xmlns:p14="http://schemas.microsoft.com/office/powerpoint/2010/main" val="41787492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3" name="Rectangle 3"/>
          <p:cNvSpPr>
            <a:spLocks noGrp="1" noChangeArrowheads="1"/>
          </p:cNvSpPr>
          <p:nvPr>
            <p:ph type="subTitle" idx="4294967295"/>
          </p:nvPr>
        </p:nvSpPr>
        <p:spPr>
          <a:xfrm>
            <a:off x="2590800" y="1295400"/>
            <a:ext cx="7239000" cy="4800600"/>
          </a:xfrm>
        </p:spPr>
        <p:txBody>
          <a:bodyPr/>
          <a:lstStyle/>
          <a:p>
            <a:pPr marL="0" indent="0">
              <a:buNone/>
              <a:defRPr/>
            </a:pPr>
            <a:endParaRPr lang="da-DK" sz="2400" b="1">
              <a:solidFill>
                <a:schemeClr val="bg1"/>
              </a:solidFill>
              <a:effectLst>
                <a:outerShdw blurRad="38100" dist="38100" dir="2700000" algn="tl">
                  <a:srgbClr val="000000"/>
                </a:outerShdw>
              </a:effectLst>
            </a:endParaRPr>
          </a:p>
          <a:p>
            <a:pPr marL="0" indent="0">
              <a:buNone/>
              <a:defRPr/>
            </a:pPr>
            <a:endParaRPr lang="da-DK" sz="2400" b="1">
              <a:solidFill>
                <a:schemeClr val="bg1"/>
              </a:solidFill>
              <a:effectLst>
                <a:outerShdw blurRad="38100" dist="38100" dir="2700000" algn="tl">
                  <a:srgbClr val="000000"/>
                </a:outerShdw>
              </a:effectLst>
            </a:endParaRPr>
          </a:p>
          <a:p>
            <a:pPr marL="0" indent="0">
              <a:buNone/>
              <a:defRPr/>
            </a:pPr>
            <a:endParaRPr lang="da-DK" sz="3600" b="1">
              <a:solidFill>
                <a:schemeClr val="bg1"/>
              </a:solidFill>
              <a:effectLst>
                <a:outerShdw blurRad="38100" dist="38100" dir="2700000" algn="tl">
                  <a:srgbClr val="000000"/>
                </a:outerShdw>
              </a:effectLst>
            </a:endParaRPr>
          </a:p>
        </p:txBody>
      </p:sp>
      <p:graphicFrame>
        <p:nvGraphicFramePr>
          <p:cNvPr id="509955" name="Object 3" descr="Parchment"/>
          <p:cNvGraphicFramePr>
            <a:graphicFrameLocks noChangeAspect="1"/>
          </p:cNvGraphicFramePr>
          <p:nvPr>
            <p:extLst>
              <p:ext uri="{D42A27DB-BD31-4B8C-83A1-F6EECF244321}">
                <p14:modId xmlns:p14="http://schemas.microsoft.com/office/powerpoint/2010/main" val="845223173"/>
              </p:ext>
            </p:extLst>
          </p:nvPr>
        </p:nvGraphicFramePr>
        <p:xfrm>
          <a:off x="0" y="-65869"/>
          <a:ext cx="12192000" cy="7996213"/>
        </p:xfrm>
        <a:graphic>
          <a:graphicData uri="http://schemas.openxmlformats.org/presentationml/2006/ole">
            <mc:AlternateContent xmlns:mc="http://schemas.openxmlformats.org/markup-compatibility/2006">
              <mc:Choice xmlns:v="urn:schemas-microsoft-com:vml" Requires="v">
                <p:oleObj spid="_x0000_s3096" name="Bitmap Image" r:id="rId4" imgW="8419048" imgH="5915851" progId="PBrush">
                  <p:embed/>
                </p:oleObj>
              </mc:Choice>
              <mc:Fallback>
                <p:oleObj name="Bitmap Image" r:id="rId4" imgW="8419048" imgH="5915851" progId="PBrush">
                  <p:embed/>
                  <p:pic>
                    <p:nvPicPr>
                      <p:cNvPr id="509955" name="Object 3" descr="Parchme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5869"/>
                        <a:ext cx="12192000" cy="7996213"/>
                      </a:xfrm>
                      <a:prstGeom prst="rect">
                        <a:avLst/>
                      </a:prstGeom>
                      <a:blipFill dpi="0" rotWithShape="0">
                        <a:blip r:embed="rId6"/>
                        <a:srcRect/>
                        <a:tile tx="0" ty="0" sx="100000" sy="100000" flip="none" algn="tl"/>
                      </a:blipFill>
                      <a:ln w="38100">
                        <a:solidFill>
                          <a:schemeClr val="tx1"/>
                        </a:solidFill>
                        <a:miter lim="800000"/>
                        <a:headEnd/>
                        <a:tailEnd/>
                      </a:ln>
                      <a:effectLst/>
                    </p:spPr>
                  </p:pic>
                </p:oleObj>
              </mc:Fallback>
            </mc:AlternateContent>
          </a:graphicData>
        </a:graphic>
      </p:graphicFrame>
      <p:sp>
        <p:nvSpPr>
          <p:cNvPr id="327685" name="Text Box 5"/>
          <p:cNvSpPr txBox="1">
            <a:spLocks noChangeArrowheads="1"/>
          </p:cNvSpPr>
          <p:nvPr/>
        </p:nvSpPr>
        <p:spPr bwMode="auto">
          <a:xfrm>
            <a:off x="2279651" y="4076700"/>
            <a:ext cx="6480175" cy="738664"/>
          </a:xfrm>
          <a:prstGeom prst="rect">
            <a:avLst/>
          </a:prstGeom>
          <a:noFill/>
          <a:ln w="12700">
            <a:noFill/>
            <a:miter lim="800000"/>
            <a:headEnd type="none" w="sm" len="sm"/>
            <a:tailEnd type="none" w="sm" len="sm"/>
          </a:ln>
        </p:spPr>
        <p:txBody>
          <a:bodyPr>
            <a:spAutoFit/>
          </a:bodyPr>
          <a:lstStyle/>
          <a:p>
            <a:pPr algn="ctr" defTabSz="457200">
              <a:lnSpc>
                <a:spcPct val="50000"/>
              </a:lnSpc>
              <a:spcBef>
                <a:spcPct val="50000"/>
              </a:spcBef>
            </a:pPr>
            <a:r>
              <a:rPr lang="da-DK" sz="2800" i="1">
                <a:solidFill>
                  <a:srgbClr val="996633"/>
                </a:solidFill>
                <a:latin typeface="Calibri"/>
              </a:rPr>
              <a:t>Gammel hjerne</a:t>
            </a:r>
            <a:r>
              <a:rPr lang="da-DK" sz="2800">
                <a:solidFill>
                  <a:srgbClr val="996633"/>
                </a:solidFill>
                <a:latin typeface="Calibri"/>
              </a:rPr>
              <a:t>: Følelser, Motiver, </a:t>
            </a:r>
          </a:p>
          <a:p>
            <a:pPr algn="ctr" defTabSz="457200">
              <a:lnSpc>
                <a:spcPct val="50000"/>
              </a:lnSpc>
              <a:spcBef>
                <a:spcPct val="50000"/>
              </a:spcBef>
            </a:pPr>
            <a:r>
              <a:rPr lang="da-DK" sz="2800">
                <a:solidFill>
                  <a:srgbClr val="996633"/>
                </a:solidFill>
                <a:latin typeface="Calibri"/>
              </a:rPr>
              <a:t>Søgning og etablering af relationer</a:t>
            </a:r>
          </a:p>
        </p:txBody>
      </p:sp>
      <p:sp>
        <p:nvSpPr>
          <p:cNvPr id="1793032" name="Text Box 6"/>
          <p:cNvSpPr txBox="1">
            <a:spLocks noChangeArrowheads="1"/>
          </p:cNvSpPr>
          <p:nvPr/>
        </p:nvSpPr>
        <p:spPr bwMode="auto">
          <a:xfrm>
            <a:off x="2424114" y="2349500"/>
            <a:ext cx="5976937" cy="946150"/>
          </a:xfrm>
          <a:prstGeom prst="rect">
            <a:avLst/>
          </a:prstGeom>
          <a:noFill/>
          <a:ln w="12700">
            <a:noFill/>
            <a:miter lim="800000"/>
            <a:headEnd type="none" w="sm" len="sm"/>
            <a:tailEnd type="none" w="sm" len="sm"/>
          </a:ln>
        </p:spPr>
        <p:txBody>
          <a:bodyPr>
            <a:spAutoFit/>
          </a:bodyPr>
          <a:lstStyle/>
          <a:p>
            <a:pPr algn="ctr" defTabSz="457200"/>
            <a:r>
              <a:rPr lang="da-DK" sz="2800" i="1">
                <a:solidFill>
                  <a:srgbClr val="0033CC"/>
                </a:solidFill>
                <a:latin typeface="Calibri"/>
              </a:rPr>
              <a:t>Ny hjerne</a:t>
            </a:r>
            <a:r>
              <a:rPr lang="da-DK" sz="2800">
                <a:solidFill>
                  <a:srgbClr val="0033CC"/>
                </a:solidFill>
                <a:latin typeface="Calibri"/>
              </a:rPr>
              <a:t>: Fantasi, </a:t>
            </a:r>
          </a:p>
          <a:p>
            <a:pPr algn="ctr" defTabSz="457200"/>
            <a:r>
              <a:rPr lang="da-DK" sz="2800">
                <a:solidFill>
                  <a:srgbClr val="0033CC"/>
                </a:solidFill>
                <a:latin typeface="Calibri"/>
              </a:rPr>
              <a:t>Planlægning, Rumination, Integration</a:t>
            </a:r>
          </a:p>
        </p:txBody>
      </p:sp>
      <p:sp>
        <p:nvSpPr>
          <p:cNvPr id="509960" name="Text Box 7"/>
          <p:cNvSpPr txBox="1">
            <a:spLocks noChangeArrowheads="1"/>
          </p:cNvSpPr>
          <p:nvPr/>
        </p:nvSpPr>
        <p:spPr bwMode="auto">
          <a:xfrm>
            <a:off x="1524001" y="260351"/>
            <a:ext cx="8746085" cy="412421"/>
          </a:xfrm>
          <a:prstGeom prst="rect">
            <a:avLst/>
          </a:prstGeom>
          <a:noFill/>
          <a:ln w="12700">
            <a:noFill/>
            <a:miter lim="800000"/>
            <a:headEnd type="none" w="sm" len="sm"/>
            <a:tailEnd type="none" w="sm" len="sm"/>
          </a:ln>
        </p:spPr>
        <p:txBody>
          <a:bodyPr wrap="square">
            <a:spAutoFit/>
          </a:bodyPr>
          <a:lstStyle/>
          <a:p>
            <a:pPr algn="ctr" defTabSz="457200">
              <a:lnSpc>
                <a:spcPct val="65000"/>
              </a:lnSpc>
              <a:spcBef>
                <a:spcPct val="50000"/>
              </a:spcBef>
            </a:pPr>
            <a:r>
              <a:rPr lang="da-DK" sz="3200">
                <a:solidFill>
                  <a:srgbClr val="CC6600"/>
                </a:solidFill>
                <a:latin typeface="Calibri"/>
              </a:rPr>
              <a:t>Vi behøver medfølelse med en meget</a:t>
            </a:r>
            <a:r>
              <a:rPr lang="da-DK" sz="3200" i="1">
                <a:solidFill>
                  <a:srgbClr val="CC6600"/>
                </a:solidFill>
                <a:latin typeface="Calibri"/>
              </a:rPr>
              <a:t> tricky </a:t>
            </a:r>
            <a:r>
              <a:rPr lang="da-DK" sz="3200">
                <a:solidFill>
                  <a:srgbClr val="CC6600"/>
                </a:solidFill>
                <a:latin typeface="Calibri"/>
              </a:rPr>
              <a:t>hjerne</a:t>
            </a:r>
          </a:p>
        </p:txBody>
      </p:sp>
      <p:sp>
        <p:nvSpPr>
          <p:cNvPr id="1793034" name="Line 8"/>
          <p:cNvSpPr>
            <a:spLocks noChangeShapeType="1"/>
          </p:cNvSpPr>
          <p:nvPr/>
        </p:nvSpPr>
        <p:spPr bwMode="auto">
          <a:xfrm flipV="1">
            <a:off x="4151313" y="3429000"/>
            <a:ext cx="0" cy="503238"/>
          </a:xfrm>
          <a:prstGeom prst="line">
            <a:avLst/>
          </a:prstGeom>
          <a:noFill/>
          <a:ln w="57150">
            <a:solidFill>
              <a:srgbClr val="FF0000"/>
            </a:solidFill>
            <a:round/>
            <a:headEnd/>
            <a:tailEnd type="triangle" w="med" len="med"/>
          </a:ln>
        </p:spPr>
        <p:txBody>
          <a:bodyPr/>
          <a:lstStyle/>
          <a:p>
            <a:pPr defTabSz="457200"/>
            <a:endParaRPr lang="da-DK">
              <a:solidFill>
                <a:prstClr val="black"/>
              </a:solidFill>
              <a:latin typeface="Calibri"/>
            </a:endParaRPr>
          </a:p>
        </p:txBody>
      </p:sp>
      <p:sp>
        <p:nvSpPr>
          <p:cNvPr id="1793035" name="Line 9"/>
          <p:cNvSpPr>
            <a:spLocks noChangeShapeType="1"/>
          </p:cNvSpPr>
          <p:nvPr/>
        </p:nvSpPr>
        <p:spPr bwMode="auto">
          <a:xfrm>
            <a:off x="6816725" y="3429001"/>
            <a:ext cx="0" cy="504825"/>
          </a:xfrm>
          <a:prstGeom prst="line">
            <a:avLst/>
          </a:prstGeom>
          <a:noFill/>
          <a:ln w="57150">
            <a:solidFill>
              <a:srgbClr val="0000CC"/>
            </a:solidFill>
            <a:round/>
            <a:headEnd/>
            <a:tailEnd type="triangle" w="med" len="med"/>
          </a:ln>
        </p:spPr>
        <p:txBody>
          <a:bodyPr/>
          <a:lstStyle/>
          <a:p>
            <a:pPr defTabSz="457200"/>
            <a:endParaRPr lang="da-DK">
              <a:solidFill>
                <a:prstClr val="black"/>
              </a:solidFill>
              <a:latin typeface="Calibri"/>
            </a:endParaRPr>
          </a:p>
        </p:txBody>
      </p:sp>
      <p:sp>
        <p:nvSpPr>
          <p:cNvPr id="2" name="Tekstfelt 1"/>
          <p:cNvSpPr txBox="1"/>
          <p:nvPr/>
        </p:nvSpPr>
        <p:spPr>
          <a:xfrm>
            <a:off x="7611703" y="5847979"/>
            <a:ext cx="2540000" cy="369332"/>
          </a:xfrm>
          <a:prstGeom prst="rect">
            <a:avLst/>
          </a:prstGeom>
          <a:noFill/>
        </p:spPr>
        <p:txBody>
          <a:bodyPr wrap="square" rtlCol="0">
            <a:spAutoFit/>
          </a:bodyPr>
          <a:lstStyle/>
          <a:p>
            <a:pPr defTabSz="457200"/>
            <a:r>
              <a:rPr lang="da-DK">
                <a:solidFill>
                  <a:srgbClr val="FA8716">
                    <a:lumMod val="75000"/>
                  </a:srgbClr>
                </a:solidFill>
                <a:latin typeface="Calibri"/>
              </a:rPr>
              <a:t>Paul Gilbert 2013/Isager</a:t>
            </a:r>
          </a:p>
        </p:txBody>
      </p:sp>
      <p:sp>
        <p:nvSpPr>
          <p:cNvPr id="4" name="Pladsholder til sidefod 3"/>
          <p:cNvSpPr>
            <a:spLocks noGrp="1"/>
          </p:cNvSpPr>
          <p:nvPr>
            <p:ph type="ftr" sz="quarter" idx="11"/>
          </p:nvPr>
        </p:nvSpPr>
        <p:spPr/>
        <p:txBody>
          <a:bodyPr/>
          <a:lstStyle/>
          <a:p>
            <a:pPr defTabSz="457200"/>
            <a:r>
              <a:rPr lang="da-DK">
                <a:solidFill>
                  <a:prstClr val="black">
                    <a:tint val="75000"/>
                  </a:prstClr>
                </a:solidFill>
                <a:latin typeface="Calibri"/>
              </a:rPr>
              <a:t>Lena Højgård Isager www.pkf.name</a:t>
            </a:r>
          </a:p>
        </p:txBody>
      </p:sp>
    </p:spTree>
    <p:extLst>
      <p:ext uri="{BB962C8B-B14F-4D97-AF65-F5344CB8AC3E}">
        <p14:creationId xmlns:p14="http://schemas.microsoft.com/office/powerpoint/2010/main" val="2303324595"/>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2"/>
          <p:cNvSpPr>
            <a:spLocks noGrp="1" noChangeArrowheads="1"/>
          </p:cNvSpPr>
          <p:nvPr>
            <p:ph type="ctrTitle" idx="4294967295"/>
          </p:nvPr>
        </p:nvSpPr>
        <p:spPr>
          <a:xfrm>
            <a:off x="2209800" y="457200"/>
            <a:ext cx="7772400" cy="533400"/>
          </a:xfrm>
        </p:spPr>
        <p:txBody>
          <a:bodyPr>
            <a:normAutofit fontScale="90000"/>
          </a:bodyPr>
          <a:lstStyle/>
          <a:p>
            <a:pPr>
              <a:defRPr/>
            </a:pPr>
            <a:r>
              <a:rPr lang="en-GB" sz="4000" b="1">
                <a:solidFill>
                  <a:srgbClr val="FF6600"/>
                </a:solidFill>
                <a:effectLst>
                  <a:outerShdw blurRad="38100" dist="38100" dir="2700000" algn="tl">
                    <a:srgbClr val="000000"/>
                  </a:outerShdw>
                </a:effectLst>
              </a:rPr>
              <a:t>Sources of behaviour</a:t>
            </a:r>
          </a:p>
        </p:txBody>
      </p:sp>
      <p:sp>
        <p:nvSpPr>
          <p:cNvPr id="327683" name="Rectangle 3"/>
          <p:cNvSpPr>
            <a:spLocks noGrp="1" noChangeArrowheads="1"/>
          </p:cNvSpPr>
          <p:nvPr>
            <p:ph type="subTitle" idx="4294967295"/>
          </p:nvPr>
        </p:nvSpPr>
        <p:spPr>
          <a:xfrm>
            <a:off x="2590800" y="1295400"/>
            <a:ext cx="7239000" cy="4800600"/>
          </a:xfrm>
        </p:spPr>
        <p:txBody>
          <a:bodyPr/>
          <a:lstStyle/>
          <a:p>
            <a:pPr marL="0" indent="0">
              <a:buNone/>
              <a:defRPr/>
            </a:pPr>
            <a:endParaRPr lang="en-GB" sz="2400" b="1">
              <a:solidFill>
                <a:schemeClr val="bg1"/>
              </a:solidFill>
              <a:effectLst>
                <a:outerShdw blurRad="38100" dist="38100" dir="2700000" algn="tl">
                  <a:srgbClr val="000000"/>
                </a:outerShdw>
              </a:effectLst>
            </a:endParaRPr>
          </a:p>
          <a:p>
            <a:pPr marL="0" indent="0">
              <a:buNone/>
              <a:defRPr/>
            </a:pPr>
            <a:endParaRPr lang="en-GB" sz="2400" b="1">
              <a:solidFill>
                <a:schemeClr val="bg1"/>
              </a:solidFill>
              <a:effectLst>
                <a:outerShdw blurRad="38100" dist="38100" dir="2700000" algn="tl">
                  <a:srgbClr val="000000"/>
                </a:outerShdw>
              </a:effectLst>
            </a:endParaRPr>
          </a:p>
          <a:p>
            <a:pPr marL="0" indent="0">
              <a:buNone/>
              <a:defRPr/>
            </a:pPr>
            <a:endParaRPr lang="en-GB" sz="3600" b="1">
              <a:solidFill>
                <a:schemeClr val="bg1"/>
              </a:solidFill>
              <a:effectLst>
                <a:outerShdw blurRad="38100" dist="38100" dir="2700000" algn="tl">
                  <a:srgbClr val="000000"/>
                </a:outerShdw>
              </a:effectLst>
            </a:endParaRPr>
          </a:p>
        </p:txBody>
      </p:sp>
      <p:graphicFrame>
        <p:nvGraphicFramePr>
          <p:cNvPr id="15" name="Object 3" descr="Parchment"/>
          <p:cNvGraphicFramePr>
            <a:graphicFrameLocks noChangeAspect="1"/>
          </p:cNvGraphicFramePr>
          <p:nvPr>
            <p:extLst>
              <p:ext uri="{D42A27DB-BD31-4B8C-83A1-F6EECF244321}">
                <p14:modId xmlns:p14="http://schemas.microsoft.com/office/powerpoint/2010/main" val="3170570315"/>
              </p:ext>
            </p:extLst>
          </p:nvPr>
        </p:nvGraphicFramePr>
        <p:xfrm>
          <a:off x="0" y="0"/>
          <a:ext cx="12192000" cy="8412163"/>
        </p:xfrm>
        <a:graphic>
          <a:graphicData uri="http://schemas.openxmlformats.org/presentationml/2006/ole">
            <mc:AlternateContent xmlns:mc="http://schemas.openxmlformats.org/markup-compatibility/2006">
              <mc:Choice xmlns:v="urn:schemas-microsoft-com:vml" Requires="v">
                <p:oleObj spid="_x0000_s4121" name="Bitmap Image" r:id="rId4" imgW="8419048" imgH="5915851" progId="PBrush">
                  <p:embed/>
                </p:oleObj>
              </mc:Choice>
              <mc:Fallback>
                <p:oleObj name="Bitmap Image" r:id="rId4" imgW="8419048" imgH="5915851" progId="PBrush">
                  <p:embed/>
                  <p:pic>
                    <p:nvPicPr>
                      <p:cNvPr id="15" name="Object 3" descr="Parchme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8412163"/>
                      </a:xfrm>
                      <a:prstGeom prst="rect">
                        <a:avLst/>
                      </a:prstGeom>
                      <a:blipFill dpi="0" rotWithShape="0">
                        <a:blip r:embed="rId6"/>
                        <a:srcRect/>
                        <a:tile tx="0" ty="0" sx="100000" sy="100000" flip="none" algn="tl"/>
                      </a:blipFill>
                      <a:ln w="38100">
                        <a:solidFill>
                          <a:schemeClr val="tx1"/>
                        </a:solidFill>
                        <a:miter lim="800000"/>
                        <a:headEnd/>
                        <a:tailEnd/>
                      </a:ln>
                      <a:effectLst/>
                    </p:spPr>
                  </p:pic>
                </p:oleObj>
              </mc:Fallback>
            </mc:AlternateContent>
          </a:graphicData>
        </a:graphic>
      </p:graphicFrame>
      <p:sp>
        <p:nvSpPr>
          <p:cNvPr id="327685" name="Text Box 5"/>
          <p:cNvSpPr txBox="1">
            <a:spLocks noChangeArrowheads="1"/>
          </p:cNvSpPr>
          <p:nvPr/>
        </p:nvSpPr>
        <p:spPr bwMode="auto">
          <a:xfrm>
            <a:off x="2279651" y="4076701"/>
            <a:ext cx="6480175" cy="1241365"/>
          </a:xfrm>
          <a:prstGeom prst="rect">
            <a:avLst/>
          </a:prstGeom>
          <a:noFill/>
          <a:ln w="12700">
            <a:noFill/>
            <a:miter lim="800000"/>
            <a:headEnd type="none" w="sm" len="sm"/>
            <a:tailEnd type="none" w="sm" len="sm"/>
          </a:ln>
        </p:spPr>
        <p:txBody>
          <a:bodyPr>
            <a:spAutoFit/>
          </a:bodyPr>
          <a:lstStyle/>
          <a:p>
            <a:pPr algn="ctr" defTabSz="457200">
              <a:lnSpc>
                <a:spcPct val="50000"/>
              </a:lnSpc>
              <a:spcBef>
                <a:spcPct val="50000"/>
              </a:spcBef>
            </a:pPr>
            <a:r>
              <a:rPr lang="da-DK" sz="2800" i="1">
                <a:solidFill>
                  <a:srgbClr val="996633"/>
                </a:solidFill>
                <a:latin typeface="Calibri"/>
              </a:rPr>
              <a:t>Gammel hjerne</a:t>
            </a:r>
            <a:r>
              <a:rPr lang="da-DK" sz="2800">
                <a:solidFill>
                  <a:srgbClr val="996633"/>
                </a:solidFill>
                <a:latin typeface="Calibri"/>
              </a:rPr>
              <a:t>: Følelser, Motiver, </a:t>
            </a:r>
          </a:p>
          <a:p>
            <a:pPr algn="ctr" defTabSz="457200">
              <a:lnSpc>
                <a:spcPct val="50000"/>
              </a:lnSpc>
              <a:spcBef>
                <a:spcPct val="50000"/>
              </a:spcBef>
            </a:pPr>
            <a:r>
              <a:rPr lang="da-DK" sz="2800">
                <a:solidFill>
                  <a:srgbClr val="996633"/>
                </a:solidFill>
                <a:latin typeface="Calibri"/>
              </a:rPr>
              <a:t>Søgning og etablering af relationer</a:t>
            </a:r>
          </a:p>
          <a:p>
            <a:pPr algn="ctr" defTabSz="457200">
              <a:lnSpc>
                <a:spcPct val="60000"/>
              </a:lnSpc>
              <a:spcBef>
                <a:spcPct val="50000"/>
              </a:spcBef>
            </a:pPr>
            <a:r>
              <a:rPr lang="en-GB" sz="2800" err="1">
                <a:solidFill>
                  <a:srgbClr val="006600"/>
                </a:solidFill>
                <a:latin typeface="Calibri"/>
              </a:rPr>
              <a:t>Medfølelse</a:t>
            </a:r>
            <a:endParaRPr lang="en-GB" sz="2800">
              <a:solidFill>
                <a:srgbClr val="006600"/>
              </a:solidFill>
              <a:latin typeface="Calibri"/>
            </a:endParaRPr>
          </a:p>
        </p:txBody>
      </p:sp>
      <p:sp>
        <p:nvSpPr>
          <p:cNvPr id="510983" name="Text Box 6"/>
          <p:cNvSpPr txBox="1">
            <a:spLocks noChangeArrowheads="1"/>
          </p:cNvSpPr>
          <p:nvPr/>
        </p:nvSpPr>
        <p:spPr bwMode="auto">
          <a:xfrm>
            <a:off x="2424114" y="2708276"/>
            <a:ext cx="5976937" cy="954107"/>
          </a:xfrm>
          <a:prstGeom prst="rect">
            <a:avLst/>
          </a:prstGeom>
          <a:noFill/>
          <a:ln w="12700">
            <a:noFill/>
            <a:miter lim="800000"/>
            <a:headEnd type="none" w="sm" len="sm"/>
            <a:tailEnd type="none" w="sm" len="sm"/>
          </a:ln>
        </p:spPr>
        <p:txBody>
          <a:bodyPr>
            <a:spAutoFit/>
          </a:bodyPr>
          <a:lstStyle/>
          <a:p>
            <a:pPr algn="ctr" defTabSz="457200"/>
            <a:r>
              <a:rPr lang="da-DK" sz="2800" i="1">
                <a:solidFill>
                  <a:srgbClr val="0033CC"/>
                </a:solidFill>
                <a:latin typeface="Calibri"/>
              </a:rPr>
              <a:t>Ny hjerne</a:t>
            </a:r>
            <a:r>
              <a:rPr lang="da-DK" sz="2800">
                <a:solidFill>
                  <a:srgbClr val="0033CC"/>
                </a:solidFill>
                <a:latin typeface="Calibri"/>
              </a:rPr>
              <a:t>: Fantasi, </a:t>
            </a:r>
          </a:p>
          <a:p>
            <a:pPr algn="ctr" defTabSz="457200"/>
            <a:r>
              <a:rPr lang="da-DK" sz="2800">
                <a:solidFill>
                  <a:srgbClr val="0033CC"/>
                </a:solidFill>
                <a:latin typeface="Calibri"/>
              </a:rPr>
              <a:t>Planlægning, Rumination, Integration</a:t>
            </a:r>
          </a:p>
        </p:txBody>
      </p:sp>
      <p:sp>
        <p:nvSpPr>
          <p:cNvPr id="510984" name="Text Box 7"/>
          <p:cNvSpPr txBox="1">
            <a:spLocks noChangeArrowheads="1"/>
          </p:cNvSpPr>
          <p:nvPr/>
        </p:nvSpPr>
        <p:spPr bwMode="auto">
          <a:xfrm>
            <a:off x="982662" y="260351"/>
            <a:ext cx="10009188" cy="412421"/>
          </a:xfrm>
          <a:prstGeom prst="rect">
            <a:avLst/>
          </a:prstGeom>
          <a:noFill/>
          <a:ln w="12700">
            <a:noFill/>
            <a:miter lim="800000"/>
            <a:headEnd type="none" w="sm" len="sm"/>
            <a:tailEnd type="none" w="sm" len="sm"/>
          </a:ln>
        </p:spPr>
        <p:txBody>
          <a:bodyPr>
            <a:spAutoFit/>
          </a:bodyPr>
          <a:lstStyle/>
          <a:p>
            <a:pPr algn="ctr" defTabSz="457200">
              <a:lnSpc>
                <a:spcPct val="65000"/>
              </a:lnSpc>
              <a:spcBef>
                <a:spcPct val="50000"/>
              </a:spcBef>
            </a:pPr>
            <a:r>
              <a:rPr lang="da-DK" sz="3200">
                <a:solidFill>
                  <a:srgbClr val="CC6600"/>
                </a:solidFill>
                <a:latin typeface="Calibri"/>
              </a:rPr>
              <a:t>Vi behøver medfølelse med en meget</a:t>
            </a:r>
            <a:r>
              <a:rPr lang="da-DK" sz="3200" i="1">
                <a:solidFill>
                  <a:srgbClr val="CC6600"/>
                </a:solidFill>
                <a:latin typeface="Calibri"/>
              </a:rPr>
              <a:t> tricky </a:t>
            </a:r>
            <a:r>
              <a:rPr lang="da-DK" sz="3200">
                <a:solidFill>
                  <a:srgbClr val="CC6600"/>
                </a:solidFill>
                <a:latin typeface="Calibri"/>
              </a:rPr>
              <a:t>hjerne</a:t>
            </a:r>
          </a:p>
        </p:txBody>
      </p:sp>
      <p:sp>
        <p:nvSpPr>
          <p:cNvPr id="510985" name="Line 8"/>
          <p:cNvSpPr>
            <a:spLocks noChangeShapeType="1"/>
          </p:cNvSpPr>
          <p:nvPr/>
        </p:nvSpPr>
        <p:spPr bwMode="auto">
          <a:xfrm flipV="1">
            <a:off x="4079875" y="3573464"/>
            <a:ext cx="0" cy="503237"/>
          </a:xfrm>
          <a:prstGeom prst="line">
            <a:avLst/>
          </a:prstGeom>
          <a:noFill/>
          <a:ln w="57150">
            <a:solidFill>
              <a:srgbClr val="996633"/>
            </a:solidFill>
            <a:round/>
            <a:headEnd/>
            <a:tailEnd type="triangle" w="med" len="med"/>
          </a:ln>
        </p:spPr>
        <p:txBody>
          <a:bodyPr/>
          <a:lstStyle/>
          <a:p>
            <a:pPr defTabSz="457200"/>
            <a:endParaRPr lang="en-US">
              <a:solidFill>
                <a:prstClr val="black"/>
              </a:solidFill>
              <a:latin typeface="Calibri"/>
            </a:endParaRPr>
          </a:p>
        </p:txBody>
      </p:sp>
      <p:sp>
        <p:nvSpPr>
          <p:cNvPr id="510986" name="Line 9"/>
          <p:cNvSpPr>
            <a:spLocks noChangeShapeType="1"/>
          </p:cNvSpPr>
          <p:nvPr/>
        </p:nvSpPr>
        <p:spPr bwMode="auto">
          <a:xfrm>
            <a:off x="6816725" y="3573464"/>
            <a:ext cx="0" cy="504825"/>
          </a:xfrm>
          <a:prstGeom prst="line">
            <a:avLst/>
          </a:prstGeom>
          <a:noFill/>
          <a:ln w="57150">
            <a:solidFill>
              <a:srgbClr val="0000CC"/>
            </a:solidFill>
            <a:round/>
            <a:headEnd/>
            <a:tailEnd type="triangle" w="med" len="med"/>
          </a:ln>
        </p:spPr>
        <p:txBody>
          <a:bodyPr/>
          <a:lstStyle/>
          <a:p>
            <a:pPr defTabSz="457200"/>
            <a:endParaRPr lang="en-US">
              <a:solidFill>
                <a:prstClr val="black"/>
              </a:solidFill>
              <a:latin typeface="Calibri"/>
            </a:endParaRPr>
          </a:p>
        </p:txBody>
      </p:sp>
      <p:sp>
        <p:nvSpPr>
          <p:cNvPr id="1793036" name="Text Box 10"/>
          <p:cNvSpPr txBox="1">
            <a:spLocks noChangeArrowheads="1"/>
          </p:cNvSpPr>
          <p:nvPr/>
        </p:nvSpPr>
        <p:spPr bwMode="auto">
          <a:xfrm>
            <a:off x="4151313" y="1773239"/>
            <a:ext cx="3168650" cy="487313"/>
          </a:xfrm>
          <a:prstGeom prst="rect">
            <a:avLst/>
          </a:prstGeom>
          <a:noFill/>
          <a:ln w="9525">
            <a:noFill/>
            <a:miter lim="800000"/>
            <a:headEnd/>
            <a:tailEnd/>
          </a:ln>
        </p:spPr>
        <p:txBody>
          <a:bodyPr>
            <a:spAutoFit/>
          </a:bodyPr>
          <a:lstStyle/>
          <a:p>
            <a:pPr marL="342900" indent="-342900" defTabSz="457200">
              <a:lnSpc>
                <a:spcPct val="90000"/>
              </a:lnSpc>
              <a:spcBef>
                <a:spcPct val="50000"/>
              </a:spcBef>
            </a:pPr>
            <a:r>
              <a:rPr lang="en-GB" sz="2800" i="1">
                <a:solidFill>
                  <a:srgbClr val="0066CC"/>
                </a:solidFill>
                <a:latin typeface="Calibri"/>
              </a:rPr>
              <a:t>Mindful </a:t>
            </a:r>
            <a:r>
              <a:rPr lang="en-GB" sz="2800" i="1" err="1">
                <a:solidFill>
                  <a:srgbClr val="0066CC"/>
                </a:solidFill>
                <a:latin typeface="Calibri"/>
              </a:rPr>
              <a:t>hjerne</a:t>
            </a:r>
            <a:endParaRPr lang="en-GB" sz="2800" i="1">
              <a:solidFill>
                <a:srgbClr val="0066CC"/>
              </a:solidFill>
              <a:latin typeface="Calibri"/>
            </a:endParaRPr>
          </a:p>
        </p:txBody>
      </p:sp>
      <p:sp>
        <p:nvSpPr>
          <p:cNvPr id="1793037" name="Line 11"/>
          <p:cNvSpPr>
            <a:spLocks noChangeShapeType="1"/>
          </p:cNvSpPr>
          <p:nvPr/>
        </p:nvSpPr>
        <p:spPr bwMode="auto">
          <a:xfrm flipV="1">
            <a:off x="4511675" y="2205038"/>
            <a:ext cx="0" cy="576262"/>
          </a:xfrm>
          <a:prstGeom prst="line">
            <a:avLst/>
          </a:prstGeom>
          <a:noFill/>
          <a:ln w="57150">
            <a:solidFill>
              <a:srgbClr val="0000FF"/>
            </a:solidFill>
            <a:round/>
            <a:headEnd/>
            <a:tailEnd type="triangle" w="med" len="med"/>
          </a:ln>
        </p:spPr>
        <p:txBody>
          <a:bodyPr/>
          <a:lstStyle/>
          <a:p>
            <a:pPr defTabSz="457200"/>
            <a:endParaRPr lang="en-US">
              <a:solidFill>
                <a:prstClr val="black"/>
              </a:solidFill>
              <a:latin typeface="Calibri"/>
            </a:endParaRPr>
          </a:p>
        </p:txBody>
      </p:sp>
      <p:sp>
        <p:nvSpPr>
          <p:cNvPr id="1793038" name="Line 12"/>
          <p:cNvSpPr>
            <a:spLocks noChangeShapeType="1"/>
          </p:cNvSpPr>
          <p:nvPr/>
        </p:nvSpPr>
        <p:spPr bwMode="auto">
          <a:xfrm>
            <a:off x="6240463" y="2276476"/>
            <a:ext cx="0" cy="576263"/>
          </a:xfrm>
          <a:prstGeom prst="line">
            <a:avLst/>
          </a:prstGeom>
          <a:noFill/>
          <a:ln w="57150">
            <a:solidFill>
              <a:srgbClr val="0099FF"/>
            </a:solidFill>
            <a:round/>
            <a:headEnd/>
            <a:tailEnd type="triangle" w="med" len="med"/>
          </a:ln>
        </p:spPr>
        <p:txBody>
          <a:bodyPr/>
          <a:lstStyle/>
          <a:p>
            <a:pPr defTabSz="457200"/>
            <a:endParaRPr lang="en-US">
              <a:solidFill>
                <a:prstClr val="black"/>
              </a:solidFill>
              <a:latin typeface="Calibri"/>
            </a:endParaRPr>
          </a:p>
        </p:txBody>
      </p:sp>
      <p:sp>
        <p:nvSpPr>
          <p:cNvPr id="1877005" name="Line 13"/>
          <p:cNvSpPr>
            <a:spLocks noChangeShapeType="1"/>
          </p:cNvSpPr>
          <p:nvPr/>
        </p:nvSpPr>
        <p:spPr bwMode="auto">
          <a:xfrm flipH="1">
            <a:off x="6888163" y="4797426"/>
            <a:ext cx="431800" cy="360363"/>
          </a:xfrm>
          <a:prstGeom prst="line">
            <a:avLst/>
          </a:prstGeom>
          <a:noFill/>
          <a:ln w="57150">
            <a:solidFill>
              <a:srgbClr val="008000"/>
            </a:solidFill>
            <a:round/>
            <a:headEnd/>
            <a:tailEnd type="triangle" w="med" len="med"/>
          </a:ln>
        </p:spPr>
        <p:txBody>
          <a:bodyPr/>
          <a:lstStyle/>
          <a:p>
            <a:pPr defTabSz="457200"/>
            <a:endParaRPr lang="en-US">
              <a:solidFill>
                <a:prstClr val="black"/>
              </a:solidFill>
              <a:latin typeface="Calibri"/>
            </a:endParaRPr>
          </a:p>
        </p:txBody>
      </p:sp>
      <p:sp>
        <p:nvSpPr>
          <p:cNvPr id="1877006" name="Line 14"/>
          <p:cNvSpPr>
            <a:spLocks noChangeShapeType="1"/>
          </p:cNvSpPr>
          <p:nvPr/>
        </p:nvSpPr>
        <p:spPr bwMode="auto">
          <a:xfrm flipH="1" flipV="1">
            <a:off x="3648076" y="4797425"/>
            <a:ext cx="576263" cy="287338"/>
          </a:xfrm>
          <a:prstGeom prst="line">
            <a:avLst/>
          </a:prstGeom>
          <a:noFill/>
          <a:ln w="57150">
            <a:solidFill>
              <a:srgbClr val="008000"/>
            </a:solidFill>
            <a:round/>
            <a:headEnd/>
            <a:tailEnd type="triangle" w="med" len="med"/>
          </a:ln>
        </p:spPr>
        <p:txBody>
          <a:bodyPr/>
          <a:lstStyle/>
          <a:p>
            <a:pPr defTabSz="457200"/>
            <a:endParaRPr lang="en-US">
              <a:solidFill>
                <a:prstClr val="black"/>
              </a:solidFill>
              <a:latin typeface="Calibri"/>
            </a:endParaRPr>
          </a:p>
        </p:txBody>
      </p:sp>
      <p:sp>
        <p:nvSpPr>
          <p:cNvPr id="2" name="Rektangel 1"/>
          <p:cNvSpPr/>
          <p:nvPr/>
        </p:nvSpPr>
        <p:spPr>
          <a:xfrm>
            <a:off x="7661492" y="6096000"/>
            <a:ext cx="2510911" cy="369332"/>
          </a:xfrm>
          <a:prstGeom prst="rect">
            <a:avLst/>
          </a:prstGeom>
        </p:spPr>
        <p:txBody>
          <a:bodyPr wrap="none">
            <a:spAutoFit/>
          </a:bodyPr>
          <a:lstStyle/>
          <a:p>
            <a:pPr defTabSz="457200"/>
            <a:r>
              <a:rPr lang="da-DK">
                <a:solidFill>
                  <a:srgbClr val="FA8716">
                    <a:lumMod val="75000"/>
                  </a:srgbClr>
                </a:solidFill>
                <a:latin typeface="Calibri"/>
              </a:rPr>
              <a:t>Paul Gilbert 2013 /Isager</a:t>
            </a:r>
          </a:p>
        </p:txBody>
      </p:sp>
      <p:sp>
        <p:nvSpPr>
          <p:cNvPr id="4" name="Pladsholder til sidefod 3"/>
          <p:cNvSpPr>
            <a:spLocks noGrp="1"/>
          </p:cNvSpPr>
          <p:nvPr>
            <p:ph type="ftr" sz="quarter" idx="11"/>
          </p:nvPr>
        </p:nvSpPr>
        <p:spPr/>
        <p:txBody>
          <a:bodyPr/>
          <a:lstStyle/>
          <a:p>
            <a:pPr defTabSz="457200"/>
            <a:r>
              <a:rPr lang="da-DK">
                <a:solidFill>
                  <a:prstClr val="black">
                    <a:tint val="75000"/>
                  </a:prstClr>
                </a:solidFill>
                <a:latin typeface="Calibri"/>
              </a:rPr>
              <a:t>Lena Højgård Isager www.pkf.name</a:t>
            </a:r>
          </a:p>
        </p:txBody>
      </p:sp>
    </p:spTree>
    <p:extLst>
      <p:ext uri="{BB962C8B-B14F-4D97-AF65-F5344CB8AC3E}">
        <p14:creationId xmlns:p14="http://schemas.microsoft.com/office/powerpoint/2010/main" val="2780047282"/>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2"/>
          <p:cNvSpPr>
            <a:spLocks noGrp="1" noChangeArrowheads="1"/>
          </p:cNvSpPr>
          <p:nvPr>
            <p:ph type="title" idx="4294967295"/>
          </p:nvPr>
        </p:nvSpPr>
        <p:spPr>
          <a:xfrm>
            <a:off x="1762125" y="80056"/>
            <a:ext cx="8464550" cy="838200"/>
          </a:xfrm>
        </p:spPr>
        <p:txBody>
          <a:bodyPr>
            <a:noAutofit/>
          </a:bodyPr>
          <a:lstStyle/>
          <a:p>
            <a:r>
              <a:rPr lang="da-DK" sz="2400" dirty="0">
                <a:latin typeface="Calibri" charset="0"/>
                <a:ea typeface="Calibri" charset="0"/>
                <a:cs typeface="Calibri" charset="0"/>
              </a:rPr>
              <a:t>Hjernediagram af stimulus-respons model for indre og ydre stimuli</a:t>
            </a:r>
          </a:p>
        </p:txBody>
      </p:sp>
      <p:pic>
        <p:nvPicPr>
          <p:cNvPr id="351236" name="Picture 4"/>
          <p:cNvPicPr>
            <a:picLocks noChangeAspect="1" noChangeArrowheads="1"/>
          </p:cNvPicPr>
          <p:nvPr/>
        </p:nvPicPr>
        <p:blipFill>
          <a:blip r:embed="rId3">
            <a:lum bright="20000"/>
            <a:extLst>
              <a:ext uri="{28A0092B-C50C-407E-A947-70E740481C1C}">
                <a14:useLocalDpi xmlns:a14="http://schemas.microsoft.com/office/drawing/2010/main" val="0"/>
              </a:ext>
            </a:extLst>
          </a:blip>
          <a:srcRect/>
          <a:stretch>
            <a:fillRect/>
          </a:stretch>
        </p:blipFill>
        <p:spPr bwMode="auto">
          <a:xfrm>
            <a:off x="2819400" y="1447800"/>
            <a:ext cx="6350000" cy="5194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5123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1919387"/>
            <a:ext cx="990600" cy="7461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5123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4365" y="3155282"/>
            <a:ext cx="710162" cy="5350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5123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0924" y="1066800"/>
            <a:ext cx="650875" cy="76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5124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8133" y="2265781"/>
            <a:ext cx="650875" cy="76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5124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94371" y="1201814"/>
            <a:ext cx="495300"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51242"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2929" y="2223207"/>
            <a:ext cx="495300"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51243"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63000" y="1905000"/>
            <a:ext cx="869950" cy="1219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51244"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39001" y="2971800"/>
            <a:ext cx="652463"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51246" name="Rectangle 14"/>
          <p:cNvSpPr>
            <a:spLocks noChangeArrowheads="1"/>
          </p:cNvSpPr>
          <p:nvPr/>
        </p:nvSpPr>
        <p:spPr bwMode="auto">
          <a:xfrm>
            <a:off x="2083482" y="2646782"/>
            <a:ext cx="659718"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457200"/>
            <a:r>
              <a:rPr lang="da-DK" sz="1400" dirty="0">
                <a:solidFill>
                  <a:srgbClr val="000000"/>
                </a:solidFill>
                <a:latin typeface="Calibri" charset="0"/>
                <a:ea typeface="Calibri" charset="0"/>
                <a:cs typeface="Calibri" charset="0"/>
              </a:rPr>
              <a:t>Måltid</a:t>
            </a:r>
          </a:p>
        </p:txBody>
      </p:sp>
      <p:sp>
        <p:nvSpPr>
          <p:cNvPr id="351248" name="Rectangle 16"/>
          <p:cNvSpPr>
            <a:spLocks noChangeArrowheads="1"/>
          </p:cNvSpPr>
          <p:nvPr/>
        </p:nvSpPr>
        <p:spPr bwMode="auto">
          <a:xfrm>
            <a:off x="2985667" y="1830355"/>
            <a:ext cx="434246"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457200"/>
            <a:r>
              <a:rPr lang="da-DK" sz="1400">
                <a:solidFill>
                  <a:srgbClr val="000000"/>
                </a:solidFill>
                <a:latin typeface="Calibri" charset="0"/>
                <a:ea typeface="Calibri" charset="0"/>
                <a:cs typeface="Calibri" charset="0"/>
              </a:rPr>
              <a:t>Sex</a:t>
            </a:r>
          </a:p>
        </p:txBody>
      </p:sp>
      <p:sp>
        <p:nvSpPr>
          <p:cNvPr id="351249" name="Rectangle 17"/>
          <p:cNvSpPr>
            <a:spLocks noChangeArrowheads="1"/>
          </p:cNvSpPr>
          <p:nvPr/>
        </p:nvSpPr>
        <p:spPr bwMode="auto">
          <a:xfrm>
            <a:off x="4422830" y="1751112"/>
            <a:ext cx="516488"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457200"/>
            <a:r>
              <a:rPr lang="da-DK" sz="1400" b="1">
                <a:solidFill>
                  <a:srgbClr val="000000"/>
                </a:solidFill>
                <a:latin typeface="Comic Sans MS"/>
                <a:ea typeface="ヒラギノ明朝 ProN W3"/>
              </a:rPr>
              <a:t>Sex</a:t>
            </a:r>
          </a:p>
        </p:txBody>
      </p:sp>
      <p:sp>
        <p:nvSpPr>
          <p:cNvPr id="351250" name="Rectangle 18"/>
          <p:cNvSpPr>
            <a:spLocks noChangeArrowheads="1"/>
          </p:cNvSpPr>
          <p:nvPr/>
        </p:nvSpPr>
        <p:spPr bwMode="auto">
          <a:xfrm>
            <a:off x="7989672" y="1293912"/>
            <a:ext cx="1416173"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457200"/>
            <a:r>
              <a:rPr lang="da-DK" sz="1400">
                <a:solidFill>
                  <a:srgbClr val="000000"/>
                </a:solidFill>
                <a:latin typeface="Calibri" charset="0"/>
                <a:ea typeface="Calibri" charset="0"/>
                <a:cs typeface="Calibri" charset="0"/>
              </a:rPr>
              <a:t>Trussel/mobning</a:t>
            </a:r>
          </a:p>
        </p:txBody>
      </p:sp>
      <p:sp>
        <p:nvSpPr>
          <p:cNvPr id="351251" name="Rectangle 19"/>
          <p:cNvSpPr>
            <a:spLocks noChangeArrowheads="1"/>
          </p:cNvSpPr>
          <p:nvPr/>
        </p:nvSpPr>
        <p:spPr bwMode="auto">
          <a:xfrm>
            <a:off x="6096000" y="2024263"/>
            <a:ext cx="1454244"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457200"/>
            <a:r>
              <a:rPr lang="da-DK" sz="1400">
                <a:solidFill>
                  <a:srgbClr val="000000"/>
                </a:solidFill>
                <a:latin typeface="Calibri" charset="0"/>
                <a:ea typeface="Calibri" charset="0"/>
                <a:cs typeface="Calibri" charset="0"/>
              </a:rPr>
              <a:t>Trussel/mobning</a:t>
            </a:r>
          </a:p>
        </p:txBody>
      </p:sp>
      <p:sp>
        <p:nvSpPr>
          <p:cNvPr id="351252" name="Rectangle 20"/>
          <p:cNvSpPr>
            <a:spLocks noChangeArrowheads="1"/>
          </p:cNvSpPr>
          <p:nvPr/>
        </p:nvSpPr>
        <p:spPr bwMode="auto">
          <a:xfrm>
            <a:off x="8686800" y="3124200"/>
            <a:ext cx="1715470"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457200"/>
            <a:r>
              <a:rPr lang="da-DK" sz="1400">
                <a:solidFill>
                  <a:srgbClr val="000000"/>
                </a:solidFill>
                <a:latin typeface="Calibri" charset="0"/>
                <a:ea typeface="Calibri" charset="0"/>
                <a:cs typeface="Calibri" charset="0"/>
              </a:rPr>
              <a:t>Venlighed, varme og </a:t>
            </a:r>
          </a:p>
          <a:p>
            <a:pPr defTabSz="457200"/>
            <a:r>
              <a:rPr lang="da-DK" sz="1400">
                <a:solidFill>
                  <a:srgbClr val="000000"/>
                </a:solidFill>
                <a:latin typeface="Calibri" charset="0"/>
                <a:ea typeface="Calibri" charset="0"/>
                <a:cs typeface="Calibri" charset="0"/>
              </a:rPr>
              <a:t>omsorg</a:t>
            </a:r>
          </a:p>
        </p:txBody>
      </p:sp>
      <p:sp>
        <p:nvSpPr>
          <p:cNvPr id="351253" name="Rectangle 21"/>
          <p:cNvSpPr>
            <a:spLocks noChangeArrowheads="1"/>
          </p:cNvSpPr>
          <p:nvPr/>
        </p:nvSpPr>
        <p:spPr bwMode="auto">
          <a:xfrm>
            <a:off x="7038569" y="2665512"/>
            <a:ext cx="1023350"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457200"/>
            <a:r>
              <a:rPr lang="da-DK" sz="1400">
                <a:solidFill>
                  <a:srgbClr val="000000"/>
                </a:solidFill>
                <a:latin typeface="Calibri" charset="0"/>
                <a:ea typeface="Calibri" charset="0"/>
                <a:cs typeface="Calibri" charset="0"/>
              </a:rPr>
              <a:t>Medfølelse</a:t>
            </a:r>
          </a:p>
        </p:txBody>
      </p:sp>
      <p:sp>
        <p:nvSpPr>
          <p:cNvPr id="351254" name="Line 22"/>
          <p:cNvSpPr>
            <a:spLocks noChangeShapeType="1"/>
          </p:cNvSpPr>
          <p:nvPr/>
        </p:nvSpPr>
        <p:spPr bwMode="auto">
          <a:xfrm>
            <a:off x="2819400" y="2665511"/>
            <a:ext cx="609600" cy="458689"/>
          </a:xfrm>
          <a:prstGeom prst="line">
            <a:avLst/>
          </a:prstGeom>
          <a:noFill/>
          <a:ln w="28575" cmpd="sng">
            <a:solidFill>
              <a:schemeClr val="tx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457200"/>
            <a:endParaRPr lang="da-DK">
              <a:solidFill>
                <a:srgbClr val="000000"/>
              </a:solidFill>
              <a:latin typeface="Comic Sans MS"/>
              <a:ea typeface="ヒラギノ明朝 ProN W3"/>
            </a:endParaRPr>
          </a:p>
        </p:txBody>
      </p:sp>
      <p:sp>
        <p:nvSpPr>
          <p:cNvPr id="351255" name="Line 23"/>
          <p:cNvSpPr>
            <a:spLocks noChangeShapeType="1"/>
          </p:cNvSpPr>
          <p:nvPr/>
        </p:nvSpPr>
        <p:spPr bwMode="auto">
          <a:xfrm>
            <a:off x="3584365" y="1905000"/>
            <a:ext cx="480247" cy="381000"/>
          </a:xfrm>
          <a:prstGeom prst="line">
            <a:avLst/>
          </a:prstGeom>
          <a:noFill/>
          <a:ln w="28575" cmpd="sng">
            <a:solidFill>
              <a:schemeClr val="accent4">
                <a:lumMod val="60000"/>
                <a:lumOff val="40000"/>
              </a:schemeClr>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457200"/>
            <a:endParaRPr lang="da-DK">
              <a:solidFill>
                <a:srgbClr val="000000"/>
              </a:solidFill>
              <a:latin typeface="Comic Sans MS"/>
              <a:ea typeface="ヒラギノ明朝 ProN W3"/>
            </a:endParaRPr>
          </a:p>
        </p:txBody>
      </p:sp>
      <p:sp>
        <p:nvSpPr>
          <p:cNvPr id="351256" name="Line 24"/>
          <p:cNvSpPr>
            <a:spLocks noChangeShapeType="1"/>
          </p:cNvSpPr>
          <p:nvPr/>
        </p:nvSpPr>
        <p:spPr bwMode="auto">
          <a:xfrm flipH="1">
            <a:off x="6938228" y="2116214"/>
            <a:ext cx="612014" cy="530567"/>
          </a:xfrm>
          <a:prstGeom prst="line">
            <a:avLst/>
          </a:prstGeom>
          <a:noFill/>
          <a:ln w="28575" cmpd="sng">
            <a:solidFill>
              <a:schemeClr val="accent6"/>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457200"/>
            <a:endParaRPr lang="da-DK">
              <a:solidFill>
                <a:srgbClr val="000000"/>
              </a:solidFill>
              <a:latin typeface="Comic Sans MS"/>
              <a:ea typeface="ヒラギノ明朝 ProN W3"/>
            </a:endParaRPr>
          </a:p>
        </p:txBody>
      </p:sp>
      <p:sp>
        <p:nvSpPr>
          <p:cNvPr id="351257" name="Line 25"/>
          <p:cNvSpPr>
            <a:spLocks noChangeShapeType="1"/>
          </p:cNvSpPr>
          <p:nvPr/>
        </p:nvSpPr>
        <p:spPr bwMode="auto">
          <a:xfrm flipH="1">
            <a:off x="8077200" y="2971800"/>
            <a:ext cx="533400" cy="304800"/>
          </a:xfrm>
          <a:prstGeom prst="line">
            <a:avLst/>
          </a:prstGeom>
          <a:noFill/>
          <a:ln w="28575" cmpd="sng">
            <a:solidFill>
              <a:srgbClr val="008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457200"/>
            <a:endParaRPr lang="da-DK">
              <a:solidFill>
                <a:srgbClr val="000000"/>
              </a:solidFill>
              <a:latin typeface="Comic Sans MS"/>
              <a:ea typeface="ヒラギノ明朝 ProN W3"/>
            </a:endParaRPr>
          </a:p>
        </p:txBody>
      </p:sp>
      <p:sp>
        <p:nvSpPr>
          <p:cNvPr id="351258" name="Rectangle 26"/>
          <p:cNvSpPr>
            <a:spLocks noChangeArrowheads="1"/>
          </p:cNvSpPr>
          <p:nvPr/>
        </p:nvSpPr>
        <p:spPr bwMode="auto">
          <a:xfrm>
            <a:off x="4761484" y="3810000"/>
            <a:ext cx="2085636"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457200"/>
            <a:r>
              <a:rPr lang="da-DK" b="1" dirty="0">
                <a:solidFill>
                  <a:srgbClr val="000000"/>
                </a:solidFill>
                <a:latin typeface="Calibri" charset="0"/>
                <a:ea typeface="Calibri" charset="0"/>
                <a:cs typeface="Calibri" charset="0"/>
              </a:rPr>
              <a:t>Det </a:t>
            </a:r>
            <a:r>
              <a:rPr lang="da-DK" b="1" dirty="0" err="1">
                <a:solidFill>
                  <a:srgbClr val="000000"/>
                </a:solidFill>
                <a:latin typeface="Calibri" charset="0"/>
                <a:ea typeface="Calibri" charset="0"/>
                <a:cs typeface="Calibri" charset="0"/>
              </a:rPr>
              <a:t>limbiske</a:t>
            </a:r>
            <a:r>
              <a:rPr lang="da-DK" b="1" dirty="0">
                <a:solidFill>
                  <a:srgbClr val="000000"/>
                </a:solidFill>
                <a:latin typeface="Calibri" charset="0"/>
                <a:ea typeface="Calibri" charset="0"/>
                <a:cs typeface="Calibri" charset="0"/>
              </a:rPr>
              <a:t> system</a:t>
            </a:r>
          </a:p>
        </p:txBody>
      </p:sp>
      <p:sp>
        <p:nvSpPr>
          <p:cNvPr id="351259" name="Line 27"/>
          <p:cNvSpPr>
            <a:spLocks noChangeShapeType="1"/>
          </p:cNvSpPr>
          <p:nvPr/>
        </p:nvSpPr>
        <p:spPr bwMode="auto">
          <a:xfrm>
            <a:off x="4422830" y="3647420"/>
            <a:ext cx="377770" cy="238780"/>
          </a:xfrm>
          <a:prstGeom prst="line">
            <a:avLst/>
          </a:prstGeom>
          <a:noFill/>
          <a:ln w="28575" cmpd="sng">
            <a:solidFill>
              <a:schemeClr val="tx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457200"/>
            <a:endParaRPr lang="da-DK">
              <a:solidFill>
                <a:srgbClr val="000000"/>
              </a:solidFill>
              <a:latin typeface="Comic Sans MS"/>
              <a:ea typeface="ヒラギノ明朝 ProN W3"/>
            </a:endParaRPr>
          </a:p>
        </p:txBody>
      </p:sp>
      <p:sp>
        <p:nvSpPr>
          <p:cNvPr id="351260" name="Line 28"/>
          <p:cNvSpPr>
            <a:spLocks noChangeShapeType="1"/>
          </p:cNvSpPr>
          <p:nvPr/>
        </p:nvSpPr>
        <p:spPr bwMode="auto">
          <a:xfrm>
            <a:off x="4953000" y="3200400"/>
            <a:ext cx="381000" cy="609600"/>
          </a:xfrm>
          <a:prstGeom prst="line">
            <a:avLst/>
          </a:prstGeom>
          <a:noFill/>
          <a:ln w="28575" cmpd="sng">
            <a:solidFill>
              <a:schemeClr val="accent4">
                <a:lumMod val="60000"/>
                <a:lumOff val="40000"/>
              </a:schemeClr>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457200"/>
            <a:endParaRPr lang="da-DK">
              <a:solidFill>
                <a:srgbClr val="000000"/>
              </a:solidFill>
              <a:latin typeface="Comic Sans MS"/>
              <a:ea typeface="ヒラギノ明朝 ProN W3"/>
            </a:endParaRPr>
          </a:p>
        </p:txBody>
      </p:sp>
      <p:sp>
        <p:nvSpPr>
          <p:cNvPr id="351261" name="Line 29"/>
          <p:cNvSpPr>
            <a:spLocks noChangeShapeType="1"/>
          </p:cNvSpPr>
          <p:nvPr/>
        </p:nvSpPr>
        <p:spPr bwMode="auto">
          <a:xfrm flipH="1">
            <a:off x="6096000" y="3155282"/>
            <a:ext cx="523242" cy="730919"/>
          </a:xfrm>
          <a:prstGeom prst="line">
            <a:avLst/>
          </a:prstGeom>
          <a:noFill/>
          <a:ln w="28575" cmpd="sng">
            <a:solidFill>
              <a:schemeClr val="accent6"/>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457200"/>
            <a:endParaRPr lang="da-DK">
              <a:solidFill>
                <a:srgbClr val="000000"/>
              </a:solidFill>
              <a:latin typeface="Comic Sans MS"/>
              <a:ea typeface="ヒラギノ明朝 ProN W3"/>
            </a:endParaRPr>
          </a:p>
        </p:txBody>
      </p:sp>
      <p:sp>
        <p:nvSpPr>
          <p:cNvPr id="351262" name="Line 30"/>
          <p:cNvSpPr>
            <a:spLocks noChangeShapeType="1"/>
          </p:cNvSpPr>
          <p:nvPr/>
        </p:nvSpPr>
        <p:spPr bwMode="auto">
          <a:xfrm flipH="1">
            <a:off x="6477000" y="3657600"/>
            <a:ext cx="685800" cy="228600"/>
          </a:xfrm>
          <a:prstGeom prst="line">
            <a:avLst/>
          </a:prstGeom>
          <a:noFill/>
          <a:ln w="28575" cmpd="sng">
            <a:solidFill>
              <a:srgbClr val="008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457200"/>
            <a:endParaRPr lang="da-DK">
              <a:solidFill>
                <a:srgbClr val="000000"/>
              </a:solidFill>
              <a:latin typeface="Comic Sans MS"/>
              <a:ea typeface="ヒラギノ明朝 ProN W3"/>
            </a:endParaRPr>
          </a:p>
        </p:txBody>
      </p:sp>
      <p:sp>
        <p:nvSpPr>
          <p:cNvPr id="351263" name="Rectangle 31"/>
          <p:cNvSpPr>
            <a:spLocks noChangeArrowheads="1"/>
          </p:cNvSpPr>
          <p:nvPr/>
        </p:nvSpPr>
        <p:spPr bwMode="auto">
          <a:xfrm>
            <a:off x="2743201" y="4876800"/>
            <a:ext cx="902811"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457200"/>
            <a:r>
              <a:rPr lang="da-DK" sz="1400">
                <a:solidFill>
                  <a:srgbClr val="000000"/>
                </a:solidFill>
                <a:latin typeface="Calibri" charset="0"/>
                <a:ea typeface="Calibri" charset="0"/>
                <a:cs typeface="Calibri" charset="0"/>
              </a:rPr>
              <a:t>Mavesyre</a:t>
            </a:r>
          </a:p>
          <a:p>
            <a:pPr defTabSz="457200"/>
            <a:r>
              <a:rPr lang="da-DK" sz="1400">
                <a:solidFill>
                  <a:srgbClr val="000000"/>
                </a:solidFill>
                <a:latin typeface="Calibri" charset="0"/>
                <a:ea typeface="Calibri" charset="0"/>
                <a:cs typeface="Calibri" charset="0"/>
              </a:rPr>
              <a:t>Spyt</a:t>
            </a:r>
          </a:p>
        </p:txBody>
      </p:sp>
      <p:sp>
        <p:nvSpPr>
          <p:cNvPr id="351264" name="Rectangle 32"/>
          <p:cNvSpPr>
            <a:spLocks noChangeArrowheads="1"/>
          </p:cNvSpPr>
          <p:nvPr/>
        </p:nvSpPr>
        <p:spPr bwMode="auto">
          <a:xfrm>
            <a:off x="4191001" y="5257801"/>
            <a:ext cx="992579"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457200"/>
            <a:r>
              <a:rPr lang="da-DK" sz="1400">
                <a:solidFill>
                  <a:srgbClr val="000000"/>
                </a:solidFill>
                <a:latin typeface="Calibri" charset="0"/>
                <a:ea typeface="Calibri" charset="0"/>
                <a:cs typeface="Calibri" charset="0"/>
              </a:rPr>
              <a:t>Ophidselse</a:t>
            </a:r>
          </a:p>
        </p:txBody>
      </p:sp>
      <p:sp>
        <p:nvSpPr>
          <p:cNvPr id="351265" name="Rectangle 33"/>
          <p:cNvSpPr>
            <a:spLocks noChangeArrowheads="1"/>
          </p:cNvSpPr>
          <p:nvPr/>
        </p:nvSpPr>
        <p:spPr bwMode="auto">
          <a:xfrm>
            <a:off x="7162800" y="5791200"/>
            <a:ext cx="1600200"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457200"/>
            <a:r>
              <a:rPr lang="da-DK" sz="1400">
                <a:solidFill>
                  <a:srgbClr val="000000"/>
                </a:solidFill>
                <a:latin typeface="Calibri" charset="0"/>
                <a:ea typeface="Calibri" charset="0"/>
                <a:cs typeface="Calibri" charset="0"/>
              </a:rPr>
              <a:t>Angst</a:t>
            </a:r>
          </a:p>
          <a:p>
            <a:pPr defTabSz="457200"/>
            <a:r>
              <a:rPr lang="da-DK" sz="1400">
                <a:solidFill>
                  <a:srgbClr val="000000"/>
                </a:solidFill>
                <a:latin typeface="Calibri" charset="0"/>
                <a:ea typeface="Calibri" charset="0"/>
                <a:cs typeface="Calibri" charset="0"/>
              </a:rPr>
              <a:t>Deprimeret</a:t>
            </a:r>
          </a:p>
        </p:txBody>
      </p:sp>
      <p:sp>
        <p:nvSpPr>
          <p:cNvPr id="351268" name="Rectangle 36"/>
          <p:cNvSpPr>
            <a:spLocks noChangeArrowheads="1"/>
          </p:cNvSpPr>
          <p:nvPr/>
        </p:nvSpPr>
        <p:spPr bwMode="auto">
          <a:xfrm>
            <a:off x="8686800" y="4724400"/>
            <a:ext cx="581826"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457200"/>
            <a:r>
              <a:rPr lang="da-DK" sz="1400">
                <a:solidFill>
                  <a:srgbClr val="000000"/>
                </a:solidFill>
                <a:latin typeface="Calibri" charset="0"/>
                <a:ea typeface="Calibri" charset="0"/>
                <a:cs typeface="Calibri" charset="0"/>
              </a:rPr>
              <a:t>Rolig </a:t>
            </a:r>
          </a:p>
          <a:p>
            <a:pPr defTabSz="457200"/>
            <a:r>
              <a:rPr lang="da-DK" sz="1400">
                <a:solidFill>
                  <a:srgbClr val="000000"/>
                </a:solidFill>
                <a:latin typeface="Calibri" charset="0"/>
                <a:ea typeface="Calibri" charset="0"/>
                <a:cs typeface="Calibri" charset="0"/>
              </a:rPr>
              <a:t>Tryg</a:t>
            </a:r>
          </a:p>
        </p:txBody>
      </p:sp>
      <p:sp>
        <p:nvSpPr>
          <p:cNvPr id="351272" name="Line 40"/>
          <p:cNvSpPr>
            <a:spLocks noChangeShapeType="1"/>
          </p:cNvSpPr>
          <p:nvPr/>
        </p:nvSpPr>
        <p:spPr bwMode="auto">
          <a:xfrm flipH="1">
            <a:off x="3429000" y="4114800"/>
            <a:ext cx="1524000" cy="762000"/>
          </a:xfrm>
          <a:prstGeom prst="line">
            <a:avLst/>
          </a:prstGeom>
          <a:noFill/>
          <a:ln w="28575" cmpd="sng">
            <a:solidFill>
              <a:schemeClr val="tx2"/>
            </a:solidFill>
            <a:prstDash val="dash"/>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457200"/>
            <a:endParaRPr lang="da-DK">
              <a:solidFill>
                <a:srgbClr val="000000"/>
              </a:solidFill>
              <a:latin typeface="Comic Sans MS"/>
              <a:ea typeface="ヒラギノ明朝 ProN W3"/>
            </a:endParaRPr>
          </a:p>
        </p:txBody>
      </p:sp>
      <p:sp>
        <p:nvSpPr>
          <p:cNvPr id="351273" name="Line 41"/>
          <p:cNvSpPr>
            <a:spLocks noChangeShapeType="1"/>
          </p:cNvSpPr>
          <p:nvPr/>
        </p:nvSpPr>
        <p:spPr bwMode="auto">
          <a:xfrm flipH="1">
            <a:off x="4800600" y="4267200"/>
            <a:ext cx="381000" cy="914400"/>
          </a:xfrm>
          <a:prstGeom prst="line">
            <a:avLst/>
          </a:prstGeom>
          <a:noFill/>
          <a:ln w="28575" cmpd="sng">
            <a:solidFill>
              <a:schemeClr val="accent4">
                <a:lumMod val="60000"/>
                <a:lumOff val="40000"/>
              </a:schemeClr>
            </a:solidFill>
            <a:prstDash val="dash"/>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457200"/>
            <a:endParaRPr lang="da-DK">
              <a:solidFill>
                <a:srgbClr val="000000"/>
              </a:solidFill>
              <a:latin typeface="Comic Sans MS"/>
              <a:ea typeface="ヒラギノ明朝 ProN W3"/>
            </a:endParaRPr>
          </a:p>
        </p:txBody>
      </p:sp>
      <p:sp>
        <p:nvSpPr>
          <p:cNvPr id="351274" name="Line 42"/>
          <p:cNvSpPr>
            <a:spLocks noChangeShapeType="1"/>
          </p:cNvSpPr>
          <p:nvPr/>
        </p:nvSpPr>
        <p:spPr bwMode="auto">
          <a:xfrm>
            <a:off x="6096000" y="4114800"/>
            <a:ext cx="1219200" cy="1600200"/>
          </a:xfrm>
          <a:prstGeom prst="line">
            <a:avLst/>
          </a:prstGeom>
          <a:noFill/>
          <a:ln w="28575" cmpd="sng">
            <a:solidFill>
              <a:schemeClr val="accent6"/>
            </a:solidFill>
            <a:prstDash val="dash"/>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457200"/>
            <a:endParaRPr lang="da-DK">
              <a:solidFill>
                <a:srgbClr val="000000"/>
              </a:solidFill>
              <a:latin typeface="Comic Sans MS"/>
              <a:ea typeface="ヒラギノ明朝 ProN W3"/>
            </a:endParaRPr>
          </a:p>
        </p:txBody>
      </p:sp>
      <p:sp>
        <p:nvSpPr>
          <p:cNvPr id="351275" name="Line 43"/>
          <p:cNvSpPr>
            <a:spLocks noChangeShapeType="1"/>
          </p:cNvSpPr>
          <p:nvPr/>
        </p:nvSpPr>
        <p:spPr bwMode="auto">
          <a:xfrm>
            <a:off x="6400800" y="4191000"/>
            <a:ext cx="2286000" cy="685800"/>
          </a:xfrm>
          <a:prstGeom prst="line">
            <a:avLst/>
          </a:prstGeom>
          <a:noFill/>
          <a:ln w="28575" cmpd="sng">
            <a:solidFill>
              <a:srgbClr val="008000"/>
            </a:solidFill>
            <a:prstDash val="dash"/>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457200"/>
            <a:endParaRPr lang="da-DK">
              <a:solidFill>
                <a:srgbClr val="000000"/>
              </a:solidFill>
              <a:latin typeface="Comic Sans MS"/>
              <a:ea typeface="ヒラギノ明朝 ProN W3"/>
            </a:endParaRPr>
          </a:p>
        </p:txBody>
      </p:sp>
      <p:sp>
        <p:nvSpPr>
          <p:cNvPr id="351276" name="Rectangle 44"/>
          <p:cNvSpPr>
            <a:spLocks noChangeArrowheads="1"/>
          </p:cNvSpPr>
          <p:nvPr/>
        </p:nvSpPr>
        <p:spPr bwMode="auto">
          <a:xfrm>
            <a:off x="3505201" y="2800671"/>
            <a:ext cx="675761"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457200"/>
            <a:r>
              <a:rPr lang="da-DK" sz="1400">
                <a:solidFill>
                  <a:srgbClr val="000000"/>
                </a:solidFill>
                <a:latin typeface="Calibri" charset="0"/>
                <a:ea typeface="Calibri" charset="0"/>
                <a:cs typeface="Calibri" charset="0"/>
              </a:rPr>
              <a:t>Målti</a:t>
            </a:r>
            <a:r>
              <a:rPr lang="da-DK" sz="1400" b="1">
                <a:solidFill>
                  <a:srgbClr val="000000"/>
                </a:solidFill>
                <a:latin typeface="Calibri" charset="0"/>
                <a:ea typeface="Calibri" charset="0"/>
                <a:cs typeface="Calibri" charset="0"/>
              </a:rPr>
              <a:t>d</a:t>
            </a:r>
          </a:p>
        </p:txBody>
      </p:sp>
      <p:sp>
        <p:nvSpPr>
          <p:cNvPr id="351277" name="Rectangle 45"/>
          <p:cNvSpPr>
            <a:spLocks noChangeArrowheads="1"/>
          </p:cNvSpPr>
          <p:nvPr/>
        </p:nvSpPr>
        <p:spPr bwMode="auto">
          <a:xfrm>
            <a:off x="2133600" y="6172201"/>
            <a:ext cx="1773242"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457200"/>
            <a:r>
              <a:rPr lang="da-DK" sz="1000" dirty="0">
                <a:solidFill>
                  <a:srgbClr val="000000"/>
                </a:solidFill>
                <a:latin typeface="Calibri" charset="0"/>
                <a:ea typeface="Calibri" charset="0"/>
                <a:cs typeface="Calibri" charset="0"/>
              </a:rPr>
              <a:t>Fra P. Gilbert 2008/ L.H. Isager</a:t>
            </a:r>
          </a:p>
        </p:txBody>
      </p:sp>
      <p:pic>
        <p:nvPicPr>
          <p:cNvPr id="2" name="Billede 1"/>
          <p:cNvPicPr>
            <a:picLocks noChangeAspect="1"/>
          </p:cNvPicPr>
          <p:nvPr/>
        </p:nvPicPr>
        <p:blipFill>
          <a:blip r:embed="rId9"/>
          <a:stretch>
            <a:fillRect/>
          </a:stretch>
        </p:blipFill>
        <p:spPr>
          <a:xfrm>
            <a:off x="4672468" y="744614"/>
            <a:ext cx="1158955" cy="703186"/>
          </a:xfrm>
          <a:prstGeom prst="rect">
            <a:avLst/>
          </a:prstGeom>
        </p:spPr>
      </p:pic>
      <p:pic>
        <p:nvPicPr>
          <p:cNvPr id="39" name="Billede 38"/>
          <p:cNvPicPr>
            <a:picLocks noChangeAspect="1"/>
          </p:cNvPicPr>
          <p:nvPr/>
        </p:nvPicPr>
        <p:blipFill>
          <a:blip r:embed="rId9"/>
          <a:stretch>
            <a:fillRect/>
          </a:stretch>
        </p:blipFill>
        <p:spPr>
          <a:xfrm>
            <a:off x="5103539" y="2247046"/>
            <a:ext cx="912456" cy="553625"/>
          </a:xfrm>
          <a:prstGeom prst="rect">
            <a:avLst/>
          </a:prstGeom>
        </p:spPr>
      </p:pic>
      <p:cxnSp>
        <p:nvCxnSpPr>
          <p:cNvPr id="4" name="Lige pilforbindelse 3"/>
          <p:cNvCxnSpPr/>
          <p:nvPr/>
        </p:nvCxnSpPr>
        <p:spPr>
          <a:xfrm>
            <a:off x="5334001" y="1447800"/>
            <a:ext cx="125095" cy="576462"/>
          </a:xfrm>
          <a:prstGeom prst="straightConnector1">
            <a:avLst/>
          </a:prstGeom>
          <a:ln>
            <a:solidFill>
              <a:srgbClr val="00B050"/>
            </a:solidFill>
            <a:tailEnd type="arrow"/>
          </a:ln>
        </p:spPr>
        <p:style>
          <a:lnRef idx="2">
            <a:schemeClr val="accent1"/>
          </a:lnRef>
          <a:fillRef idx="0">
            <a:schemeClr val="accent1"/>
          </a:fillRef>
          <a:effectRef idx="1">
            <a:schemeClr val="accent1"/>
          </a:effectRef>
          <a:fontRef idx="minor">
            <a:schemeClr val="tx1"/>
          </a:fontRef>
        </p:style>
      </p:cxnSp>
      <p:cxnSp>
        <p:nvCxnSpPr>
          <p:cNvPr id="43" name="Lige pilforbindelse 42"/>
          <p:cNvCxnSpPr>
            <a:endCxn id="351258" idx="0"/>
          </p:cNvCxnSpPr>
          <p:nvPr/>
        </p:nvCxnSpPr>
        <p:spPr>
          <a:xfrm>
            <a:off x="5595980" y="2866194"/>
            <a:ext cx="208322" cy="943807"/>
          </a:xfrm>
          <a:prstGeom prst="straightConnector1">
            <a:avLst/>
          </a:prstGeom>
          <a:ln>
            <a:solidFill>
              <a:srgbClr val="00B050"/>
            </a:solidFill>
            <a:tailEnd type="arrow"/>
          </a:ln>
        </p:spPr>
        <p:style>
          <a:lnRef idx="2">
            <a:schemeClr val="accent1"/>
          </a:lnRef>
          <a:fillRef idx="0">
            <a:schemeClr val="accent1"/>
          </a:fillRef>
          <a:effectRef idx="1">
            <a:schemeClr val="accent1"/>
          </a:effectRef>
          <a:fontRef idx="minor">
            <a:schemeClr val="tx1"/>
          </a:fontRef>
        </p:style>
      </p:cxnSp>
      <p:cxnSp>
        <p:nvCxnSpPr>
          <p:cNvPr id="46" name="Lige pilforbindelse 45"/>
          <p:cNvCxnSpPr/>
          <p:nvPr/>
        </p:nvCxnSpPr>
        <p:spPr>
          <a:xfrm>
            <a:off x="5602208" y="4284587"/>
            <a:ext cx="6227" cy="943807"/>
          </a:xfrm>
          <a:prstGeom prst="straightConnector1">
            <a:avLst/>
          </a:prstGeom>
          <a:ln>
            <a:solidFill>
              <a:srgbClr val="00B050"/>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8" name="Tekstfelt 7"/>
          <p:cNvSpPr txBox="1"/>
          <p:nvPr/>
        </p:nvSpPr>
        <p:spPr>
          <a:xfrm>
            <a:off x="5334001" y="5257801"/>
            <a:ext cx="599581" cy="307777"/>
          </a:xfrm>
          <a:prstGeom prst="rect">
            <a:avLst/>
          </a:prstGeom>
          <a:noFill/>
        </p:spPr>
        <p:txBody>
          <a:bodyPr wrap="none" rtlCol="0">
            <a:spAutoFit/>
          </a:bodyPr>
          <a:lstStyle/>
          <a:p>
            <a:pPr defTabSz="457200"/>
            <a:r>
              <a:rPr lang="da-DK" sz="1400">
                <a:solidFill>
                  <a:srgbClr val="000000"/>
                </a:solidFill>
                <a:latin typeface="Calibri" charset="0"/>
                <a:ea typeface="Calibri" charset="0"/>
                <a:cs typeface="Calibri" charset="0"/>
              </a:rPr>
              <a:t>Trang</a:t>
            </a:r>
          </a:p>
        </p:txBody>
      </p:sp>
      <p:sp>
        <p:nvSpPr>
          <p:cNvPr id="9" name="Tekstfelt 8"/>
          <p:cNvSpPr txBox="1"/>
          <p:nvPr/>
        </p:nvSpPr>
        <p:spPr>
          <a:xfrm>
            <a:off x="5941764" y="923764"/>
            <a:ext cx="950501" cy="307777"/>
          </a:xfrm>
          <a:prstGeom prst="rect">
            <a:avLst/>
          </a:prstGeom>
          <a:noFill/>
        </p:spPr>
        <p:txBody>
          <a:bodyPr wrap="none" rtlCol="0">
            <a:spAutoFit/>
          </a:bodyPr>
          <a:lstStyle/>
          <a:p>
            <a:pPr defTabSz="457200"/>
            <a:r>
              <a:rPr lang="da-DK" sz="1400">
                <a:solidFill>
                  <a:srgbClr val="000000"/>
                </a:solidFill>
                <a:latin typeface="Calibri" charset="0"/>
                <a:ea typeface="Calibri" charset="0"/>
                <a:cs typeface="Calibri" charset="0"/>
              </a:rPr>
              <a:t>Rusmiddel</a:t>
            </a:r>
          </a:p>
        </p:txBody>
      </p:sp>
      <p:sp>
        <p:nvSpPr>
          <p:cNvPr id="53" name="Tekstfelt 52"/>
          <p:cNvSpPr txBox="1"/>
          <p:nvPr/>
        </p:nvSpPr>
        <p:spPr>
          <a:xfrm>
            <a:off x="5145500" y="1905001"/>
            <a:ext cx="950501" cy="307777"/>
          </a:xfrm>
          <a:prstGeom prst="rect">
            <a:avLst/>
          </a:prstGeom>
          <a:noFill/>
        </p:spPr>
        <p:txBody>
          <a:bodyPr wrap="none" rtlCol="0">
            <a:spAutoFit/>
          </a:bodyPr>
          <a:lstStyle/>
          <a:p>
            <a:pPr defTabSz="457200"/>
            <a:r>
              <a:rPr lang="da-DK" sz="1400">
                <a:solidFill>
                  <a:srgbClr val="000000"/>
                </a:solidFill>
                <a:latin typeface="Calibri" charset="0"/>
                <a:ea typeface="Calibri" charset="0"/>
                <a:cs typeface="Calibri" charset="0"/>
              </a:rPr>
              <a:t>Rusmiddel</a:t>
            </a:r>
          </a:p>
        </p:txBody>
      </p:sp>
    </p:spTree>
    <p:extLst>
      <p:ext uri="{BB962C8B-B14F-4D97-AF65-F5344CB8AC3E}">
        <p14:creationId xmlns:p14="http://schemas.microsoft.com/office/powerpoint/2010/main" val="3299107504"/>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1"/>
          </p:nvPr>
        </p:nvSpPr>
        <p:spPr/>
        <p:txBody>
          <a:bodyPr/>
          <a:lstStyle/>
          <a:p>
            <a:pPr defTabSz="457200"/>
            <a:r>
              <a:rPr lang="da-DK" dirty="0">
                <a:solidFill>
                  <a:srgbClr val="FFFFFF"/>
                </a:solidFill>
                <a:latin typeface="Calibri"/>
              </a:rPr>
              <a:t>Lena Højgård Isager </a:t>
            </a:r>
            <a:r>
              <a:rPr lang="da-DK" dirty="0" err="1">
                <a:solidFill>
                  <a:srgbClr val="FFFFFF"/>
                </a:solidFill>
                <a:latin typeface="Calibri"/>
              </a:rPr>
              <a:t>www.pkf.name</a:t>
            </a:r>
            <a:endParaRPr lang="da-DK" dirty="0">
              <a:solidFill>
                <a:srgbClr val="FFFFFF"/>
              </a:solidFill>
              <a:latin typeface="Calibri"/>
            </a:endParaRPr>
          </a:p>
        </p:txBody>
      </p:sp>
      <p:sp>
        <p:nvSpPr>
          <p:cNvPr id="10" name="Titel 1"/>
          <p:cNvSpPr>
            <a:spLocks noGrp="1"/>
          </p:cNvSpPr>
          <p:nvPr>
            <p:ph type="title"/>
          </p:nvPr>
        </p:nvSpPr>
        <p:spPr>
          <a:xfrm>
            <a:off x="1981200" y="334111"/>
            <a:ext cx="8229600" cy="1143000"/>
          </a:xfrm>
        </p:spPr>
        <p:txBody>
          <a:bodyPr>
            <a:normAutofit/>
          </a:bodyPr>
          <a:lstStyle/>
          <a:p>
            <a:r>
              <a:rPr lang="da-DK">
                <a:solidFill>
                  <a:srgbClr val="F8E950"/>
                </a:solidFill>
              </a:rPr>
              <a:t>Den indre stemmes tonefald</a:t>
            </a:r>
          </a:p>
        </p:txBody>
      </p:sp>
      <p:pic>
        <p:nvPicPr>
          <p:cNvPr id="11" name="Pladsholder til indhold 6" descr="images.jpg"/>
          <p:cNvPicPr>
            <a:picLocks noGrp="1" noChangeAspect="1"/>
          </p:cNvPicPr>
          <p:nvPr>
            <p:ph idx="1"/>
          </p:nvPr>
        </p:nvPicPr>
        <p:blipFill>
          <a:blip r:embed="rId2">
            <a:extLst>
              <a:ext uri="{28A0092B-C50C-407E-A947-70E740481C1C}">
                <a14:useLocalDpi xmlns:a14="http://schemas.microsoft.com/office/drawing/2010/main" val="0"/>
              </a:ext>
            </a:extLst>
          </a:blip>
          <a:srcRect l="-40915" r="-40915"/>
          <a:stretch>
            <a:fillRect/>
          </a:stretch>
        </p:blipFill>
        <p:spPr>
          <a:xfrm>
            <a:off x="1981200" y="1653750"/>
            <a:ext cx="8229600" cy="4525963"/>
          </a:xfrm>
        </p:spPr>
      </p:pic>
    </p:spTree>
    <p:extLst>
      <p:ext uri="{BB962C8B-B14F-4D97-AF65-F5344CB8AC3E}">
        <p14:creationId xmlns:p14="http://schemas.microsoft.com/office/powerpoint/2010/main" val="23882895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solidFill>
                  <a:srgbClr val="F8E950"/>
                </a:solidFill>
              </a:rPr>
              <a:t>Opmærksomhedsøvelser</a:t>
            </a:r>
          </a:p>
        </p:txBody>
      </p:sp>
      <p:sp>
        <p:nvSpPr>
          <p:cNvPr id="3" name="Pladsholder til indhold 2"/>
          <p:cNvSpPr>
            <a:spLocks noGrp="1"/>
          </p:cNvSpPr>
          <p:nvPr>
            <p:ph idx="1"/>
          </p:nvPr>
        </p:nvSpPr>
        <p:spPr/>
        <p:txBody>
          <a:bodyPr>
            <a:normAutofit fontScale="85000" lnSpcReduction="20000"/>
          </a:bodyPr>
          <a:lstStyle/>
          <a:p>
            <a:r>
              <a:rPr lang="da-DK">
                <a:solidFill>
                  <a:srgbClr val="FFFFFF"/>
                </a:solidFill>
              </a:rPr>
              <a:t>Skift af fokus for opmærksomheden:</a:t>
            </a:r>
          </a:p>
          <a:p>
            <a:pPr lvl="2"/>
            <a:r>
              <a:rPr lang="da-DK">
                <a:solidFill>
                  <a:srgbClr val="FFFFFF"/>
                </a:solidFill>
              </a:rPr>
              <a:t>venstre fod – højre fod – hænder – læber</a:t>
            </a:r>
          </a:p>
          <a:p>
            <a:pPr lvl="2"/>
            <a:r>
              <a:rPr lang="da-DK">
                <a:solidFill>
                  <a:srgbClr val="FFFFFF"/>
                </a:solidFill>
              </a:rPr>
              <a:t>Historie: Juleshopping i 10 butikker</a:t>
            </a:r>
          </a:p>
          <a:p>
            <a:pPr lvl="2"/>
            <a:r>
              <a:rPr lang="da-DK">
                <a:solidFill>
                  <a:srgbClr val="FFFFFF"/>
                </a:solidFill>
              </a:rPr>
              <a:t>Evnen til at flytte opmærksomheden</a:t>
            </a:r>
          </a:p>
          <a:p>
            <a:pPr lvl="2"/>
            <a:r>
              <a:rPr lang="da-DK">
                <a:solidFill>
                  <a:srgbClr val="FFFFFF"/>
                </a:solidFill>
              </a:rPr>
              <a:t>Zoom og baggrund</a:t>
            </a:r>
          </a:p>
          <a:p>
            <a:pPr marL="914400" lvl="2" indent="0">
              <a:buNone/>
            </a:pPr>
            <a:endParaRPr lang="da-DK">
              <a:solidFill>
                <a:srgbClr val="FFFFFF"/>
              </a:solidFill>
            </a:endParaRPr>
          </a:p>
          <a:p>
            <a:pPr marL="571500" indent="-457200"/>
            <a:r>
              <a:rPr lang="da-DK">
                <a:solidFill>
                  <a:srgbClr val="FFFFFF"/>
                </a:solidFill>
              </a:rPr>
              <a:t>Indre fokus</a:t>
            </a:r>
          </a:p>
          <a:p>
            <a:pPr marL="1371600" lvl="2" indent="-457200"/>
            <a:r>
              <a:rPr lang="da-DK">
                <a:solidFill>
                  <a:srgbClr val="FFFFFF"/>
                </a:solidFill>
              </a:rPr>
              <a:t>Sjov situation</a:t>
            </a:r>
          </a:p>
          <a:p>
            <a:pPr marL="1371600" lvl="2" indent="-457200"/>
            <a:r>
              <a:rPr lang="da-DK">
                <a:solidFill>
                  <a:srgbClr val="FFFFFF"/>
                </a:solidFill>
              </a:rPr>
              <a:t>Skænderi</a:t>
            </a:r>
          </a:p>
          <a:p>
            <a:pPr marL="1371600" lvl="2" indent="-457200"/>
            <a:r>
              <a:rPr lang="da-DK">
                <a:solidFill>
                  <a:srgbClr val="FFFFFF"/>
                </a:solidFill>
              </a:rPr>
              <a:t>Minder sætter gang i følelserne</a:t>
            </a:r>
          </a:p>
          <a:p>
            <a:pPr marL="1371600" lvl="2" indent="-457200"/>
            <a:r>
              <a:rPr lang="da-DK">
                <a:solidFill>
                  <a:srgbClr val="FFFFFF"/>
                </a:solidFill>
              </a:rPr>
              <a:t>Trusselssystemet trækker truende minder frem</a:t>
            </a:r>
          </a:p>
          <a:p>
            <a:pPr marL="1371600" lvl="2" indent="-457200"/>
            <a:r>
              <a:rPr lang="da-DK">
                <a:solidFill>
                  <a:srgbClr val="FFFFFF"/>
                </a:solidFill>
              </a:rPr>
              <a:t>Skift opmærksomheden – hvordan er det muligt for dig?</a:t>
            </a:r>
          </a:p>
          <a:p>
            <a:pPr marL="457200" lvl="1" indent="0">
              <a:buNone/>
            </a:pPr>
            <a:r>
              <a:rPr lang="da-DK">
                <a:solidFill>
                  <a:srgbClr val="FFFFFF"/>
                </a:solidFill>
              </a:rPr>
              <a:t>	</a:t>
            </a:r>
          </a:p>
        </p:txBody>
      </p:sp>
      <p:sp>
        <p:nvSpPr>
          <p:cNvPr id="4" name="Pladsholder til sidefod 3"/>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7949251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81201" y="274638"/>
            <a:ext cx="7222565" cy="1143000"/>
          </a:xfrm>
        </p:spPr>
        <p:txBody>
          <a:bodyPr>
            <a:normAutofit/>
          </a:bodyPr>
          <a:lstStyle/>
          <a:p>
            <a:r>
              <a:rPr lang="da-DK" sz="3600">
                <a:solidFill>
                  <a:srgbClr val="F8E950"/>
                </a:solidFill>
              </a:rPr>
              <a:t>Opmærksomhedsøvelser fortsat</a:t>
            </a:r>
          </a:p>
        </p:txBody>
      </p:sp>
      <p:sp>
        <p:nvSpPr>
          <p:cNvPr id="3" name="Pladsholder til indhold 2"/>
          <p:cNvSpPr>
            <a:spLocks noGrp="1"/>
          </p:cNvSpPr>
          <p:nvPr>
            <p:ph idx="1"/>
          </p:nvPr>
        </p:nvSpPr>
        <p:spPr/>
        <p:txBody>
          <a:bodyPr/>
          <a:lstStyle/>
          <a:p>
            <a:r>
              <a:rPr lang="da-DK">
                <a:solidFill>
                  <a:srgbClr val="FFFFFF"/>
                </a:solidFill>
              </a:rPr>
              <a:t>Fokus på åndedrættet</a:t>
            </a:r>
          </a:p>
          <a:p>
            <a:pPr lvl="2"/>
            <a:r>
              <a:rPr lang="da-DK" sz="2000">
                <a:solidFill>
                  <a:srgbClr val="FFFFFF"/>
                </a:solidFill>
              </a:rPr>
              <a:t>Opmærksomheden vandrer – sindets natur</a:t>
            </a:r>
          </a:p>
          <a:p>
            <a:pPr lvl="2"/>
            <a:r>
              <a:rPr lang="da-DK" sz="2000">
                <a:solidFill>
                  <a:srgbClr val="FFFFFF"/>
                </a:solidFill>
              </a:rPr>
              <a:t>Man kan ikke stoppe tankevirksomheden</a:t>
            </a:r>
          </a:p>
          <a:p>
            <a:pPr lvl="2"/>
            <a:r>
              <a:rPr lang="da-DK" sz="2000">
                <a:solidFill>
                  <a:srgbClr val="FFFFFF"/>
                </a:solidFill>
              </a:rPr>
              <a:t>Sindet eksisterer kun nu og her</a:t>
            </a:r>
          </a:p>
          <a:p>
            <a:pPr lvl="2"/>
            <a:r>
              <a:rPr lang="da-DK" sz="2000">
                <a:solidFill>
                  <a:srgbClr val="FFFFFF"/>
                </a:solidFill>
              </a:rPr>
              <a:t>Læg mærke til hvad der sker, når man bringer opmærksomheden tilbage</a:t>
            </a:r>
          </a:p>
          <a:p>
            <a:pPr lvl="2"/>
            <a:r>
              <a:rPr lang="da-DK" sz="2000">
                <a:solidFill>
                  <a:srgbClr val="FFFFFF"/>
                </a:solidFill>
              </a:rPr>
              <a:t>Kvalitetsforskel mellem bevidst nærvær og dagdrømmeri – ”springende opmærksomhed”</a:t>
            </a:r>
          </a:p>
          <a:p>
            <a:pPr lvl="2"/>
            <a:endParaRPr lang="da-DK" sz="2000">
              <a:solidFill>
                <a:srgbClr val="FFFFFF"/>
              </a:solidFill>
            </a:endParaRPr>
          </a:p>
        </p:txBody>
      </p:sp>
      <p:sp>
        <p:nvSpPr>
          <p:cNvPr id="4" name="Pladsholder til sidefod 3"/>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42822992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p:cNvSpPr>
          <p:nvPr/>
        </p:nvSpPr>
        <p:spPr bwMode="auto">
          <a:xfrm rot="-192303">
            <a:off x="1615849" y="6531430"/>
            <a:ext cx="7587343" cy="215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35614" bIns="0" anchor="ctr"/>
          <a:lstStyle/>
          <a:p>
            <a:pPr marL="35166" defTabSz="457200"/>
            <a:r>
              <a:rPr lang="da-DK" sz="800">
                <a:solidFill>
                  <a:srgbClr val="FFFFFF"/>
                </a:solidFill>
                <a:latin typeface="Comic Sans MS" charset="0"/>
                <a:ea typeface="ＭＳ Ｐゴシック" charset="0"/>
                <a:cs typeface="ＭＳ Ｐゴシック" charset="0"/>
                <a:sym typeface="Comic Sans MS" charset="0"/>
              </a:rPr>
              <a:t> </a:t>
            </a:r>
          </a:p>
        </p:txBody>
      </p:sp>
      <p:sp>
        <p:nvSpPr>
          <p:cNvPr id="13314" name="Rectangle 2"/>
          <p:cNvSpPr>
            <a:spLocks noGrp="1" noChangeArrowheads="1"/>
          </p:cNvSpPr>
          <p:nvPr>
            <p:ph type="title"/>
          </p:nvPr>
        </p:nvSpPr>
        <p:spPr/>
        <p:txBody>
          <a:bodyPr vert="horz" lIns="91440" tIns="45720" rIns="94673" bIns="45720" rtlCol="0" anchor="ctr">
            <a:normAutofit/>
          </a:bodyPr>
          <a:lstStyle/>
          <a:p>
            <a:pPr marL="35166">
              <a:defRPr/>
            </a:pPr>
            <a:r>
              <a:rPr lang="da-DK">
                <a:solidFill>
                  <a:srgbClr val="F8E950"/>
                </a:solidFill>
              </a:rPr>
              <a:t>Kurset</a:t>
            </a:r>
          </a:p>
        </p:txBody>
      </p:sp>
      <p:sp>
        <p:nvSpPr>
          <p:cNvPr id="13315" name="Rectangle 3"/>
          <p:cNvSpPr>
            <a:spLocks noGrp="1" noChangeArrowheads="1"/>
          </p:cNvSpPr>
          <p:nvPr>
            <p:ph idx="1"/>
          </p:nvPr>
        </p:nvSpPr>
        <p:spPr/>
        <p:txBody>
          <a:bodyPr vert="horz" lIns="91440" tIns="45720" rIns="94673" bIns="45720" rtlCol="0">
            <a:normAutofit/>
          </a:bodyPr>
          <a:lstStyle/>
          <a:p>
            <a:pPr>
              <a:defRPr/>
            </a:pPr>
            <a:r>
              <a:rPr lang="da-DK" sz="2200">
                <a:solidFill>
                  <a:srgbClr val="FFFFFF"/>
                </a:solidFill>
              </a:rPr>
              <a:t>Vi vil gennemgå den grundliggende filosofi og model for Medfølelsesfokuseret terapi (Compassion Focused Therapy a la Paul Gilbert). </a:t>
            </a:r>
          </a:p>
          <a:p>
            <a:pPr>
              <a:defRPr/>
            </a:pPr>
            <a:endParaRPr lang="da-DK" sz="2200">
              <a:solidFill>
                <a:srgbClr val="FFFFFF"/>
              </a:solidFill>
            </a:endParaRPr>
          </a:p>
          <a:p>
            <a:pPr>
              <a:defRPr/>
            </a:pPr>
            <a:r>
              <a:rPr lang="da-DK" sz="2200">
                <a:solidFill>
                  <a:srgbClr val="FFFFFF"/>
                </a:solidFill>
              </a:rPr>
              <a:t>Modellens forståelse af sindet og hjernen har rødder i en evolutionær tilgang, og bygger bla.  på neuro-, social- og psykologisk videnskab </a:t>
            </a:r>
          </a:p>
          <a:p>
            <a:pPr>
              <a:defRPr/>
            </a:pPr>
            <a:endParaRPr lang="da-DK" sz="2200">
              <a:solidFill>
                <a:srgbClr val="FFFFFF"/>
              </a:solidFill>
            </a:endParaRPr>
          </a:p>
          <a:p>
            <a:pPr>
              <a:defRPr/>
            </a:pPr>
            <a:r>
              <a:rPr lang="da-DK" sz="2200">
                <a:solidFill>
                  <a:srgbClr val="FFFFFF"/>
                </a:solidFill>
              </a:rPr>
              <a:t>Vi vil se på dynamikken i skam og selvkritik, og den betydning de har  for vedligeholdelsen af belastende psykiske tilstande</a:t>
            </a:r>
          </a:p>
          <a:p>
            <a:pPr eaLnBrk="1" hangingPunct="1">
              <a:defRPr/>
            </a:pPr>
            <a:endParaRPr lang="da-DK" sz="2200">
              <a:solidFill>
                <a:srgbClr val="FFFFFF"/>
              </a:solidFill>
            </a:endParaRPr>
          </a:p>
          <a:p>
            <a:pPr eaLnBrk="1" hangingPunct="1">
              <a:defRPr/>
            </a:pPr>
            <a:r>
              <a:rPr lang="da-DK" sz="2200">
                <a:solidFill>
                  <a:srgbClr val="FFFFFF"/>
                </a:solidFill>
              </a:rPr>
              <a:t>Vi vil først og fremmest arbejde på at kunne bevare og fremme medfølelsen hos os selv og dem vi samarbejder med, uanset hvordan deres lidelse kommer til udtryk</a:t>
            </a:r>
          </a:p>
        </p:txBody>
      </p:sp>
      <p:sp>
        <p:nvSpPr>
          <p:cNvPr id="3" name="Pladsholder til sidefod 2"/>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33998514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solidFill>
                  <a:srgbClr val="F8E950"/>
                </a:solidFill>
              </a:rPr>
              <a:t>Sindet er som en have</a:t>
            </a:r>
          </a:p>
        </p:txBody>
      </p:sp>
      <p:sp>
        <p:nvSpPr>
          <p:cNvPr id="3" name="Pladsholder til indhold 2"/>
          <p:cNvSpPr>
            <a:spLocks noGrp="1"/>
          </p:cNvSpPr>
          <p:nvPr>
            <p:ph idx="1"/>
          </p:nvPr>
        </p:nvSpPr>
        <p:spPr/>
        <p:txBody>
          <a:bodyPr>
            <a:normAutofit/>
          </a:bodyPr>
          <a:lstStyle/>
          <a:p>
            <a:pPr marL="0" indent="0">
              <a:buNone/>
            </a:pPr>
            <a:r>
              <a:rPr lang="da-DK" sz="2000" dirty="0">
                <a:solidFill>
                  <a:srgbClr val="FFFFFF"/>
                </a:solidFill>
              </a:rPr>
              <a:t>Alting vil gro overalt</a:t>
            </a:r>
          </a:p>
          <a:p>
            <a:pPr marL="0" indent="0">
              <a:buNone/>
            </a:pPr>
            <a:endParaRPr lang="da-DK" sz="2000" dirty="0">
              <a:solidFill>
                <a:srgbClr val="FFFFFF"/>
              </a:solidFill>
            </a:endParaRPr>
          </a:p>
          <a:p>
            <a:pPr marL="0" indent="0">
              <a:buNone/>
            </a:pPr>
            <a:r>
              <a:rPr lang="da-DK" sz="2000" dirty="0">
                <a:solidFill>
                  <a:srgbClr val="FFFFFF"/>
                </a:solidFill>
              </a:rPr>
              <a:t>Måske vil du ikke have en vild have</a:t>
            </a:r>
          </a:p>
          <a:p>
            <a:pPr marL="0" indent="0">
              <a:buNone/>
            </a:pPr>
            <a:endParaRPr lang="da-DK" sz="2000" dirty="0">
              <a:solidFill>
                <a:srgbClr val="FFFFFF"/>
              </a:solidFill>
            </a:endParaRPr>
          </a:p>
          <a:p>
            <a:pPr marL="0" indent="0">
              <a:buNone/>
            </a:pPr>
            <a:r>
              <a:rPr lang="da-DK" sz="2000" dirty="0">
                <a:solidFill>
                  <a:srgbClr val="FFFFFF"/>
                </a:solidFill>
              </a:rPr>
              <a:t>Du kan kultivere den, som du vil</a:t>
            </a:r>
          </a:p>
          <a:p>
            <a:pPr marL="0" indent="0">
              <a:buNone/>
            </a:pPr>
            <a:endParaRPr lang="da-DK" sz="2000" dirty="0">
              <a:solidFill>
                <a:srgbClr val="FFFFFF"/>
              </a:solidFill>
            </a:endParaRPr>
          </a:p>
          <a:p>
            <a:pPr marL="0" indent="0">
              <a:buNone/>
            </a:pPr>
            <a:r>
              <a:rPr lang="da-DK" sz="2000" dirty="0">
                <a:solidFill>
                  <a:srgbClr val="FFFFFF"/>
                </a:solidFill>
              </a:rPr>
              <a:t>Dyrke det du ønsker skal fylde og arbejde med det, du ønsker skal fylde mindre</a:t>
            </a:r>
          </a:p>
          <a:p>
            <a:pPr marL="0" indent="0">
              <a:buNone/>
            </a:pPr>
            <a:endParaRPr lang="da-DK" sz="2000" dirty="0">
              <a:solidFill>
                <a:srgbClr val="FFFFFF"/>
              </a:solidFill>
            </a:endParaRPr>
          </a:p>
          <a:p>
            <a:pPr marL="0" indent="0">
              <a:buNone/>
            </a:pPr>
            <a:endParaRPr lang="da-DK" sz="2000" dirty="0">
              <a:solidFill>
                <a:srgbClr val="FFFFFF"/>
              </a:solidFill>
            </a:endParaRPr>
          </a:p>
          <a:p>
            <a:pPr marL="0" indent="0">
              <a:buNone/>
            </a:pPr>
            <a:endParaRPr lang="da-DK" sz="2000" dirty="0">
              <a:solidFill>
                <a:srgbClr val="FFFFFF"/>
              </a:solidFill>
            </a:endParaRPr>
          </a:p>
        </p:txBody>
      </p:sp>
      <p:sp>
        <p:nvSpPr>
          <p:cNvPr id="4" name="Pladsholder til sidefod 3"/>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pic>
        <p:nvPicPr>
          <p:cNvPr id="8" name="Billed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7376" y="4525963"/>
            <a:ext cx="2133600" cy="1600200"/>
          </a:xfrm>
          <a:prstGeom prst="rect">
            <a:avLst/>
          </a:prstGeom>
        </p:spPr>
      </p:pic>
      <p:pic>
        <p:nvPicPr>
          <p:cNvPr id="9" name="Billede 8"/>
          <p:cNvPicPr>
            <a:picLocks noChangeAspect="1"/>
          </p:cNvPicPr>
          <p:nvPr/>
        </p:nvPicPr>
        <p:blipFill>
          <a:blip r:embed="rId3"/>
          <a:stretch>
            <a:fillRect/>
          </a:stretch>
        </p:blipFill>
        <p:spPr>
          <a:xfrm>
            <a:off x="2828693" y="4525964"/>
            <a:ext cx="2241396" cy="1600199"/>
          </a:xfrm>
          <a:prstGeom prst="rect">
            <a:avLst/>
          </a:prstGeom>
        </p:spPr>
      </p:pic>
    </p:spTree>
    <p:extLst>
      <p:ext uri="{BB962C8B-B14F-4D97-AF65-F5344CB8AC3E}">
        <p14:creationId xmlns:p14="http://schemas.microsoft.com/office/powerpoint/2010/main" val="34513714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felt 2"/>
          <p:cNvSpPr txBox="1"/>
          <p:nvPr/>
        </p:nvSpPr>
        <p:spPr>
          <a:xfrm>
            <a:off x="1866563" y="1091268"/>
            <a:ext cx="8801437" cy="5447645"/>
          </a:xfrm>
          <a:prstGeom prst="rect">
            <a:avLst/>
          </a:prstGeom>
          <a:noFill/>
        </p:spPr>
        <p:txBody>
          <a:bodyPr wrap="square" rtlCol="0">
            <a:spAutoFit/>
          </a:bodyPr>
          <a:lstStyle/>
          <a:p>
            <a:pPr defTabSz="457200"/>
            <a:r>
              <a:rPr lang="da-DK" sz="1200" dirty="0">
                <a:solidFill>
                  <a:srgbClr val="FFFFFF"/>
                </a:solidFill>
                <a:latin typeface="Calibri"/>
              </a:rPr>
              <a:t>Start med at sætte dig godt tilrette, så du sidder oprejst og afslappet, med hovedet opret på kroppen, gerne med ryggen fri, så du kan mærke ryggens krumning.</a:t>
            </a:r>
          </a:p>
          <a:p>
            <a:pPr marL="285750" indent="-285750" defTabSz="457200">
              <a:buFont typeface="Arial"/>
              <a:buChar char="•"/>
            </a:pPr>
            <a:endParaRPr lang="da-DK" sz="1200" dirty="0">
              <a:solidFill>
                <a:srgbClr val="FFFFFF"/>
              </a:solidFill>
              <a:latin typeface="Calibri"/>
            </a:endParaRPr>
          </a:p>
          <a:p>
            <a:pPr defTabSz="457200"/>
            <a:r>
              <a:rPr lang="da-DK" sz="1200" dirty="0">
                <a:solidFill>
                  <a:srgbClr val="FFFFFF"/>
                </a:solidFill>
                <a:latin typeface="Calibri"/>
              </a:rPr>
              <a:t>Ret opmærksomheden mod dit åndedræt, og læg mærke til kroppens rytme og bevægelse, når du trækker vejret. Se om du kan få mellemgulvet med i åndedrættet. Prøv at finde ind i et rytmisk åndedræt, du kan prøve at tælle til 5 på indåndingen og 5 på udåndingen, bare i dit eget tempo, sådan at du kommer ind i en jævn rytme. Uden at presse åndedrættet. Stop så bare med at tælle og prøv bare at lade åndedrætte være.</a:t>
            </a:r>
          </a:p>
          <a:p>
            <a:pPr defTabSz="457200"/>
            <a:endParaRPr lang="da-DK" sz="1200" dirty="0">
              <a:solidFill>
                <a:srgbClr val="FFFFFF"/>
              </a:solidFill>
              <a:latin typeface="Calibri"/>
            </a:endParaRPr>
          </a:p>
          <a:p>
            <a:pPr defTabSz="457200"/>
            <a:r>
              <a:rPr lang="da-DK" sz="1200" dirty="0">
                <a:solidFill>
                  <a:srgbClr val="FFFFFF"/>
                </a:solidFill>
                <a:latin typeface="Calibri"/>
              </a:rPr>
              <a:t>Hvis opmærksomheden vandrer undervejs, så prøv blot at lægge mærke til, hvad det er, der fanger din opmærksomhed, det kan være lyde , tanker eller følelser og prøv så om du kan lade det være og med venlighed lede opmærksomheden tilbage til åndedrættet og det du gerne vil have opmærksomhed på lige nu.</a:t>
            </a:r>
          </a:p>
          <a:p>
            <a:pPr marL="285750" indent="-285750" defTabSz="457200"/>
            <a:endParaRPr lang="da-DK" sz="1200" dirty="0">
              <a:solidFill>
                <a:srgbClr val="FFFFFF"/>
              </a:solidFill>
              <a:latin typeface="Calibri"/>
            </a:endParaRPr>
          </a:p>
          <a:p>
            <a:pPr defTabSz="457200"/>
            <a:r>
              <a:rPr lang="da-DK" sz="1200" dirty="0">
                <a:solidFill>
                  <a:srgbClr val="FFFFFF"/>
                </a:solidFill>
                <a:latin typeface="Calibri"/>
              </a:rPr>
              <a:t>Ret nu opmærksomheden mod dit ansigtsudtryk og se om du kan lave et mildt udtryk i ansigtet. Se om du kan slappe af i  panden, kinderne og kæben. Prøv at lave et lille smil, bare så det føles behageligt. Se om du kan få fornemmelsen af, at smilet når helt op i øjnene. Måske kan du lige tænke på en, der nemt får dig til at smile. Bare læg mærke til hvordan det er. </a:t>
            </a:r>
          </a:p>
          <a:p>
            <a:pPr defTabSz="457200"/>
            <a:endParaRPr lang="da-DK" sz="1200" dirty="0">
              <a:solidFill>
                <a:srgbClr val="FFFFFF"/>
              </a:solidFill>
              <a:latin typeface="Calibri"/>
            </a:endParaRPr>
          </a:p>
          <a:p>
            <a:pPr defTabSz="457200"/>
            <a:r>
              <a:rPr lang="da-DK" sz="1200" dirty="0">
                <a:solidFill>
                  <a:srgbClr val="FFFFFF"/>
                </a:solidFill>
                <a:latin typeface="Calibri"/>
              </a:rPr>
              <a:t>Giv  nu slip i personen igen og ret  opmærksomheden mod kroppen. Læg mærke til hvordan der er i kroppen. Læg mærke til , om der er noget, der spænder eller gør ondt, så prøv at give det lidt venlig opmærksomhed, måske kan du forestille dig, at du sender noget lys eller varme til stedet, og prøv om du kan blødgøre lidt omkring det. Prøv så bare at lade det være.</a:t>
            </a:r>
          </a:p>
          <a:p>
            <a:pPr defTabSz="457200"/>
            <a:endParaRPr lang="da-DK" sz="1200" dirty="0">
              <a:solidFill>
                <a:srgbClr val="FFFFFF"/>
              </a:solidFill>
              <a:latin typeface="Calibri"/>
            </a:endParaRPr>
          </a:p>
          <a:p>
            <a:pPr defTabSz="457200"/>
            <a:r>
              <a:rPr lang="da-DK" sz="1200" dirty="0">
                <a:solidFill>
                  <a:srgbClr val="FFFFFF"/>
                </a:solidFill>
                <a:latin typeface="Calibri"/>
              </a:rPr>
              <a:t>Ret opmærksomheden mod underlaget, mod stolen og gulvet, og se om du kan få fornemmelsen af, at underlaget udgør en solid base for kroppen. </a:t>
            </a:r>
          </a:p>
          <a:p>
            <a:pPr defTabSz="457200"/>
            <a:endParaRPr lang="da-DK" sz="1200" dirty="0">
              <a:solidFill>
                <a:srgbClr val="FFFFFF"/>
              </a:solidFill>
              <a:latin typeface="Calibri"/>
            </a:endParaRPr>
          </a:p>
          <a:p>
            <a:pPr defTabSz="457200"/>
            <a:r>
              <a:rPr lang="da-DK" sz="1200" dirty="0">
                <a:solidFill>
                  <a:srgbClr val="FFFFFF"/>
                </a:solidFill>
                <a:latin typeface="Calibri"/>
              </a:rPr>
              <a:t>Prøv </a:t>
            </a:r>
            <a:r>
              <a:rPr lang="da-DK" sz="1200" dirty="0">
                <a:solidFill>
                  <a:srgbClr val="FFFFFF"/>
                </a:solidFill>
              </a:rPr>
              <a:t>om du på </a:t>
            </a:r>
            <a:r>
              <a:rPr lang="da-DK" sz="1200" dirty="0">
                <a:solidFill>
                  <a:srgbClr val="FFFFFF"/>
                </a:solidFill>
                <a:latin typeface="Calibri"/>
              </a:rPr>
              <a:t>samme måde kan få fornemmelsen af, at kroppen udgør en solid base for sindet.</a:t>
            </a:r>
          </a:p>
          <a:p>
            <a:pPr defTabSz="457200"/>
            <a:endParaRPr lang="da-DK" sz="1200" dirty="0">
              <a:solidFill>
                <a:srgbClr val="FFFFFF"/>
              </a:solidFill>
              <a:latin typeface="Calibri"/>
            </a:endParaRPr>
          </a:p>
          <a:p>
            <a:pPr defTabSz="457200"/>
            <a:r>
              <a:rPr lang="da-DK" sz="1200" dirty="0">
                <a:solidFill>
                  <a:srgbClr val="FFFFFF"/>
                </a:solidFill>
                <a:latin typeface="Calibri"/>
              </a:rPr>
              <a:t>Ret nu opmærksomheden tilbage til åndedrættet og det lille smil, og gør dig klar til at komme ud igen.</a:t>
            </a:r>
          </a:p>
          <a:p>
            <a:pPr defTabSz="457200"/>
            <a:endParaRPr lang="da-DK" sz="1200" dirty="0">
              <a:solidFill>
                <a:srgbClr val="FFFFFF"/>
              </a:solidFill>
              <a:latin typeface="Calibri"/>
            </a:endParaRPr>
          </a:p>
          <a:p>
            <a:pPr defTabSz="457200"/>
            <a:r>
              <a:rPr lang="da-DK" sz="1200" dirty="0">
                <a:solidFill>
                  <a:srgbClr val="FFFFFF"/>
                </a:solidFill>
                <a:latin typeface="Calibri"/>
                <a:hlinkClick r:id="rId3"/>
              </a:rPr>
              <a:t>http://www.pkf.name/lena-hoejgaard-isager/downloads/</a:t>
            </a:r>
            <a:endParaRPr lang="da-DK" sz="1200" dirty="0">
              <a:solidFill>
                <a:srgbClr val="FFFFFF"/>
              </a:solidFill>
              <a:latin typeface="Calibri"/>
            </a:endParaRPr>
          </a:p>
          <a:p>
            <a:pPr defTabSz="457200"/>
            <a:endParaRPr lang="da-DK" sz="1200" dirty="0">
              <a:solidFill>
                <a:srgbClr val="FFFFFF"/>
              </a:solidFill>
              <a:latin typeface="Calibri"/>
            </a:endParaRPr>
          </a:p>
        </p:txBody>
      </p:sp>
      <p:pic>
        <p:nvPicPr>
          <p:cNvPr id="5"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686" y="206120"/>
            <a:ext cx="1141494" cy="9416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kstfelt 1"/>
          <p:cNvSpPr txBox="1"/>
          <p:nvPr/>
        </p:nvSpPr>
        <p:spPr>
          <a:xfrm>
            <a:off x="3573266" y="384537"/>
            <a:ext cx="6151812" cy="584775"/>
          </a:xfrm>
          <a:prstGeom prst="rect">
            <a:avLst/>
          </a:prstGeom>
          <a:noFill/>
        </p:spPr>
        <p:txBody>
          <a:bodyPr wrap="none" rtlCol="0">
            <a:spAutoFit/>
          </a:bodyPr>
          <a:lstStyle/>
          <a:p>
            <a:pPr defTabSz="457200"/>
            <a:r>
              <a:rPr lang="da-DK" sz="3200">
                <a:solidFill>
                  <a:srgbClr val="FFFFFF"/>
                </a:solidFill>
                <a:latin typeface="Calibri"/>
              </a:rPr>
              <a:t>Guidning til beroligende åndedræt</a:t>
            </a:r>
          </a:p>
        </p:txBody>
      </p:sp>
      <p:sp>
        <p:nvSpPr>
          <p:cNvPr id="6" name="Pladsholder til sidefod 5"/>
          <p:cNvSpPr>
            <a:spLocks noGrp="1"/>
          </p:cNvSpPr>
          <p:nvPr>
            <p:ph type="ftr" sz="quarter" idx="11"/>
          </p:nvPr>
        </p:nvSpPr>
        <p:spPr/>
        <p:txBody>
          <a:bodyPr/>
          <a:lstStyle/>
          <a:p>
            <a:pPr defTabSz="457200"/>
            <a:r>
              <a:rPr lang="da-DK">
                <a:solidFill>
                  <a:prstClr val="white"/>
                </a:solidFill>
                <a:latin typeface="Calibri"/>
              </a:rPr>
              <a:t>Lena Højgård Isager www.pkf.name</a:t>
            </a:r>
          </a:p>
        </p:txBody>
      </p:sp>
    </p:spTree>
    <p:extLst>
      <p:ext uri="{BB962C8B-B14F-4D97-AF65-F5344CB8AC3E}">
        <p14:creationId xmlns:p14="http://schemas.microsoft.com/office/powerpoint/2010/main" val="21811293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a-DK" dirty="0"/>
              <a:t>Drøftelse af øvelsen i par</a:t>
            </a:r>
          </a:p>
        </p:txBody>
      </p:sp>
      <p:sp>
        <p:nvSpPr>
          <p:cNvPr id="6" name="Pladsholder til indhold 5"/>
          <p:cNvSpPr>
            <a:spLocks noGrp="1"/>
          </p:cNvSpPr>
          <p:nvPr>
            <p:ph idx="1"/>
          </p:nvPr>
        </p:nvSpPr>
        <p:spPr/>
        <p:txBody>
          <a:bodyPr>
            <a:normAutofit/>
          </a:bodyPr>
          <a:lstStyle/>
          <a:p>
            <a:pPr>
              <a:buFont typeface="Wingdings" charset="2"/>
              <a:buChar char="Ø"/>
            </a:pPr>
            <a:r>
              <a:rPr lang="da-DK" sz="2400" dirty="0"/>
              <a:t>Hvordan var det for jer at lave øvelsen</a:t>
            </a:r>
          </a:p>
          <a:p>
            <a:pPr>
              <a:buFont typeface="Wingdings" charset="2"/>
              <a:buChar char="Ø"/>
            </a:pPr>
            <a:endParaRPr lang="da-DK" sz="2400" dirty="0"/>
          </a:p>
          <a:p>
            <a:pPr>
              <a:buFont typeface="Wingdings" charset="2"/>
              <a:buChar char="Ø"/>
            </a:pPr>
            <a:r>
              <a:rPr lang="da-DK" sz="2400" dirty="0"/>
              <a:t>Undersøg hvordan I reagerede, når opmærksomheden blev fanget af andre ting</a:t>
            </a:r>
          </a:p>
          <a:p>
            <a:pPr>
              <a:buFont typeface="Wingdings" charset="2"/>
              <a:buChar char="Ø"/>
            </a:pPr>
            <a:endParaRPr lang="da-DK" sz="2400" dirty="0"/>
          </a:p>
          <a:p>
            <a:pPr>
              <a:buFont typeface="Wingdings" charset="2"/>
              <a:buChar char="Ø"/>
            </a:pPr>
            <a:r>
              <a:rPr lang="da-DK" sz="2400" dirty="0"/>
              <a:t>Drøft hvordan man kan øve sig i at lægge mærke til de ting, der dukker op i opmærksomheden, acceptere dem og prøve at lade dem være</a:t>
            </a:r>
          </a:p>
          <a:p>
            <a:pPr>
              <a:buFont typeface="Wingdings" charset="2"/>
              <a:buChar char="Ø"/>
            </a:pPr>
            <a:endParaRPr lang="da-DK" sz="2400" dirty="0"/>
          </a:p>
          <a:p>
            <a:pPr>
              <a:buFont typeface="Wingdings" charset="2"/>
              <a:buChar char="Ø"/>
            </a:pPr>
            <a:r>
              <a:rPr lang="da-DK" sz="2400" dirty="0"/>
              <a:t>Drøft vanskelighederne ved det</a:t>
            </a:r>
          </a:p>
        </p:txBody>
      </p:sp>
      <p:sp>
        <p:nvSpPr>
          <p:cNvPr id="3" name="Pladsholder til sidefod 2"/>
          <p:cNvSpPr>
            <a:spLocks noGrp="1"/>
          </p:cNvSpPr>
          <p:nvPr>
            <p:ph type="ftr" sz="quarter" idx="11"/>
          </p:nvPr>
        </p:nvSpPr>
        <p:spPr/>
        <p:txBody>
          <a:bodyPr/>
          <a:lstStyle/>
          <a:p>
            <a:pPr defTabSz="457200"/>
            <a:r>
              <a:rPr lang="da-DK">
                <a:solidFill>
                  <a:prstClr val="white"/>
                </a:solidFill>
                <a:latin typeface="Calibri"/>
              </a:rPr>
              <a:t>Lena Højgård Isager www.pkf.name</a:t>
            </a:r>
          </a:p>
        </p:txBody>
      </p:sp>
    </p:spTree>
    <p:extLst>
      <p:ext uri="{BB962C8B-B14F-4D97-AF65-F5344CB8AC3E}">
        <p14:creationId xmlns:p14="http://schemas.microsoft.com/office/powerpoint/2010/main" val="21049981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Grp="1" noChangeArrowheads="1"/>
          </p:cNvSpPr>
          <p:nvPr>
            <p:ph type="title"/>
          </p:nvPr>
        </p:nvSpPr>
        <p:spPr>
          <a:xfrm>
            <a:off x="1959220" y="-163513"/>
            <a:ext cx="7772400" cy="1600201"/>
          </a:xfrm>
        </p:spPr>
        <p:txBody>
          <a:bodyPr vert="horz" lIns="91440" tIns="45720" rIns="100976" bIns="45720" rtlCol="0" anchor="ctr">
            <a:normAutofit/>
          </a:bodyPr>
          <a:lstStyle/>
          <a:p>
            <a:pPr marL="36513"/>
            <a:r>
              <a:rPr lang="da-DK" sz="3100">
                <a:solidFill>
                  <a:srgbClr val="F8E950"/>
                </a:solidFill>
                <a:ea typeface="ＭＳ Ｐゴシック" charset="0"/>
                <a:cs typeface="ＭＳ Ｐゴシック" charset="0"/>
              </a:rPr>
              <a:t>Typer af affektreguleringssystemer</a:t>
            </a:r>
          </a:p>
        </p:txBody>
      </p:sp>
      <p:grpSp>
        <p:nvGrpSpPr>
          <p:cNvPr id="28674" name="Group 2"/>
          <p:cNvGrpSpPr>
            <a:grpSpLocks/>
          </p:cNvGrpSpPr>
          <p:nvPr/>
        </p:nvGrpSpPr>
        <p:grpSpPr bwMode="auto">
          <a:xfrm>
            <a:off x="2667001" y="1600200"/>
            <a:ext cx="2923443" cy="2135188"/>
            <a:chOff x="0" y="0"/>
            <a:chExt cx="4296" cy="2616"/>
          </a:xfrm>
        </p:grpSpPr>
        <p:sp>
          <p:nvSpPr>
            <p:cNvPr id="28691" name="Oval 3"/>
            <p:cNvSpPr>
              <a:spLocks/>
            </p:cNvSpPr>
            <p:nvPr/>
          </p:nvSpPr>
          <p:spPr bwMode="auto">
            <a:xfrm>
              <a:off x="0" y="0"/>
              <a:ext cx="4296" cy="2616"/>
            </a:xfrm>
            <a:prstGeom prst="ellipse">
              <a:avLst/>
            </a:prstGeom>
            <a:solidFill>
              <a:srgbClr val="0033FF"/>
            </a:solidFill>
            <a:ln w="9525">
              <a:solidFill>
                <a:schemeClr val="bg1"/>
              </a:solidFill>
              <a:round/>
              <a:headEnd/>
              <a:tailEnd/>
            </a:ln>
          </p:spPr>
          <p:txBody>
            <a:bodyPr lIns="0" tIns="0" rIns="0" bIns="0"/>
            <a:lstStyle/>
            <a:p>
              <a:pPr defTabSz="457200"/>
              <a:endParaRPr lang="da-DK">
                <a:solidFill>
                  <a:prstClr val="black"/>
                </a:solidFill>
                <a:latin typeface="Calibri"/>
              </a:endParaRPr>
            </a:p>
          </p:txBody>
        </p:sp>
        <p:sp>
          <p:nvSpPr>
            <p:cNvPr id="28692" name="Rectangle 4"/>
            <p:cNvSpPr>
              <a:spLocks/>
            </p:cNvSpPr>
            <p:nvPr/>
          </p:nvSpPr>
          <p:spPr bwMode="auto">
            <a:xfrm>
              <a:off x="627" y="334"/>
              <a:ext cx="3040" cy="1942"/>
            </a:xfrm>
            <a:prstGeom prst="rect">
              <a:avLst/>
            </a:prstGeom>
            <a:noFill/>
            <a:ln w="12700">
              <a:noFill/>
              <a:miter lim="800000"/>
              <a:headEnd/>
              <a:tailEnd/>
            </a:ln>
            <a:extLst>
              <a:ext uri="{909E8E84-426E-40dd-AFC4-6F175D3DCCD1}">
                <a14:hiddenFill xmlns:a14="http://schemas.microsoft.com/office/drawing/2010/main" xmlns="">
                  <a:solidFill>
                    <a:srgbClr val="FFFFFF"/>
                  </a:solidFill>
                </a14:hiddenFill>
              </a:ext>
            </a:extLst>
          </p:spPr>
          <p:txBody>
            <a:bodyPr wrap="none" lIns="38100" tIns="38100" rIns="115778" bIns="38100" anchor="ctr">
              <a:spAutoFit/>
            </a:bodyPr>
            <a:lstStyle/>
            <a:p>
              <a:pPr marL="17463" algn="ctr" defTabSz="457200"/>
              <a:r>
                <a:rPr lang="da-DK" sz="1400" b="1">
                  <a:solidFill>
                    <a:srgbClr val="C0EDFE"/>
                  </a:solidFill>
                  <a:latin typeface="Calibri"/>
                  <a:cs typeface="Comic Sans MS" charset="0"/>
                  <a:sym typeface="Comic Sans MS" charset="0"/>
                </a:rPr>
                <a:t>Tilskyndelses/resurse-</a:t>
              </a:r>
            </a:p>
            <a:p>
              <a:pPr marL="17463" algn="ctr" defTabSz="457200"/>
              <a:r>
                <a:rPr lang="da-DK" sz="1400" b="1">
                  <a:solidFill>
                    <a:srgbClr val="C0EDFE"/>
                  </a:solidFill>
                  <a:latin typeface="Calibri"/>
                  <a:cs typeface="Comic Sans MS" charset="0"/>
                  <a:sym typeface="Comic Sans MS" charset="0"/>
                </a:rPr>
                <a:t>fokuseret</a:t>
              </a:r>
            </a:p>
            <a:p>
              <a:pPr marL="17463" algn="ctr" defTabSz="457200"/>
              <a:endParaRPr lang="da-DK" sz="1400">
                <a:solidFill>
                  <a:srgbClr val="C0EDFE"/>
                </a:solidFill>
                <a:latin typeface="Calibri"/>
                <a:cs typeface="Comic Sans MS" charset="0"/>
                <a:sym typeface="Comic Sans MS" charset="0"/>
              </a:endParaRPr>
            </a:p>
            <a:p>
              <a:pPr marL="17463" algn="ctr" defTabSz="457200"/>
              <a:r>
                <a:rPr lang="da-DK" sz="1400">
                  <a:solidFill>
                    <a:srgbClr val="C0EDFE"/>
                  </a:solidFill>
                  <a:latin typeface="Calibri"/>
                  <a:cs typeface="Comic Sans MS" charset="0"/>
                  <a:sym typeface="Comic Sans MS" charset="0"/>
                </a:rPr>
                <a:t>At ønske, forfølge, </a:t>
              </a:r>
            </a:p>
            <a:p>
              <a:pPr marL="17463" algn="ctr" defTabSz="457200"/>
              <a:r>
                <a:rPr lang="da-DK" sz="1400">
                  <a:solidFill>
                    <a:srgbClr val="C0EDFE"/>
                  </a:solidFill>
                  <a:latin typeface="Calibri"/>
                  <a:cs typeface="Comic Sans MS" charset="0"/>
                  <a:sym typeface="Comic Sans MS" charset="0"/>
                </a:rPr>
                <a:t>opnå og konsumere noget</a:t>
              </a:r>
            </a:p>
            <a:p>
              <a:pPr marL="17463" algn="ctr" defTabSz="457200"/>
              <a:endParaRPr lang="da-DK" sz="1400">
                <a:solidFill>
                  <a:srgbClr val="C0EDFE"/>
                </a:solidFill>
                <a:latin typeface="Calibri"/>
                <a:cs typeface="Comic Sans MS" charset="0"/>
                <a:sym typeface="Comic Sans MS" charset="0"/>
              </a:endParaRPr>
            </a:p>
            <a:p>
              <a:pPr marL="17463" algn="ctr" defTabSz="457200"/>
              <a:r>
                <a:rPr lang="da-DK" sz="1400">
                  <a:solidFill>
                    <a:srgbClr val="C0EDFE"/>
                  </a:solidFill>
                  <a:latin typeface="Calibri"/>
                  <a:cs typeface="Comic Sans MS" charset="0"/>
                  <a:sym typeface="Comic Sans MS" charset="0"/>
                </a:rPr>
                <a:t>Aktiverer</a:t>
              </a:r>
            </a:p>
          </p:txBody>
        </p:sp>
      </p:grpSp>
      <p:grpSp>
        <p:nvGrpSpPr>
          <p:cNvPr id="28675" name="Group 5"/>
          <p:cNvGrpSpPr>
            <a:grpSpLocks/>
          </p:cNvGrpSpPr>
          <p:nvPr/>
        </p:nvGrpSpPr>
        <p:grpSpPr bwMode="auto">
          <a:xfrm>
            <a:off x="6286501" y="1600200"/>
            <a:ext cx="3113943" cy="2057400"/>
            <a:chOff x="0" y="0"/>
            <a:chExt cx="4576" cy="2520"/>
          </a:xfrm>
          <a:solidFill>
            <a:srgbClr val="008000"/>
          </a:solidFill>
        </p:grpSpPr>
        <p:sp>
          <p:nvSpPr>
            <p:cNvPr id="28689" name="Oval 6"/>
            <p:cNvSpPr>
              <a:spLocks/>
            </p:cNvSpPr>
            <p:nvPr/>
          </p:nvSpPr>
          <p:spPr bwMode="auto">
            <a:xfrm>
              <a:off x="0" y="0"/>
              <a:ext cx="4576" cy="2520"/>
            </a:xfrm>
            <a:prstGeom prst="ellipse">
              <a:avLst/>
            </a:prstGeom>
            <a:grpFill/>
            <a:ln w="9525">
              <a:solidFill>
                <a:srgbClr val="CCFFCC"/>
              </a:solidFill>
              <a:round/>
              <a:headEnd/>
              <a:tailEnd/>
            </a:ln>
          </p:spPr>
          <p:txBody>
            <a:bodyPr lIns="0" tIns="0" rIns="0" bIns="0"/>
            <a:lstStyle/>
            <a:p>
              <a:pPr defTabSz="457200"/>
              <a:endParaRPr lang="da-DK">
                <a:solidFill>
                  <a:prstClr val="black"/>
                </a:solidFill>
                <a:latin typeface="Calibri"/>
              </a:endParaRPr>
            </a:p>
          </p:txBody>
        </p:sp>
        <p:sp>
          <p:nvSpPr>
            <p:cNvPr id="28690" name="Rectangle 7"/>
            <p:cNvSpPr>
              <a:spLocks/>
            </p:cNvSpPr>
            <p:nvPr/>
          </p:nvSpPr>
          <p:spPr bwMode="auto">
            <a:xfrm>
              <a:off x="728" y="409"/>
              <a:ext cx="3117" cy="1678"/>
            </a:xfrm>
            <a:prstGeom prst="rect">
              <a:avLst/>
            </a:prstGeom>
            <a:grpFill/>
            <a:ln>
              <a:noFill/>
            </a:ln>
            <a:extLst>
              <a:ext uri="{91240B29-F687-4f45-9708-019B960494DF}">
                <a14:hiddenLine xmlns:a14="http://schemas.microsoft.com/office/drawing/2010/main" xmlns="" w="12700">
                  <a:solidFill>
                    <a:schemeClr val="tx1"/>
                  </a:solidFill>
                  <a:miter lim="800000"/>
                  <a:headEnd/>
                  <a:tailEnd/>
                </a14:hiddenLine>
              </a:ext>
            </a:extLst>
          </p:spPr>
          <p:txBody>
            <a:bodyPr wrap="none" lIns="38100" tIns="38100" rIns="115778" bIns="38100" anchor="ctr">
              <a:spAutoFit/>
            </a:bodyPr>
            <a:lstStyle/>
            <a:p>
              <a:pPr marL="17463" algn="ctr" defTabSz="457200"/>
              <a:r>
                <a:rPr lang="da-DK" sz="1400" b="1">
                  <a:solidFill>
                    <a:srgbClr val="C2E5A6"/>
                  </a:solidFill>
                  <a:latin typeface="Calibri"/>
                  <a:cs typeface="Comic Sans MS" charset="0"/>
                  <a:sym typeface="Comic Sans MS" charset="0"/>
                </a:rPr>
                <a:t>Uden-ønsker/tilknytnings-</a:t>
              </a:r>
            </a:p>
            <a:p>
              <a:pPr marL="17463" algn="ctr" defTabSz="457200"/>
              <a:r>
                <a:rPr lang="da-DK" sz="1400" b="1">
                  <a:solidFill>
                    <a:srgbClr val="C2E5A6"/>
                  </a:solidFill>
                  <a:latin typeface="Calibri"/>
                  <a:cs typeface="Comic Sans MS" charset="0"/>
                  <a:sym typeface="Comic Sans MS" charset="0"/>
                </a:rPr>
                <a:t>fokuseret</a:t>
              </a:r>
            </a:p>
            <a:p>
              <a:pPr marL="17463" algn="ctr" defTabSz="457200"/>
              <a:endParaRPr lang="da-DK" sz="1400">
                <a:solidFill>
                  <a:srgbClr val="C2E5A6"/>
                </a:solidFill>
                <a:latin typeface="Calibri"/>
                <a:cs typeface="Comic Sans MS" charset="0"/>
                <a:sym typeface="Comic Sans MS" charset="0"/>
              </a:endParaRPr>
            </a:p>
            <a:p>
              <a:pPr marL="17463" algn="ctr" defTabSz="457200"/>
              <a:r>
                <a:rPr lang="da-DK" sz="1400">
                  <a:solidFill>
                    <a:srgbClr val="C2E5A6"/>
                  </a:solidFill>
                  <a:latin typeface="Calibri"/>
                  <a:cs typeface="Comic Sans MS" charset="0"/>
                  <a:sym typeface="Comic Sans MS" charset="0"/>
                </a:rPr>
                <a:t>Tryghed - venlighed</a:t>
              </a:r>
            </a:p>
            <a:p>
              <a:pPr marL="17463" algn="ctr" defTabSz="457200"/>
              <a:endParaRPr lang="da-DK" sz="1400">
                <a:solidFill>
                  <a:srgbClr val="C2E5A6"/>
                </a:solidFill>
                <a:latin typeface="Calibri"/>
                <a:cs typeface="Comic Sans MS" charset="0"/>
                <a:sym typeface="Comic Sans MS" charset="0"/>
              </a:endParaRPr>
            </a:p>
            <a:p>
              <a:pPr marL="17463" algn="ctr" defTabSz="457200"/>
              <a:r>
                <a:rPr lang="da-DK" sz="1400">
                  <a:solidFill>
                    <a:srgbClr val="C2E5A6"/>
                  </a:solidFill>
                  <a:latin typeface="Calibri"/>
                  <a:cs typeface="Comic Sans MS" charset="0"/>
                  <a:sym typeface="Comic Sans MS" charset="0"/>
                </a:rPr>
                <a:t>Beroliger</a:t>
              </a:r>
            </a:p>
          </p:txBody>
        </p:sp>
      </p:grpSp>
      <p:grpSp>
        <p:nvGrpSpPr>
          <p:cNvPr id="28676" name="Group 8"/>
          <p:cNvGrpSpPr>
            <a:grpSpLocks/>
          </p:cNvGrpSpPr>
          <p:nvPr/>
        </p:nvGrpSpPr>
        <p:grpSpPr bwMode="auto">
          <a:xfrm>
            <a:off x="4495799" y="3886202"/>
            <a:ext cx="2857500" cy="1979613"/>
            <a:chOff x="0" y="0"/>
            <a:chExt cx="4200" cy="2424"/>
          </a:xfrm>
        </p:grpSpPr>
        <p:sp>
          <p:nvSpPr>
            <p:cNvPr id="28687" name="Oval 9"/>
            <p:cNvSpPr>
              <a:spLocks/>
            </p:cNvSpPr>
            <p:nvPr/>
          </p:nvSpPr>
          <p:spPr bwMode="auto">
            <a:xfrm>
              <a:off x="0" y="0"/>
              <a:ext cx="4200" cy="2424"/>
            </a:xfrm>
            <a:prstGeom prst="ellipse">
              <a:avLst/>
            </a:prstGeom>
            <a:solidFill>
              <a:srgbClr val="FF3300"/>
            </a:solidFill>
            <a:ln w="9525">
              <a:solidFill>
                <a:srgbClr val="FBC01E"/>
              </a:solidFill>
              <a:round/>
              <a:headEnd/>
              <a:tailEnd/>
            </a:ln>
          </p:spPr>
          <p:txBody>
            <a:bodyPr lIns="0" tIns="0" rIns="0" bIns="0"/>
            <a:lstStyle/>
            <a:p>
              <a:pPr defTabSz="457200"/>
              <a:endParaRPr lang="da-DK">
                <a:solidFill>
                  <a:prstClr val="black"/>
                </a:solidFill>
                <a:latin typeface="Calibri"/>
              </a:endParaRPr>
            </a:p>
          </p:txBody>
        </p:sp>
        <p:sp>
          <p:nvSpPr>
            <p:cNvPr id="28688" name="Rectangle 10"/>
            <p:cNvSpPr>
              <a:spLocks/>
            </p:cNvSpPr>
            <p:nvPr/>
          </p:nvSpPr>
          <p:spPr bwMode="auto">
            <a:xfrm>
              <a:off x="73" y="373"/>
              <a:ext cx="4053" cy="16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38100" tIns="38100" rIns="115778" bIns="38100" anchor="ctr">
              <a:spAutoFit/>
            </a:bodyPr>
            <a:lstStyle/>
            <a:p>
              <a:pPr marL="17463" algn="ctr" defTabSz="457200"/>
              <a:r>
                <a:rPr lang="en-US" sz="1400" b="1" err="1">
                  <a:solidFill>
                    <a:srgbClr val="FED1CF"/>
                  </a:solidFill>
                  <a:latin typeface="Calibri"/>
                  <a:cs typeface="Comic Sans MS" charset="0"/>
                  <a:sym typeface="Comic Sans MS" charset="0"/>
                </a:rPr>
                <a:t>Trusselsfokuseret</a:t>
              </a:r>
              <a:endParaRPr lang="en-US" sz="1400" b="1">
                <a:solidFill>
                  <a:srgbClr val="FED1CF"/>
                </a:solidFill>
                <a:latin typeface="Calibri"/>
                <a:cs typeface="Comic Sans MS" charset="0"/>
                <a:sym typeface="Comic Sans MS" charset="0"/>
              </a:endParaRPr>
            </a:p>
            <a:p>
              <a:pPr marL="17463" algn="ctr" defTabSz="457200"/>
              <a:endParaRPr lang="en-US" sz="1400">
                <a:solidFill>
                  <a:srgbClr val="FED1CF"/>
                </a:solidFill>
                <a:latin typeface="Calibri"/>
                <a:cs typeface="Comic Sans MS" charset="0"/>
                <a:sym typeface="Comic Sans MS" charset="0"/>
              </a:endParaRPr>
            </a:p>
            <a:p>
              <a:pPr marL="17463" algn="ctr" defTabSz="457200"/>
              <a:r>
                <a:rPr lang="en-US" sz="1400" err="1">
                  <a:solidFill>
                    <a:srgbClr val="FED1CF"/>
                  </a:solidFill>
                  <a:latin typeface="Calibri"/>
                  <a:cs typeface="Comic Sans MS" charset="0"/>
                  <a:sym typeface="Comic Sans MS" charset="0"/>
                </a:rPr>
                <a:t>Aktiverer</a:t>
              </a:r>
              <a:r>
                <a:rPr lang="en-US" sz="1400">
                  <a:solidFill>
                    <a:srgbClr val="FED1CF"/>
                  </a:solidFill>
                  <a:latin typeface="Calibri"/>
                  <a:cs typeface="Comic Sans MS" charset="0"/>
                  <a:sym typeface="Comic Sans MS" charset="0"/>
                </a:rPr>
                <a:t> </a:t>
              </a:r>
              <a:r>
                <a:rPr lang="en-US" sz="1400" err="1">
                  <a:solidFill>
                    <a:srgbClr val="FED1CF"/>
                  </a:solidFill>
                  <a:latin typeface="Calibri"/>
                  <a:cs typeface="Comic Sans MS" charset="0"/>
                  <a:sym typeface="Comic Sans MS" charset="0"/>
                </a:rPr>
                <a:t>søgning</a:t>
              </a:r>
              <a:r>
                <a:rPr lang="en-US" sz="1400">
                  <a:solidFill>
                    <a:srgbClr val="FED1CF"/>
                  </a:solidFill>
                  <a:latin typeface="Calibri"/>
                  <a:cs typeface="Comic Sans MS" charset="0"/>
                  <a:sym typeface="Comic Sans MS" charset="0"/>
                </a:rPr>
                <a:t> </a:t>
              </a:r>
              <a:r>
                <a:rPr lang="en-US" sz="1400" err="1">
                  <a:solidFill>
                    <a:srgbClr val="FED1CF"/>
                  </a:solidFill>
                  <a:latin typeface="Calibri"/>
                  <a:cs typeface="Comic Sans MS" charset="0"/>
                  <a:sym typeface="Comic Sans MS" charset="0"/>
                </a:rPr>
                <a:t>af</a:t>
              </a:r>
              <a:r>
                <a:rPr lang="en-US" sz="1400">
                  <a:solidFill>
                    <a:srgbClr val="FED1CF"/>
                  </a:solidFill>
                  <a:latin typeface="Calibri"/>
                  <a:cs typeface="Comic Sans MS" charset="0"/>
                  <a:sym typeface="Comic Sans MS" charset="0"/>
                </a:rPr>
                <a:t> </a:t>
              </a:r>
              <a:r>
                <a:rPr lang="en-US" sz="1400" err="1">
                  <a:solidFill>
                    <a:srgbClr val="FED1CF"/>
                  </a:solidFill>
                  <a:latin typeface="Calibri"/>
                  <a:cs typeface="Comic Sans MS" charset="0"/>
                  <a:sym typeface="Comic Sans MS" charset="0"/>
                </a:rPr>
                <a:t>beskyttelse</a:t>
              </a:r>
              <a:r>
                <a:rPr lang="en-US" sz="1400">
                  <a:solidFill>
                    <a:srgbClr val="FED1CF"/>
                  </a:solidFill>
                  <a:latin typeface="Calibri"/>
                  <a:cs typeface="Comic Sans MS" charset="0"/>
                  <a:sym typeface="Comic Sans MS" charset="0"/>
                </a:rPr>
                <a:t> </a:t>
              </a:r>
              <a:r>
                <a:rPr lang="en-US" sz="1400" err="1">
                  <a:solidFill>
                    <a:srgbClr val="FED1CF"/>
                  </a:solidFill>
                  <a:latin typeface="Calibri"/>
                  <a:cs typeface="Comic Sans MS" charset="0"/>
                  <a:sym typeface="Comic Sans MS" charset="0"/>
                </a:rPr>
                <a:t>og</a:t>
              </a:r>
              <a:r>
                <a:rPr lang="en-US" sz="1400">
                  <a:solidFill>
                    <a:srgbClr val="FED1CF"/>
                  </a:solidFill>
                  <a:latin typeface="Calibri"/>
                  <a:cs typeface="Comic Sans MS" charset="0"/>
                  <a:sym typeface="Comic Sans MS" charset="0"/>
                </a:rPr>
                <a:t> </a:t>
              </a:r>
            </a:p>
            <a:p>
              <a:pPr marL="17463" algn="ctr" defTabSz="457200"/>
              <a:r>
                <a:rPr lang="en-US" sz="1400" err="1">
                  <a:solidFill>
                    <a:srgbClr val="FED1CF"/>
                  </a:solidFill>
                  <a:latin typeface="Calibri"/>
                  <a:cs typeface="Comic Sans MS" charset="0"/>
                  <a:sym typeface="Comic Sans MS" charset="0"/>
                </a:rPr>
                <a:t>sikkerhed</a:t>
              </a:r>
              <a:endParaRPr lang="en-US" sz="1400">
                <a:solidFill>
                  <a:srgbClr val="FED1CF"/>
                </a:solidFill>
                <a:latin typeface="Calibri"/>
                <a:cs typeface="Comic Sans MS" charset="0"/>
                <a:sym typeface="Comic Sans MS" charset="0"/>
              </a:endParaRPr>
            </a:p>
            <a:p>
              <a:pPr marL="17463" algn="ctr" defTabSz="457200"/>
              <a:endParaRPr lang="en-US" sz="1400">
                <a:solidFill>
                  <a:srgbClr val="FED1CF"/>
                </a:solidFill>
                <a:latin typeface="Calibri"/>
                <a:cs typeface="Comic Sans MS" charset="0"/>
                <a:sym typeface="Comic Sans MS" charset="0"/>
              </a:endParaRPr>
            </a:p>
            <a:p>
              <a:pPr marL="17463" algn="ctr" defTabSz="457200"/>
              <a:r>
                <a:rPr lang="en-US" sz="1400" err="1">
                  <a:solidFill>
                    <a:srgbClr val="FED1CF"/>
                  </a:solidFill>
                  <a:latin typeface="Calibri"/>
                  <a:cs typeface="Comic Sans MS" charset="0"/>
                  <a:sym typeface="Comic Sans MS" charset="0"/>
                </a:rPr>
                <a:t>Aktiverer</a:t>
              </a:r>
              <a:r>
                <a:rPr lang="en-US" sz="1400">
                  <a:solidFill>
                    <a:srgbClr val="FED1CF"/>
                  </a:solidFill>
                  <a:latin typeface="Calibri"/>
                  <a:cs typeface="Comic Sans MS" charset="0"/>
                  <a:sym typeface="Comic Sans MS" charset="0"/>
                </a:rPr>
                <a:t> / </a:t>
              </a:r>
              <a:r>
                <a:rPr lang="en-US" sz="1400" err="1">
                  <a:solidFill>
                    <a:srgbClr val="FED1CF"/>
                  </a:solidFill>
                  <a:latin typeface="Calibri"/>
                  <a:cs typeface="Comic Sans MS" charset="0"/>
                  <a:sym typeface="Comic Sans MS" charset="0"/>
                </a:rPr>
                <a:t>hæmmer</a:t>
              </a:r>
              <a:endParaRPr lang="en-US" sz="1400">
                <a:solidFill>
                  <a:srgbClr val="FED1CF"/>
                </a:solidFill>
                <a:latin typeface="Calibri"/>
                <a:cs typeface="Comic Sans MS" charset="0"/>
                <a:sym typeface="Comic Sans MS" charset="0"/>
              </a:endParaRPr>
            </a:p>
          </p:txBody>
        </p:sp>
      </p:grpSp>
      <p:sp>
        <p:nvSpPr>
          <p:cNvPr id="28677" name="Line 11"/>
          <p:cNvSpPr>
            <a:spLocks noChangeShapeType="1"/>
          </p:cNvSpPr>
          <p:nvPr/>
        </p:nvSpPr>
        <p:spPr bwMode="auto">
          <a:xfrm>
            <a:off x="5741379" y="2411439"/>
            <a:ext cx="479181" cy="1588"/>
          </a:xfrm>
          <a:prstGeom prst="line">
            <a:avLst/>
          </a:prstGeom>
          <a:noFill/>
          <a:ln w="381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pPr defTabSz="457200"/>
            <a:endParaRPr lang="da-DK">
              <a:solidFill>
                <a:prstClr val="black"/>
              </a:solidFill>
              <a:latin typeface="Calibri"/>
            </a:endParaRPr>
          </a:p>
        </p:txBody>
      </p:sp>
      <p:sp>
        <p:nvSpPr>
          <p:cNvPr id="28678" name="Line 12"/>
          <p:cNvSpPr>
            <a:spLocks noChangeShapeType="1"/>
          </p:cNvSpPr>
          <p:nvPr/>
        </p:nvSpPr>
        <p:spPr bwMode="auto">
          <a:xfrm rot="10800000">
            <a:off x="5715000" y="2617761"/>
            <a:ext cx="457200" cy="1588"/>
          </a:xfrm>
          <a:prstGeom prst="line">
            <a:avLst/>
          </a:prstGeom>
          <a:noFill/>
          <a:ln w="381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pPr defTabSz="457200"/>
            <a:endParaRPr lang="da-DK">
              <a:solidFill>
                <a:prstClr val="black"/>
              </a:solidFill>
              <a:latin typeface="Calibri"/>
            </a:endParaRPr>
          </a:p>
        </p:txBody>
      </p:sp>
      <p:sp>
        <p:nvSpPr>
          <p:cNvPr id="28679" name="Line 13"/>
          <p:cNvSpPr>
            <a:spLocks noChangeShapeType="1"/>
          </p:cNvSpPr>
          <p:nvPr/>
        </p:nvSpPr>
        <p:spPr bwMode="auto">
          <a:xfrm flipH="1">
            <a:off x="7256009" y="3886201"/>
            <a:ext cx="381000" cy="457200"/>
          </a:xfrm>
          <a:prstGeom prst="line">
            <a:avLst/>
          </a:prstGeom>
          <a:noFill/>
          <a:ln w="381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pPr defTabSz="457200"/>
            <a:endParaRPr lang="da-DK">
              <a:solidFill>
                <a:prstClr val="black"/>
              </a:solidFill>
              <a:latin typeface="Calibri"/>
            </a:endParaRPr>
          </a:p>
        </p:txBody>
      </p:sp>
      <p:sp>
        <p:nvSpPr>
          <p:cNvPr id="28680" name="Line 14"/>
          <p:cNvSpPr>
            <a:spLocks noChangeShapeType="1"/>
          </p:cNvSpPr>
          <p:nvPr/>
        </p:nvSpPr>
        <p:spPr bwMode="auto">
          <a:xfrm rot="10800000" flipH="1">
            <a:off x="7124699" y="3808415"/>
            <a:ext cx="228600" cy="306387"/>
          </a:xfrm>
          <a:prstGeom prst="line">
            <a:avLst/>
          </a:prstGeom>
          <a:noFill/>
          <a:ln w="381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pPr defTabSz="457200"/>
            <a:endParaRPr lang="da-DK">
              <a:solidFill>
                <a:prstClr val="black"/>
              </a:solidFill>
              <a:latin typeface="Calibri"/>
            </a:endParaRPr>
          </a:p>
        </p:txBody>
      </p:sp>
      <p:sp>
        <p:nvSpPr>
          <p:cNvPr id="28681" name="Line 15"/>
          <p:cNvSpPr>
            <a:spLocks noChangeShapeType="1"/>
          </p:cNvSpPr>
          <p:nvPr/>
        </p:nvSpPr>
        <p:spPr bwMode="auto">
          <a:xfrm rot="10800000">
            <a:off x="4667929" y="3696494"/>
            <a:ext cx="321656" cy="379414"/>
          </a:xfrm>
          <a:prstGeom prst="line">
            <a:avLst/>
          </a:prstGeom>
          <a:noFill/>
          <a:ln w="381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pPr defTabSz="457200"/>
            <a:endParaRPr lang="da-DK">
              <a:solidFill>
                <a:prstClr val="black"/>
              </a:solidFill>
              <a:latin typeface="Calibri"/>
            </a:endParaRPr>
          </a:p>
        </p:txBody>
      </p:sp>
      <p:sp>
        <p:nvSpPr>
          <p:cNvPr id="28682" name="Line 16"/>
          <p:cNvSpPr>
            <a:spLocks noChangeShapeType="1"/>
          </p:cNvSpPr>
          <p:nvPr/>
        </p:nvSpPr>
        <p:spPr bwMode="auto">
          <a:xfrm>
            <a:off x="4389660" y="3808413"/>
            <a:ext cx="381000" cy="428957"/>
          </a:xfrm>
          <a:prstGeom prst="line">
            <a:avLst/>
          </a:prstGeom>
          <a:noFill/>
          <a:ln w="381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pPr defTabSz="457200"/>
            <a:endParaRPr lang="da-DK">
              <a:solidFill>
                <a:prstClr val="black"/>
              </a:solidFill>
              <a:latin typeface="Calibri"/>
            </a:endParaRPr>
          </a:p>
        </p:txBody>
      </p:sp>
      <p:sp>
        <p:nvSpPr>
          <p:cNvPr id="28683" name="Rectangle 17"/>
          <p:cNvSpPr>
            <a:spLocks/>
          </p:cNvSpPr>
          <p:nvPr/>
        </p:nvSpPr>
        <p:spPr bwMode="auto">
          <a:xfrm>
            <a:off x="7391402" y="5865815"/>
            <a:ext cx="1742893" cy="1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8207" bIns="0">
            <a:spAutoFit/>
          </a:bodyPr>
          <a:lstStyle/>
          <a:p>
            <a:pPr marL="36513" defTabSz="457200"/>
            <a:r>
              <a:rPr lang="en-US" sz="1100">
                <a:solidFill>
                  <a:srgbClr val="FFFFFF"/>
                </a:solidFill>
                <a:latin typeface="Calibri"/>
                <a:cs typeface="Comic Sans MS" charset="0"/>
                <a:sym typeface="Comic Sans MS" charset="0"/>
              </a:rPr>
              <a:t>Fra Paul Gilbert 2014 (</a:t>
            </a:r>
            <a:r>
              <a:rPr lang="en-US" sz="1100" err="1">
                <a:solidFill>
                  <a:srgbClr val="FFFFFF"/>
                </a:solidFill>
                <a:latin typeface="Calibri"/>
                <a:cs typeface="Comic Sans MS" charset="0"/>
                <a:sym typeface="Comic Sans MS" charset="0"/>
              </a:rPr>
              <a:t>Isager</a:t>
            </a:r>
            <a:r>
              <a:rPr lang="en-US" sz="1100">
                <a:solidFill>
                  <a:srgbClr val="FFFFFF"/>
                </a:solidFill>
                <a:latin typeface="Calibri"/>
                <a:cs typeface="Comic Sans MS" charset="0"/>
                <a:sym typeface="Comic Sans MS" charset="0"/>
              </a:rPr>
              <a:t>)</a:t>
            </a:r>
          </a:p>
        </p:txBody>
      </p:sp>
      <p:sp>
        <p:nvSpPr>
          <p:cNvPr id="28684" name="Rectangle 18"/>
          <p:cNvSpPr>
            <a:spLocks/>
          </p:cNvSpPr>
          <p:nvPr/>
        </p:nvSpPr>
        <p:spPr bwMode="auto">
          <a:xfrm>
            <a:off x="7010401" y="1229018"/>
            <a:ext cx="2071829" cy="2000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8207" bIns="0">
            <a:spAutoFit/>
          </a:bodyPr>
          <a:lstStyle/>
          <a:p>
            <a:pPr marL="36513" defTabSz="457200"/>
            <a:r>
              <a:rPr lang="da-DK" sz="1300">
                <a:solidFill>
                  <a:srgbClr val="3F691E"/>
                </a:solidFill>
                <a:latin typeface="Calibri"/>
                <a:cs typeface="Comic Sans MS" charset="0"/>
                <a:sym typeface="Comic Sans MS" charset="0"/>
              </a:rPr>
              <a:t>Tilfredshed / tryg / forbundet</a:t>
            </a:r>
          </a:p>
        </p:txBody>
      </p:sp>
      <p:sp>
        <p:nvSpPr>
          <p:cNvPr id="28685" name="Rectangle 19"/>
          <p:cNvSpPr>
            <a:spLocks/>
          </p:cNvSpPr>
          <p:nvPr/>
        </p:nvSpPr>
        <p:spPr bwMode="auto">
          <a:xfrm>
            <a:off x="2079381" y="1219202"/>
            <a:ext cx="1969610" cy="2000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8207" bIns="0">
            <a:spAutoFit/>
          </a:bodyPr>
          <a:lstStyle/>
          <a:p>
            <a:pPr marL="36513" defTabSz="457200"/>
            <a:r>
              <a:rPr lang="da-DK" sz="1300">
                <a:solidFill>
                  <a:srgbClr val="003DCC"/>
                </a:solidFill>
                <a:latin typeface="Calibri"/>
                <a:cs typeface="Comic Sans MS" charset="0"/>
                <a:sym typeface="Comic Sans MS" charset="0"/>
              </a:rPr>
              <a:t>Drevet/ spænding / vitalitet</a:t>
            </a:r>
          </a:p>
        </p:txBody>
      </p:sp>
      <p:sp>
        <p:nvSpPr>
          <p:cNvPr id="28686" name="Rectangle 20"/>
          <p:cNvSpPr>
            <a:spLocks/>
          </p:cNvSpPr>
          <p:nvPr/>
        </p:nvSpPr>
        <p:spPr bwMode="auto">
          <a:xfrm>
            <a:off x="5187462" y="6178552"/>
            <a:ext cx="1470382" cy="2000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8207" bIns="0">
            <a:spAutoFit/>
          </a:bodyPr>
          <a:lstStyle/>
          <a:p>
            <a:pPr marL="36513" defTabSz="457200"/>
            <a:r>
              <a:rPr lang="en-US" sz="1300">
                <a:solidFill>
                  <a:srgbClr val="FF2712"/>
                </a:solidFill>
                <a:latin typeface="Calibri"/>
                <a:cs typeface="Comic Sans MS" charset="0"/>
                <a:sym typeface="Comic Sans MS" charset="0"/>
              </a:rPr>
              <a:t>Vrede / angst / afsky</a:t>
            </a:r>
          </a:p>
        </p:txBody>
      </p:sp>
      <p:sp>
        <p:nvSpPr>
          <p:cNvPr id="3" name="Pladsholder til sidefod 2"/>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14083746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10" name="Group 1"/>
          <p:cNvGrpSpPr>
            <a:grpSpLocks/>
          </p:cNvGrpSpPr>
          <p:nvPr/>
        </p:nvGrpSpPr>
        <p:grpSpPr bwMode="auto">
          <a:xfrm>
            <a:off x="4348844" y="179615"/>
            <a:ext cx="3488191" cy="2415812"/>
            <a:chOff x="0" y="0"/>
            <a:chExt cx="5127" cy="2959"/>
          </a:xfrm>
        </p:grpSpPr>
        <p:sp>
          <p:nvSpPr>
            <p:cNvPr id="43019" name="Oval 2"/>
            <p:cNvSpPr>
              <a:spLocks/>
            </p:cNvSpPr>
            <p:nvPr/>
          </p:nvSpPr>
          <p:spPr bwMode="auto">
            <a:xfrm>
              <a:off x="0" y="0"/>
              <a:ext cx="5127" cy="2959"/>
            </a:xfrm>
            <a:prstGeom prst="ellipse">
              <a:avLst/>
            </a:prstGeom>
            <a:solidFill>
              <a:srgbClr val="FF3300"/>
            </a:solidFill>
            <a:ln w="9525">
              <a:solidFill>
                <a:schemeClr val="accent1"/>
              </a:solidFill>
              <a:round/>
              <a:headEnd/>
              <a:tailEnd/>
            </a:ln>
          </p:spPr>
          <p:txBody>
            <a:bodyPr lIns="0" tIns="0" rIns="0" bIns="0"/>
            <a:lstStyle/>
            <a:p>
              <a:pPr defTabSz="457200"/>
              <a:endParaRPr lang="da-DK">
                <a:solidFill>
                  <a:srgbClr val="FFFFFF"/>
                </a:solidFill>
                <a:latin typeface="Calibri"/>
              </a:endParaRPr>
            </a:p>
          </p:txBody>
        </p:sp>
        <p:sp>
          <p:nvSpPr>
            <p:cNvPr id="43020" name="Rectangle 3"/>
            <p:cNvSpPr>
              <a:spLocks/>
            </p:cNvSpPr>
            <p:nvPr/>
          </p:nvSpPr>
          <p:spPr bwMode="auto">
            <a:xfrm>
              <a:off x="245" y="319"/>
              <a:ext cx="4637" cy="2320"/>
            </a:xfrm>
            <a:prstGeom prst="rect">
              <a:avLst/>
            </a:prstGeom>
            <a:noFill/>
            <a:ln w="12700">
              <a:noFill/>
              <a:miter lim="800000"/>
              <a:headEnd/>
              <a:tailEnd/>
            </a:ln>
            <a:extLst>
              <a:ext uri="{909E8E84-426E-40dd-AFC4-6F175D3DCCD1}">
                <a14:hiddenFill xmlns:a14="http://schemas.microsoft.com/office/drawing/2010/main" xmlns="">
                  <a:solidFill>
                    <a:srgbClr val="FFFFFF"/>
                  </a:solidFill>
                </a14:hiddenFill>
              </a:ext>
            </a:extLst>
          </p:spPr>
          <p:txBody>
            <a:bodyPr lIns="38100" tIns="38100" rIns="115778" bIns="38100" anchor="ctr"/>
            <a:lstStyle/>
            <a:p>
              <a:pPr marL="17583" algn="ctr" defTabSz="457200"/>
              <a:r>
                <a:rPr lang="en-US" b="1" err="1">
                  <a:solidFill>
                    <a:srgbClr val="FFFFFF"/>
                  </a:solidFill>
                  <a:latin typeface="Calibri"/>
                  <a:ea typeface="ＭＳ Ｐゴシック" charset="0"/>
                  <a:sym typeface="Comic Sans MS" charset="0"/>
                </a:rPr>
                <a:t>Trusselsfokuseret</a:t>
              </a:r>
              <a:endParaRPr lang="en-US" b="1">
                <a:solidFill>
                  <a:srgbClr val="FFFFFF"/>
                </a:solidFill>
                <a:latin typeface="Calibri"/>
                <a:ea typeface="ＭＳ Ｐゴシック" charset="0"/>
                <a:sym typeface="Comic Sans MS" charset="0"/>
              </a:endParaRPr>
            </a:p>
            <a:p>
              <a:pPr marL="17583" algn="ctr" defTabSz="457200"/>
              <a:endParaRPr lang="en-US">
                <a:solidFill>
                  <a:srgbClr val="FFFFFF"/>
                </a:solidFill>
                <a:latin typeface="Calibri"/>
                <a:ea typeface="ＭＳ Ｐゴシック" charset="0"/>
                <a:sym typeface="Comic Sans MS" charset="0"/>
              </a:endParaRPr>
            </a:p>
            <a:p>
              <a:pPr marL="17583" algn="ctr" defTabSz="457200"/>
              <a:r>
                <a:rPr lang="en-US" err="1">
                  <a:solidFill>
                    <a:srgbClr val="FFFFFF"/>
                  </a:solidFill>
                  <a:latin typeface="Calibri"/>
                  <a:ea typeface="ＭＳ Ｐゴシック" charset="0"/>
                  <a:sym typeface="Comic Sans MS" charset="0"/>
                </a:rPr>
                <a:t>Aktiverer</a:t>
              </a:r>
              <a:r>
                <a:rPr lang="en-US">
                  <a:solidFill>
                    <a:srgbClr val="FFFFFF"/>
                  </a:solidFill>
                  <a:latin typeface="Calibri"/>
                  <a:ea typeface="ＭＳ Ｐゴシック" charset="0"/>
                  <a:sym typeface="Comic Sans MS" charset="0"/>
                </a:rPr>
                <a:t> </a:t>
              </a:r>
              <a:r>
                <a:rPr lang="en-US" err="1">
                  <a:solidFill>
                    <a:srgbClr val="FFFFFF"/>
                  </a:solidFill>
                  <a:latin typeface="Calibri"/>
                  <a:ea typeface="ＭＳ Ｐゴシック" charset="0"/>
                  <a:sym typeface="Comic Sans MS" charset="0"/>
                </a:rPr>
                <a:t>søgning</a:t>
              </a:r>
              <a:r>
                <a:rPr lang="en-US">
                  <a:solidFill>
                    <a:srgbClr val="FFFFFF"/>
                  </a:solidFill>
                  <a:latin typeface="Calibri"/>
                  <a:ea typeface="ＭＳ Ｐゴシック" charset="0"/>
                  <a:sym typeface="Comic Sans MS" charset="0"/>
                </a:rPr>
                <a:t> </a:t>
              </a:r>
              <a:r>
                <a:rPr lang="en-US" err="1">
                  <a:solidFill>
                    <a:srgbClr val="FFFFFF"/>
                  </a:solidFill>
                  <a:latin typeface="Calibri"/>
                  <a:ea typeface="ＭＳ Ｐゴシック" charset="0"/>
                  <a:sym typeface="Comic Sans MS" charset="0"/>
                </a:rPr>
                <a:t>af</a:t>
              </a:r>
              <a:r>
                <a:rPr lang="en-US">
                  <a:solidFill>
                    <a:srgbClr val="FFFFFF"/>
                  </a:solidFill>
                  <a:latin typeface="Calibri"/>
                  <a:ea typeface="ＭＳ Ｐゴシック" charset="0"/>
                  <a:sym typeface="Comic Sans MS" charset="0"/>
                </a:rPr>
                <a:t> </a:t>
              </a:r>
              <a:r>
                <a:rPr lang="en-US" err="1">
                  <a:solidFill>
                    <a:srgbClr val="FFFFFF"/>
                  </a:solidFill>
                  <a:latin typeface="Calibri"/>
                  <a:ea typeface="ＭＳ Ｐゴシック" charset="0"/>
                  <a:sym typeface="Comic Sans MS" charset="0"/>
                </a:rPr>
                <a:t>beskyttelse</a:t>
              </a:r>
              <a:r>
                <a:rPr lang="en-US">
                  <a:solidFill>
                    <a:srgbClr val="FFFFFF"/>
                  </a:solidFill>
                  <a:latin typeface="Calibri"/>
                  <a:ea typeface="ＭＳ Ｐゴシック" charset="0"/>
                  <a:sym typeface="Comic Sans MS" charset="0"/>
                </a:rPr>
                <a:t> </a:t>
              </a:r>
              <a:r>
                <a:rPr lang="en-US" err="1">
                  <a:solidFill>
                    <a:srgbClr val="FFFFFF"/>
                  </a:solidFill>
                  <a:latin typeface="Calibri"/>
                  <a:ea typeface="ＭＳ Ｐゴシック" charset="0"/>
                  <a:sym typeface="Comic Sans MS" charset="0"/>
                </a:rPr>
                <a:t>og</a:t>
              </a:r>
              <a:r>
                <a:rPr lang="en-US">
                  <a:solidFill>
                    <a:srgbClr val="FFFFFF"/>
                  </a:solidFill>
                  <a:latin typeface="Calibri"/>
                  <a:ea typeface="ＭＳ Ｐゴシック" charset="0"/>
                  <a:sym typeface="Comic Sans MS" charset="0"/>
                </a:rPr>
                <a:t> </a:t>
              </a:r>
            </a:p>
            <a:p>
              <a:pPr marL="17583" algn="ctr" defTabSz="457200"/>
              <a:r>
                <a:rPr lang="en-US" err="1">
                  <a:solidFill>
                    <a:srgbClr val="FFFFFF"/>
                  </a:solidFill>
                  <a:latin typeface="Calibri"/>
                  <a:ea typeface="ＭＳ Ｐゴシック" charset="0"/>
                  <a:sym typeface="Comic Sans MS" charset="0"/>
                </a:rPr>
                <a:t>sikkerhed</a:t>
              </a:r>
              <a:endParaRPr lang="en-US">
                <a:solidFill>
                  <a:srgbClr val="FFFFFF"/>
                </a:solidFill>
                <a:latin typeface="Calibri"/>
                <a:ea typeface="ＭＳ Ｐゴシック" charset="0"/>
                <a:sym typeface="Comic Sans MS" charset="0"/>
              </a:endParaRPr>
            </a:p>
            <a:p>
              <a:pPr marL="17583" algn="ctr" defTabSz="457200"/>
              <a:endParaRPr lang="en-US">
                <a:solidFill>
                  <a:srgbClr val="FFFFFF"/>
                </a:solidFill>
                <a:latin typeface="Calibri"/>
                <a:ea typeface="ＭＳ Ｐゴシック" charset="0"/>
                <a:sym typeface="Comic Sans MS" charset="0"/>
              </a:endParaRPr>
            </a:p>
            <a:p>
              <a:pPr marL="17583" algn="ctr" defTabSz="457200"/>
              <a:r>
                <a:rPr lang="en-US" err="1">
                  <a:solidFill>
                    <a:srgbClr val="FFFFFF"/>
                  </a:solidFill>
                  <a:latin typeface="Calibri"/>
                  <a:ea typeface="ＭＳ Ｐゴシック" charset="0"/>
                  <a:sym typeface="Comic Sans MS" charset="0"/>
                </a:rPr>
                <a:t>Aktiverer</a:t>
              </a:r>
              <a:r>
                <a:rPr lang="en-US">
                  <a:solidFill>
                    <a:srgbClr val="FFFFFF"/>
                  </a:solidFill>
                  <a:latin typeface="Calibri"/>
                  <a:ea typeface="ＭＳ Ｐゴシック" charset="0"/>
                  <a:sym typeface="Comic Sans MS" charset="0"/>
                </a:rPr>
                <a:t> / </a:t>
              </a:r>
              <a:r>
                <a:rPr lang="en-US" err="1">
                  <a:solidFill>
                    <a:srgbClr val="FFFFFF"/>
                  </a:solidFill>
                  <a:latin typeface="Calibri"/>
                  <a:ea typeface="ＭＳ Ｐゴシック" charset="0"/>
                  <a:sym typeface="Comic Sans MS" charset="0"/>
                </a:rPr>
                <a:t>hæmmer</a:t>
              </a:r>
              <a:endParaRPr lang="en-US">
                <a:solidFill>
                  <a:srgbClr val="FFFFFF"/>
                </a:solidFill>
                <a:latin typeface="Calibri"/>
                <a:ea typeface="ＭＳ Ｐゴシック" charset="0"/>
                <a:sym typeface="Comic Sans MS" charset="0"/>
              </a:endParaRPr>
            </a:p>
          </p:txBody>
        </p:sp>
      </p:grpSp>
      <p:sp>
        <p:nvSpPr>
          <p:cNvPr id="43011" name="Line 4"/>
          <p:cNvSpPr>
            <a:spLocks noChangeShapeType="1"/>
          </p:cNvSpPr>
          <p:nvPr/>
        </p:nvSpPr>
        <p:spPr bwMode="auto">
          <a:xfrm>
            <a:off x="6629401" y="3579224"/>
            <a:ext cx="1632857" cy="744583"/>
          </a:xfrm>
          <a:prstGeom prst="line">
            <a:avLst/>
          </a:prstGeom>
          <a:noFill/>
          <a:ln w="38100">
            <a:solidFill>
              <a:schemeClr val="accent4"/>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pPr defTabSz="457200"/>
            <a:endParaRPr lang="da-DK">
              <a:solidFill>
                <a:srgbClr val="FFFFFF"/>
              </a:solidFill>
              <a:latin typeface="Calibri"/>
            </a:endParaRPr>
          </a:p>
        </p:txBody>
      </p:sp>
      <p:sp>
        <p:nvSpPr>
          <p:cNvPr id="43012" name="Line 5"/>
          <p:cNvSpPr>
            <a:spLocks noChangeShapeType="1"/>
          </p:cNvSpPr>
          <p:nvPr/>
        </p:nvSpPr>
        <p:spPr bwMode="auto">
          <a:xfrm>
            <a:off x="6096000" y="3526973"/>
            <a:ext cx="0" cy="718457"/>
          </a:xfrm>
          <a:prstGeom prst="line">
            <a:avLst/>
          </a:prstGeom>
          <a:noFill/>
          <a:ln w="38100">
            <a:solidFill>
              <a:schemeClr val="accent4"/>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pPr defTabSz="457200"/>
            <a:endParaRPr lang="da-DK">
              <a:solidFill>
                <a:srgbClr val="FFFFFF"/>
              </a:solidFill>
              <a:latin typeface="Calibri"/>
            </a:endParaRPr>
          </a:p>
        </p:txBody>
      </p:sp>
      <p:sp>
        <p:nvSpPr>
          <p:cNvPr id="43013" name="Line 6"/>
          <p:cNvSpPr>
            <a:spLocks noChangeShapeType="1"/>
          </p:cNvSpPr>
          <p:nvPr/>
        </p:nvSpPr>
        <p:spPr bwMode="auto">
          <a:xfrm flipH="1">
            <a:off x="3755571" y="3566161"/>
            <a:ext cx="1752600" cy="764177"/>
          </a:xfrm>
          <a:prstGeom prst="line">
            <a:avLst/>
          </a:prstGeom>
          <a:noFill/>
          <a:ln w="38100">
            <a:solidFill>
              <a:schemeClr val="accent4"/>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pPr defTabSz="457200"/>
            <a:endParaRPr lang="da-DK">
              <a:solidFill>
                <a:srgbClr val="FFFFFF"/>
              </a:solidFill>
              <a:latin typeface="Calibri"/>
            </a:endParaRPr>
          </a:p>
        </p:txBody>
      </p:sp>
      <p:sp>
        <p:nvSpPr>
          <p:cNvPr id="43014" name="Line 7"/>
          <p:cNvSpPr>
            <a:spLocks noChangeShapeType="1"/>
          </p:cNvSpPr>
          <p:nvPr/>
        </p:nvSpPr>
        <p:spPr bwMode="auto">
          <a:xfrm>
            <a:off x="6096000" y="2693399"/>
            <a:ext cx="0" cy="474345"/>
          </a:xfrm>
          <a:prstGeom prst="line">
            <a:avLst/>
          </a:prstGeom>
          <a:noFill/>
          <a:ln w="38100">
            <a:solidFill>
              <a:schemeClr val="accent4"/>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pPr defTabSz="457200"/>
            <a:endParaRPr lang="da-DK">
              <a:solidFill>
                <a:srgbClr val="FFFFFF"/>
              </a:solidFill>
              <a:latin typeface="Calibri"/>
            </a:endParaRPr>
          </a:p>
        </p:txBody>
      </p:sp>
      <p:sp>
        <p:nvSpPr>
          <p:cNvPr id="43015" name="Rectangle 8"/>
          <p:cNvSpPr>
            <a:spLocks/>
          </p:cNvSpPr>
          <p:nvPr/>
        </p:nvSpPr>
        <p:spPr bwMode="auto">
          <a:xfrm>
            <a:off x="5714056" y="3128554"/>
            <a:ext cx="79767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9" bIns="0">
            <a:spAutoFit/>
          </a:bodyPr>
          <a:lstStyle/>
          <a:p>
            <a:pPr marL="35899" defTabSz="457200"/>
            <a:r>
              <a:rPr lang="en-US" sz="2400" b="1">
                <a:solidFill>
                  <a:srgbClr val="FFFFFF"/>
                </a:solidFill>
                <a:latin typeface="Calibri"/>
                <a:ea typeface="ＭＳ Ｐゴシック" charset="0"/>
                <a:sym typeface="Comic Sans MS" charset="0"/>
              </a:rPr>
              <a:t>Angst</a:t>
            </a:r>
          </a:p>
        </p:txBody>
      </p:sp>
      <p:sp>
        <p:nvSpPr>
          <p:cNvPr id="43016" name="Rectangle 9"/>
          <p:cNvSpPr>
            <a:spLocks/>
          </p:cNvSpPr>
          <p:nvPr/>
        </p:nvSpPr>
        <p:spPr bwMode="auto">
          <a:xfrm>
            <a:off x="4934999" y="4434861"/>
            <a:ext cx="3090418" cy="1538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9" bIns="0">
            <a:spAutoFit/>
          </a:bodyPr>
          <a:lstStyle/>
          <a:p>
            <a:pPr marL="35899" defTabSz="457200"/>
            <a:r>
              <a:rPr lang="en-US" sz="2000" b="1">
                <a:solidFill>
                  <a:srgbClr val="FFFFFF"/>
                </a:solidFill>
                <a:latin typeface="Calibri"/>
                <a:ea typeface="ＭＳ Ｐゴシック" charset="0"/>
                <a:sym typeface="Comic Sans MS" charset="0"/>
              </a:rPr>
              <a:t>Opmærksomhed / </a:t>
            </a:r>
            <a:r>
              <a:rPr lang="en-US" sz="2000" b="1" err="1">
                <a:solidFill>
                  <a:srgbClr val="FFFFFF"/>
                </a:solidFill>
                <a:latin typeface="Calibri"/>
                <a:ea typeface="ＭＳ Ｐゴシック" charset="0"/>
                <a:sym typeface="Comic Sans MS" charset="0"/>
              </a:rPr>
              <a:t>tænkning</a:t>
            </a:r>
            <a:endParaRPr lang="en-US" sz="2000" b="1">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smalt</a:t>
            </a:r>
            <a:r>
              <a:rPr lang="en-US" sz="2000">
                <a:solidFill>
                  <a:srgbClr val="FFFFFF"/>
                </a:solidFill>
                <a:latin typeface="Calibri"/>
                <a:ea typeface="ＭＳ Ｐゴシック" charset="0"/>
                <a:sym typeface="Comic Sans MS" charset="0"/>
              </a:rPr>
              <a:t> </a:t>
            </a:r>
            <a:r>
              <a:rPr lang="en-US" sz="2000" err="1">
                <a:solidFill>
                  <a:srgbClr val="FFFFFF"/>
                </a:solidFill>
                <a:latin typeface="Calibri"/>
                <a:ea typeface="ＭＳ Ｐゴシック" charset="0"/>
                <a:sym typeface="Comic Sans MS" charset="0"/>
              </a:rPr>
              <a:t>fokuseret</a:t>
            </a:r>
            <a:endParaRPr lang="en-US" sz="2000">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a:solidFill>
                  <a:srgbClr val="FFFFFF"/>
                </a:solidFill>
                <a:latin typeface="Calibri"/>
                <a:ea typeface="ＭＳ Ｐゴシック" charset="0"/>
                <a:sym typeface="Comic Sans MS" charset="0"/>
              </a:rPr>
              <a:t>Fare - </a:t>
            </a:r>
            <a:r>
              <a:rPr lang="en-US" sz="2000" err="1">
                <a:solidFill>
                  <a:srgbClr val="FFFFFF"/>
                </a:solidFill>
                <a:latin typeface="Calibri"/>
                <a:ea typeface="ＭＳ Ｐゴシック" charset="0"/>
                <a:sym typeface="Comic Sans MS" charset="0"/>
              </a:rPr>
              <a:t>trussel</a:t>
            </a:r>
            <a:endParaRPr lang="en-US" sz="2000">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a:solidFill>
                  <a:srgbClr val="FFFFFF"/>
                </a:solidFill>
                <a:latin typeface="Calibri"/>
                <a:ea typeface="ＭＳ Ｐゴシック" charset="0"/>
                <a:sym typeface="Comic Sans MS" charset="0"/>
              </a:rPr>
              <a:t>Scanner - </a:t>
            </a:r>
            <a:r>
              <a:rPr lang="en-US" sz="2000" err="1">
                <a:solidFill>
                  <a:srgbClr val="FFFFFF"/>
                </a:solidFill>
                <a:latin typeface="Calibri"/>
                <a:ea typeface="ＭＳ Ｐゴシック" charset="0"/>
                <a:sym typeface="Comic Sans MS" charset="0"/>
              </a:rPr>
              <a:t>søger</a:t>
            </a:r>
            <a:endParaRPr lang="en-US" sz="2000">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Internt</a:t>
            </a:r>
            <a:r>
              <a:rPr lang="en-US" sz="2000">
                <a:solidFill>
                  <a:srgbClr val="FFFFFF"/>
                </a:solidFill>
                <a:latin typeface="Calibri"/>
                <a:ea typeface="ＭＳ Ｐゴシック" charset="0"/>
                <a:sym typeface="Comic Sans MS" charset="0"/>
              </a:rPr>
              <a:t> vs. </a:t>
            </a:r>
            <a:r>
              <a:rPr lang="en-US" sz="2000" err="1">
                <a:solidFill>
                  <a:srgbClr val="FFFFFF"/>
                </a:solidFill>
                <a:latin typeface="Calibri"/>
                <a:ea typeface="ＭＳ Ｐゴシック" charset="0"/>
                <a:sym typeface="Comic Sans MS" charset="0"/>
              </a:rPr>
              <a:t>externt</a:t>
            </a:r>
            <a:endParaRPr lang="en-US" sz="2000">
              <a:solidFill>
                <a:srgbClr val="FFFFFF"/>
              </a:solidFill>
              <a:latin typeface="Calibri"/>
              <a:ea typeface="ＭＳ Ｐゴシック" charset="0"/>
              <a:sym typeface="Comic Sans MS" charset="0"/>
            </a:endParaRPr>
          </a:p>
        </p:txBody>
      </p:sp>
      <p:sp>
        <p:nvSpPr>
          <p:cNvPr id="43017" name="Rectangle 10"/>
          <p:cNvSpPr>
            <a:spLocks/>
          </p:cNvSpPr>
          <p:nvPr/>
        </p:nvSpPr>
        <p:spPr bwMode="auto">
          <a:xfrm>
            <a:off x="2217954" y="4395653"/>
            <a:ext cx="2758083" cy="18466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9" bIns="0">
            <a:spAutoFit/>
          </a:bodyPr>
          <a:lstStyle/>
          <a:p>
            <a:pPr marL="35899" defTabSz="457200"/>
            <a:r>
              <a:rPr lang="en-US" sz="2000" b="1" err="1">
                <a:solidFill>
                  <a:srgbClr val="FFFFFF"/>
                </a:solidFill>
                <a:latin typeface="Calibri"/>
                <a:ea typeface="ＭＳ Ｐゴシック" charset="0"/>
                <a:sym typeface="Comic Sans MS" charset="0"/>
              </a:rPr>
              <a:t>Krop</a:t>
            </a:r>
            <a:r>
              <a:rPr lang="en-US" sz="2000" b="1">
                <a:solidFill>
                  <a:srgbClr val="FFFFFF"/>
                </a:solidFill>
                <a:latin typeface="Calibri"/>
                <a:ea typeface="ＭＳ Ｐゴシック" charset="0"/>
                <a:sym typeface="Comic Sans MS" charset="0"/>
              </a:rPr>
              <a:t> / </a:t>
            </a:r>
            <a:r>
              <a:rPr lang="en-US" sz="2000" b="1" err="1">
                <a:solidFill>
                  <a:srgbClr val="FFFFFF"/>
                </a:solidFill>
                <a:latin typeface="Calibri"/>
                <a:ea typeface="ＭＳ Ｐゴシック" charset="0"/>
                <a:sym typeface="Comic Sans MS" charset="0"/>
              </a:rPr>
              <a:t>følelser</a:t>
            </a:r>
            <a:endParaRPr lang="en-US" sz="2000" b="1">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Spændt</a:t>
            </a:r>
            <a:endParaRPr lang="en-US" sz="2000">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Hjertebanken</a:t>
            </a:r>
            <a:endParaRPr lang="en-US" sz="2000">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Tør</a:t>
            </a:r>
            <a:r>
              <a:rPr lang="en-US" sz="2000">
                <a:solidFill>
                  <a:srgbClr val="FFFFFF"/>
                </a:solidFill>
                <a:latin typeface="Calibri"/>
                <a:ea typeface="ＭＳ Ｐゴシック" charset="0"/>
                <a:sym typeface="Comic Sans MS" charset="0"/>
              </a:rPr>
              <a:t> </a:t>
            </a:r>
            <a:r>
              <a:rPr lang="en-US" sz="2000" err="1">
                <a:solidFill>
                  <a:srgbClr val="FFFFFF"/>
                </a:solidFill>
                <a:latin typeface="Calibri"/>
                <a:ea typeface="ＭＳ Ｐゴシック" charset="0"/>
                <a:sym typeface="Comic Sans MS" charset="0"/>
              </a:rPr>
              <a:t>i</a:t>
            </a:r>
            <a:r>
              <a:rPr lang="en-US" sz="2000">
                <a:solidFill>
                  <a:srgbClr val="FFFFFF"/>
                </a:solidFill>
                <a:latin typeface="Calibri"/>
                <a:ea typeface="ＭＳ Ｐゴシック" charset="0"/>
                <a:sym typeface="Comic Sans MS" charset="0"/>
              </a:rPr>
              <a:t> </a:t>
            </a:r>
            <a:r>
              <a:rPr lang="en-US" sz="2000" err="1">
                <a:solidFill>
                  <a:srgbClr val="FFFFFF"/>
                </a:solidFill>
                <a:latin typeface="Calibri"/>
                <a:ea typeface="ＭＳ Ｐゴシック" charset="0"/>
                <a:sym typeface="Comic Sans MS" charset="0"/>
              </a:rPr>
              <a:t>munden</a:t>
            </a:r>
            <a:endParaRPr lang="en-US" sz="2000">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ja-JP" altLang="en-US" sz="2000">
                <a:solidFill>
                  <a:srgbClr val="FFFFFF"/>
                </a:solidFill>
                <a:latin typeface="Calibri"/>
                <a:ea typeface="ＭＳ Ｐゴシック" charset="0"/>
                <a:sym typeface="Comic Sans MS" charset="0"/>
              </a:rPr>
              <a:t>“</a:t>
            </a:r>
            <a:r>
              <a:rPr lang="en-US" altLang="ja-JP" sz="2000" err="1">
                <a:solidFill>
                  <a:srgbClr val="FFFFFF"/>
                </a:solidFill>
                <a:latin typeface="Calibri"/>
                <a:ea typeface="Comic Sans MS" charset="0"/>
                <a:cs typeface="Comic Sans MS" charset="0"/>
                <a:sym typeface="Comic Sans MS" charset="0"/>
              </a:rPr>
              <a:t>Sommerfugle</a:t>
            </a:r>
            <a:r>
              <a:rPr lang="en-US" altLang="ja-JP" sz="2000">
                <a:solidFill>
                  <a:srgbClr val="FFFFFF"/>
                </a:solidFill>
                <a:latin typeface="Calibri"/>
                <a:ea typeface="Comic Sans MS" charset="0"/>
                <a:cs typeface="Comic Sans MS" charset="0"/>
                <a:sym typeface="Comic Sans MS" charset="0"/>
              </a:rPr>
              <a:t> </a:t>
            </a:r>
            <a:r>
              <a:rPr lang="en-US" altLang="ja-JP" sz="2000" err="1">
                <a:solidFill>
                  <a:srgbClr val="FFFFFF"/>
                </a:solidFill>
                <a:latin typeface="Calibri"/>
                <a:ea typeface="Comic Sans MS" charset="0"/>
                <a:cs typeface="Comic Sans MS" charset="0"/>
                <a:sym typeface="Comic Sans MS" charset="0"/>
              </a:rPr>
              <a:t>i</a:t>
            </a:r>
            <a:r>
              <a:rPr lang="en-US" altLang="ja-JP" sz="2000">
                <a:solidFill>
                  <a:srgbClr val="FFFFFF"/>
                </a:solidFill>
                <a:latin typeface="Calibri"/>
                <a:ea typeface="Comic Sans MS" charset="0"/>
                <a:cs typeface="Comic Sans MS" charset="0"/>
                <a:sym typeface="Comic Sans MS" charset="0"/>
              </a:rPr>
              <a:t> maven</a:t>
            </a:r>
            <a:r>
              <a:rPr lang="ja-JP" altLang="en-US" sz="2000">
                <a:solidFill>
                  <a:srgbClr val="FFFFFF"/>
                </a:solidFill>
                <a:latin typeface="Calibri"/>
                <a:ea typeface="ＭＳ Ｐゴシック" charset="0"/>
                <a:sym typeface="Comic Sans MS" charset="0"/>
              </a:rPr>
              <a:t>”</a:t>
            </a:r>
            <a:endParaRPr lang="en-US" altLang="ja-JP" sz="2000">
              <a:solidFill>
                <a:srgbClr val="FFFFFF"/>
              </a:solidFill>
              <a:latin typeface="Calibri"/>
              <a:ea typeface="Comic Sans MS" charset="0"/>
              <a:cs typeface="Comic Sans MS" charset="0"/>
              <a:sym typeface="Comic Sans MS" charset="0"/>
            </a:endParaRPr>
          </a:p>
          <a:p>
            <a:pPr marL="35899" defTabSz="457200">
              <a:buSzPct val="125000"/>
              <a:buFont typeface="Lucida Grande" charset="0"/>
              <a:buChar char="‣"/>
            </a:pPr>
            <a:r>
              <a:rPr lang="en-US" sz="2000" err="1">
                <a:solidFill>
                  <a:srgbClr val="FFFFFF"/>
                </a:solidFill>
                <a:latin typeface="Calibri"/>
                <a:ea typeface="Comic Sans MS" charset="0"/>
                <a:cs typeface="Comic Sans MS" charset="0"/>
                <a:sym typeface="Comic Sans MS" charset="0"/>
              </a:rPr>
              <a:t>Bange</a:t>
            </a:r>
            <a:endParaRPr lang="en-US" sz="2000">
              <a:solidFill>
                <a:srgbClr val="FFFFFF"/>
              </a:solidFill>
              <a:latin typeface="Calibri"/>
              <a:ea typeface="Comic Sans MS" charset="0"/>
              <a:cs typeface="Comic Sans MS" charset="0"/>
              <a:sym typeface="Comic Sans MS" charset="0"/>
            </a:endParaRPr>
          </a:p>
        </p:txBody>
      </p:sp>
      <p:sp>
        <p:nvSpPr>
          <p:cNvPr id="43018" name="Rectangle 11"/>
          <p:cNvSpPr>
            <a:spLocks/>
          </p:cNvSpPr>
          <p:nvPr/>
        </p:nvSpPr>
        <p:spPr bwMode="auto">
          <a:xfrm>
            <a:off x="8077201" y="4506687"/>
            <a:ext cx="2262691" cy="1538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9" bIns="0">
            <a:spAutoFit/>
          </a:bodyPr>
          <a:lstStyle/>
          <a:p>
            <a:pPr marL="35899" defTabSz="457200"/>
            <a:r>
              <a:rPr lang="en-US" sz="2000" b="1">
                <a:solidFill>
                  <a:srgbClr val="FFFFFF"/>
                </a:solidFill>
                <a:latin typeface="Calibri"/>
                <a:ea typeface="ＭＳ Ｐゴシック" charset="0"/>
                <a:sym typeface="Comic Sans MS" charset="0"/>
              </a:rPr>
              <a:t>Adfærd</a:t>
            </a: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Passiv</a:t>
            </a:r>
            <a:r>
              <a:rPr lang="en-US" sz="2000">
                <a:solidFill>
                  <a:srgbClr val="FFFFFF"/>
                </a:solidFill>
                <a:latin typeface="Calibri"/>
                <a:ea typeface="ＭＳ Ｐゴシック" charset="0"/>
                <a:sym typeface="Comic Sans MS" charset="0"/>
              </a:rPr>
              <a:t> </a:t>
            </a:r>
            <a:r>
              <a:rPr lang="en-US" sz="2000" err="1">
                <a:solidFill>
                  <a:srgbClr val="FFFFFF"/>
                </a:solidFill>
                <a:latin typeface="Calibri"/>
                <a:ea typeface="ＭＳ Ｐゴシック" charset="0"/>
                <a:sym typeface="Comic Sans MS" charset="0"/>
              </a:rPr>
              <a:t>undgåelse</a:t>
            </a:r>
            <a:endParaRPr lang="en-US" sz="2000">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Aktiv</a:t>
            </a:r>
            <a:r>
              <a:rPr lang="en-US" sz="2000">
                <a:solidFill>
                  <a:srgbClr val="FFFFFF"/>
                </a:solidFill>
                <a:latin typeface="Calibri"/>
                <a:ea typeface="ＭＳ Ｐゴシック" charset="0"/>
                <a:sym typeface="Comic Sans MS" charset="0"/>
              </a:rPr>
              <a:t> </a:t>
            </a:r>
            <a:r>
              <a:rPr lang="en-US" sz="2000" err="1">
                <a:solidFill>
                  <a:srgbClr val="FFFFFF"/>
                </a:solidFill>
                <a:latin typeface="Calibri"/>
                <a:ea typeface="ＭＳ Ｐゴシック" charset="0"/>
                <a:sym typeface="Comic Sans MS" charset="0"/>
              </a:rPr>
              <a:t>undgåelse</a:t>
            </a:r>
            <a:endParaRPr lang="en-US" sz="2000">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Viser</a:t>
            </a:r>
            <a:r>
              <a:rPr lang="en-US" sz="2000">
                <a:solidFill>
                  <a:srgbClr val="FFFFFF"/>
                </a:solidFill>
                <a:latin typeface="Calibri"/>
                <a:ea typeface="ＭＳ Ｐゴシック" charset="0"/>
                <a:sym typeface="Comic Sans MS" charset="0"/>
              </a:rPr>
              <a:t> </a:t>
            </a:r>
            <a:r>
              <a:rPr lang="en-US" sz="2000" err="1">
                <a:solidFill>
                  <a:srgbClr val="FFFFFF"/>
                </a:solidFill>
                <a:latin typeface="Calibri"/>
                <a:ea typeface="ＭＳ Ｐゴシック" charset="0"/>
                <a:sym typeface="Comic Sans MS" charset="0"/>
              </a:rPr>
              <a:t>underkastelse</a:t>
            </a:r>
            <a:endParaRPr lang="en-US" sz="2000">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Dissocierer</a:t>
            </a:r>
            <a:endParaRPr lang="en-US" sz="2000">
              <a:solidFill>
                <a:srgbClr val="FFFFFF"/>
              </a:solidFill>
              <a:latin typeface="Calibri"/>
              <a:ea typeface="ＭＳ Ｐゴシック" charset="0"/>
              <a:sym typeface="Comic Sans MS" charset="0"/>
            </a:endParaRPr>
          </a:p>
        </p:txBody>
      </p:sp>
      <p:sp>
        <p:nvSpPr>
          <p:cNvPr id="2" name="Pladsholder til sidefod 1"/>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
        <p:nvSpPr>
          <p:cNvPr id="16" name="Rectangle 17"/>
          <p:cNvSpPr>
            <a:spLocks/>
          </p:cNvSpPr>
          <p:nvPr/>
        </p:nvSpPr>
        <p:spPr bwMode="auto">
          <a:xfrm>
            <a:off x="1981201" y="170358"/>
            <a:ext cx="1742893" cy="1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8207" bIns="0">
            <a:spAutoFit/>
          </a:bodyPr>
          <a:lstStyle/>
          <a:p>
            <a:pPr marL="36513" defTabSz="457200"/>
            <a:r>
              <a:rPr lang="en-US" sz="1100">
                <a:solidFill>
                  <a:srgbClr val="FFFFFF"/>
                </a:solidFill>
                <a:latin typeface="Calibri"/>
                <a:cs typeface="Comic Sans MS" charset="0"/>
                <a:sym typeface="Comic Sans MS" charset="0"/>
              </a:rPr>
              <a:t>Fra Paul Gilbert 2014 (</a:t>
            </a:r>
            <a:r>
              <a:rPr lang="en-US" sz="1100" err="1">
                <a:solidFill>
                  <a:srgbClr val="FFFFFF"/>
                </a:solidFill>
                <a:latin typeface="Calibri"/>
                <a:cs typeface="Comic Sans MS" charset="0"/>
                <a:sym typeface="Comic Sans MS" charset="0"/>
              </a:rPr>
              <a:t>Isager</a:t>
            </a:r>
            <a:r>
              <a:rPr lang="en-US" sz="1100">
                <a:solidFill>
                  <a:srgbClr val="FFFFFF"/>
                </a:solidFill>
                <a:latin typeface="Calibri"/>
                <a:cs typeface="Comic Sans MS" charset="0"/>
                <a:sym typeface="Comic Sans MS" charset="0"/>
              </a:rPr>
              <a:t>)</a:t>
            </a:r>
          </a:p>
        </p:txBody>
      </p:sp>
    </p:spTree>
    <p:extLst>
      <p:ext uri="{BB962C8B-B14F-4D97-AF65-F5344CB8AC3E}">
        <p14:creationId xmlns:p14="http://schemas.microsoft.com/office/powerpoint/2010/main" val="1757713132"/>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9409" name="Picture 2" descr="helmet"/>
          <p:cNvPicPr>
            <a:picLocks noChangeAspect="1" noChangeArrowheads="1"/>
          </p:cNvPicPr>
          <p:nvPr/>
        </p:nvPicPr>
        <p:blipFill>
          <a:blip r:embed="rId3"/>
          <a:srcRect/>
          <a:stretch>
            <a:fillRect/>
          </a:stretch>
        </p:blipFill>
        <p:spPr bwMode="auto">
          <a:xfrm>
            <a:off x="2279651" y="981075"/>
            <a:ext cx="7834313" cy="4648200"/>
          </a:xfrm>
          <a:prstGeom prst="rect">
            <a:avLst/>
          </a:prstGeom>
          <a:noFill/>
          <a:ln w="9525">
            <a:noFill/>
            <a:miter lim="800000"/>
            <a:headEnd/>
            <a:tailEnd/>
          </a:ln>
        </p:spPr>
      </p:pic>
      <p:sp>
        <p:nvSpPr>
          <p:cNvPr id="3" name="Pladsholder til sidefod 2"/>
          <p:cNvSpPr>
            <a:spLocks noGrp="1"/>
          </p:cNvSpPr>
          <p:nvPr>
            <p:ph type="ftr" sz="quarter" idx="11"/>
          </p:nvPr>
        </p:nvSpPr>
        <p:spPr/>
        <p:txBody>
          <a:bodyPr/>
          <a:lstStyle/>
          <a:p>
            <a:pPr defTabSz="457200"/>
            <a:r>
              <a:rPr lang="da-DK">
                <a:solidFill>
                  <a:prstClr val="white"/>
                </a:solidFill>
                <a:latin typeface="Calibri"/>
              </a:rPr>
              <a:t>Lena Højgård Isager www.pkf.name</a:t>
            </a:r>
          </a:p>
        </p:txBody>
      </p:sp>
    </p:spTree>
    <p:extLst>
      <p:ext uri="{BB962C8B-B14F-4D97-AF65-F5344CB8AC3E}">
        <p14:creationId xmlns:p14="http://schemas.microsoft.com/office/powerpoint/2010/main" val="30805636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034" name="Group 1"/>
          <p:cNvGrpSpPr>
            <a:grpSpLocks/>
          </p:cNvGrpSpPr>
          <p:nvPr/>
        </p:nvGrpSpPr>
        <p:grpSpPr bwMode="auto">
          <a:xfrm>
            <a:off x="4348844" y="179615"/>
            <a:ext cx="3488191" cy="2415812"/>
            <a:chOff x="0" y="0"/>
            <a:chExt cx="5127" cy="2959"/>
          </a:xfrm>
        </p:grpSpPr>
        <p:sp>
          <p:nvSpPr>
            <p:cNvPr id="44043" name="Oval 2"/>
            <p:cNvSpPr>
              <a:spLocks/>
            </p:cNvSpPr>
            <p:nvPr/>
          </p:nvSpPr>
          <p:spPr bwMode="auto">
            <a:xfrm>
              <a:off x="0" y="0"/>
              <a:ext cx="5127" cy="2959"/>
            </a:xfrm>
            <a:prstGeom prst="ellipse">
              <a:avLst/>
            </a:prstGeom>
            <a:solidFill>
              <a:srgbClr val="FF3300"/>
            </a:solidFill>
            <a:ln w="9525">
              <a:solidFill>
                <a:schemeClr val="accent1"/>
              </a:solidFill>
              <a:round/>
              <a:headEnd/>
              <a:tailEnd/>
            </a:ln>
          </p:spPr>
          <p:txBody>
            <a:bodyPr lIns="0" tIns="0" rIns="0" bIns="0"/>
            <a:lstStyle/>
            <a:p>
              <a:pPr defTabSz="457200"/>
              <a:endParaRPr lang="da-DK">
                <a:solidFill>
                  <a:srgbClr val="FFFFFF"/>
                </a:solidFill>
                <a:latin typeface="Calibri"/>
              </a:endParaRPr>
            </a:p>
          </p:txBody>
        </p:sp>
        <p:sp>
          <p:nvSpPr>
            <p:cNvPr id="44044" name="Rectangle 3"/>
            <p:cNvSpPr>
              <a:spLocks/>
            </p:cNvSpPr>
            <p:nvPr/>
          </p:nvSpPr>
          <p:spPr bwMode="auto">
            <a:xfrm>
              <a:off x="245" y="319"/>
              <a:ext cx="4637" cy="2320"/>
            </a:xfrm>
            <a:prstGeom prst="rect">
              <a:avLst/>
            </a:prstGeom>
            <a:noFill/>
            <a:ln w="12700">
              <a:noFill/>
              <a:miter lim="800000"/>
              <a:headEnd/>
              <a:tailEnd/>
            </a:ln>
            <a:extLst>
              <a:ext uri="{909E8E84-426E-40dd-AFC4-6F175D3DCCD1}">
                <a14:hiddenFill xmlns:a14="http://schemas.microsoft.com/office/drawing/2010/main" xmlns="">
                  <a:solidFill>
                    <a:srgbClr val="FFFFFF"/>
                  </a:solidFill>
                </a14:hiddenFill>
              </a:ext>
            </a:extLst>
          </p:spPr>
          <p:txBody>
            <a:bodyPr lIns="38100" tIns="38100" rIns="115778" bIns="38100" anchor="ctr"/>
            <a:lstStyle/>
            <a:p>
              <a:pPr marL="17583" algn="ctr" defTabSz="457200"/>
              <a:r>
                <a:rPr lang="en-US" b="1" err="1">
                  <a:solidFill>
                    <a:srgbClr val="FFFFFF"/>
                  </a:solidFill>
                  <a:latin typeface="Calibri"/>
                  <a:ea typeface="ＭＳ Ｐゴシック" charset="0"/>
                  <a:sym typeface="Comic Sans MS" charset="0"/>
                </a:rPr>
                <a:t>Trusselsfokuseret</a:t>
              </a:r>
              <a:endParaRPr lang="en-US" b="1">
                <a:solidFill>
                  <a:srgbClr val="FFFFFF"/>
                </a:solidFill>
                <a:latin typeface="Calibri"/>
                <a:ea typeface="ＭＳ Ｐゴシック" charset="0"/>
                <a:sym typeface="Comic Sans MS" charset="0"/>
              </a:endParaRPr>
            </a:p>
            <a:p>
              <a:pPr marL="17583" algn="ctr" defTabSz="457200"/>
              <a:endParaRPr lang="en-US">
                <a:solidFill>
                  <a:srgbClr val="FFFFFF"/>
                </a:solidFill>
                <a:latin typeface="Calibri"/>
                <a:ea typeface="ＭＳ Ｐゴシック" charset="0"/>
                <a:sym typeface="Comic Sans MS" charset="0"/>
              </a:endParaRPr>
            </a:p>
            <a:p>
              <a:pPr marL="17583" algn="ctr" defTabSz="457200"/>
              <a:r>
                <a:rPr lang="en-US" err="1">
                  <a:solidFill>
                    <a:srgbClr val="FFFFFF"/>
                  </a:solidFill>
                  <a:latin typeface="Calibri"/>
                  <a:ea typeface="ＭＳ Ｐゴシック" charset="0"/>
                  <a:sym typeface="Comic Sans MS" charset="0"/>
                </a:rPr>
                <a:t>Aktiverer</a:t>
              </a:r>
              <a:r>
                <a:rPr lang="en-US">
                  <a:solidFill>
                    <a:srgbClr val="FFFFFF"/>
                  </a:solidFill>
                  <a:latin typeface="Calibri"/>
                  <a:ea typeface="ＭＳ Ｐゴシック" charset="0"/>
                  <a:sym typeface="Comic Sans MS" charset="0"/>
                </a:rPr>
                <a:t> </a:t>
              </a:r>
              <a:r>
                <a:rPr lang="en-US" err="1">
                  <a:solidFill>
                    <a:srgbClr val="FFFFFF"/>
                  </a:solidFill>
                  <a:latin typeface="Calibri"/>
                  <a:ea typeface="ＭＳ Ｐゴシック" charset="0"/>
                  <a:sym typeface="Comic Sans MS" charset="0"/>
                </a:rPr>
                <a:t>søgning</a:t>
              </a:r>
              <a:r>
                <a:rPr lang="en-US">
                  <a:solidFill>
                    <a:srgbClr val="FFFFFF"/>
                  </a:solidFill>
                  <a:latin typeface="Calibri"/>
                  <a:ea typeface="ＭＳ Ｐゴシック" charset="0"/>
                  <a:sym typeface="Comic Sans MS" charset="0"/>
                </a:rPr>
                <a:t> </a:t>
              </a:r>
              <a:r>
                <a:rPr lang="en-US" err="1">
                  <a:solidFill>
                    <a:srgbClr val="FFFFFF"/>
                  </a:solidFill>
                  <a:latin typeface="Calibri"/>
                  <a:ea typeface="ＭＳ Ｐゴシック" charset="0"/>
                  <a:sym typeface="Comic Sans MS" charset="0"/>
                </a:rPr>
                <a:t>af</a:t>
              </a:r>
              <a:r>
                <a:rPr lang="en-US">
                  <a:solidFill>
                    <a:srgbClr val="FFFFFF"/>
                  </a:solidFill>
                  <a:latin typeface="Calibri"/>
                  <a:ea typeface="ＭＳ Ｐゴシック" charset="0"/>
                  <a:sym typeface="Comic Sans MS" charset="0"/>
                </a:rPr>
                <a:t> </a:t>
              </a:r>
              <a:r>
                <a:rPr lang="en-US" err="1">
                  <a:solidFill>
                    <a:srgbClr val="FFFFFF"/>
                  </a:solidFill>
                  <a:latin typeface="Calibri"/>
                  <a:ea typeface="ＭＳ Ｐゴシック" charset="0"/>
                  <a:sym typeface="Comic Sans MS" charset="0"/>
                </a:rPr>
                <a:t>beskyttelse</a:t>
              </a:r>
              <a:r>
                <a:rPr lang="en-US">
                  <a:solidFill>
                    <a:srgbClr val="FFFFFF"/>
                  </a:solidFill>
                  <a:latin typeface="Calibri"/>
                  <a:ea typeface="ＭＳ Ｐゴシック" charset="0"/>
                  <a:sym typeface="Comic Sans MS" charset="0"/>
                </a:rPr>
                <a:t> </a:t>
              </a:r>
              <a:r>
                <a:rPr lang="en-US" err="1">
                  <a:solidFill>
                    <a:srgbClr val="FFFFFF"/>
                  </a:solidFill>
                  <a:latin typeface="Calibri"/>
                  <a:ea typeface="ＭＳ Ｐゴシック" charset="0"/>
                  <a:sym typeface="Comic Sans MS" charset="0"/>
                </a:rPr>
                <a:t>og</a:t>
              </a:r>
              <a:r>
                <a:rPr lang="en-US">
                  <a:solidFill>
                    <a:srgbClr val="FFFFFF"/>
                  </a:solidFill>
                  <a:latin typeface="Calibri"/>
                  <a:ea typeface="ＭＳ Ｐゴシック" charset="0"/>
                  <a:sym typeface="Comic Sans MS" charset="0"/>
                </a:rPr>
                <a:t> </a:t>
              </a:r>
            </a:p>
            <a:p>
              <a:pPr marL="17583" algn="ctr" defTabSz="457200"/>
              <a:r>
                <a:rPr lang="en-US" err="1">
                  <a:solidFill>
                    <a:srgbClr val="FFFFFF"/>
                  </a:solidFill>
                  <a:latin typeface="Calibri"/>
                  <a:ea typeface="ＭＳ Ｐゴシック" charset="0"/>
                  <a:sym typeface="Comic Sans MS" charset="0"/>
                </a:rPr>
                <a:t>sikkerhed</a:t>
              </a:r>
              <a:endParaRPr lang="en-US">
                <a:solidFill>
                  <a:srgbClr val="FFFFFF"/>
                </a:solidFill>
                <a:latin typeface="Calibri"/>
                <a:ea typeface="ＭＳ Ｐゴシック" charset="0"/>
                <a:sym typeface="Comic Sans MS" charset="0"/>
              </a:endParaRPr>
            </a:p>
            <a:p>
              <a:pPr marL="17583" algn="ctr" defTabSz="457200"/>
              <a:endParaRPr lang="en-US">
                <a:solidFill>
                  <a:srgbClr val="FFFFFF"/>
                </a:solidFill>
                <a:latin typeface="Calibri"/>
                <a:ea typeface="ＭＳ Ｐゴシック" charset="0"/>
                <a:sym typeface="Comic Sans MS" charset="0"/>
              </a:endParaRPr>
            </a:p>
            <a:p>
              <a:pPr marL="17583" algn="ctr" defTabSz="457200"/>
              <a:r>
                <a:rPr lang="en-US" err="1">
                  <a:solidFill>
                    <a:srgbClr val="FFFFFF"/>
                  </a:solidFill>
                  <a:latin typeface="Calibri"/>
                  <a:ea typeface="ＭＳ Ｐゴシック" charset="0"/>
                  <a:sym typeface="Comic Sans MS" charset="0"/>
                </a:rPr>
                <a:t>Aktiverer</a:t>
              </a:r>
              <a:r>
                <a:rPr lang="en-US">
                  <a:solidFill>
                    <a:srgbClr val="FFFFFF"/>
                  </a:solidFill>
                  <a:latin typeface="Calibri"/>
                  <a:ea typeface="ＭＳ Ｐゴシック" charset="0"/>
                  <a:sym typeface="Comic Sans MS" charset="0"/>
                </a:rPr>
                <a:t> / </a:t>
              </a:r>
              <a:r>
                <a:rPr lang="en-US" err="1">
                  <a:solidFill>
                    <a:srgbClr val="FFFFFF"/>
                  </a:solidFill>
                  <a:latin typeface="Calibri"/>
                  <a:ea typeface="ＭＳ Ｐゴシック" charset="0"/>
                  <a:sym typeface="Comic Sans MS" charset="0"/>
                </a:rPr>
                <a:t>hæmmer</a:t>
              </a:r>
              <a:endParaRPr lang="en-US">
                <a:solidFill>
                  <a:srgbClr val="FFFFFF"/>
                </a:solidFill>
                <a:latin typeface="Calibri"/>
                <a:ea typeface="ＭＳ Ｐゴシック" charset="0"/>
                <a:sym typeface="Comic Sans MS" charset="0"/>
              </a:endParaRPr>
            </a:p>
          </p:txBody>
        </p:sp>
      </p:grpSp>
      <p:sp>
        <p:nvSpPr>
          <p:cNvPr id="44035" name="Line 4"/>
          <p:cNvSpPr>
            <a:spLocks noChangeShapeType="1"/>
          </p:cNvSpPr>
          <p:nvPr/>
        </p:nvSpPr>
        <p:spPr bwMode="auto">
          <a:xfrm>
            <a:off x="6629401" y="3579224"/>
            <a:ext cx="1632857" cy="744583"/>
          </a:xfrm>
          <a:prstGeom prst="line">
            <a:avLst/>
          </a:prstGeom>
          <a:noFill/>
          <a:ln w="38100">
            <a:solidFill>
              <a:schemeClr val="accent4"/>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pPr defTabSz="457200"/>
            <a:endParaRPr lang="da-DK">
              <a:solidFill>
                <a:srgbClr val="FFFFFF"/>
              </a:solidFill>
              <a:latin typeface="Calibri"/>
            </a:endParaRPr>
          </a:p>
        </p:txBody>
      </p:sp>
      <p:sp>
        <p:nvSpPr>
          <p:cNvPr id="44036" name="Line 5"/>
          <p:cNvSpPr>
            <a:spLocks noChangeShapeType="1"/>
          </p:cNvSpPr>
          <p:nvPr/>
        </p:nvSpPr>
        <p:spPr bwMode="auto">
          <a:xfrm>
            <a:off x="6096000" y="3526973"/>
            <a:ext cx="0" cy="718457"/>
          </a:xfrm>
          <a:prstGeom prst="line">
            <a:avLst/>
          </a:prstGeom>
          <a:noFill/>
          <a:ln w="38100">
            <a:solidFill>
              <a:schemeClr val="accent4"/>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pPr defTabSz="457200"/>
            <a:endParaRPr lang="da-DK">
              <a:solidFill>
                <a:srgbClr val="FFFFFF"/>
              </a:solidFill>
              <a:latin typeface="Calibri"/>
            </a:endParaRPr>
          </a:p>
        </p:txBody>
      </p:sp>
      <p:sp>
        <p:nvSpPr>
          <p:cNvPr id="44037" name="Line 6"/>
          <p:cNvSpPr>
            <a:spLocks noChangeShapeType="1"/>
          </p:cNvSpPr>
          <p:nvPr/>
        </p:nvSpPr>
        <p:spPr bwMode="auto">
          <a:xfrm flipH="1">
            <a:off x="3755571" y="3566161"/>
            <a:ext cx="1752600" cy="764177"/>
          </a:xfrm>
          <a:prstGeom prst="line">
            <a:avLst/>
          </a:prstGeom>
          <a:noFill/>
          <a:ln w="38100">
            <a:solidFill>
              <a:schemeClr val="accent4"/>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pPr defTabSz="457200"/>
            <a:endParaRPr lang="da-DK">
              <a:solidFill>
                <a:srgbClr val="FFFFFF"/>
              </a:solidFill>
              <a:latin typeface="Calibri"/>
            </a:endParaRPr>
          </a:p>
        </p:txBody>
      </p:sp>
      <p:sp>
        <p:nvSpPr>
          <p:cNvPr id="44038" name="Line 7"/>
          <p:cNvSpPr>
            <a:spLocks noChangeShapeType="1"/>
          </p:cNvSpPr>
          <p:nvPr/>
        </p:nvSpPr>
        <p:spPr bwMode="auto">
          <a:xfrm>
            <a:off x="6096000" y="2693399"/>
            <a:ext cx="0" cy="474345"/>
          </a:xfrm>
          <a:prstGeom prst="line">
            <a:avLst/>
          </a:prstGeom>
          <a:noFill/>
          <a:ln w="38100">
            <a:solidFill>
              <a:schemeClr val="accent4"/>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pPr defTabSz="457200"/>
            <a:endParaRPr lang="da-DK">
              <a:solidFill>
                <a:srgbClr val="FFFFFF"/>
              </a:solidFill>
              <a:latin typeface="Calibri"/>
            </a:endParaRPr>
          </a:p>
        </p:txBody>
      </p:sp>
      <p:sp>
        <p:nvSpPr>
          <p:cNvPr id="44039" name="Rectangle 8"/>
          <p:cNvSpPr>
            <a:spLocks/>
          </p:cNvSpPr>
          <p:nvPr/>
        </p:nvSpPr>
        <p:spPr bwMode="auto">
          <a:xfrm>
            <a:off x="5694369" y="3128554"/>
            <a:ext cx="82903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9" bIns="0">
            <a:spAutoFit/>
          </a:bodyPr>
          <a:lstStyle/>
          <a:p>
            <a:pPr marL="35899" defTabSz="457200"/>
            <a:r>
              <a:rPr lang="en-US" sz="2400" b="1" err="1">
                <a:solidFill>
                  <a:srgbClr val="FFFFFF"/>
                </a:solidFill>
                <a:latin typeface="Calibri"/>
                <a:ea typeface="ＭＳ Ｐゴシック" charset="0"/>
                <a:sym typeface="Comic Sans MS" charset="0"/>
              </a:rPr>
              <a:t>Vrede</a:t>
            </a:r>
            <a:endParaRPr lang="en-US" sz="2400" b="1">
              <a:solidFill>
                <a:srgbClr val="FFFFFF"/>
              </a:solidFill>
              <a:latin typeface="Calibri"/>
              <a:ea typeface="ＭＳ Ｐゴシック" charset="0"/>
              <a:sym typeface="Comic Sans MS" charset="0"/>
            </a:endParaRPr>
          </a:p>
        </p:txBody>
      </p:sp>
      <p:sp>
        <p:nvSpPr>
          <p:cNvPr id="44040" name="Rectangle 9"/>
          <p:cNvSpPr>
            <a:spLocks/>
          </p:cNvSpPr>
          <p:nvPr/>
        </p:nvSpPr>
        <p:spPr bwMode="auto">
          <a:xfrm>
            <a:off x="4648200" y="4434841"/>
            <a:ext cx="3090418" cy="1538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9" bIns="0">
            <a:spAutoFit/>
          </a:bodyPr>
          <a:lstStyle/>
          <a:p>
            <a:pPr marL="35899" defTabSz="457200"/>
            <a:r>
              <a:rPr lang="en-US" sz="2000" b="1">
                <a:solidFill>
                  <a:srgbClr val="FFFFFF"/>
                </a:solidFill>
                <a:latin typeface="Calibri"/>
                <a:ea typeface="ＭＳ Ｐゴシック" charset="0"/>
                <a:sym typeface="Comic Sans MS" charset="0"/>
              </a:rPr>
              <a:t>Opmærksomhed / </a:t>
            </a:r>
            <a:r>
              <a:rPr lang="en-US" sz="2000" b="1" err="1">
                <a:solidFill>
                  <a:srgbClr val="FFFFFF"/>
                </a:solidFill>
                <a:latin typeface="Calibri"/>
                <a:ea typeface="ＭＳ Ｐゴシック" charset="0"/>
                <a:sym typeface="Comic Sans MS" charset="0"/>
              </a:rPr>
              <a:t>tænkning</a:t>
            </a:r>
            <a:endParaRPr lang="en-US" sz="2000" b="1">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smalt</a:t>
            </a:r>
            <a:r>
              <a:rPr lang="en-US" sz="2000">
                <a:solidFill>
                  <a:srgbClr val="FFFFFF"/>
                </a:solidFill>
                <a:latin typeface="Calibri"/>
                <a:ea typeface="ＭＳ Ｐゴシック" charset="0"/>
                <a:sym typeface="Comic Sans MS" charset="0"/>
              </a:rPr>
              <a:t> </a:t>
            </a:r>
            <a:r>
              <a:rPr lang="en-US" sz="2000" err="1">
                <a:solidFill>
                  <a:srgbClr val="FFFFFF"/>
                </a:solidFill>
                <a:latin typeface="Calibri"/>
                <a:ea typeface="ＭＳ Ｐゴシック" charset="0"/>
                <a:sym typeface="Comic Sans MS" charset="0"/>
              </a:rPr>
              <a:t>fokuseret</a:t>
            </a:r>
            <a:endParaRPr lang="en-US" sz="2000">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Overskridende</a:t>
            </a:r>
            <a:r>
              <a:rPr lang="en-US" sz="2000">
                <a:solidFill>
                  <a:srgbClr val="FFFFFF"/>
                </a:solidFill>
                <a:latin typeface="Calibri"/>
                <a:ea typeface="ＭＳ Ｐゴシック" charset="0"/>
                <a:sym typeface="Comic Sans MS" charset="0"/>
              </a:rPr>
              <a:t>/</a:t>
            </a:r>
            <a:r>
              <a:rPr lang="en-US" sz="2000" err="1">
                <a:solidFill>
                  <a:srgbClr val="FFFFFF"/>
                </a:solidFill>
                <a:latin typeface="Calibri"/>
                <a:ea typeface="ＭＳ Ｐゴシック" charset="0"/>
                <a:sym typeface="Comic Sans MS" charset="0"/>
              </a:rPr>
              <a:t>blokerer</a:t>
            </a:r>
            <a:endParaRPr lang="en-US" sz="2000">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a:solidFill>
                  <a:srgbClr val="FFFFFF"/>
                </a:solidFill>
                <a:latin typeface="Calibri"/>
                <a:ea typeface="ＭＳ Ｐゴシック" charset="0"/>
                <a:sym typeface="Comic Sans MS" charset="0"/>
              </a:rPr>
              <a:t>Scanner - </a:t>
            </a:r>
            <a:r>
              <a:rPr lang="en-US" sz="2000" err="1">
                <a:solidFill>
                  <a:srgbClr val="FFFFFF"/>
                </a:solidFill>
                <a:latin typeface="Calibri"/>
                <a:ea typeface="ＭＳ Ｐゴシック" charset="0"/>
                <a:sym typeface="Comic Sans MS" charset="0"/>
              </a:rPr>
              <a:t>søger</a:t>
            </a:r>
            <a:endParaRPr lang="en-US" sz="2000">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Internt</a:t>
            </a:r>
            <a:r>
              <a:rPr lang="en-US" sz="2000">
                <a:solidFill>
                  <a:srgbClr val="FFFFFF"/>
                </a:solidFill>
                <a:latin typeface="Calibri"/>
                <a:ea typeface="ＭＳ Ｐゴシック" charset="0"/>
                <a:sym typeface="Comic Sans MS" charset="0"/>
              </a:rPr>
              <a:t> vs. </a:t>
            </a:r>
            <a:r>
              <a:rPr lang="en-US" sz="2000" err="1">
                <a:solidFill>
                  <a:srgbClr val="FFFFFF"/>
                </a:solidFill>
                <a:latin typeface="Calibri"/>
                <a:ea typeface="ＭＳ Ｐゴシック" charset="0"/>
                <a:sym typeface="Comic Sans MS" charset="0"/>
              </a:rPr>
              <a:t>externt</a:t>
            </a:r>
            <a:endParaRPr lang="en-US" sz="2000">
              <a:solidFill>
                <a:srgbClr val="FFFFFF"/>
              </a:solidFill>
              <a:latin typeface="Calibri"/>
              <a:ea typeface="ＭＳ Ｐゴシック" charset="0"/>
              <a:sym typeface="Comic Sans MS" charset="0"/>
            </a:endParaRPr>
          </a:p>
        </p:txBody>
      </p:sp>
      <p:sp>
        <p:nvSpPr>
          <p:cNvPr id="44041" name="Rectangle 10"/>
          <p:cNvSpPr>
            <a:spLocks/>
          </p:cNvSpPr>
          <p:nvPr/>
        </p:nvSpPr>
        <p:spPr bwMode="auto">
          <a:xfrm>
            <a:off x="2424113" y="4395651"/>
            <a:ext cx="1924730" cy="11887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36469" bIns="0"/>
          <a:lstStyle/>
          <a:p>
            <a:pPr marL="35899" defTabSz="457200"/>
            <a:r>
              <a:rPr lang="en-US" sz="2000" b="1" err="1">
                <a:solidFill>
                  <a:srgbClr val="FFFFFF"/>
                </a:solidFill>
                <a:latin typeface="Calibri"/>
                <a:ea typeface="ＭＳ Ｐゴシック" charset="0"/>
                <a:sym typeface="Comic Sans MS" charset="0"/>
              </a:rPr>
              <a:t>Krop</a:t>
            </a:r>
            <a:r>
              <a:rPr lang="en-US" sz="2000" b="1">
                <a:solidFill>
                  <a:srgbClr val="FFFFFF"/>
                </a:solidFill>
                <a:latin typeface="Calibri"/>
                <a:ea typeface="ＭＳ Ｐゴシック" charset="0"/>
                <a:sym typeface="Comic Sans MS" charset="0"/>
              </a:rPr>
              <a:t> / </a:t>
            </a:r>
            <a:r>
              <a:rPr lang="en-US" sz="2000" b="1" err="1">
                <a:solidFill>
                  <a:srgbClr val="FFFFFF"/>
                </a:solidFill>
                <a:latin typeface="Calibri"/>
                <a:ea typeface="ＭＳ Ｐゴシック" charset="0"/>
                <a:sym typeface="Comic Sans MS" charset="0"/>
              </a:rPr>
              <a:t>følelser</a:t>
            </a:r>
            <a:endParaRPr lang="en-US" sz="2000" b="1">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Spændt</a:t>
            </a:r>
            <a:endParaRPr lang="en-US" sz="2000">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Hjertebanken</a:t>
            </a:r>
            <a:endParaRPr lang="en-US" sz="2000">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Trang</a:t>
            </a:r>
            <a:r>
              <a:rPr lang="en-US" sz="2000">
                <a:solidFill>
                  <a:srgbClr val="FFFFFF"/>
                </a:solidFill>
                <a:latin typeface="Calibri"/>
                <a:ea typeface="ＭＳ Ｐゴシック" charset="0"/>
                <a:sym typeface="Comic Sans MS" charset="0"/>
              </a:rPr>
              <a:t> </a:t>
            </a:r>
            <a:r>
              <a:rPr lang="en-US" sz="2000" err="1">
                <a:solidFill>
                  <a:srgbClr val="FFFFFF"/>
                </a:solidFill>
                <a:latin typeface="Calibri"/>
                <a:ea typeface="ＭＳ Ｐゴシック" charset="0"/>
                <a:sym typeface="Comic Sans MS" charset="0"/>
              </a:rPr>
              <a:t>til</a:t>
            </a:r>
            <a:r>
              <a:rPr lang="en-US" sz="2000">
                <a:solidFill>
                  <a:srgbClr val="FFFFFF"/>
                </a:solidFill>
                <a:latin typeface="Calibri"/>
                <a:ea typeface="ＭＳ Ｐゴシック" charset="0"/>
                <a:sym typeface="Comic Sans MS" charset="0"/>
              </a:rPr>
              <a:t> at handle</a:t>
            </a: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Vrede</a:t>
            </a:r>
            <a:endParaRPr lang="en-US" sz="2000">
              <a:solidFill>
                <a:srgbClr val="FFFFFF"/>
              </a:solidFill>
              <a:latin typeface="Calibri"/>
              <a:ea typeface="ＭＳ Ｐゴシック" charset="0"/>
              <a:sym typeface="Comic Sans MS" charset="0"/>
            </a:endParaRPr>
          </a:p>
        </p:txBody>
      </p:sp>
      <p:sp>
        <p:nvSpPr>
          <p:cNvPr id="44042" name="Rectangle 11"/>
          <p:cNvSpPr>
            <a:spLocks/>
          </p:cNvSpPr>
          <p:nvPr/>
        </p:nvSpPr>
        <p:spPr bwMode="auto">
          <a:xfrm>
            <a:off x="8077200" y="4448214"/>
            <a:ext cx="2409270" cy="1538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9" bIns="0">
            <a:spAutoFit/>
          </a:bodyPr>
          <a:lstStyle/>
          <a:p>
            <a:pPr marL="35899" defTabSz="457200"/>
            <a:r>
              <a:rPr lang="en-US" sz="2000" b="1">
                <a:solidFill>
                  <a:srgbClr val="FFFFFF"/>
                </a:solidFill>
                <a:latin typeface="Calibri"/>
                <a:ea typeface="ＭＳ Ｐゴシック" charset="0"/>
                <a:sym typeface="Comic Sans MS" charset="0"/>
              </a:rPr>
              <a:t>Adfærd</a:t>
            </a: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Intensiverer</a:t>
            </a:r>
            <a:r>
              <a:rPr lang="en-US" sz="2000">
                <a:solidFill>
                  <a:srgbClr val="FFFFFF"/>
                </a:solidFill>
                <a:latin typeface="Calibri"/>
                <a:ea typeface="ＭＳ Ｐゴシック" charset="0"/>
                <a:sym typeface="Comic Sans MS" charset="0"/>
              </a:rPr>
              <a:t> handling</a:t>
            </a: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Viser</a:t>
            </a:r>
            <a:r>
              <a:rPr lang="en-US" sz="2000">
                <a:solidFill>
                  <a:srgbClr val="FFFFFF"/>
                </a:solidFill>
                <a:latin typeface="Calibri"/>
                <a:ea typeface="ＭＳ Ｐゴシック" charset="0"/>
                <a:sym typeface="Comic Sans MS" charset="0"/>
              </a:rPr>
              <a:t> </a:t>
            </a:r>
            <a:r>
              <a:rPr lang="en-US" sz="2000" err="1">
                <a:solidFill>
                  <a:srgbClr val="FFFFFF"/>
                </a:solidFill>
                <a:latin typeface="Calibri"/>
                <a:ea typeface="ＭＳ Ｐゴシック" charset="0"/>
                <a:sym typeface="Comic Sans MS" charset="0"/>
              </a:rPr>
              <a:t>agression</a:t>
            </a:r>
            <a:endParaRPr lang="en-US" sz="2000">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Angriber</a:t>
            </a:r>
            <a:endParaRPr lang="en-US" sz="2000">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Dissocierer</a:t>
            </a:r>
            <a:endParaRPr lang="en-US" sz="2000">
              <a:solidFill>
                <a:srgbClr val="FFFFFF"/>
              </a:solidFill>
              <a:latin typeface="Calibri"/>
              <a:ea typeface="ＭＳ Ｐゴシック" charset="0"/>
              <a:sym typeface="Comic Sans MS" charset="0"/>
            </a:endParaRPr>
          </a:p>
        </p:txBody>
      </p:sp>
      <p:sp>
        <p:nvSpPr>
          <p:cNvPr id="2" name="Pladsholder til sidefod 1"/>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
        <p:nvSpPr>
          <p:cNvPr id="16" name="Rectangle 17"/>
          <p:cNvSpPr>
            <a:spLocks/>
          </p:cNvSpPr>
          <p:nvPr/>
        </p:nvSpPr>
        <p:spPr bwMode="auto">
          <a:xfrm>
            <a:off x="1981201" y="179616"/>
            <a:ext cx="1742893" cy="1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8207" bIns="0">
            <a:spAutoFit/>
          </a:bodyPr>
          <a:lstStyle/>
          <a:p>
            <a:pPr marL="36513" defTabSz="457200"/>
            <a:r>
              <a:rPr lang="en-US" sz="1100">
                <a:solidFill>
                  <a:srgbClr val="FFFFFF"/>
                </a:solidFill>
                <a:latin typeface="Calibri"/>
                <a:cs typeface="Comic Sans MS" charset="0"/>
                <a:sym typeface="Comic Sans MS" charset="0"/>
              </a:rPr>
              <a:t>Fra Paul Gilbert 2014 (</a:t>
            </a:r>
            <a:r>
              <a:rPr lang="en-US" sz="1100" err="1">
                <a:solidFill>
                  <a:srgbClr val="FFFFFF"/>
                </a:solidFill>
                <a:latin typeface="Calibri"/>
                <a:cs typeface="Comic Sans MS" charset="0"/>
                <a:sym typeface="Comic Sans MS" charset="0"/>
              </a:rPr>
              <a:t>Isager</a:t>
            </a:r>
            <a:r>
              <a:rPr lang="en-US" sz="1100">
                <a:solidFill>
                  <a:srgbClr val="FFFFFF"/>
                </a:solidFill>
                <a:latin typeface="Calibri"/>
                <a:cs typeface="Comic Sans MS" charset="0"/>
                <a:sym typeface="Comic Sans MS" charset="0"/>
              </a:rPr>
              <a:t>)</a:t>
            </a:r>
          </a:p>
        </p:txBody>
      </p:sp>
    </p:spTree>
    <p:extLst>
      <p:ext uri="{BB962C8B-B14F-4D97-AF65-F5344CB8AC3E}">
        <p14:creationId xmlns:p14="http://schemas.microsoft.com/office/powerpoint/2010/main" val="2093084579"/>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1"/>
          <p:cNvSpPr>
            <a:spLocks/>
          </p:cNvSpPr>
          <p:nvPr/>
        </p:nvSpPr>
        <p:spPr bwMode="auto">
          <a:xfrm rot="-192303">
            <a:off x="1615849" y="6531430"/>
            <a:ext cx="7587343" cy="215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35614" bIns="0" anchor="ctr"/>
          <a:lstStyle/>
          <a:p>
            <a:pPr marL="35166" defTabSz="457200"/>
            <a:r>
              <a:rPr lang="en-US" sz="800">
                <a:solidFill>
                  <a:srgbClr val="FFFFFF"/>
                </a:solidFill>
                <a:latin typeface="Comic Sans MS" charset="0"/>
                <a:ea typeface="ＭＳ Ｐゴシック" charset="0"/>
                <a:sym typeface="Comic Sans MS" charset="0"/>
              </a:rPr>
              <a:t> </a:t>
            </a:r>
          </a:p>
        </p:txBody>
      </p:sp>
      <p:sp>
        <p:nvSpPr>
          <p:cNvPr id="2" name="Rectangle 2"/>
          <p:cNvSpPr>
            <a:spLocks noGrp="1" noChangeArrowheads="1"/>
          </p:cNvSpPr>
          <p:nvPr>
            <p:ph type="title"/>
          </p:nvPr>
        </p:nvSpPr>
        <p:spPr>
          <a:xfrm>
            <a:off x="2155371" y="339634"/>
            <a:ext cx="7772400" cy="1371600"/>
          </a:xfrm>
        </p:spPr>
        <p:txBody>
          <a:bodyPr vert="horz" lIns="91440" tIns="45720" rIns="94673" bIns="45720" rtlCol="0" anchor="ctr">
            <a:normAutofit/>
          </a:bodyPr>
          <a:lstStyle/>
          <a:p>
            <a:pPr marL="35166">
              <a:defRPr/>
            </a:pPr>
            <a:r>
              <a:rPr lang="en-US" err="1">
                <a:solidFill>
                  <a:srgbClr val="F8E950"/>
                </a:solidFill>
              </a:rPr>
              <a:t>Lotterigevinst</a:t>
            </a:r>
            <a:endParaRPr lang="en-US">
              <a:solidFill>
                <a:srgbClr val="F8E950"/>
              </a:solidFill>
            </a:endParaRPr>
          </a:p>
        </p:txBody>
      </p:sp>
      <p:sp>
        <p:nvSpPr>
          <p:cNvPr id="46083" name="Rectangle 3"/>
          <p:cNvSpPr>
            <a:spLocks noGrp="1" noChangeArrowheads="1"/>
          </p:cNvSpPr>
          <p:nvPr>
            <p:ph idx="1"/>
          </p:nvPr>
        </p:nvSpPr>
        <p:spPr/>
        <p:txBody>
          <a:bodyPr vert="horz" lIns="91440" tIns="45720" rIns="94673" bIns="45720" rtlCol="0">
            <a:normAutofit/>
          </a:bodyPr>
          <a:lstStyle/>
          <a:p>
            <a:pPr marL="0" indent="0" algn="ctr">
              <a:buNone/>
              <a:defRPr/>
            </a:pPr>
            <a:endParaRPr lang="en-US">
              <a:solidFill>
                <a:srgbClr val="FFFFFF"/>
              </a:solidFill>
            </a:endParaRPr>
          </a:p>
          <a:p>
            <a:pPr marL="0" indent="0" algn="ctr">
              <a:buNone/>
              <a:defRPr/>
            </a:pPr>
            <a:endParaRPr lang="en-US">
              <a:solidFill>
                <a:srgbClr val="FFFFFF"/>
              </a:solidFill>
            </a:endParaRPr>
          </a:p>
          <a:p>
            <a:pPr marL="0" indent="0" algn="ctr">
              <a:buNone/>
              <a:defRPr/>
            </a:pPr>
            <a:r>
              <a:rPr lang="en-US">
                <a:solidFill>
                  <a:srgbClr val="FFFFFF"/>
                </a:solidFill>
              </a:rPr>
              <a:t>                             </a:t>
            </a:r>
          </a:p>
          <a:p>
            <a:pPr marL="0" indent="0" algn="ctr">
              <a:buNone/>
              <a:defRPr/>
            </a:pPr>
            <a:r>
              <a:rPr lang="en-US">
                <a:solidFill>
                  <a:srgbClr val="FFFFFF"/>
                </a:solidFill>
              </a:rPr>
              <a:t>                                    </a:t>
            </a:r>
            <a:r>
              <a:rPr lang="en-US" sz="4400">
                <a:solidFill>
                  <a:srgbClr val="FFFFFF"/>
                </a:solidFill>
              </a:rPr>
              <a:t>10 </a:t>
            </a:r>
            <a:r>
              <a:rPr lang="en-US" sz="4400" err="1">
                <a:solidFill>
                  <a:srgbClr val="FFFFFF"/>
                </a:solidFill>
              </a:rPr>
              <a:t>millioner</a:t>
            </a:r>
            <a:r>
              <a:rPr lang="en-US" sz="4400">
                <a:solidFill>
                  <a:srgbClr val="FFFFFF"/>
                </a:solidFill>
              </a:rPr>
              <a:t> kr.!!!!</a:t>
            </a:r>
          </a:p>
        </p:txBody>
      </p:sp>
      <p:sp>
        <p:nvSpPr>
          <p:cNvPr id="3" name="Pladsholder til sidefod 2"/>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pic>
        <p:nvPicPr>
          <p:cNvPr id="4608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5389">
            <a:off x="2415949" y="2305595"/>
            <a:ext cx="3135766" cy="34616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round/>
                <a:headEnd/>
                <a:tailEnd/>
              </a14:hiddenLine>
            </a:ext>
          </a:extLst>
        </p:spPr>
      </p:pic>
    </p:spTree>
    <p:extLst>
      <p:ext uri="{BB962C8B-B14F-4D97-AF65-F5344CB8AC3E}">
        <p14:creationId xmlns:p14="http://schemas.microsoft.com/office/powerpoint/2010/main" val="3549830998"/>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29" name="Rectangle 2"/>
          <p:cNvSpPr>
            <a:spLocks noGrp="1" noChangeArrowheads="1"/>
          </p:cNvSpPr>
          <p:nvPr>
            <p:ph type="title" idx="4294967295"/>
          </p:nvPr>
        </p:nvSpPr>
        <p:spPr/>
        <p:txBody>
          <a:bodyPr/>
          <a:lstStyle/>
          <a:p>
            <a:pPr eaLnBrk="1" hangingPunct="1"/>
            <a:endParaRPr lang="en-US"/>
          </a:p>
        </p:txBody>
      </p:sp>
      <p:pic>
        <p:nvPicPr>
          <p:cNvPr id="534530" name="Picture 3" descr="mom-and-baby-conversation2"/>
          <p:cNvPicPr>
            <a:picLocks noGrp="1" noChangeAspect="1" noChangeArrowheads="1"/>
          </p:cNvPicPr>
          <p:nvPr>
            <p:ph type="body" idx="4294967295"/>
          </p:nvPr>
        </p:nvPicPr>
        <p:blipFill>
          <a:blip r:embed="rId2"/>
          <a:srcRect/>
          <a:stretch>
            <a:fillRect/>
          </a:stretch>
        </p:blipFill>
        <p:spPr>
          <a:xfrm>
            <a:off x="2135188" y="274639"/>
            <a:ext cx="7921625" cy="5903913"/>
          </a:xfrm>
        </p:spPr>
      </p:pic>
      <p:sp>
        <p:nvSpPr>
          <p:cNvPr id="3" name="Pladsholder til sidefod 2"/>
          <p:cNvSpPr>
            <a:spLocks noGrp="1"/>
          </p:cNvSpPr>
          <p:nvPr>
            <p:ph type="ftr" sz="quarter" idx="11"/>
          </p:nvPr>
        </p:nvSpPr>
        <p:spPr/>
        <p:txBody>
          <a:bodyPr/>
          <a:lstStyle/>
          <a:p>
            <a:pPr defTabSz="457200"/>
            <a:r>
              <a:rPr lang="da-DK">
                <a:solidFill>
                  <a:prstClr val="white"/>
                </a:solidFill>
                <a:latin typeface="Calibri"/>
              </a:rPr>
              <a:t>Lena Højgård Isager www.pkf.name</a:t>
            </a:r>
          </a:p>
        </p:txBody>
      </p:sp>
    </p:spTree>
    <p:extLst>
      <p:ext uri="{BB962C8B-B14F-4D97-AF65-F5344CB8AC3E}">
        <p14:creationId xmlns:p14="http://schemas.microsoft.com/office/powerpoint/2010/main" val="5155873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Oval 1"/>
          <p:cNvSpPr>
            <a:spLocks/>
          </p:cNvSpPr>
          <p:nvPr/>
        </p:nvSpPr>
        <p:spPr bwMode="auto">
          <a:xfrm>
            <a:off x="4348844" y="179615"/>
            <a:ext cx="3488191" cy="2415812"/>
          </a:xfrm>
          <a:prstGeom prst="ellipse">
            <a:avLst/>
          </a:prstGeom>
          <a:solidFill>
            <a:srgbClr val="0033FF"/>
          </a:solidFill>
          <a:ln w="9525">
            <a:solidFill>
              <a:schemeClr val="tx1"/>
            </a:solidFill>
            <a:round/>
            <a:headEnd/>
            <a:tailEnd/>
          </a:ln>
        </p:spPr>
        <p:txBody>
          <a:bodyPr lIns="0" tIns="0" rIns="0" bIns="0"/>
          <a:lstStyle/>
          <a:p>
            <a:pPr defTabSz="457200"/>
            <a:endParaRPr lang="da-DK" sz="1400">
              <a:solidFill>
                <a:srgbClr val="FFFFFF"/>
              </a:solidFill>
              <a:latin typeface="Calibri"/>
            </a:endParaRPr>
          </a:p>
        </p:txBody>
      </p:sp>
      <p:sp>
        <p:nvSpPr>
          <p:cNvPr id="47107" name="Line 2"/>
          <p:cNvSpPr>
            <a:spLocks noChangeShapeType="1"/>
          </p:cNvSpPr>
          <p:nvPr/>
        </p:nvSpPr>
        <p:spPr bwMode="auto">
          <a:xfrm>
            <a:off x="6629401" y="3579224"/>
            <a:ext cx="1632857" cy="744583"/>
          </a:xfrm>
          <a:prstGeom prst="line">
            <a:avLst/>
          </a:prstGeom>
          <a:noFill/>
          <a:ln w="38100">
            <a:solidFill>
              <a:schemeClr val="tx2"/>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pPr defTabSz="457200"/>
            <a:endParaRPr lang="da-DK" sz="1400">
              <a:solidFill>
                <a:srgbClr val="FFFFFF"/>
              </a:solidFill>
              <a:latin typeface="Calibri"/>
            </a:endParaRPr>
          </a:p>
        </p:txBody>
      </p:sp>
      <p:sp>
        <p:nvSpPr>
          <p:cNvPr id="47108" name="Line 3"/>
          <p:cNvSpPr>
            <a:spLocks noChangeShapeType="1"/>
          </p:cNvSpPr>
          <p:nvPr/>
        </p:nvSpPr>
        <p:spPr bwMode="auto">
          <a:xfrm>
            <a:off x="6096000" y="3526973"/>
            <a:ext cx="0" cy="718457"/>
          </a:xfrm>
          <a:prstGeom prst="line">
            <a:avLst/>
          </a:prstGeom>
          <a:noFill/>
          <a:ln w="38100">
            <a:solidFill>
              <a:schemeClr val="tx2"/>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pPr defTabSz="457200"/>
            <a:endParaRPr lang="da-DK" sz="1400">
              <a:solidFill>
                <a:srgbClr val="FFFFFF"/>
              </a:solidFill>
              <a:latin typeface="Calibri"/>
            </a:endParaRPr>
          </a:p>
        </p:txBody>
      </p:sp>
      <p:sp>
        <p:nvSpPr>
          <p:cNvPr id="47109" name="Line 4"/>
          <p:cNvSpPr>
            <a:spLocks noChangeShapeType="1"/>
          </p:cNvSpPr>
          <p:nvPr/>
        </p:nvSpPr>
        <p:spPr bwMode="auto">
          <a:xfrm flipH="1">
            <a:off x="3755571" y="3566161"/>
            <a:ext cx="1752600" cy="764177"/>
          </a:xfrm>
          <a:prstGeom prst="line">
            <a:avLst/>
          </a:prstGeom>
          <a:noFill/>
          <a:ln w="38100">
            <a:solidFill>
              <a:schemeClr val="tx2"/>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pPr defTabSz="457200"/>
            <a:endParaRPr lang="da-DK" sz="1400">
              <a:solidFill>
                <a:srgbClr val="FFFFFF"/>
              </a:solidFill>
              <a:latin typeface="Calibri"/>
            </a:endParaRPr>
          </a:p>
        </p:txBody>
      </p:sp>
      <p:sp>
        <p:nvSpPr>
          <p:cNvPr id="47110" name="Line 5"/>
          <p:cNvSpPr>
            <a:spLocks noChangeShapeType="1"/>
          </p:cNvSpPr>
          <p:nvPr/>
        </p:nvSpPr>
        <p:spPr bwMode="auto">
          <a:xfrm>
            <a:off x="6096000" y="2693399"/>
            <a:ext cx="0" cy="474345"/>
          </a:xfrm>
          <a:prstGeom prst="line">
            <a:avLst/>
          </a:prstGeom>
          <a:noFill/>
          <a:ln w="38100">
            <a:solidFill>
              <a:schemeClr val="tx2"/>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pPr defTabSz="457200"/>
            <a:endParaRPr lang="da-DK" sz="1400">
              <a:solidFill>
                <a:srgbClr val="FFFFFF"/>
              </a:solidFill>
              <a:latin typeface="Calibri"/>
            </a:endParaRPr>
          </a:p>
        </p:txBody>
      </p:sp>
      <p:sp>
        <p:nvSpPr>
          <p:cNvPr id="47111" name="Rectangle 6"/>
          <p:cNvSpPr>
            <a:spLocks/>
          </p:cNvSpPr>
          <p:nvPr/>
        </p:nvSpPr>
        <p:spPr bwMode="auto">
          <a:xfrm>
            <a:off x="5176157" y="3157640"/>
            <a:ext cx="166329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9" bIns="0">
            <a:spAutoFit/>
          </a:bodyPr>
          <a:lstStyle/>
          <a:p>
            <a:pPr marL="35899" defTabSz="457200"/>
            <a:r>
              <a:rPr lang="da-DK" sz="2400" b="1">
                <a:solidFill>
                  <a:srgbClr val="FFFFFF"/>
                </a:solidFill>
                <a:latin typeface="Calibri"/>
                <a:ea typeface="ＭＳ Ｐゴシック" charset="0"/>
                <a:sym typeface="Comic Sans MS" charset="0"/>
              </a:rPr>
              <a:t>Glæde / Lyst</a:t>
            </a:r>
          </a:p>
        </p:txBody>
      </p:sp>
      <p:sp>
        <p:nvSpPr>
          <p:cNvPr id="47112" name="Rectangle 7"/>
          <p:cNvSpPr>
            <a:spLocks/>
          </p:cNvSpPr>
          <p:nvPr/>
        </p:nvSpPr>
        <p:spPr bwMode="auto">
          <a:xfrm>
            <a:off x="5176157" y="4434841"/>
            <a:ext cx="2378630" cy="18466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square" lIns="0" tIns="0" rIns="36469" bIns="0">
            <a:spAutoFit/>
          </a:bodyPr>
          <a:lstStyle/>
          <a:p>
            <a:pPr marL="35899" defTabSz="457200"/>
            <a:r>
              <a:rPr lang="da-DK" sz="2000" b="1">
                <a:solidFill>
                  <a:srgbClr val="FFFFFF"/>
                </a:solidFill>
                <a:latin typeface="Calibri"/>
                <a:ea typeface="ＭＳ Ｐゴシック" charset="0"/>
                <a:sym typeface="Comic Sans MS" charset="0"/>
              </a:rPr>
              <a:t>Opmærksomhed / tænkning</a:t>
            </a:r>
          </a:p>
          <a:p>
            <a:pPr marL="35899" defTabSz="457200">
              <a:buSzPct val="125000"/>
              <a:buFont typeface="Lucida Grande" charset="0"/>
              <a:buChar char="‣"/>
            </a:pPr>
            <a:r>
              <a:rPr lang="da-DK" sz="2000">
                <a:solidFill>
                  <a:srgbClr val="FFFFFF"/>
                </a:solidFill>
                <a:latin typeface="Calibri"/>
                <a:ea typeface="ＭＳ Ｐゴシック" charset="0"/>
                <a:sym typeface="Comic Sans MS" charset="0"/>
              </a:rPr>
              <a:t>smalt fokuseret</a:t>
            </a:r>
          </a:p>
          <a:p>
            <a:pPr marL="35899" defTabSz="457200">
              <a:buSzPct val="125000"/>
              <a:buFont typeface="Lucida Grande" charset="0"/>
              <a:buChar char="‣"/>
            </a:pPr>
            <a:r>
              <a:rPr lang="da-DK" sz="2000">
                <a:solidFill>
                  <a:srgbClr val="FFFFFF"/>
                </a:solidFill>
                <a:latin typeface="Calibri"/>
                <a:ea typeface="ＭＳ Ｐゴシック" charset="0"/>
                <a:sym typeface="Comic Sans MS" charset="0"/>
              </a:rPr>
              <a:t>Undersøgende</a:t>
            </a:r>
          </a:p>
          <a:p>
            <a:pPr marL="35899" defTabSz="457200">
              <a:buSzPct val="125000"/>
              <a:buFont typeface="Lucida Grande" charset="0"/>
              <a:buChar char="‣"/>
            </a:pPr>
            <a:r>
              <a:rPr lang="da-DK" sz="2000">
                <a:solidFill>
                  <a:srgbClr val="FFFFFF"/>
                </a:solidFill>
                <a:latin typeface="Calibri"/>
                <a:ea typeface="ＭＳ Ｐゴシック" charset="0"/>
                <a:sym typeface="Comic Sans MS" charset="0"/>
              </a:rPr>
              <a:t>Køber</a:t>
            </a:r>
          </a:p>
          <a:p>
            <a:pPr marL="35899" defTabSz="457200">
              <a:buSzPct val="125000"/>
              <a:buFont typeface="Lucida Grande" charset="0"/>
              <a:buChar char="‣"/>
            </a:pPr>
            <a:r>
              <a:rPr lang="da-DK" sz="2000">
                <a:solidFill>
                  <a:srgbClr val="FFFFFF"/>
                </a:solidFill>
                <a:latin typeface="Calibri"/>
                <a:ea typeface="ＭＳ Ｐゴシック" charset="0"/>
                <a:sym typeface="Comic Sans MS" charset="0"/>
              </a:rPr>
              <a:t>Internt vs. externt</a:t>
            </a:r>
          </a:p>
        </p:txBody>
      </p:sp>
      <p:sp>
        <p:nvSpPr>
          <p:cNvPr id="47113" name="Rectangle 8"/>
          <p:cNvSpPr>
            <a:spLocks/>
          </p:cNvSpPr>
          <p:nvPr/>
        </p:nvSpPr>
        <p:spPr bwMode="auto">
          <a:xfrm>
            <a:off x="2723470" y="4395651"/>
            <a:ext cx="2101829" cy="11887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36469" bIns="0"/>
          <a:lstStyle/>
          <a:p>
            <a:pPr marL="35899" defTabSz="457200"/>
            <a:r>
              <a:rPr lang="da-DK" sz="2000" b="1">
                <a:solidFill>
                  <a:srgbClr val="FFFFFF"/>
                </a:solidFill>
                <a:latin typeface="Calibri"/>
                <a:ea typeface="ＭＳ Ｐゴシック" charset="0"/>
                <a:sym typeface="Comic Sans MS" charset="0"/>
              </a:rPr>
              <a:t>Krop / følelser</a:t>
            </a:r>
          </a:p>
          <a:p>
            <a:pPr marL="35899" defTabSz="457200">
              <a:buSzPct val="125000"/>
              <a:buFont typeface="Lucida Grande" charset="0"/>
              <a:buChar char="‣"/>
            </a:pPr>
            <a:r>
              <a:rPr lang="da-DK" sz="2000">
                <a:solidFill>
                  <a:srgbClr val="FFFFFF"/>
                </a:solidFill>
                <a:latin typeface="Calibri"/>
                <a:ea typeface="ＭＳ Ｐゴシック" charset="0"/>
                <a:sym typeface="Comic Sans MS" charset="0"/>
              </a:rPr>
              <a:t>Aktivitet</a:t>
            </a:r>
          </a:p>
          <a:p>
            <a:pPr marL="35899" defTabSz="457200">
              <a:buSzPct val="125000"/>
              <a:buFont typeface="Lucida Grande" charset="0"/>
              <a:buChar char="‣"/>
            </a:pPr>
            <a:r>
              <a:rPr lang="da-DK" sz="2000">
                <a:solidFill>
                  <a:srgbClr val="FFFFFF"/>
                </a:solidFill>
                <a:latin typeface="Calibri"/>
                <a:ea typeface="ＭＳ Ｐゴシック" charset="0"/>
                <a:sym typeface="Comic Sans MS" charset="0"/>
              </a:rPr>
              <a:t>Hjertebanken</a:t>
            </a:r>
          </a:p>
          <a:p>
            <a:pPr marL="35899" defTabSz="457200">
              <a:buSzPct val="125000"/>
              <a:buFont typeface="Lucida Grande" charset="0"/>
              <a:buChar char="‣"/>
            </a:pPr>
            <a:r>
              <a:rPr lang="da-DK" sz="2000">
                <a:solidFill>
                  <a:srgbClr val="FFFFFF"/>
                </a:solidFill>
                <a:latin typeface="Calibri"/>
                <a:ea typeface="ＭＳ Ｐゴシック" charset="0"/>
                <a:sym typeface="Comic Sans MS" charset="0"/>
              </a:rPr>
              <a:t>Trang til at handle</a:t>
            </a:r>
          </a:p>
          <a:p>
            <a:pPr marL="35899" defTabSz="457200">
              <a:buSzPct val="125000"/>
              <a:buFont typeface="Lucida Grande" charset="0"/>
              <a:buChar char="‣"/>
            </a:pPr>
            <a:r>
              <a:rPr lang="da-DK" sz="2000">
                <a:solidFill>
                  <a:srgbClr val="FFFFFF"/>
                </a:solidFill>
                <a:latin typeface="Calibri"/>
                <a:ea typeface="ＭＳ Ｐゴシック" charset="0"/>
                <a:sym typeface="Comic Sans MS" charset="0"/>
              </a:rPr>
              <a:t>Forstyrret søvn</a:t>
            </a:r>
          </a:p>
        </p:txBody>
      </p:sp>
      <p:sp>
        <p:nvSpPr>
          <p:cNvPr id="47114" name="Rectangle 9"/>
          <p:cNvSpPr>
            <a:spLocks/>
          </p:cNvSpPr>
          <p:nvPr/>
        </p:nvSpPr>
        <p:spPr bwMode="auto">
          <a:xfrm>
            <a:off x="8213272" y="4506687"/>
            <a:ext cx="1997529" cy="18466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square" lIns="0" tIns="0" rIns="36469" bIns="0">
            <a:spAutoFit/>
          </a:bodyPr>
          <a:lstStyle/>
          <a:p>
            <a:pPr marL="35899" defTabSz="457200"/>
            <a:r>
              <a:rPr lang="da-DK" sz="2000" b="1">
                <a:solidFill>
                  <a:srgbClr val="FFFFFF"/>
                </a:solidFill>
                <a:latin typeface="Calibri"/>
                <a:ea typeface="ＭＳ Ｐゴシック" charset="0"/>
                <a:sym typeface="Comic Sans MS" charset="0"/>
              </a:rPr>
              <a:t>Adfærd</a:t>
            </a:r>
          </a:p>
          <a:p>
            <a:pPr marL="35899" defTabSz="457200">
              <a:buSzPct val="125000"/>
              <a:buFont typeface="Lucida Grande" charset="0"/>
              <a:buChar char="‣"/>
            </a:pPr>
            <a:r>
              <a:rPr lang="da-DK" sz="2000">
                <a:solidFill>
                  <a:srgbClr val="FFFFFF"/>
                </a:solidFill>
                <a:latin typeface="Calibri"/>
                <a:ea typeface="ＭＳ Ｐゴシック" charset="0"/>
                <a:sym typeface="Comic Sans MS" charset="0"/>
              </a:rPr>
              <a:t>Engagerer sig</a:t>
            </a:r>
          </a:p>
          <a:p>
            <a:pPr marL="35899" defTabSz="457200">
              <a:buSzPct val="125000"/>
              <a:buFont typeface="Lucida Grande" charset="0"/>
              <a:buChar char="‣"/>
            </a:pPr>
            <a:r>
              <a:rPr lang="da-DK" sz="2000">
                <a:solidFill>
                  <a:srgbClr val="FFFFFF"/>
                </a:solidFill>
                <a:latin typeface="Calibri"/>
                <a:ea typeface="ＭＳ Ｐゴシック" charset="0"/>
                <a:sym typeface="Comic Sans MS" charset="0"/>
              </a:rPr>
              <a:t>Er social</a:t>
            </a:r>
          </a:p>
          <a:p>
            <a:pPr marL="35899" defTabSz="457200">
              <a:buSzPct val="125000"/>
              <a:buFont typeface="Lucida Grande" charset="0"/>
              <a:buChar char="‣"/>
            </a:pPr>
            <a:r>
              <a:rPr lang="da-DK" sz="2000">
                <a:solidFill>
                  <a:srgbClr val="FFFFFF"/>
                </a:solidFill>
                <a:latin typeface="Calibri"/>
                <a:ea typeface="ＭＳ Ｐゴシック" charset="0"/>
                <a:sym typeface="Comic Sans MS" charset="0"/>
              </a:rPr>
              <a:t>Går igang</a:t>
            </a:r>
          </a:p>
          <a:p>
            <a:pPr marL="35899" defTabSz="457200">
              <a:buSzPct val="125000"/>
              <a:buFont typeface="Lucida Grande" charset="0"/>
              <a:buChar char="‣"/>
            </a:pPr>
            <a:r>
              <a:rPr lang="da-DK" sz="2000">
                <a:solidFill>
                  <a:srgbClr val="FFFFFF"/>
                </a:solidFill>
                <a:latin typeface="Calibri"/>
                <a:ea typeface="ＭＳ Ｐゴシック" charset="0"/>
                <a:sym typeface="Comic Sans MS" charset="0"/>
              </a:rPr>
              <a:t>Rastløs</a:t>
            </a:r>
          </a:p>
          <a:p>
            <a:pPr marL="35899" defTabSz="457200">
              <a:buSzPct val="125000"/>
              <a:buFont typeface="Lucida Grande" charset="0"/>
              <a:buChar char="‣"/>
            </a:pPr>
            <a:r>
              <a:rPr lang="da-DK" sz="2000">
                <a:solidFill>
                  <a:srgbClr val="FFFFFF"/>
                </a:solidFill>
                <a:latin typeface="Calibri"/>
                <a:ea typeface="ＭＳ Ｐゴシック" charset="0"/>
                <a:sym typeface="Comic Sans MS" charset="0"/>
              </a:rPr>
              <a:t>Fester</a:t>
            </a:r>
          </a:p>
        </p:txBody>
      </p:sp>
      <p:sp>
        <p:nvSpPr>
          <p:cNvPr id="47115" name="Rectangle 10"/>
          <p:cNvSpPr>
            <a:spLocks/>
          </p:cNvSpPr>
          <p:nvPr/>
        </p:nvSpPr>
        <p:spPr bwMode="auto">
          <a:xfrm>
            <a:off x="4825300" y="437418"/>
            <a:ext cx="2533921" cy="19745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17583" tIns="17583" rIns="53432" bIns="17583" anchor="ctr">
            <a:spAutoFit/>
          </a:bodyPr>
          <a:lstStyle/>
          <a:p>
            <a:pPr marL="17583" algn="ctr" defTabSz="457200"/>
            <a:r>
              <a:rPr lang="da-DK" b="1">
                <a:solidFill>
                  <a:srgbClr val="FFFFFF"/>
                </a:solidFill>
                <a:latin typeface="Calibri"/>
                <a:ea typeface="ＭＳ Ｐゴシック" charset="0"/>
                <a:sym typeface="Comic Sans MS" charset="0"/>
              </a:rPr>
              <a:t>Tilskyndelses/resurse-</a:t>
            </a:r>
          </a:p>
          <a:p>
            <a:pPr marL="17583" algn="ctr" defTabSz="457200"/>
            <a:r>
              <a:rPr lang="da-DK" b="1">
                <a:solidFill>
                  <a:srgbClr val="FFFFFF"/>
                </a:solidFill>
                <a:latin typeface="Calibri"/>
                <a:ea typeface="ＭＳ Ｐゴシック" charset="0"/>
                <a:sym typeface="Comic Sans MS" charset="0"/>
              </a:rPr>
              <a:t>fokuseret</a:t>
            </a:r>
          </a:p>
          <a:p>
            <a:pPr marL="17583" algn="ctr" defTabSz="457200"/>
            <a:endParaRPr lang="da-DK">
              <a:solidFill>
                <a:srgbClr val="FFFFFF"/>
              </a:solidFill>
              <a:latin typeface="Calibri"/>
              <a:ea typeface="ＭＳ Ｐゴシック" charset="0"/>
              <a:sym typeface="Comic Sans MS" charset="0"/>
            </a:endParaRPr>
          </a:p>
          <a:p>
            <a:pPr marL="17583" algn="ctr" defTabSz="457200"/>
            <a:r>
              <a:rPr lang="da-DK">
                <a:solidFill>
                  <a:srgbClr val="FFFFFF"/>
                </a:solidFill>
                <a:latin typeface="Calibri"/>
                <a:ea typeface="ＭＳ Ｐゴシック" charset="0"/>
                <a:sym typeface="Comic Sans MS" charset="0"/>
              </a:rPr>
              <a:t>At ønske, forfølge, </a:t>
            </a:r>
          </a:p>
          <a:p>
            <a:pPr marL="17583" algn="ctr" defTabSz="457200"/>
            <a:r>
              <a:rPr lang="da-DK">
                <a:solidFill>
                  <a:srgbClr val="FFFFFF"/>
                </a:solidFill>
                <a:latin typeface="Calibri"/>
                <a:ea typeface="ＭＳ Ｐゴシック" charset="0"/>
                <a:sym typeface="Comic Sans MS" charset="0"/>
              </a:rPr>
              <a:t>opnå og konsumere noget</a:t>
            </a:r>
          </a:p>
          <a:p>
            <a:pPr marL="17583" algn="ctr" defTabSz="457200"/>
            <a:endParaRPr lang="da-DK">
              <a:solidFill>
                <a:srgbClr val="FFFFFF"/>
              </a:solidFill>
              <a:latin typeface="Calibri"/>
              <a:ea typeface="ＭＳ Ｐゴシック" charset="0"/>
              <a:sym typeface="Comic Sans MS" charset="0"/>
            </a:endParaRPr>
          </a:p>
          <a:p>
            <a:pPr marL="17583" algn="ctr" defTabSz="457200"/>
            <a:r>
              <a:rPr lang="da-DK">
                <a:solidFill>
                  <a:srgbClr val="FFFFFF"/>
                </a:solidFill>
                <a:latin typeface="Calibri"/>
                <a:ea typeface="ＭＳ Ｐゴシック" charset="0"/>
                <a:sym typeface="Comic Sans MS" charset="0"/>
              </a:rPr>
              <a:t>Aktiverer</a:t>
            </a:r>
          </a:p>
        </p:txBody>
      </p:sp>
      <p:sp>
        <p:nvSpPr>
          <p:cNvPr id="2" name="Pladsholder til sidefod 1"/>
          <p:cNvSpPr>
            <a:spLocks noGrp="1"/>
          </p:cNvSpPr>
          <p:nvPr>
            <p:ph type="ftr" sz="quarter" idx="11"/>
          </p:nvPr>
        </p:nvSpPr>
        <p:spPr/>
        <p:txBody>
          <a:bodyPr/>
          <a:lstStyle/>
          <a:p>
            <a:pPr defTabSz="457200"/>
            <a:r>
              <a:rPr lang="da-DK" sz="1400">
                <a:solidFill>
                  <a:srgbClr val="FFFFFF"/>
                </a:solidFill>
                <a:latin typeface="Calibri"/>
              </a:rPr>
              <a:t>Lena Højgård Isager www.pkf.name</a:t>
            </a:r>
          </a:p>
        </p:txBody>
      </p:sp>
      <p:sp>
        <p:nvSpPr>
          <p:cNvPr id="15" name="Rectangle 17"/>
          <p:cNvSpPr>
            <a:spLocks/>
          </p:cNvSpPr>
          <p:nvPr/>
        </p:nvSpPr>
        <p:spPr bwMode="auto">
          <a:xfrm>
            <a:off x="2128137" y="268142"/>
            <a:ext cx="1742893" cy="1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8207" bIns="0">
            <a:spAutoFit/>
          </a:bodyPr>
          <a:lstStyle/>
          <a:p>
            <a:pPr marL="36513" defTabSz="457200"/>
            <a:r>
              <a:rPr lang="en-US" sz="1100">
                <a:solidFill>
                  <a:srgbClr val="FFFFFF"/>
                </a:solidFill>
                <a:latin typeface="Calibri"/>
                <a:cs typeface="Comic Sans MS" charset="0"/>
                <a:sym typeface="Comic Sans MS" charset="0"/>
              </a:rPr>
              <a:t>Fra Paul Gilbert 2014 (</a:t>
            </a:r>
            <a:r>
              <a:rPr lang="en-US" sz="1100" err="1">
                <a:solidFill>
                  <a:srgbClr val="FFFFFF"/>
                </a:solidFill>
                <a:latin typeface="Calibri"/>
                <a:cs typeface="Comic Sans MS" charset="0"/>
                <a:sym typeface="Comic Sans MS" charset="0"/>
              </a:rPr>
              <a:t>Isager</a:t>
            </a:r>
            <a:r>
              <a:rPr lang="en-US" sz="1100">
                <a:solidFill>
                  <a:srgbClr val="FFFFFF"/>
                </a:solidFill>
                <a:latin typeface="Calibri"/>
                <a:cs typeface="Comic Sans MS" charset="0"/>
                <a:sym typeface="Comic Sans MS" charset="0"/>
              </a:rPr>
              <a:t>)</a:t>
            </a:r>
          </a:p>
        </p:txBody>
      </p:sp>
    </p:spTree>
    <p:extLst>
      <p:ext uri="{BB962C8B-B14F-4D97-AF65-F5344CB8AC3E}">
        <p14:creationId xmlns:p14="http://schemas.microsoft.com/office/powerpoint/2010/main" val="16968025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EDA8C75B-69A5-5248-A5CC-A64A6BBCAB64}"/>
              </a:ext>
            </a:extLst>
          </p:cNvPr>
          <p:cNvSpPr>
            <a:spLocks noGrp="1"/>
          </p:cNvSpPr>
          <p:nvPr>
            <p:ph idx="1"/>
          </p:nvPr>
        </p:nvSpPr>
        <p:spPr/>
        <p:txBody>
          <a:bodyPr>
            <a:normAutofit/>
          </a:bodyPr>
          <a:lstStyle/>
          <a:p>
            <a:pPr marL="0" indent="0" algn="ctr">
              <a:buNone/>
            </a:pPr>
            <a:r>
              <a:rPr lang="da-DK" sz="4400" dirty="0"/>
              <a:t>Vis </a:t>
            </a:r>
            <a:r>
              <a:rPr lang="da-DK" sz="4400" dirty="0" err="1"/>
              <a:t>Compassion</a:t>
            </a:r>
            <a:r>
              <a:rPr lang="da-DK" sz="4400" dirty="0"/>
              <a:t> for Voices</a:t>
            </a:r>
          </a:p>
          <a:p>
            <a:pPr marL="0" indent="0" algn="ctr">
              <a:buNone/>
            </a:pPr>
            <a:endParaRPr lang="da-DK" sz="4400" dirty="0"/>
          </a:p>
          <a:p>
            <a:pPr marL="0" indent="0" algn="ctr">
              <a:buNone/>
            </a:pPr>
            <a:r>
              <a:rPr lang="da-DK" sz="4400" dirty="0">
                <a:hlinkClick r:id="rId2"/>
              </a:rPr>
              <a:t>http://compassionforvoices.com/videos/compassion-for-voices-film</a:t>
            </a:r>
            <a:endParaRPr lang="da-DK" sz="4400" dirty="0"/>
          </a:p>
          <a:p>
            <a:pPr marL="0" indent="0" algn="ctr">
              <a:buNone/>
            </a:pPr>
            <a:endParaRPr lang="da-DK" sz="4400" dirty="0"/>
          </a:p>
        </p:txBody>
      </p:sp>
      <p:sp>
        <p:nvSpPr>
          <p:cNvPr id="4" name="Pladsholder til sidefod 3">
            <a:extLst>
              <a:ext uri="{FF2B5EF4-FFF2-40B4-BE49-F238E27FC236}">
                <a16:creationId xmlns:a16="http://schemas.microsoft.com/office/drawing/2014/main" id="{1516995C-608A-F441-8521-FCD71BE7504A}"/>
              </a:ext>
            </a:extLst>
          </p:cNvPr>
          <p:cNvSpPr>
            <a:spLocks noGrp="1"/>
          </p:cNvSpPr>
          <p:nvPr>
            <p:ph type="ftr" sz="quarter" idx="11"/>
          </p:nvPr>
        </p:nvSpPr>
        <p:spPr/>
        <p:txBody>
          <a:bodyPr/>
          <a:lstStyle/>
          <a:p>
            <a:r>
              <a:rPr lang="da-DK"/>
              <a:t>Lena Højgård Isager www.pkf.name</a:t>
            </a:r>
          </a:p>
        </p:txBody>
      </p:sp>
    </p:spTree>
    <p:extLst>
      <p:ext uri="{BB962C8B-B14F-4D97-AF65-F5344CB8AC3E}">
        <p14:creationId xmlns:p14="http://schemas.microsoft.com/office/powerpoint/2010/main" val="1712052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4769" name="Picture 3" descr="turtle"/>
          <p:cNvPicPr>
            <a:picLocks noGrp="1" noChangeAspect="1" noChangeArrowheads="1"/>
          </p:cNvPicPr>
          <p:nvPr>
            <p:ph type="body" idx="4294967295"/>
          </p:nvPr>
        </p:nvPicPr>
        <p:blipFill>
          <a:blip r:embed="rId2"/>
          <a:srcRect/>
          <a:stretch>
            <a:fillRect/>
          </a:stretch>
        </p:blipFill>
        <p:spPr>
          <a:xfrm>
            <a:off x="2118644" y="450163"/>
            <a:ext cx="2879725" cy="3024188"/>
          </a:xfrm>
        </p:spPr>
      </p:pic>
      <p:pic>
        <p:nvPicPr>
          <p:cNvPr id="544770" name="Picture 8" descr="530876321_fe7d2acf04"/>
          <p:cNvPicPr>
            <a:picLocks noChangeAspect="1" noChangeArrowheads="1"/>
          </p:cNvPicPr>
          <p:nvPr/>
        </p:nvPicPr>
        <p:blipFill>
          <a:blip r:embed="rId3"/>
          <a:srcRect/>
          <a:stretch>
            <a:fillRect/>
          </a:stretch>
        </p:blipFill>
        <p:spPr bwMode="auto">
          <a:xfrm>
            <a:off x="6457157" y="450163"/>
            <a:ext cx="2951163" cy="3024188"/>
          </a:xfrm>
          <a:prstGeom prst="rect">
            <a:avLst/>
          </a:prstGeom>
          <a:noFill/>
          <a:ln w="9525">
            <a:noFill/>
            <a:miter lim="800000"/>
            <a:headEnd/>
            <a:tailEnd/>
          </a:ln>
        </p:spPr>
      </p:pic>
      <p:pic>
        <p:nvPicPr>
          <p:cNvPr id="544771" name="Picture 4" descr="mother-holding-baby"/>
          <p:cNvPicPr>
            <a:picLocks noChangeAspect="1" noChangeArrowheads="1"/>
          </p:cNvPicPr>
          <p:nvPr/>
        </p:nvPicPr>
        <p:blipFill>
          <a:blip r:embed="rId4"/>
          <a:srcRect/>
          <a:stretch>
            <a:fillRect/>
          </a:stretch>
        </p:blipFill>
        <p:spPr bwMode="auto">
          <a:xfrm>
            <a:off x="4350435" y="3548062"/>
            <a:ext cx="2663825" cy="2808288"/>
          </a:xfrm>
          <a:prstGeom prst="rect">
            <a:avLst/>
          </a:prstGeom>
          <a:noFill/>
          <a:ln w="9525">
            <a:noFill/>
            <a:miter lim="800000"/>
            <a:headEnd/>
            <a:tailEnd/>
          </a:ln>
        </p:spPr>
      </p:pic>
      <p:sp>
        <p:nvSpPr>
          <p:cNvPr id="840710" name="Line 6"/>
          <p:cNvSpPr>
            <a:spLocks noChangeShapeType="1"/>
          </p:cNvSpPr>
          <p:nvPr/>
        </p:nvSpPr>
        <p:spPr bwMode="auto">
          <a:xfrm>
            <a:off x="5248561" y="1956775"/>
            <a:ext cx="863600" cy="0"/>
          </a:xfrm>
          <a:prstGeom prst="line">
            <a:avLst/>
          </a:prstGeom>
          <a:noFill/>
          <a:ln w="57150">
            <a:solidFill>
              <a:srgbClr val="FFFF99"/>
            </a:solidFill>
            <a:round/>
            <a:headEnd/>
            <a:tailEnd type="triangle" w="med" len="med"/>
          </a:ln>
          <a:effectLst/>
        </p:spPr>
        <p:txBody>
          <a:bodyPr/>
          <a:lstStyle/>
          <a:p>
            <a:pPr defTabSz="457200">
              <a:lnSpc>
                <a:spcPct val="90000"/>
              </a:lnSpc>
              <a:spcBef>
                <a:spcPct val="20000"/>
              </a:spcBef>
              <a:defRPr/>
            </a:pPr>
            <a:endParaRPr lang="en-GB">
              <a:solidFill>
                <a:srgbClr val="FFFFFF"/>
              </a:solidFill>
              <a:effectLst>
                <a:outerShdw blurRad="38100" dist="38100" dir="2700000" algn="tl">
                  <a:srgbClr val="000000">
                    <a:alpha val="43137"/>
                  </a:srgbClr>
                </a:outerShdw>
              </a:effectLst>
              <a:latin typeface="Calibri"/>
            </a:endParaRPr>
          </a:p>
        </p:txBody>
      </p:sp>
      <p:sp>
        <p:nvSpPr>
          <p:cNvPr id="840711" name="Line 7"/>
          <p:cNvSpPr>
            <a:spLocks noChangeShapeType="1"/>
          </p:cNvSpPr>
          <p:nvPr/>
        </p:nvSpPr>
        <p:spPr bwMode="auto">
          <a:xfrm flipH="1">
            <a:off x="7573170" y="4021113"/>
            <a:ext cx="719137" cy="1008062"/>
          </a:xfrm>
          <a:prstGeom prst="line">
            <a:avLst/>
          </a:prstGeom>
          <a:noFill/>
          <a:ln w="57150">
            <a:solidFill>
              <a:srgbClr val="FFFF99"/>
            </a:solidFill>
            <a:round/>
            <a:headEnd/>
            <a:tailEnd type="triangle" w="med" len="med"/>
          </a:ln>
          <a:effectLst/>
        </p:spPr>
        <p:txBody>
          <a:bodyPr/>
          <a:lstStyle/>
          <a:p>
            <a:pPr defTabSz="457200">
              <a:lnSpc>
                <a:spcPct val="90000"/>
              </a:lnSpc>
              <a:spcBef>
                <a:spcPct val="20000"/>
              </a:spcBef>
              <a:defRPr/>
            </a:pPr>
            <a:endParaRPr lang="en-GB">
              <a:solidFill>
                <a:srgbClr val="FFFFFF"/>
              </a:solidFill>
              <a:effectLst>
                <a:outerShdw blurRad="38100" dist="38100" dir="2700000" algn="tl">
                  <a:srgbClr val="000000">
                    <a:alpha val="43137"/>
                  </a:srgbClr>
                </a:outerShdw>
              </a:effectLst>
              <a:latin typeface="Calibri"/>
            </a:endParaRPr>
          </a:p>
        </p:txBody>
      </p:sp>
      <p:sp>
        <p:nvSpPr>
          <p:cNvPr id="3" name="Pladsholder til sidefod 2"/>
          <p:cNvSpPr>
            <a:spLocks noGrp="1"/>
          </p:cNvSpPr>
          <p:nvPr>
            <p:ph type="ftr" sz="quarter" idx="11"/>
          </p:nvPr>
        </p:nvSpPr>
        <p:spPr/>
        <p:txBody>
          <a:bodyPr/>
          <a:lstStyle/>
          <a:p>
            <a:pPr defTabSz="457200"/>
            <a:r>
              <a:rPr lang="da-DK">
                <a:solidFill>
                  <a:prstClr val="white"/>
                </a:solidFill>
                <a:latin typeface="Calibri"/>
              </a:rPr>
              <a:t>Lena Højgård Isager www.pkf.name</a:t>
            </a:r>
          </a:p>
        </p:txBody>
      </p:sp>
      <p:sp>
        <p:nvSpPr>
          <p:cNvPr id="10" name="Rectangle 17"/>
          <p:cNvSpPr>
            <a:spLocks/>
          </p:cNvSpPr>
          <p:nvPr/>
        </p:nvSpPr>
        <p:spPr bwMode="auto">
          <a:xfrm>
            <a:off x="2048632" y="6187074"/>
            <a:ext cx="1742893" cy="1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8207" bIns="0">
            <a:spAutoFit/>
          </a:bodyPr>
          <a:lstStyle/>
          <a:p>
            <a:pPr marL="36513" defTabSz="457200"/>
            <a:r>
              <a:rPr lang="en-US" sz="1100">
                <a:solidFill>
                  <a:srgbClr val="FFFFFF"/>
                </a:solidFill>
                <a:latin typeface="Calibri"/>
                <a:cs typeface="Comic Sans MS" charset="0"/>
                <a:sym typeface="Comic Sans MS" charset="0"/>
              </a:rPr>
              <a:t>Fra Paul Gilbert 2014 (</a:t>
            </a:r>
            <a:r>
              <a:rPr lang="en-US" sz="1100" dirty="0" err="1">
                <a:solidFill>
                  <a:srgbClr val="FFFFFF"/>
                </a:solidFill>
                <a:latin typeface="Calibri"/>
                <a:cs typeface="Comic Sans MS" charset="0"/>
                <a:sym typeface="Comic Sans MS" charset="0"/>
              </a:rPr>
              <a:t>Isager</a:t>
            </a:r>
            <a:r>
              <a:rPr lang="en-US" sz="1100" dirty="0">
                <a:solidFill>
                  <a:srgbClr val="FFFFFF"/>
                </a:solidFill>
                <a:latin typeface="Calibri"/>
                <a:cs typeface="Comic Sans MS" charset="0"/>
                <a:sym typeface="Comic Sans MS" charset="0"/>
              </a:rPr>
              <a:t>)</a:t>
            </a:r>
          </a:p>
        </p:txBody>
      </p:sp>
    </p:spTree>
    <p:extLst>
      <p:ext uri="{BB962C8B-B14F-4D97-AF65-F5344CB8AC3E}">
        <p14:creationId xmlns:p14="http://schemas.microsoft.com/office/powerpoint/2010/main" val="35917988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9889" name="Picture 10" descr="mother-_-baby-1_1"/>
          <p:cNvPicPr>
            <a:picLocks noGrp="1" noChangeAspect="1" noChangeArrowheads="1"/>
          </p:cNvPicPr>
          <p:nvPr>
            <p:ph type="body" idx="4294967295"/>
          </p:nvPr>
        </p:nvPicPr>
        <p:blipFill>
          <a:blip r:embed="rId2"/>
          <a:srcRect/>
          <a:stretch>
            <a:fillRect/>
          </a:stretch>
        </p:blipFill>
        <p:spPr>
          <a:xfrm>
            <a:off x="2315369" y="198665"/>
            <a:ext cx="7561263" cy="5976938"/>
          </a:xfrm>
        </p:spPr>
      </p:pic>
      <p:sp>
        <p:nvSpPr>
          <p:cNvPr id="3" name="Pladsholder til sidefod 2"/>
          <p:cNvSpPr>
            <a:spLocks noGrp="1"/>
          </p:cNvSpPr>
          <p:nvPr>
            <p:ph type="ftr" sz="quarter" idx="11"/>
          </p:nvPr>
        </p:nvSpPr>
        <p:spPr/>
        <p:txBody>
          <a:bodyPr/>
          <a:lstStyle/>
          <a:p>
            <a:pPr defTabSz="457200"/>
            <a:r>
              <a:rPr lang="da-DK">
                <a:solidFill>
                  <a:prstClr val="white"/>
                </a:solidFill>
                <a:latin typeface="Calibri"/>
              </a:rPr>
              <a:t>Lena Højgård Isager www.pkf.name</a:t>
            </a:r>
          </a:p>
        </p:txBody>
      </p:sp>
    </p:spTree>
    <p:extLst>
      <p:ext uri="{BB962C8B-B14F-4D97-AF65-F5344CB8AC3E}">
        <p14:creationId xmlns:p14="http://schemas.microsoft.com/office/powerpoint/2010/main" val="9300568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Oval 1"/>
          <p:cNvSpPr>
            <a:spLocks/>
          </p:cNvSpPr>
          <p:nvPr/>
        </p:nvSpPr>
        <p:spPr bwMode="auto">
          <a:xfrm>
            <a:off x="4348844" y="179615"/>
            <a:ext cx="3488191" cy="2415812"/>
          </a:xfrm>
          <a:prstGeom prst="ellipse">
            <a:avLst/>
          </a:prstGeom>
          <a:solidFill>
            <a:srgbClr val="009900"/>
          </a:solidFill>
          <a:ln w="9525">
            <a:solidFill>
              <a:srgbClr val="CCFFCC"/>
            </a:solidFill>
            <a:round/>
            <a:headEnd/>
            <a:tailEnd/>
          </a:ln>
        </p:spPr>
        <p:txBody>
          <a:bodyPr lIns="0" tIns="0" rIns="0" bIns="0"/>
          <a:lstStyle/>
          <a:p>
            <a:pPr defTabSz="457200"/>
            <a:endParaRPr lang="da-DK" sz="1600">
              <a:solidFill>
                <a:srgbClr val="FFFFFF"/>
              </a:solidFill>
              <a:latin typeface="Calibri"/>
            </a:endParaRPr>
          </a:p>
        </p:txBody>
      </p:sp>
      <p:sp>
        <p:nvSpPr>
          <p:cNvPr id="49155" name="Line 2"/>
          <p:cNvSpPr>
            <a:spLocks noChangeShapeType="1"/>
          </p:cNvSpPr>
          <p:nvPr/>
        </p:nvSpPr>
        <p:spPr bwMode="auto">
          <a:xfrm>
            <a:off x="6629401" y="3579224"/>
            <a:ext cx="1632857" cy="744583"/>
          </a:xfrm>
          <a:prstGeom prst="line">
            <a:avLst/>
          </a:prstGeom>
          <a:noFill/>
          <a:ln w="38100">
            <a:solidFill>
              <a:srgbClr val="008000"/>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pPr defTabSz="457200"/>
            <a:endParaRPr lang="da-DK" sz="1600">
              <a:solidFill>
                <a:srgbClr val="FFFFFF"/>
              </a:solidFill>
              <a:latin typeface="Calibri"/>
            </a:endParaRPr>
          </a:p>
        </p:txBody>
      </p:sp>
      <p:sp>
        <p:nvSpPr>
          <p:cNvPr id="49156" name="Line 3"/>
          <p:cNvSpPr>
            <a:spLocks noChangeShapeType="1"/>
          </p:cNvSpPr>
          <p:nvPr/>
        </p:nvSpPr>
        <p:spPr bwMode="auto">
          <a:xfrm>
            <a:off x="6096000" y="3526973"/>
            <a:ext cx="0" cy="718457"/>
          </a:xfrm>
          <a:prstGeom prst="line">
            <a:avLst/>
          </a:prstGeom>
          <a:noFill/>
          <a:ln w="38100">
            <a:solidFill>
              <a:srgbClr val="008000"/>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pPr defTabSz="457200"/>
            <a:endParaRPr lang="da-DK" sz="1600">
              <a:solidFill>
                <a:srgbClr val="FFFFFF"/>
              </a:solidFill>
              <a:latin typeface="Calibri"/>
            </a:endParaRPr>
          </a:p>
        </p:txBody>
      </p:sp>
      <p:sp>
        <p:nvSpPr>
          <p:cNvPr id="49157" name="Line 4"/>
          <p:cNvSpPr>
            <a:spLocks noChangeShapeType="1"/>
          </p:cNvSpPr>
          <p:nvPr/>
        </p:nvSpPr>
        <p:spPr bwMode="auto">
          <a:xfrm flipH="1">
            <a:off x="3755571" y="3566161"/>
            <a:ext cx="1752600" cy="764177"/>
          </a:xfrm>
          <a:prstGeom prst="line">
            <a:avLst/>
          </a:prstGeom>
          <a:noFill/>
          <a:ln w="38100">
            <a:solidFill>
              <a:srgbClr val="008000"/>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pPr defTabSz="457200"/>
            <a:endParaRPr lang="da-DK" sz="1600">
              <a:solidFill>
                <a:srgbClr val="FFFFFF"/>
              </a:solidFill>
              <a:latin typeface="Calibri"/>
            </a:endParaRPr>
          </a:p>
        </p:txBody>
      </p:sp>
      <p:sp>
        <p:nvSpPr>
          <p:cNvPr id="49158" name="Line 5"/>
          <p:cNvSpPr>
            <a:spLocks noChangeShapeType="1"/>
          </p:cNvSpPr>
          <p:nvPr/>
        </p:nvSpPr>
        <p:spPr bwMode="auto">
          <a:xfrm>
            <a:off x="6096000" y="2693399"/>
            <a:ext cx="0" cy="474345"/>
          </a:xfrm>
          <a:prstGeom prst="line">
            <a:avLst/>
          </a:prstGeom>
          <a:noFill/>
          <a:ln w="38100">
            <a:solidFill>
              <a:srgbClr val="008000"/>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pPr defTabSz="457200"/>
            <a:endParaRPr lang="da-DK" sz="1600">
              <a:solidFill>
                <a:srgbClr val="FFFFFF"/>
              </a:solidFill>
              <a:latin typeface="Calibri"/>
            </a:endParaRPr>
          </a:p>
        </p:txBody>
      </p:sp>
      <p:sp>
        <p:nvSpPr>
          <p:cNvPr id="49159" name="Rectangle 6"/>
          <p:cNvSpPr>
            <a:spLocks/>
          </p:cNvSpPr>
          <p:nvPr/>
        </p:nvSpPr>
        <p:spPr bwMode="auto">
          <a:xfrm>
            <a:off x="5547093" y="3128554"/>
            <a:ext cx="15787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9" bIns="0">
            <a:spAutoFit/>
          </a:bodyPr>
          <a:lstStyle/>
          <a:p>
            <a:pPr marL="35899" defTabSz="457200"/>
            <a:r>
              <a:rPr lang="en-US" sz="2400" b="1" err="1">
                <a:solidFill>
                  <a:srgbClr val="FFFFFF"/>
                </a:solidFill>
                <a:latin typeface="Calibri"/>
                <a:ea typeface="ＭＳ Ｐゴシック" charset="0"/>
                <a:sym typeface="Comic Sans MS" charset="0"/>
              </a:rPr>
              <a:t>Velvære</a:t>
            </a:r>
            <a:r>
              <a:rPr lang="en-US" sz="2400" b="1">
                <a:solidFill>
                  <a:srgbClr val="FFFFFF"/>
                </a:solidFill>
                <a:latin typeface="Calibri"/>
                <a:ea typeface="ＭＳ Ｐゴシック" charset="0"/>
                <a:sym typeface="Comic Sans MS" charset="0"/>
              </a:rPr>
              <a:t>/Ro</a:t>
            </a:r>
          </a:p>
        </p:txBody>
      </p:sp>
      <p:sp>
        <p:nvSpPr>
          <p:cNvPr id="49160" name="Rectangle 7"/>
          <p:cNvSpPr>
            <a:spLocks/>
          </p:cNvSpPr>
          <p:nvPr/>
        </p:nvSpPr>
        <p:spPr bwMode="auto">
          <a:xfrm>
            <a:off x="5176157" y="4434841"/>
            <a:ext cx="3090418" cy="1538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9" bIns="0">
            <a:spAutoFit/>
          </a:bodyPr>
          <a:lstStyle/>
          <a:p>
            <a:pPr marL="35899" defTabSz="457200"/>
            <a:r>
              <a:rPr lang="en-US" sz="2000" b="1">
                <a:solidFill>
                  <a:srgbClr val="FFFFFF"/>
                </a:solidFill>
                <a:latin typeface="Calibri"/>
                <a:ea typeface="ＭＳ Ｐゴシック" charset="0"/>
                <a:sym typeface="Comic Sans MS" charset="0"/>
              </a:rPr>
              <a:t>Opmærksomhed / </a:t>
            </a:r>
            <a:r>
              <a:rPr lang="en-US" sz="2000" b="1" err="1">
                <a:solidFill>
                  <a:srgbClr val="FFFFFF"/>
                </a:solidFill>
                <a:latin typeface="Calibri"/>
                <a:ea typeface="ＭＳ Ｐゴシック" charset="0"/>
                <a:sym typeface="Comic Sans MS" charset="0"/>
              </a:rPr>
              <a:t>tænkning</a:t>
            </a:r>
            <a:endParaRPr lang="en-US" sz="2000" b="1">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Åbent</a:t>
            </a:r>
            <a:r>
              <a:rPr lang="en-US" sz="2000">
                <a:solidFill>
                  <a:srgbClr val="FFFFFF"/>
                </a:solidFill>
                <a:latin typeface="Calibri"/>
                <a:ea typeface="ＭＳ Ｐゴシック" charset="0"/>
                <a:sym typeface="Comic Sans MS" charset="0"/>
              </a:rPr>
              <a:t> </a:t>
            </a:r>
            <a:r>
              <a:rPr lang="en-US" sz="2000" err="1">
                <a:solidFill>
                  <a:srgbClr val="FFFFFF"/>
                </a:solidFill>
                <a:latin typeface="Calibri"/>
                <a:ea typeface="ＭＳ Ｐゴシック" charset="0"/>
                <a:sym typeface="Comic Sans MS" charset="0"/>
              </a:rPr>
              <a:t>fokus</a:t>
            </a:r>
            <a:endParaRPr lang="en-US" sz="2000">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Reflekterende</a:t>
            </a:r>
            <a:endParaRPr lang="en-US" sz="2000">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Socialt</a:t>
            </a:r>
            <a:r>
              <a:rPr lang="en-US" sz="2000">
                <a:solidFill>
                  <a:srgbClr val="FFFFFF"/>
                </a:solidFill>
                <a:latin typeface="Calibri"/>
                <a:ea typeface="ＭＳ Ｐゴシック" charset="0"/>
                <a:sym typeface="Comic Sans MS" charset="0"/>
              </a:rPr>
              <a:t> </a:t>
            </a:r>
            <a:r>
              <a:rPr lang="en-US" sz="2000" err="1">
                <a:solidFill>
                  <a:srgbClr val="FFFFFF"/>
                </a:solidFill>
                <a:latin typeface="Calibri"/>
                <a:ea typeface="ＭＳ Ｐゴシック" charset="0"/>
                <a:sym typeface="Comic Sans MS" charset="0"/>
              </a:rPr>
              <a:t>indstillet</a:t>
            </a:r>
            <a:endParaRPr lang="en-US" sz="2000">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Internt</a:t>
            </a:r>
            <a:r>
              <a:rPr lang="en-US" sz="2000">
                <a:solidFill>
                  <a:srgbClr val="FFFFFF"/>
                </a:solidFill>
                <a:latin typeface="Calibri"/>
                <a:ea typeface="ＭＳ Ｐゴシック" charset="0"/>
                <a:sym typeface="Comic Sans MS" charset="0"/>
              </a:rPr>
              <a:t> vs. </a:t>
            </a:r>
            <a:r>
              <a:rPr lang="en-US" sz="2000" err="1">
                <a:solidFill>
                  <a:srgbClr val="FFFFFF"/>
                </a:solidFill>
                <a:latin typeface="Calibri"/>
                <a:ea typeface="ＭＳ Ｐゴシック" charset="0"/>
                <a:sym typeface="Comic Sans MS" charset="0"/>
              </a:rPr>
              <a:t>externt</a:t>
            </a:r>
            <a:endParaRPr lang="en-US" sz="2000">
              <a:solidFill>
                <a:srgbClr val="FFFFFF"/>
              </a:solidFill>
              <a:latin typeface="Calibri"/>
              <a:ea typeface="ＭＳ Ｐゴシック" charset="0"/>
              <a:sym typeface="Comic Sans MS" charset="0"/>
            </a:endParaRPr>
          </a:p>
        </p:txBody>
      </p:sp>
      <p:sp>
        <p:nvSpPr>
          <p:cNvPr id="49161" name="Rectangle 8"/>
          <p:cNvSpPr>
            <a:spLocks/>
          </p:cNvSpPr>
          <p:nvPr/>
        </p:nvSpPr>
        <p:spPr bwMode="auto">
          <a:xfrm>
            <a:off x="2710543" y="4395651"/>
            <a:ext cx="1638300" cy="11887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36469" bIns="0"/>
          <a:lstStyle/>
          <a:p>
            <a:pPr marL="35899" defTabSz="457200"/>
            <a:r>
              <a:rPr lang="en-US" sz="2000" b="1" err="1">
                <a:solidFill>
                  <a:srgbClr val="FFFFFF"/>
                </a:solidFill>
                <a:latin typeface="Calibri"/>
                <a:ea typeface="ＭＳ Ｐゴシック" charset="0"/>
                <a:sym typeface="Comic Sans MS" charset="0"/>
              </a:rPr>
              <a:t>Krop</a:t>
            </a:r>
            <a:r>
              <a:rPr lang="en-US" sz="2000" b="1">
                <a:solidFill>
                  <a:srgbClr val="FFFFFF"/>
                </a:solidFill>
                <a:latin typeface="Calibri"/>
                <a:ea typeface="ＭＳ Ｐゴシック" charset="0"/>
                <a:sym typeface="Comic Sans MS" charset="0"/>
              </a:rPr>
              <a:t> / </a:t>
            </a:r>
            <a:r>
              <a:rPr lang="en-US" sz="2000" b="1" err="1">
                <a:solidFill>
                  <a:srgbClr val="FFFFFF"/>
                </a:solidFill>
                <a:latin typeface="Calibri"/>
                <a:ea typeface="ＭＳ Ｐゴシック" charset="0"/>
                <a:sym typeface="Comic Sans MS" charset="0"/>
              </a:rPr>
              <a:t>følelser</a:t>
            </a:r>
            <a:endParaRPr lang="en-US" sz="2000" b="1">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Rolig</a:t>
            </a:r>
            <a:endParaRPr lang="en-US" sz="2000">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Langsom</a:t>
            </a:r>
            <a:endParaRPr lang="en-US" sz="2000">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Velvære</a:t>
            </a:r>
            <a:endParaRPr lang="en-US" sz="2000">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Tilfreds</a:t>
            </a:r>
            <a:endParaRPr lang="en-US" sz="2000">
              <a:solidFill>
                <a:srgbClr val="FFFFFF"/>
              </a:solidFill>
              <a:latin typeface="Calibri"/>
              <a:ea typeface="ＭＳ Ｐゴシック" charset="0"/>
              <a:sym typeface="Comic Sans MS" charset="0"/>
            </a:endParaRPr>
          </a:p>
        </p:txBody>
      </p:sp>
      <p:sp>
        <p:nvSpPr>
          <p:cNvPr id="49162" name="Rectangle 9"/>
          <p:cNvSpPr>
            <a:spLocks/>
          </p:cNvSpPr>
          <p:nvPr/>
        </p:nvSpPr>
        <p:spPr bwMode="auto">
          <a:xfrm>
            <a:off x="8457492" y="4513335"/>
            <a:ext cx="1059028" cy="1538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9" bIns="0">
            <a:spAutoFit/>
          </a:bodyPr>
          <a:lstStyle/>
          <a:p>
            <a:pPr marL="35899" defTabSz="457200"/>
            <a:r>
              <a:rPr lang="en-US" sz="2000" b="1">
                <a:solidFill>
                  <a:srgbClr val="FFFFFF"/>
                </a:solidFill>
                <a:latin typeface="Calibri"/>
                <a:ea typeface="ＭＳ Ｐゴシック" charset="0"/>
                <a:sym typeface="Comic Sans MS" charset="0"/>
              </a:rPr>
              <a:t>Adfærd</a:t>
            </a: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Fredelig</a:t>
            </a:r>
            <a:endParaRPr lang="en-US" sz="2000">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err="1">
                <a:solidFill>
                  <a:srgbClr val="FFFFFF"/>
                </a:solidFill>
                <a:latin typeface="Calibri"/>
                <a:ea typeface="ＭＳ Ｐゴシック" charset="0"/>
                <a:sym typeface="Comic Sans MS" charset="0"/>
              </a:rPr>
              <a:t>Blid</a:t>
            </a:r>
            <a:endParaRPr lang="en-US" sz="2000">
              <a:solidFill>
                <a:srgbClr val="FFFFFF"/>
              </a:solidFill>
              <a:latin typeface="Calibri"/>
              <a:ea typeface="ＭＳ Ｐゴシック" charset="0"/>
              <a:sym typeface="Comic Sans MS" charset="0"/>
            </a:endParaRPr>
          </a:p>
          <a:p>
            <a:pPr marL="35899" defTabSz="457200">
              <a:buSzPct val="125000"/>
              <a:buFont typeface="Lucida Grande" charset="0"/>
              <a:buChar char="‣"/>
            </a:pPr>
            <a:r>
              <a:rPr lang="en-US" sz="2000">
                <a:solidFill>
                  <a:srgbClr val="FFFFFF"/>
                </a:solidFill>
                <a:latin typeface="Calibri"/>
                <a:ea typeface="ＭＳ Ｐゴシック" charset="0"/>
                <a:sym typeface="Comic Sans MS" charset="0"/>
              </a:rPr>
              <a:t>Social</a:t>
            </a:r>
          </a:p>
          <a:p>
            <a:pPr marL="35899" defTabSz="457200"/>
            <a:endParaRPr lang="en-US" sz="2000">
              <a:solidFill>
                <a:srgbClr val="FFFFFF"/>
              </a:solidFill>
              <a:latin typeface="Calibri"/>
              <a:ea typeface="ＭＳ Ｐゴシック" charset="0"/>
              <a:sym typeface="Comic Sans MS" charset="0"/>
            </a:endParaRPr>
          </a:p>
        </p:txBody>
      </p:sp>
      <p:sp>
        <p:nvSpPr>
          <p:cNvPr id="49163" name="Rectangle 10"/>
          <p:cNvSpPr>
            <a:spLocks/>
          </p:cNvSpPr>
          <p:nvPr/>
        </p:nvSpPr>
        <p:spPr bwMode="auto">
          <a:xfrm>
            <a:off x="4795011" y="604492"/>
            <a:ext cx="2599256" cy="1697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17583" tIns="17583" rIns="53432" bIns="17583" anchor="ctr">
            <a:spAutoFit/>
          </a:bodyPr>
          <a:lstStyle/>
          <a:p>
            <a:pPr marL="17583" algn="ctr" defTabSz="457200"/>
            <a:r>
              <a:rPr lang="en-US" b="1" err="1">
                <a:solidFill>
                  <a:srgbClr val="FFFFFF"/>
                </a:solidFill>
                <a:latin typeface="Calibri"/>
                <a:ea typeface="ＭＳ Ｐゴシック" charset="0"/>
                <a:sym typeface="Comic Sans MS" charset="0"/>
              </a:rPr>
              <a:t>Uden-ønsker</a:t>
            </a:r>
            <a:r>
              <a:rPr lang="en-US" b="1">
                <a:solidFill>
                  <a:srgbClr val="FFFFFF"/>
                </a:solidFill>
                <a:latin typeface="Calibri"/>
                <a:ea typeface="ＭＳ Ｐゴシック" charset="0"/>
                <a:sym typeface="Comic Sans MS" charset="0"/>
              </a:rPr>
              <a:t>/</a:t>
            </a:r>
            <a:r>
              <a:rPr lang="en-US" b="1" err="1">
                <a:solidFill>
                  <a:srgbClr val="FFFFFF"/>
                </a:solidFill>
                <a:latin typeface="Calibri"/>
                <a:ea typeface="ＭＳ Ｐゴシック" charset="0"/>
                <a:sym typeface="Comic Sans MS" charset="0"/>
              </a:rPr>
              <a:t>tilknytnings</a:t>
            </a:r>
            <a:r>
              <a:rPr lang="en-US" b="1">
                <a:solidFill>
                  <a:srgbClr val="FFFFFF"/>
                </a:solidFill>
                <a:latin typeface="Calibri"/>
                <a:ea typeface="ＭＳ Ｐゴシック" charset="0"/>
                <a:sym typeface="Comic Sans MS" charset="0"/>
              </a:rPr>
              <a:t>-</a:t>
            </a:r>
          </a:p>
          <a:p>
            <a:pPr marL="17583" algn="ctr" defTabSz="457200"/>
            <a:r>
              <a:rPr lang="en-US" b="1" err="1">
                <a:solidFill>
                  <a:srgbClr val="FFFFFF"/>
                </a:solidFill>
                <a:latin typeface="Calibri"/>
                <a:ea typeface="ＭＳ Ｐゴシック" charset="0"/>
                <a:sym typeface="Comic Sans MS" charset="0"/>
              </a:rPr>
              <a:t>fokuseret</a:t>
            </a:r>
            <a:endParaRPr lang="en-US" b="1">
              <a:solidFill>
                <a:srgbClr val="FFFFFF"/>
              </a:solidFill>
              <a:latin typeface="Calibri"/>
              <a:ea typeface="ＭＳ Ｐゴシック" charset="0"/>
              <a:sym typeface="Comic Sans MS" charset="0"/>
            </a:endParaRPr>
          </a:p>
          <a:p>
            <a:pPr marL="17583" algn="ctr" defTabSz="457200"/>
            <a:endParaRPr lang="en-US">
              <a:solidFill>
                <a:srgbClr val="FFFFFF"/>
              </a:solidFill>
              <a:latin typeface="Calibri"/>
              <a:ea typeface="ＭＳ Ｐゴシック" charset="0"/>
              <a:sym typeface="Comic Sans MS" charset="0"/>
            </a:endParaRPr>
          </a:p>
          <a:p>
            <a:pPr marL="17583" algn="ctr" defTabSz="457200"/>
            <a:r>
              <a:rPr lang="en-US" err="1">
                <a:solidFill>
                  <a:srgbClr val="FFFFFF"/>
                </a:solidFill>
                <a:latin typeface="Calibri"/>
                <a:ea typeface="ＭＳ Ｐゴシック" charset="0"/>
                <a:sym typeface="Comic Sans MS" charset="0"/>
              </a:rPr>
              <a:t>Tryghed</a:t>
            </a:r>
            <a:r>
              <a:rPr lang="en-US">
                <a:solidFill>
                  <a:srgbClr val="FFFFFF"/>
                </a:solidFill>
                <a:latin typeface="Calibri"/>
                <a:ea typeface="ＭＳ Ｐゴシック" charset="0"/>
                <a:sym typeface="Comic Sans MS" charset="0"/>
              </a:rPr>
              <a:t> - </a:t>
            </a:r>
            <a:r>
              <a:rPr lang="en-US" err="1">
                <a:solidFill>
                  <a:srgbClr val="FFFFFF"/>
                </a:solidFill>
                <a:latin typeface="Calibri"/>
                <a:ea typeface="ＭＳ Ｐゴシック" charset="0"/>
                <a:sym typeface="Comic Sans MS" charset="0"/>
              </a:rPr>
              <a:t>venlighed</a:t>
            </a:r>
            <a:endParaRPr lang="en-US">
              <a:solidFill>
                <a:srgbClr val="FFFFFF"/>
              </a:solidFill>
              <a:latin typeface="Calibri"/>
              <a:ea typeface="ＭＳ Ｐゴシック" charset="0"/>
              <a:sym typeface="Comic Sans MS" charset="0"/>
            </a:endParaRPr>
          </a:p>
          <a:p>
            <a:pPr marL="17583" algn="ctr" defTabSz="457200"/>
            <a:endParaRPr lang="en-US">
              <a:solidFill>
                <a:srgbClr val="FFFFFF"/>
              </a:solidFill>
              <a:latin typeface="Calibri"/>
              <a:ea typeface="ＭＳ Ｐゴシック" charset="0"/>
              <a:sym typeface="Comic Sans MS" charset="0"/>
            </a:endParaRPr>
          </a:p>
          <a:p>
            <a:pPr marL="17583" algn="ctr" defTabSz="457200"/>
            <a:r>
              <a:rPr lang="en-US" err="1">
                <a:solidFill>
                  <a:srgbClr val="FFFFFF"/>
                </a:solidFill>
                <a:latin typeface="Calibri"/>
                <a:ea typeface="ＭＳ Ｐゴシック" charset="0"/>
                <a:sym typeface="Comic Sans MS" charset="0"/>
              </a:rPr>
              <a:t>Beroligelse</a:t>
            </a:r>
            <a:endParaRPr lang="en-US">
              <a:solidFill>
                <a:srgbClr val="FFFFFF"/>
              </a:solidFill>
              <a:latin typeface="Calibri"/>
              <a:ea typeface="ＭＳ Ｐゴシック" charset="0"/>
              <a:sym typeface="Comic Sans MS" charset="0"/>
            </a:endParaRPr>
          </a:p>
        </p:txBody>
      </p:sp>
      <p:sp>
        <p:nvSpPr>
          <p:cNvPr id="2" name="Pladsholder til sidefod 1"/>
          <p:cNvSpPr>
            <a:spLocks noGrp="1"/>
          </p:cNvSpPr>
          <p:nvPr>
            <p:ph type="ftr" sz="quarter" idx="11"/>
          </p:nvPr>
        </p:nvSpPr>
        <p:spPr/>
        <p:txBody>
          <a:bodyPr/>
          <a:lstStyle/>
          <a:p>
            <a:pPr defTabSz="457200"/>
            <a:r>
              <a:rPr lang="da-DK" sz="1600">
                <a:solidFill>
                  <a:srgbClr val="FFFFFF"/>
                </a:solidFill>
                <a:latin typeface="Calibri"/>
              </a:rPr>
              <a:t>Lena Højgård Isager www.pkf.name</a:t>
            </a:r>
          </a:p>
        </p:txBody>
      </p:sp>
      <p:sp>
        <p:nvSpPr>
          <p:cNvPr id="16" name="Rectangle 17"/>
          <p:cNvSpPr>
            <a:spLocks/>
          </p:cNvSpPr>
          <p:nvPr/>
        </p:nvSpPr>
        <p:spPr bwMode="auto">
          <a:xfrm>
            <a:off x="2012679" y="254996"/>
            <a:ext cx="1742893" cy="1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8207" bIns="0">
            <a:spAutoFit/>
          </a:bodyPr>
          <a:lstStyle/>
          <a:p>
            <a:pPr marL="36513" defTabSz="457200"/>
            <a:r>
              <a:rPr lang="en-US" sz="1100">
                <a:solidFill>
                  <a:srgbClr val="FFFFFF"/>
                </a:solidFill>
                <a:latin typeface="Calibri"/>
                <a:cs typeface="Comic Sans MS" charset="0"/>
                <a:sym typeface="Comic Sans MS" charset="0"/>
              </a:rPr>
              <a:t>Fra Paul Gilbert 2014 (</a:t>
            </a:r>
            <a:r>
              <a:rPr lang="en-US" sz="1100" err="1">
                <a:solidFill>
                  <a:srgbClr val="FFFFFF"/>
                </a:solidFill>
                <a:latin typeface="Calibri"/>
                <a:cs typeface="Comic Sans MS" charset="0"/>
                <a:sym typeface="Comic Sans MS" charset="0"/>
              </a:rPr>
              <a:t>Isager</a:t>
            </a:r>
            <a:r>
              <a:rPr lang="en-US" sz="1100">
                <a:solidFill>
                  <a:srgbClr val="FFFFFF"/>
                </a:solidFill>
                <a:latin typeface="Calibri"/>
                <a:cs typeface="Comic Sans MS" charset="0"/>
                <a:sym typeface="Comic Sans MS" charset="0"/>
              </a:rPr>
              <a:t>)</a:t>
            </a:r>
          </a:p>
        </p:txBody>
      </p:sp>
    </p:spTree>
    <p:extLst>
      <p:ext uri="{BB962C8B-B14F-4D97-AF65-F5344CB8AC3E}">
        <p14:creationId xmlns:p14="http://schemas.microsoft.com/office/powerpoint/2010/main" val="2035319802"/>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Grp="1" noChangeArrowheads="1"/>
          </p:cNvSpPr>
          <p:nvPr>
            <p:ph type="title" idx="4294967295"/>
          </p:nvPr>
        </p:nvSpPr>
        <p:spPr>
          <a:xfrm>
            <a:off x="2087916" y="-529792"/>
            <a:ext cx="7772400" cy="1600201"/>
          </a:xfrm>
        </p:spPr>
        <p:txBody>
          <a:bodyPr vert="horz" wrap="square" lIns="23423" tIns="23423" rIns="100976" bIns="23423" numCol="1" anchor="ctr" anchorCtr="0" compatLnSpc="1">
            <a:prstTxWarp prst="textNoShape">
              <a:avLst/>
            </a:prstTxWarp>
            <a:normAutofit/>
          </a:bodyPr>
          <a:lstStyle/>
          <a:p>
            <a:pPr marL="36513" eaLnBrk="1" hangingPunct="1"/>
            <a:r>
              <a:rPr lang="en-US" sz="2000" dirty="0">
                <a:latin typeface="Calibri" charset="0"/>
                <a:ea typeface="Calibri" charset="0"/>
                <a:cs typeface="Calibri" charset="0"/>
              </a:rPr>
              <a:t>Tre </a:t>
            </a:r>
            <a:r>
              <a:rPr lang="en-US" sz="2000" dirty="0" err="1">
                <a:latin typeface="Calibri" charset="0"/>
                <a:ea typeface="Calibri" charset="0"/>
                <a:cs typeface="Calibri" charset="0"/>
              </a:rPr>
              <a:t>cirkler</a:t>
            </a:r>
            <a:r>
              <a:rPr lang="en-US" sz="2000" dirty="0">
                <a:latin typeface="Calibri" charset="0"/>
                <a:ea typeface="Calibri" charset="0"/>
                <a:cs typeface="Calibri" charset="0"/>
              </a:rPr>
              <a:t> </a:t>
            </a:r>
            <a:r>
              <a:rPr lang="en-US" sz="2000" dirty="0" err="1">
                <a:latin typeface="Calibri" charset="0"/>
                <a:ea typeface="Calibri" charset="0"/>
                <a:cs typeface="Calibri" charset="0"/>
              </a:rPr>
              <a:t>arbejdsskema</a:t>
            </a:r>
            <a:endParaRPr lang="en-US" sz="2000" dirty="0">
              <a:latin typeface="Calibri" charset="0"/>
              <a:ea typeface="Calibri" charset="0"/>
              <a:cs typeface="Calibri" charset="0"/>
            </a:endParaRPr>
          </a:p>
        </p:txBody>
      </p:sp>
      <p:sp>
        <p:nvSpPr>
          <p:cNvPr id="6" name="Pladsholder til sidefod 5"/>
          <p:cNvSpPr>
            <a:spLocks noGrp="1"/>
          </p:cNvSpPr>
          <p:nvPr>
            <p:ph type="ftr" sz="quarter" idx="4294967295"/>
          </p:nvPr>
        </p:nvSpPr>
        <p:spPr>
          <a:xfrm>
            <a:off x="1524000" y="6356351"/>
            <a:ext cx="2895600" cy="365125"/>
          </a:xfrm>
          <a:prstGeom prst="rect">
            <a:avLst/>
          </a:prstGeom>
        </p:spPr>
        <p:txBody>
          <a:bodyPr/>
          <a:lstStyle/>
          <a:p>
            <a:pPr defTabSz="457200"/>
            <a:r>
              <a:rPr lang="da-DK">
                <a:solidFill>
                  <a:srgbClr val="FFFFFF"/>
                </a:solidFill>
                <a:latin typeface="Calibri"/>
                <a:ea typeface="ヒラギノ明朝 ProN W3"/>
              </a:rPr>
              <a:t>Lena Højgård Isager www.pkf.name</a:t>
            </a:r>
          </a:p>
        </p:txBody>
      </p:sp>
      <p:grpSp>
        <p:nvGrpSpPr>
          <p:cNvPr id="28674" name="Group 2"/>
          <p:cNvGrpSpPr>
            <a:grpSpLocks/>
          </p:cNvGrpSpPr>
          <p:nvPr/>
        </p:nvGrpSpPr>
        <p:grpSpPr bwMode="auto">
          <a:xfrm>
            <a:off x="1858556" y="437594"/>
            <a:ext cx="3958047" cy="2869729"/>
            <a:chOff x="0" y="0"/>
            <a:chExt cx="4296" cy="2616"/>
          </a:xfrm>
        </p:grpSpPr>
        <p:sp>
          <p:nvSpPr>
            <p:cNvPr id="28691" name="Oval 3"/>
            <p:cNvSpPr>
              <a:spLocks/>
            </p:cNvSpPr>
            <p:nvPr/>
          </p:nvSpPr>
          <p:spPr bwMode="auto">
            <a:xfrm>
              <a:off x="0" y="0"/>
              <a:ext cx="4296" cy="2616"/>
            </a:xfrm>
            <a:prstGeom prst="ellipse">
              <a:avLst/>
            </a:prstGeom>
            <a:solidFill>
              <a:srgbClr val="FFFFFF"/>
            </a:solidFill>
            <a:ln w="57150" cmpd="sng">
              <a:solidFill>
                <a:srgbClr val="0000FF"/>
              </a:solidFill>
              <a:round/>
              <a:headEnd/>
              <a:tailEnd/>
            </a:ln>
          </p:spPr>
          <p:txBody>
            <a:bodyPr lIns="0" tIns="0" rIns="0" bIns="0"/>
            <a:lstStyle/>
            <a:p>
              <a:pPr defTabSz="457200"/>
              <a:endParaRPr lang="da-DK">
                <a:solidFill>
                  <a:prstClr val="black"/>
                </a:solidFill>
                <a:latin typeface="Calibri"/>
                <a:ea typeface="ヒラギノ明朝 ProN W3"/>
              </a:endParaRPr>
            </a:p>
          </p:txBody>
        </p:sp>
        <p:sp>
          <p:nvSpPr>
            <p:cNvPr id="28692" name="Rectangle 4"/>
            <p:cNvSpPr>
              <a:spLocks/>
            </p:cNvSpPr>
            <p:nvPr/>
          </p:nvSpPr>
          <p:spPr bwMode="auto">
            <a:xfrm>
              <a:off x="1495" y="102"/>
              <a:ext cx="1301" cy="4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38100" tIns="38100" rIns="115778" bIns="38100" anchor="ctr">
              <a:spAutoFit/>
            </a:bodyPr>
            <a:lstStyle/>
            <a:p>
              <a:pPr marL="17463" algn="ctr" defTabSz="457200"/>
              <a:r>
                <a:rPr lang="da-DK" sz="1300" b="1">
                  <a:solidFill>
                    <a:srgbClr val="0000FF"/>
                  </a:solidFill>
                  <a:latin typeface="Calibri"/>
                  <a:ea typeface="ヒラギノ明朝 ProN W3"/>
                  <a:cs typeface="Comic Sans MS" charset="0"/>
                  <a:sym typeface="Comic Sans MS" charset="0"/>
                </a:rPr>
                <a:t>Drive systemet</a:t>
              </a:r>
            </a:p>
            <a:p>
              <a:pPr marL="17463" algn="ctr" defTabSz="457200"/>
              <a:r>
                <a:rPr lang="da-DK" sz="1300" b="1">
                  <a:solidFill>
                    <a:srgbClr val="0000FF"/>
                  </a:solidFill>
                  <a:latin typeface="Calibri"/>
                  <a:ea typeface="ヒラギノ明朝 ProN W3"/>
                  <a:cs typeface="Comic Sans MS" charset="0"/>
                  <a:sym typeface="Comic Sans MS" charset="0"/>
                </a:rPr>
                <a:t>Aktivitet</a:t>
              </a:r>
            </a:p>
          </p:txBody>
        </p:sp>
      </p:grpSp>
      <p:sp>
        <p:nvSpPr>
          <p:cNvPr id="28689" name="Oval 6"/>
          <p:cNvSpPr>
            <a:spLocks/>
          </p:cNvSpPr>
          <p:nvPr/>
        </p:nvSpPr>
        <p:spPr bwMode="auto">
          <a:xfrm>
            <a:off x="6213707" y="390188"/>
            <a:ext cx="3960488" cy="2880398"/>
          </a:xfrm>
          <a:prstGeom prst="ellipse">
            <a:avLst/>
          </a:prstGeom>
          <a:solidFill>
            <a:schemeClr val="bg1"/>
          </a:solidFill>
          <a:ln w="57150" cmpd="sng">
            <a:solidFill>
              <a:srgbClr val="008000"/>
            </a:solidFill>
            <a:round/>
            <a:headEnd/>
            <a:tailEnd/>
          </a:ln>
        </p:spPr>
        <p:txBody>
          <a:bodyPr lIns="0" tIns="0" rIns="0" bIns="0"/>
          <a:lstStyle/>
          <a:p>
            <a:pPr defTabSz="457200"/>
            <a:r>
              <a:rPr lang="da-DK" sz="1300" b="1">
                <a:solidFill>
                  <a:srgbClr val="006F00"/>
                </a:solidFill>
                <a:latin typeface="Calibri"/>
                <a:ea typeface="ヒラギノ明朝 ProN W3"/>
              </a:rPr>
              <a:t>	Det beroligende system </a:t>
            </a:r>
          </a:p>
          <a:p>
            <a:pPr defTabSz="457200"/>
            <a:r>
              <a:rPr lang="da-DK" sz="1300" b="1">
                <a:solidFill>
                  <a:srgbClr val="006F00"/>
                </a:solidFill>
                <a:latin typeface="Calibri"/>
                <a:ea typeface="ヒラギノ明朝 ProN W3"/>
              </a:rPr>
              <a:t>			Ro</a:t>
            </a:r>
          </a:p>
          <a:p>
            <a:pPr defTabSz="457200"/>
            <a:r>
              <a:rPr lang="da-DK" sz="1300" b="1">
                <a:solidFill>
                  <a:srgbClr val="006F00"/>
                </a:solidFill>
                <a:latin typeface="Calibri"/>
                <a:ea typeface="ヒラギノ明朝 ProN W3"/>
              </a:rPr>
              <a:t>			</a:t>
            </a:r>
          </a:p>
        </p:txBody>
      </p:sp>
      <p:grpSp>
        <p:nvGrpSpPr>
          <p:cNvPr id="28676" name="Group 8"/>
          <p:cNvGrpSpPr>
            <a:grpSpLocks/>
          </p:cNvGrpSpPr>
          <p:nvPr/>
        </p:nvGrpSpPr>
        <p:grpSpPr bwMode="auto">
          <a:xfrm>
            <a:off x="4116175" y="3565619"/>
            <a:ext cx="3959989" cy="2876633"/>
            <a:chOff x="-110" y="-904"/>
            <a:chExt cx="4200" cy="2424"/>
          </a:xfrm>
        </p:grpSpPr>
        <p:sp>
          <p:nvSpPr>
            <p:cNvPr id="28687" name="Oval 9"/>
            <p:cNvSpPr>
              <a:spLocks/>
            </p:cNvSpPr>
            <p:nvPr/>
          </p:nvSpPr>
          <p:spPr bwMode="auto">
            <a:xfrm>
              <a:off x="-110" y="-904"/>
              <a:ext cx="4200" cy="2424"/>
            </a:xfrm>
            <a:prstGeom prst="ellipse">
              <a:avLst/>
            </a:prstGeom>
            <a:solidFill>
              <a:srgbClr val="FFFFFF"/>
            </a:solidFill>
            <a:ln w="57150" cmpd="sng">
              <a:solidFill>
                <a:srgbClr val="FF0000"/>
              </a:solidFill>
              <a:round/>
              <a:headEnd/>
              <a:tailEnd/>
            </a:ln>
          </p:spPr>
          <p:txBody>
            <a:bodyPr lIns="0" tIns="0" rIns="0" bIns="0"/>
            <a:lstStyle/>
            <a:p>
              <a:pPr defTabSz="457200"/>
              <a:endParaRPr lang="da-DK">
                <a:solidFill>
                  <a:prstClr val="black"/>
                </a:solidFill>
                <a:latin typeface="Calibri"/>
                <a:ea typeface="ヒラギノ明朝 ProN W3"/>
              </a:endParaRPr>
            </a:p>
          </p:txBody>
        </p:sp>
        <p:sp>
          <p:nvSpPr>
            <p:cNvPr id="28688" name="Rectangle 10"/>
            <p:cNvSpPr>
              <a:spLocks/>
            </p:cNvSpPr>
            <p:nvPr/>
          </p:nvSpPr>
          <p:spPr bwMode="auto">
            <a:xfrm>
              <a:off x="1291" y="-839"/>
              <a:ext cx="1382" cy="4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38100" tIns="38100" rIns="115778" bIns="38100" anchor="ctr">
              <a:spAutoFit/>
            </a:bodyPr>
            <a:lstStyle/>
            <a:p>
              <a:pPr marL="17463" algn="ctr" defTabSz="457200"/>
              <a:r>
                <a:rPr lang="en-US" sz="1300" b="1" err="1">
                  <a:solidFill>
                    <a:srgbClr val="FF0000"/>
                  </a:solidFill>
                  <a:latin typeface="Calibri"/>
                  <a:ea typeface="ヒラギノ明朝 ProN W3"/>
                  <a:cs typeface="Comic Sans MS" charset="0"/>
                  <a:sym typeface="Comic Sans MS" charset="0"/>
                </a:rPr>
                <a:t>Trusselsfokus</a:t>
              </a:r>
              <a:endParaRPr lang="en-US" sz="1300" b="1">
                <a:solidFill>
                  <a:srgbClr val="FF0000"/>
                </a:solidFill>
                <a:latin typeface="Calibri"/>
                <a:ea typeface="ヒラギノ明朝 ProN W3"/>
                <a:cs typeface="Comic Sans MS" charset="0"/>
                <a:sym typeface="Comic Sans MS" charset="0"/>
              </a:endParaRPr>
            </a:p>
            <a:p>
              <a:pPr marL="17463" algn="ctr" defTabSz="457200"/>
              <a:r>
                <a:rPr lang="en-US" sz="1300" b="1" err="1">
                  <a:solidFill>
                    <a:srgbClr val="FF0000"/>
                  </a:solidFill>
                  <a:latin typeface="Calibri"/>
                  <a:ea typeface="ヒラギノ明朝 ProN W3"/>
                  <a:cs typeface="Comic Sans MS" charset="0"/>
                  <a:sym typeface="Comic Sans MS" charset="0"/>
                </a:rPr>
                <a:t>Flugt</a:t>
              </a:r>
              <a:r>
                <a:rPr lang="en-US" sz="1300" b="1">
                  <a:solidFill>
                    <a:srgbClr val="FF0000"/>
                  </a:solidFill>
                  <a:latin typeface="Calibri"/>
                  <a:ea typeface="ヒラギノ明朝 ProN W3"/>
                  <a:cs typeface="Comic Sans MS" charset="0"/>
                  <a:sym typeface="Comic Sans MS" charset="0"/>
                </a:rPr>
                <a:t>/</a:t>
              </a:r>
              <a:r>
                <a:rPr lang="en-US" sz="1300" b="1" err="1">
                  <a:solidFill>
                    <a:srgbClr val="FF0000"/>
                  </a:solidFill>
                  <a:latin typeface="Calibri"/>
                  <a:ea typeface="ヒラギノ明朝 ProN W3"/>
                  <a:cs typeface="Comic Sans MS" charset="0"/>
                  <a:sym typeface="Comic Sans MS" charset="0"/>
                </a:rPr>
                <a:t>kamp</a:t>
              </a:r>
              <a:r>
                <a:rPr lang="en-US" sz="1300" b="1">
                  <a:solidFill>
                    <a:srgbClr val="FF0000"/>
                  </a:solidFill>
                  <a:latin typeface="Calibri"/>
                  <a:ea typeface="ヒラギノ明朝 ProN W3"/>
                  <a:cs typeface="Comic Sans MS" charset="0"/>
                  <a:sym typeface="Comic Sans MS" charset="0"/>
                </a:rPr>
                <a:t>/</a:t>
              </a:r>
              <a:r>
                <a:rPr lang="en-US" sz="1300" b="1" err="1">
                  <a:solidFill>
                    <a:srgbClr val="FF0000"/>
                  </a:solidFill>
                  <a:latin typeface="Calibri"/>
                  <a:ea typeface="ヒラギノ明朝 ProN W3"/>
                  <a:cs typeface="Comic Sans MS" charset="0"/>
                  <a:sym typeface="Comic Sans MS" charset="0"/>
                </a:rPr>
                <a:t>frys</a:t>
              </a:r>
              <a:endParaRPr lang="en-US" sz="1300">
                <a:solidFill>
                  <a:srgbClr val="FF0000"/>
                </a:solidFill>
                <a:latin typeface="Calibri"/>
                <a:ea typeface="ヒラギノ明朝 ProN W3"/>
                <a:cs typeface="Comic Sans MS" charset="0"/>
                <a:sym typeface="Comic Sans MS" charset="0"/>
              </a:endParaRPr>
            </a:p>
          </p:txBody>
        </p:sp>
      </p:grpSp>
      <p:sp>
        <p:nvSpPr>
          <p:cNvPr id="28677" name="Line 11"/>
          <p:cNvSpPr>
            <a:spLocks noChangeShapeType="1"/>
          </p:cNvSpPr>
          <p:nvPr/>
        </p:nvSpPr>
        <p:spPr bwMode="auto">
          <a:xfrm>
            <a:off x="5734527" y="2438576"/>
            <a:ext cx="479181" cy="1588"/>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pPr defTabSz="457200"/>
            <a:endParaRPr lang="da-DK">
              <a:ln>
                <a:solidFill>
                  <a:prstClr val="black"/>
                </a:solidFill>
              </a:ln>
              <a:solidFill>
                <a:prstClr val="black"/>
              </a:solidFill>
              <a:latin typeface="Calibri"/>
              <a:ea typeface="ヒラギノ明朝 ProN W3"/>
            </a:endParaRPr>
          </a:p>
        </p:txBody>
      </p:sp>
      <p:sp>
        <p:nvSpPr>
          <p:cNvPr id="28678" name="Line 12"/>
          <p:cNvSpPr>
            <a:spLocks noChangeShapeType="1"/>
          </p:cNvSpPr>
          <p:nvPr/>
        </p:nvSpPr>
        <p:spPr bwMode="auto">
          <a:xfrm rot="10800000">
            <a:off x="5708148" y="2644898"/>
            <a:ext cx="457200" cy="1588"/>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pPr defTabSz="457200"/>
            <a:endParaRPr lang="da-DK">
              <a:ln>
                <a:solidFill>
                  <a:prstClr val="black"/>
                </a:solidFill>
              </a:ln>
              <a:solidFill>
                <a:prstClr val="black"/>
              </a:solidFill>
              <a:latin typeface="Calibri"/>
              <a:ea typeface="ヒラギノ明朝 ProN W3"/>
            </a:endParaRPr>
          </a:p>
        </p:txBody>
      </p:sp>
      <p:sp>
        <p:nvSpPr>
          <p:cNvPr id="28679" name="Line 13"/>
          <p:cNvSpPr>
            <a:spLocks noChangeShapeType="1"/>
          </p:cNvSpPr>
          <p:nvPr/>
        </p:nvSpPr>
        <p:spPr bwMode="auto">
          <a:xfrm flipH="1">
            <a:off x="6730710" y="3270586"/>
            <a:ext cx="283298" cy="318472"/>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pPr defTabSz="457200"/>
            <a:endParaRPr lang="da-DK">
              <a:ln>
                <a:solidFill>
                  <a:prstClr val="black"/>
                </a:solidFill>
              </a:ln>
              <a:solidFill>
                <a:prstClr val="black"/>
              </a:solidFill>
              <a:latin typeface="Calibri"/>
              <a:ea typeface="ヒラギノ明朝 ProN W3"/>
            </a:endParaRPr>
          </a:p>
        </p:txBody>
      </p:sp>
      <p:sp>
        <p:nvSpPr>
          <p:cNvPr id="28680" name="Line 14"/>
          <p:cNvSpPr>
            <a:spLocks noChangeShapeType="1"/>
          </p:cNvSpPr>
          <p:nvPr/>
        </p:nvSpPr>
        <p:spPr bwMode="auto">
          <a:xfrm rot="10800000" flipH="1">
            <a:off x="6394824" y="3102131"/>
            <a:ext cx="335886" cy="379416"/>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pPr defTabSz="457200"/>
            <a:endParaRPr lang="da-DK">
              <a:ln>
                <a:solidFill>
                  <a:prstClr val="black"/>
                </a:solidFill>
              </a:ln>
              <a:solidFill>
                <a:prstClr val="black"/>
              </a:solidFill>
              <a:latin typeface="Calibri"/>
              <a:ea typeface="ヒラギノ明朝 ProN W3"/>
            </a:endParaRPr>
          </a:p>
        </p:txBody>
      </p:sp>
      <p:sp>
        <p:nvSpPr>
          <p:cNvPr id="28681" name="Line 15"/>
          <p:cNvSpPr>
            <a:spLocks noChangeShapeType="1"/>
          </p:cNvSpPr>
          <p:nvPr/>
        </p:nvSpPr>
        <p:spPr bwMode="auto">
          <a:xfrm rot="10800000">
            <a:off x="5034418" y="3102132"/>
            <a:ext cx="321656" cy="379414"/>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pPr defTabSz="457200"/>
            <a:endParaRPr lang="da-DK">
              <a:ln>
                <a:solidFill>
                  <a:prstClr val="black"/>
                </a:solidFill>
              </a:ln>
              <a:solidFill>
                <a:prstClr val="black"/>
              </a:solidFill>
              <a:latin typeface="Calibri"/>
              <a:ea typeface="ヒラギノ明朝 ProN W3"/>
            </a:endParaRPr>
          </a:p>
        </p:txBody>
      </p:sp>
      <p:sp>
        <p:nvSpPr>
          <p:cNvPr id="28682" name="Line 16"/>
          <p:cNvSpPr>
            <a:spLocks noChangeShapeType="1"/>
          </p:cNvSpPr>
          <p:nvPr/>
        </p:nvSpPr>
        <p:spPr bwMode="auto">
          <a:xfrm>
            <a:off x="4815249" y="3270587"/>
            <a:ext cx="321900" cy="372421"/>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pPr defTabSz="457200"/>
            <a:endParaRPr lang="da-DK">
              <a:ln>
                <a:solidFill>
                  <a:prstClr val="black"/>
                </a:solidFill>
              </a:ln>
              <a:solidFill>
                <a:prstClr val="black"/>
              </a:solidFill>
              <a:latin typeface="Calibri"/>
              <a:ea typeface="ヒラギノ明朝 ProN W3"/>
            </a:endParaRPr>
          </a:p>
        </p:txBody>
      </p:sp>
      <p:sp>
        <p:nvSpPr>
          <p:cNvPr id="28684" name="Rectangle 18"/>
          <p:cNvSpPr>
            <a:spLocks/>
          </p:cNvSpPr>
          <p:nvPr/>
        </p:nvSpPr>
        <p:spPr bwMode="auto">
          <a:xfrm>
            <a:off x="7189347" y="3307323"/>
            <a:ext cx="2071637" cy="2000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8207" bIns="0">
            <a:spAutoFit/>
          </a:bodyPr>
          <a:lstStyle/>
          <a:p>
            <a:pPr marL="36513" defTabSz="457200"/>
            <a:r>
              <a:rPr lang="en-US" sz="1300" err="1">
                <a:solidFill>
                  <a:srgbClr val="3F691E"/>
                </a:solidFill>
                <a:latin typeface="Calibri"/>
                <a:ea typeface="ヒラギノ明朝 ProN W3"/>
                <a:cs typeface="Comic Sans MS" charset="0"/>
                <a:sym typeface="Comic Sans MS" charset="0"/>
              </a:rPr>
              <a:t>Tilfredshed</a:t>
            </a:r>
            <a:r>
              <a:rPr lang="en-US" sz="1300">
                <a:solidFill>
                  <a:srgbClr val="3F691E"/>
                </a:solidFill>
                <a:latin typeface="Calibri"/>
                <a:ea typeface="ヒラギノ明朝 ProN W3"/>
                <a:cs typeface="Comic Sans MS" charset="0"/>
                <a:sym typeface="Comic Sans MS" charset="0"/>
              </a:rPr>
              <a:t> / </a:t>
            </a:r>
            <a:r>
              <a:rPr lang="en-US" sz="1300" err="1">
                <a:solidFill>
                  <a:srgbClr val="3F691E"/>
                </a:solidFill>
                <a:latin typeface="Calibri"/>
                <a:ea typeface="ヒラギノ明朝 ProN W3"/>
                <a:cs typeface="Comic Sans MS" charset="0"/>
                <a:sym typeface="Comic Sans MS" charset="0"/>
              </a:rPr>
              <a:t>tryg</a:t>
            </a:r>
            <a:r>
              <a:rPr lang="en-US" sz="1300">
                <a:solidFill>
                  <a:srgbClr val="3F691E"/>
                </a:solidFill>
                <a:latin typeface="Calibri"/>
                <a:ea typeface="ヒラギノ明朝 ProN W3"/>
                <a:cs typeface="Comic Sans MS" charset="0"/>
                <a:sym typeface="Comic Sans MS" charset="0"/>
              </a:rPr>
              <a:t> / </a:t>
            </a:r>
            <a:r>
              <a:rPr lang="en-US" sz="1300" err="1">
                <a:solidFill>
                  <a:srgbClr val="3F691E"/>
                </a:solidFill>
                <a:latin typeface="Calibri"/>
                <a:ea typeface="ヒラギノ明朝 ProN W3"/>
                <a:cs typeface="Comic Sans MS" charset="0"/>
                <a:sym typeface="Comic Sans MS" charset="0"/>
              </a:rPr>
              <a:t>forbundet</a:t>
            </a:r>
            <a:endParaRPr lang="en-US" sz="1300">
              <a:solidFill>
                <a:srgbClr val="3F691E"/>
              </a:solidFill>
              <a:latin typeface="Calibri"/>
              <a:ea typeface="ヒラギノ明朝 ProN W3"/>
              <a:cs typeface="Comic Sans MS" charset="0"/>
              <a:sym typeface="Comic Sans MS" charset="0"/>
            </a:endParaRPr>
          </a:p>
        </p:txBody>
      </p:sp>
      <p:sp>
        <p:nvSpPr>
          <p:cNvPr id="28685" name="Rectangle 19"/>
          <p:cNvSpPr>
            <a:spLocks/>
          </p:cNvSpPr>
          <p:nvPr/>
        </p:nvSpPr>
        <p:spPr bwMode="auto">
          <a:xfrm>
            <a:off x="2521373" y="3388617"/>
            <a:ext cx="1953848" cy="2000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8207" bIns="0">
            <a:spAutoFit/>
          </a:bodyPr>
          <a:lstStyle/>
          <a:p>
            <a:pPr marL="36513" defTabSz="457200"/>
            <a:r>
              <a:rPr lang="en-US" sz="1300" err="1">
                <a:solidFill>
                  <a:srgbClr val="003DCC"/>
                </a:solidFill>
                <a:latin typeface="Calibri"/>
                <a:ea typeface="ヒラギノ明朝 ProN W3"/>
                <a:cs typeface="Comic Sans MS" charset="0"/>
                <a:sym typeface="Comic Sans MS" charset="0"/>
              </a:rPr>
              <a:t>Drevet</a:t>
            </a:r>
            <a:r>
              <a:rPr lang="en-US" sz="1300">
                <a:solidFill>
                  <a:srgbClr val="003DCC"/>
                </a:solidFill>
                <a:latin typeface="Calibri"/>
                <a:ea typeface="ヒラギノ明朝 ProN W3"/>
                <a:cs typeface="Comic Sans MS" charset="0"/>
                <a:sym typeface="Comic Sans MS" charset="0"/>
              </a:rPr>
              <a:t>/ </a:t>
            </a:r>
            <a:r>
              <a:rPr lang="en-US" sz="1300" err="1">
                <a:solidFill>
                  <a:srgbClr val="003DCC"/>
                </a:solidFill>
                <a:latin typeface="Calibri"/>
                <a:ea typeface="ヒラギノ明朝 ProN W3"/>
                <a:cs typeface="Comic Sans MS" charset="0"/>
                <a:sym typeface="Comic Sans MS" charset="0"/>
              </a:rPr>
              <a:t>spænding</a:t>
            </a:r>
            <a:r>
              <a:rPr lang="en-US" sz="1300">
                <a:solidFill>
                  <a:srgbClr val="003DCC"/>
                </a:solidFill>
                <a:latin typeface="Calibri"/>
                <a:ea typeface="ヒラギノ明朝 ProN W3"/>
                <a:cs typeface="Comic Sans MS" charset="0"/>
                <a:sym typeface="Comic Sans MS" charset="0"/>
              </a:rPr>
              <a:t> / </a:t>
            </a:r>
            <a:r>
              <a:rPr lang="en-US" sz="1300" err="1">
                <a:solidFill>
                  <a:srgbClr val="003DCC"/>
                </a:solidFill>
                <a:latin typeface="Calibri"/>
                <a:ea typeface="ヒラギノ明朝 ProN W3"/>
                <a:cs typeface="Comic Sans MS" charset="0"/>
                <a:sym typeface="Comic Sans MS" charset="0"/>
              </a:rPr>
              <a:t>vitalitet</a:t>
            </a:r>
            <a:endParaRPr lang="en-US" sz="1300">
              <a:solidFill>
                <a:srgbClr val="003DCC"/>
              </a:solidFill>
              <a:latin typeface="Calibri"/>
              <a:ea typeface="ヒラギノ明朝 ProN W3"/>
              <a:cs typeface="Comic Sans MS" charset="0"/>
              <a:sym typeface="Comic Sans MS" charset="0"/>
            </a:endParaRPr>
          </a:p>
        </p:txBody>
      </p:sp>
      <p:sp>
        <p:nvSpPr>
          <p:cNvPr id="28686" name="Rectangle 20"/>
          <p:cNvSpPr>
            <a:spLocks/>
          </p:cNvSpPr>
          <p:nvPr/>
        </p:nvSpPr>
        <p:spPr bwMode="auto">
          <a:xfrm>
            <a:off x="7536679" y="6172947"/>
            <a:ext cx="1470382" cy="2000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8207" bIns="0">
            <a:spAutoFit/>
          </a:bodyPr>
          <a:lstStyle/>
          <a:p>
            <a:pPr marL="36513" defTabSz="457200"/>
            <a:r>
              <a:rPr lang="en-US" sz="1300" err="1">
                <a:solidFill>
                  <a:srgbClr val="FF2712"/>
                </a:solidFill>
                <a:latin typeface="Calibri"/>
                <a:ea typeface="ヒラギノ明朝 ProN W3"/>
                <a:cs typeface="Comic Sans MS" charset="0"/>
                <a:sym typeface="Comic Sans MS" charset="0"/>
              </a:rPr>
              <a:t>Vrede</a:t>
            </a:r>
            <a:r>
              <a:rPr lang="en-US" sz="1300">
                <a:solidFill>
                  <a:srgbClr val="FF2712"/>
                </a:solidFill>
                <a:latin typeface="Calibri"/>
                <a:ea typeface="ヒラギノ明朝 ProN W3"/>
                <a:cs typeface="Comic Sans MS" charset="0"/>
                <a:sym typeface="Comic Sans MS" charset="0"/>
              </a:rPr>
              <a:t> / angst / </a:t>
            </a:r>
            <a:r>
              <a:rPr lang="en-US" sz="1300" err="1">
                <a:solidFill>
                  <a:srgbClr val="FF2712"/>
                </a:solidFill>
                <a:latin typeface="Calibri"/>
                <a:ea typeface="ヒラギノ明朝 ProN W3"/>
                <a:cs typeface="Comic Sans MS" charset="0"/>
                <a:sym typeface="Comic Sans MS" charset="0"/>
              </a:rPr>
              <a:t>afsky</a:t>
            </a:r>
            <a:endParaRPr lang="en-US" sz="1300">
              <a:solidFill>
                <a:srgbClr val="FF2712"/>
              </a:solidFill>
              <a:latin typeface="Calibri"/>
              <a:ea typeface="ヒラギノ明朝 ProN W3"/>
              <a:cs typeface="Comic Sans MS" charset="0"/>
              <a:sym typeface="Comic Sans MS" charset="0"/>
            </a:endParaRPr>
          </a:p>
        </p:txBody>
      </p:sp>
      <p:sp>
        <p:nvSpPr>
          <p:cNvPr id="2" name="Tekstfelt 1"/>
          <p:cNvSpPr txBox="1"/>
          <p:nvPr/>
        </p:nvSpPr>
        <p:spPr>
          <a:xfrm>
            <a:off x="3127167" y="1026620"/>
            <a:ext cx="1193957" cy="276999"/>
          </a:xfrm>
          <a:prstGeom prst="rect">
            <a:avLst/>
          </a:prstGeom>
          <a:noFill/>
        </p:spPr>
        <p:txBody>
          <a:bodyPr wrap="none" rtlCol="0">
            <a:spAutoFit/>
          </a:bodyPr>
          <a:lstStyle/>
          <a:p>
            <a:pPr defTabSz="457200"/>
            <a:r>
              <a:rPr lang="da-DK" sz="1200">
                <a:solidFill>
                  <a:prstClr val="black"/>
                </a:solidFill>
                <a:latin typeface="Calibri"/>
                <a:ea typeface="ヒラギノ明朝 ProN W3"/>
              </a:rPr>
              <a:t>Typisk situation:</a:t>
            </a:r>
          </a:p>
        </p:txBody>
      </p:sp>
      <p:sp>
        <p:nvSpPr>
          <p:cNvPr id="23" name="Tekstfelt 22"/>
          <p:cNvSpPr txBox="1"/>
          <p:nvPr/>
        </p:nvSpPr>
        <p:spPr>
          <a:xfrm>
            <a:off x="5501103" y="4130565"/>
            <a:ext cx="1193957" cy="276999"/>
          </a:xfrm>
          <a:prstGeom prst="rect">
            <a:avLst/>
          </a:prstGeom>
          <a:noFill/>
        </p:spPr>
        <p:txBody>
          <a:bodyPr wrap="none" rtlCol="0">
            <a:spAutoFit/>
          </a:bodyPr>
          <a:lstStyle/>
          <a:p>
            <a:pPr defTabSz="457200"/>
            <a:r>
              <a:rPr lang="da-DK" sz="1200">
                <a:solidFill>
                  <a:prstClr val="black"/>
                </a:solidFill>
                <a:latin typeface="Calibri"/>
                <a:ea typeface="ヒラギノ明朝 ProN W3"/>
              </a:rPr>
              <a:t>Typisk situation:</a:t>
            </a:r>
          </a:p>
        </p:txBody>
      </p:sp>
      <p:sp>
        <p:nvSpPr>
          <p:cNvPr id="24" name="Tekstfelt 23"/>
          <p:cNvSpPr txBox="1"/>
          <p:nvPr/>
        </p:nvSpPr>
        <p:spPr>
          <a:xfrm>
            <a:off x="7613755" y="1162992"/>
            <a:ext cx="1193957" cy="276999"/>
          </a:xfrm>
          <a:prstGeom prst="rect">
            <a:avLst/>
          </a:prstGeom>
          <a:noFill/>
        </p:spPr>
        <p:txBody>
          <a:bodyPr wrap="none" rtlCol="0">
            <a:spAutoFit/>
          </a:bodyPr>
          <a:lstStyle/>
          <a:p>
            <a:pPr defTabSz="457200"/>
            <a:r>
              <a:rPr lang="da-DK" sz="1200">
                <a:solidFill>
                  <a:prstClr val="black"/>
                </a:solidFill>
                <a:latin typeface="Calibri"/>
                <a:ea typeface="ヒラギノ明朝 ProN W3"/>
              </a:rPr>
              <a:t>Typisk situation:</a:t>
            </a:r>
          </a:p>
        </p:txBody>
      </p:sp>
      <p:sp>
        <p:nvSpPr>
          <p:cNvPr id="3" name="Tekstfelt 2"/>
          <p:cNvSpPr txBox="1"/>
          <p:nvPr/>
        </p:nvSpPr>
        <p:spPr>
          <a:xfrm>
            <a:off x="2633041" y="1637343"/>
            <a:ext cx="2182208" cy="276999"/>
          </a:xfrm>
          <a:prstGeom prst="rect">
            <a:avLst/>
          </a:prstGeom>
          <a:noFill/>
        </p:spPr>
        <p:txBody>
          <a:bodyPr wrap="none" rtlCol="0">
            <a:spAutoFit/>
          </a:bodyPr>
          <a:lstStyle/>
          <a:p>
            <a:pPr defTabSz="457200"/>
            <a:r>
              <a:rPr lang="da-DK" sz="1200">
                <a:solidFill>
                  <a:prstClr val="black"/>
                </a:solidFill>
                <a:latin typeface="Calibri"/>
                <a:ea typeface="ヒラギノ明朝 ProN W3"/>
              </a:rPr>
              <a:t>Følelser og kropslige reaktioner:</a:t>
            </a:r>
          </a:p>
        </p:txBody>
      </p:sp>
      <p:sp>
        <p:nvSpPr>
          <p:cNvPr id="26" name="Tekstfelt 25"/>
          <p:cNvSpPr txBox="1"/>
          <p:nvPr/>
        </p:nvSpPr>
        <p:spPr>
          <a:xfrm>
            <a:off x="7213652" y="1637343"/>
            <a:ext cx="2182208" cy="276999"/>
          </a:xfrm>
          <a:prstGeom prst="rect">
            <a:avLst/>
          </a:prstGeom>
          <a:noFill/>
        </p:spPr>
        <p:txBody>
          <a:bodyPr wrap="none" rtlCol="0">
            <a:spAutoFit/>
          </a:bodyPr>
          <a:lstStyle/>
          <a:p>
            <a:pPr defTabSz="457200"/>
            <a:r>
              <a:rPr lang="da-DK" sz="1200">
                <a:solidFill>
                  <a:prstClr val="black"/>
                </a:solidFill>
                <a:latin typeface="Calibri"/>
                <a:ea typeface="ヒラギノ明朝 ProN W3"/>
              </a:rPr>
              <a:t>Følelser og kropslige reaktioner:</a:t>
            </a:r>
          </a:p>
        </p:txBody>
      </p:sp>
      <p:sp>
        <p:nvSpPr>
          <p:cNvPr id="27" name="Tekstfelt 26"/>
          <p:cNvSpPr txBox="1"/>
          <p:nvPr/>
        </p:nvSpPr>
        <p:spPr>
          <a:xfrm>
            <a:off x="5007138" y="4908811"/>
            <a:ext cx="2182208" cy="276999"/>
          </a:xfrm>
          <a:prstGeom prst="rect">
            <a:avLst/>
          </a:prstGeom>
          <a:noFill/>
        </p:spPr>
        <p:txBody>
          <a:bodyPr wrap="none" rtlCol="0">
            <a:spAutoFit/>
          </a:bodyPr>
          <a:lstStyle/>
          <a:p>
            <a:pPr defTabSz="457200"/>
            <a:r>
              <a:rPr lang="da-DK" sz="1200">
                <a:solidFill>
                  <a:prstClr val="black"/>
                </a:solidFill>
                <a:latin typeface="Calibri"/>
                <a:ea typeface="ヒラギノ明朝 ProN W3"/>
              </a:rPr>
              <a:t>Følelser og kropslige reaktioner:</a:t>
            </a:r>
          </a:p>
        </p:txBody>
      </p:sp>
      <p:sp>
        <p:nvSpPr>
          <p:cNvPr id="4" name="Tekstfelt 3"/>
          <p:cNvSpPr txBox="1"/>
          <p:nvPr/>
        </p:nvSpPr>
        <p:spPr>
          <a:xfrm>
            <a:off x="7890220" y="3981321"/>
            <a:ext cx="1505641" cy="276999"/>
          </a:xfrm>
          <a:prstGeom prst="rect">
            <a:avLst/>
          </a:prstGeom>
          <a:noFill/>
        </p:spPr>
        <p:txBody>
          <a:bodyPr wrap="none" rtlCol="0">
            <a:spAutoFit/>
          </a:bodyPr>
          <a:lstStyle/>
          <a:p>
            <a:pPr defTabSz="457200"/>
            <a:r>
              <a:rPr lang="da-DK" sz="1200">
                <a:solidFill>
                  <a:prstClr val="black"/>
                </a:solidFill>
                <a:latin typeface="Calibri"/>
                <a:ea typeface="ヒラギノ明朝 ProN W3"/>
              </a:rPr>
              <a:t>Sikkerhedsstrategier:</a:t>
            </a:r>
          </a:p>
        </p:txBody>
      </p:sp>
    </p:spTree>
    <p:extLst>
      <p:ext uri="{BB962C8B-B14F-4D97-AF65-F5344CB8AC3E}">
        <p14:creationId xmlns:p14="http://schemas.microsoft.com/office/powerpoint/2010/main" val="4083020027"/>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solidFill>
                  <a:srgbClr val="F8E950"/>
                </a:solidFill>
              </a:rPr>
              <a:t>Demonstration i plenum</a:t>
            </a:r>
          </a:p>
        </p:txBody>
      </p:sp>
      <p:sp>
        <p:nvSpPr>
          <p:cNvPr id="3" name="Pladsholder til indhold 2"/>
          <p:cNvSpPr>
            <a:spLocks noGrp="1"/>
          </p:cNvSpPr>
          <p:nvPr>
            <p:ph idx="1"/>
          </p:nvPr>
        </p:nvSpPr>
        <p:spPr/>
        <p:txBody>
          <a:bodyPr/>
          <a:lstStyle/>
          <a:p>
            <a:r>
              <a:rPr lang="da-DK" dirty="0"/>
              <a:t>Derefter øvelse i par 2 x 30 min.</a:t>
            </a:r>
          </a:p>
        </p:txBody>
      </p:sp>
      <p:sp>
        <p:nvSpPr>
          <p:cNvPr id="5" name="Pladsholder til sidefod 4"/>
          <p:cNvSpPr>
            <a:spLocks noGrp="1"/>
          </p:cNvSpPr>
          <p:nvPr>
            <p:ph type="ftr" sz="quarter" idx="11"/>
          </p:nvPr>
        </p:nvSpPr>
        <p:spPr/>
        <p:txBody>
          <a:bodyPr/>
          <a:lstStyle/>
          <a:p>
            <a:pPr defTabSz="457200"/>
            <a:r>
              <a:rPr lang="da-DK">
                <a:solidFill>
                  <a:prstClr val="white"/>
                </a:solidFill>
                <a:latin typeface="Calibri"/>
              </a:rPr>
              <a:t>Lena Højgård Isager www.pkf.name</a:t>
            </a:r>
          </a:p>
        </p:txBody>
      </p:sp>
    </p:spTree>
    <p:extLst>
      <p:ext uri="{BB962C8B-B14F-4D97-AF65-F5344CB8AC3E}">
        <p14:creationId xmlns:p14="http://schemas.microsoft.com/office/powerpoint/2010/main" val="1938469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solidFill>
                  <a:srgbClr val="F8E950"/>
                </a:solidFill>
              </a:rPr>
              <a:t>Øvelse med de tre cirkler</a:t>
            </a:r>
          </a:p>
        </p:txBody>
      </p:sp>
      <p:sp>
        <p:nvSpPr>
          <p:cNvPr id="3" name="Pladsholder til indhold 2"/>
          <p:cNvSpPr>
            <a:spLocks noGrp="1"/>
          </p:cNvSpPr>
          <p:nvPr>
            <p:ph idx="1"/>
          </p:nvPr>
        </p:nvSpPr>
        <p:spPr/>
        <p:txBody>
          <a:bodyPr>
            <a:normAutofit/>
          </a:bodyPr>
          <a:lstStyle/>
          <a:p>
            <a:pPr marL="0" indent="0">
              <a:buNone/>
            </a:pPr>
            <a:r>
              <a:rPr lang="da-DK">
                <a:solidFill>
                  <a:srgbClr val="FFFFFF"/>
                </a:solidFill>
              </a:rPr>
              <a:t>2 mandsgrupper</a:t>
            </a:r>
          </a:p>
          <a:p>
            <a:pPr marL="0" indent="0">
              <a:buNone/>
            </a:pPr>
            <a:r>
              <a:rPr lang="da-DK">
                <a:solidFill>
                  <a:srgbClr val="FFFFFF"/>
                </a:solidFill>
              </a:rPr>
              <a:t>Udfyld på skift skemaet. I må skiftes til at interviewe hinanden.</a:t>
            </a:r>
          </a:p>
          <a:p>
            <a:pPr marL="0" indent="0">
              <a:buNone/>
            </a:pPr>
            <a:r>
              <a:rPr lang="da-DK">
                <a:solidFill>
                  <a:srgbClr val="FFFFFF"/>
                </a:solidFill>
              </a:rPr>
              <a:t>Find konkrete eksempler fra dagligdagen, hvor I typisk har aktiveret de forskellige systemer. Spørg ind til de kropslige reaktioner i hver situation, så det bliver tydeligt for jer, hvordan jeres oplevelse/indstilling typisk er, når jeres opmærksomhed er styret af henholdsvis ”</a:t>
            </a:r>
            <a:r>
              <a:rPr lang="da-DK">
                <a:solidFill>
                  <a:srgbClr val="FF0000"/>
                </a:solidFill>
              </a:rPr>
              <a:t>det røde</a:t>
            </a:r>
            <a:r>
              <a:rPr lang="da-DK">
                <a:solidFill>
                  <a:srgbClr val="FFFFFF"/>
                </a:solidFill>
              </a:rPr>
              <a:t>”, ”</a:t>
            </a:r>
            <a:r>
              <a:rPr lang="da-DK">
                <a:solidFill>
                  <a:schemeClr val="tx2"/>
                </a:solidFill>
              </a:rPr>
              <a:t>det blå</a:t>
            </a:r>
            <a:r>
              <a:rPr lang="da-DK">
                <a:solidFill>
                  <a:srgbClr val="FFFFFF"/>
                </a:solidFill>
              </a:rPr>
              <a:t>” og ”</a:t>
            </a:r>
            <a:r>
              <a:rPr lang="da-DK">
                <a:solidFill>
                  <a:srgbClr val="008000"/>
                </a:solidFill>
              </a:rPr>
              <a:t>det grønne</a:t>
            </a:r>
            <a:r>
              <a:rPr lang="da-DK">
                <a:solidFill>
                  <a:srgbClr val="FFFFFF"/>
                </a:solidFill>
              </a:rPr>
              <a:t>” system.</a:t>
            </a:r>
          </a:p>
        </p:txBody>
      </p:sp>
      <p:sp>
        <p:nvSpPr>
          <p:cNvPr id="4" name="Tekstfelt 3"/>
          <p:cNvSpPr txBox="1"/>
          <p:nvPr/>
        </p:nvSpPr>
        <p:spPr>
          <a:xfrm>
            <a:off x="-1583765" y="3122706"/>
            <a:ext cx="184666" cy="369332"/>
          </a:xfrm>
          <a:prstGeom prst="rect">
            <a:avLst/>
          </a:prstGeom>
          <a:noFill/>
        </p:spPr>
        <p:txBody>
          <a:bodyPr wrap="none" rtlCol="0">
            <a:spAutoFit/>
          </a:bodyPr>
          <a:lstStyle/>
          <a:p>
            <a:pPr defTabSz="457200"/>
            <a:endParaRPr lang="da-DK">
              <a:solidFill>
                <a:prstClr val="black"/>
              </a:solidFill>
              <a:latin typeface="Calibri"/>
            </a:endParaRPr>
          </a:p>
        </p:txBody>
      </p:sp>
      <p:sp>
        <p:nvSpPr>
          <p:cNvPr id="6" name="Pladsholder til sidefod 5"/>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13930649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solidFill>
                  <a:srgbClr val="F8E950"/>
                </a:solidFill>
              </a:rPr>
              <a:t>Basis netværket i hjernen</a:t>
            </a:r>
          </a:p>
        </p:txBody>
      </p:sp>
      <p:sp>
        <p:nvSpPr>
          <p:cNvPr id="3" name="Pladsholder til indhold 2"/>
          <p:cNvSpPr>
            <a:spLocks noGrp="1"/>
          </p:cNvSpPr>
          <p:nvPr>
            <p:ph idx="1"/>
          </p:nvPr>
        </p:nvSpPr>
        <p:spPr/>
        <p:txBody>
          <a:bodyPr>
            <a:normAutofit fontScale="92500" lnSpcReduction="20000"/>
          </a:bodyPr>
          <a:lstStyle/>
          <a:p>
            <a:r>
              <a:rPr lang="da-DK">
                <a:solidFill>
                  <a:srgbClr val="FFFFFF"/>
                </a:solidFill>
              </a:rPr>
              <a:t>Aktivt når opmærksomheden er åben og ikke fokuseret</a:t>
            </a:r>
          </a:p>
          <a:p>
            <a:r>
              <a:rPr lang="da-DK">
                <a:solidFill>
                  <a:srgbClr val="FFFFFF"/>
                </a:solidFill>
              </a:rPr>
              <a:t>Holder os ”på tæerne” i forhold til at søge information om noget, vi skal være opmærksomme på, noget lidt truende eller lidt aktivitet</a:t>
            </a:r>
          </a:p>
          <a:p>
            <a:r>
              <a:rPr lang="da-DK">
                <a:solidFill>
                  <a:srgbClr val="FFFFFF"/>
                </a:solidFill>
              </a:rPr>
              <a:t>Hænger sammen med vores evner til at tænke, planlægge og forestille os ting</a:t>
            </a:r>
          </a:p>
          <a:p>
            <a:r>
              <a:rPr lang="da-DK">
                <a:solidFill>
                  <a:srgbClr val="FFFFFF"/>
                </a:solidFill>
              </a:rPr>
              <a:t>Netværket kan være med til at køre os op, hvis vi konstant lader os rive med af følelsesimpulser uden at forholde os til dem, så kommer vi hele tiden til at stimulere trussels- og drivesystemet</a:t>
            </a:r>
          </a:p>
          <a:p>
            <a:r>
              <a:rPr lang="da-DK">
                <a:solidFill>
                  <a:srgbClr val="FFFFFF"/>
                </a:solidFill>
              </a:rPr>
              <a:t>Mindfulness meditation ser ud til at kunne få mere ro på dette grundlæggende netværk, og kan dermed danne grundlag for at stimulere det beroligende system</a:t>
            </a:r>
          </a:p>
        </p:txBody>
      </p:sp>
      <p:sp>
        <p:nvSpPr>
          <p:cNvPr id="5" name="Pladsholder til sidefod 4"/>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33178829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81200" y="990673"/>
            <a:ext cx="7344426" cy="828000"/>
          </a:xfrm>
        </p:spPr>
        <p:txBody>
          <a:bodyPr>
            <a:noAutofit/>
          </a:bodyPr>
          <a:lstStyle/>
          <a:p>
            <a:pPr>
              <a:lnSpc>
                <a:spcPct val="90000"/>
              </a:lnSpc>
            </a:pPr>
            <a:r>
              <a:rPr lang="da-DK" sz="4000" dirty="0">
                <a:solidFill>
                  <a:srgbClr val="F8E950"/>
                </a:solidFill>
              </a:rPr>
              <a:t>Introduktion til en medfølelsesfokuseret tilgang </a:t>
            </a:r>
            <a:br>
              <a:rPr lang="da-DK" sz="3200" dirty="0">
                <a:solidFill>
                  <a:srgbClr val="F8E950"/>
                </a:solidFill>
              </a:rPr>
            </a:br>
            <a:endParaRPr lang="da-DK" sz="3200" dirty="0">
              <a:solidFill>
                <a:srgbClr val="F8E950"/>
              </a:solidFill>
            </a:endParaRPr>
          </a:p>
        </p:txBody>
      </p:sp>
      <p:sp>
        <p:nvSpPr>
          <p:cNvPr id="3" name="Pladsholder til indhold 2"/>
          <p:cNvSpPr>
            <a:spLocks noGrp="1"/>
          </p:cNvSpPr>
          <p:nvPr>
            <p:ph idx="1"/>
          </p:nvPr>
        </p:nvSpPr>
        <p:spPr>
          <a:xfrm>
            <a:off x="1981200" y="1955801"/>
            <a:ext cx="8229600" cy="4525963"/>
          </a:xfrm>
        </p:spPr>
        <p:txBody>
          <a:bodyPr>
            <a:normAutofit/>
          </a:bodyPr>
          <a:lstStyle/>
          <a:p>
            <a:pPr marL="0" indent="0">
              <a:lnSpc>
                <a:spcPct val="90000"/>
              </a:lnSpc>
              <a:buNone/>
            </a:pPr>
            <a:r>
              <a:rPr lang="da-DK" sz="2400" dirty="0">
                <a:solidFill>
                  <a:srgbClr val="FFFFFF"/>
                </a:solidFill>
              </a:rPr>
              <a:t>Dag 2.: </a:t>
            </a:r>
          </a:p>
          <a:p>
            <a:pPr marL="0" indent="0">
              <a:lnSpc>
                <a:spcPct val="90000"/>
              </a:lnSpc>
              <a:buNone/>
            </a:pPr>
            <a:r>
              <a:rPr lang="da-DK" sz="2400" dirty="0">
                <a:solidFill>
                  <a:srgbClr val="FFFFFF"/>
                </a:solidFill>
              </a:rPr>
              <a:t>9.00-12.00		Øvelse med trygt sted</a:t>
            </a:r>
          </a:p>
          <a:p>
            <a:pPr marL="0" indent="0">
              <a:lnSpc>
                <a:spcPct val="90000"/>
              </a:lnSpc>
              <a:buNone/>
            </a:pPr>
            <a:r>
              <a:rPr lang="da-DK" sz="2400" dirty="0">
                <a:solidFill>
                  <a:srgbClr val="FFFFFF"/>
                </a:solidFill>
              </a:rPr>
              <a:t>				</a:t>
            </a:r>
            <a:r>
              <a:rPr lang="da-DK" sz="2400" dirty="0" err="1">
                <a:solidFill>
                  <a:srgbClr val="FFFFFF"/>
                </a:solidFill>
              </a:rPr>
              <a:t>Compassion</a:t>
            </a:r>
            <a:r>
              <a:rPr lang="da-DK" sz="2400" dirty="0">
                <a:solidFill>
                  <a:srgbClr val="FFFFFF"/>
                </a:solidFill>
              </a:rPr>
              <a:t> cirklen</a:t>
            </a:r>
          </a:p>
          <a:p>
            <a:pPr marL="0" indent="0">
              <a:lnSpc>
                <a:spcPct val="90000"/>
              </a:lnSpc>
              <a:buNone/>
            </a:pPr>
            <a:r>
              <a:rPr lang="da-DK" sz="2400" dirty="0">
                <a:solidFill>
                  <a:srgbClr val="FFFFFF"/>
                </a:solidFill>
              </a:rPr>
              <a:t>				Medfølende figur</a:t>
            </a:r>
          </a:p>
          <a:p>
            <a:pPr marL="0" indent="0">
              <a:lnSpc>
                <a:spcPct val="90000"/>
              </a:lnSpc>
              <a:buNone/>
            </a:pPr>
            <a:r>
              <a:rPr lang="da-DK" sz="2400" dirty="0">
                <a:solidFill>
                  <a:srgbClr val="FFFFFF"/>
                </a:solidFill>
              </a:rPr>
              <a:t>12.00-12.45	Frokost</a:t>
            </a:r>
          </a:p>
          <a:p>
            <a:pPr marL="0" indent="0">
              <a:lnSpc>
                <a:spcPct val="90000"/>
              </a:lnSpc>
              <a:buNone/>
            </a:pPr>
            <a:r>
              <a:rPr lang="da-DK" sz="2400" dirty="0">
                <a:solidFill>
                  <a:srgbClr val="FFFFFF"/>
                </a:solidFill>
              </a:rPr>
              <a:t>12.45-15.00	Medfølende selv</a:t>
            </a:r>
          </a:p>
          <a:p>
            <a:pPr marL="0" indent="0">
              <a:lnSpc>
                <a:spcPct val="90000"/>
              </a:lnSpc>
              <a:buNone/>
            </a:pPr>
            <a:r>
              <a:rPr lang="da-DK" sz="2400" dirty="0">
                <a:solidFill>
                  <a:srgbClr val="FFFFFF"/>
                </a:solidFill>
              </a:rPr>
              <a:t>				Hjemmearbejde</a:t>
            </a:r>
          </a:p>
          <a:p>
            <a:pPr marL="0" indent="0">
              <a:lnSpc>
                <a:spcPct val="90000"/>
              </a:lnSpc>
              <a:buNone/>
            </a:pPr>
            <a:r>
              <a:rPr lang="da-DK" sz="2400" dirty="0">
                <a:solidFill>
                  <a:srgbClr val="FFFFFF"/>
                </a:solidFill>
              </a:rPr>
              <a:t>				</a:t>
            </a:r>
            <a:endParaRPr lang="da-DK" dirty="0">
              <a:solidFill>
                <a:srgbClr val="FFFFFF"/>
              </a:solidFill>
            </a:endParaRPr>
          </a:p>
          <a:p>
            <a:pPr>
              <a:lnSpc>
                <a:spcPct val="90000"/>
              </a:lnSpc>
              <a:buFont typeface="Arial" charset="0"/>
              <a:buNone/>
            </a:pPr>
            <a:endParaRPr lang="da-DK" dirty="0">
              <a:solidFill>
                <a:srgbClr val="FFFFFF"/>
              </a:solidFill>
            </a:endParaRPr>
          </a:p>
        </p:txBody>
      </p:sp>
      <p:sp>
        <p:nvSpPr>
          <p:cNvPr id="6" name="Pladsholder til sidefod 5"/>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9550729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solidFill>
                  <a:srgbClr val="F8E950"/>
                </a:solidFill>
              </a:rPr>
              <a:t>Øvelse med trygt sted</a:t>
            </a:r>
          </a:p>
        </p:txBody>
      </p:sp>
      <p:sp>
        <p:nvSpPr>
          <p:cNvPr id="3" name="Pladsholder til indhold 2"/>
          <p:cNvSpPr>
            <a:spLocks noGrp="1"/>
          </p:cNvSpPr>
          <p:nvPr>
            <p:ph idx="1"/>
          </p:nvPr>
        </p:nvSpPr>
        <p:spPr/>
        <p:txBody>
          <a:bodyPr>
            <a:normAutofit fontScale="32500" lnSpcReduction="20000"/>
          </a:bodyPr>
          <a:lstStyle/>
          <a:p>
            <a:r>
              <a:rPr lang="da-DK" dirty="0">
                <a:solidFill>
                  <a:srgbClr val="FFFFFF"/>
                </a:solidFill>
              </a:rPr>
              <a:t>Start med at sætte dig godt tilrette, så du sidder oprejst og afslappet, med hovedet opret på kroppen, gerne med ryggen fri, så du kan mærke ryggens krumning.</a:t>
            </a:r>
          </a:p>
          <a:p>
            <a:r>
              <a:rPr lang="da-DK" dirty="0">
                <a:solidFill>
                  <a:srgbClr val="FFFFFF"/>
                </a:solidFill>
              </a:rPr>
              <a:t>Ret opmærksomheden mod dit åndedræt, og læg mærke til kroppens rytme og bevægelse, når du trækker vejret. Se om du kan få mellemgulvet med i åndedrættet. Prøv at finde ind i et rytmisk åndedræt, du kan prøve at tælle til 5 på indåndingen og 5 på udåndingen, bare i dit eget tempo, sådan at du kommer ind i en jævn rytme. Uden at presse åndedrættet. Stop så bare med at tælle og prøv bare at lade åndedrætte være.</a:t>
            </a:r>
          </a:p>
          <a:p>
            <a:r>
              <a:rPr lang="da-DK" dirty="0">
                <a:solidFill>
                  <a:srgbClr val="FFFFFF"/>
                </a:solidFill>
              </a:rPr>
              <a:t>Hvis opmærksomheden vandrer undervejs, så prøv blot at lægge mærke til, hvad det er, der fanger din opmærksomhed, det kan være lyde , tanker eller følelser og prøv så om du kan lade det være og med venlighed lede opmærksomheden tilbage til åndedrættet og det du gerne vil have opmærksomhed på lige nu.</a:t>
            </a:r>
          </a:p>
          <a:p>
            <a:r>
              <a:rPr lang="da-DK" dirty="0">
                <a:solidFill>
                  <a:srgbClr val="FFFFFF"/>
                </a:solidFill>
              </a:rPr>
              <a:t>Ret nu opmærksomheden mod dit ansigtsudtryk og se om du kan lave et mildt udtryk i ansigtet. Se om du kan slappe af i  panden, kinderne og kæben. Prøv at lave et lille smil, bare så det føles behageligt. Se om du kan få fornemmelsen af, at smilet når helt op i øjnene. Måske kan du lige tænke på en, der nemt får dig til at smile. Bare læg mærke til hvordan det er. </a:t>
            </a:r>
          </a:p>
          <a:p>
            <a:r>
              <a:rPr lang="da-DK" dirty="0">
                <a:solidFill>
                  <a:srgbClr val="FFFFFF"/>
                </a:solidFill>
              </a:rPr>
              <a:t>Giv  nu slip i personen igen og ret  opmærksomheden mod kroppen. Læg mærke til hvordan der er i kroppen. Læg mærke til , om der er noget, der spænder eller gør ondt, så prøv at give det lidt venlig opmærksomhed, måske kan du forestille dig, at du sender noget lys eller varme til stedet, og prøv om du kan blødgøre lidt omkring det. Prøv så bare at lade det være.</a:t>
            </a:r>
          </a:p>
          <a:p>
            <a:r>
              <a:rPr lang="da-DK" dirty="0">
                <a:solidFill>
                  <a:srgbClr val="FFFFFF"/>
                </a:solidFill>
              </a:rPr>
              <a:t>Ret opmærksomheden mod underlaget, mod stolen og gulvet, og se om du kan få fornemmelsen af, at underlaget udgør en solid base for kroppen. </a:t>
            </a:r>
          </a:p>
          <a:p>
            <a:r>
              <a:rPr lang="da-DK" dirty="0">
                <a:solidFill>
                  <a:srgbClr val="FFFFFF"/>
                </a:solidFill>
              </a:rPr>
              <a:t>Prøv om du på samme måde kan få fornemmelsen af, at kroppen udgør en solid base for sindet.</a:t>
            </a:r>
          </a:p>
          <a:p>
            <a:endParaRPr lang="da-DK" dirty="0">
              <a:solidFill>
                <a:srgbClr val="FFFFFF"/>
              </a:solidFill>
            </a:endParaRPr>
          </a:p>
          <a:p>
            <a:r>
              <a:rPr lang="da-DK" dirty="0">
                <a:solidFill>
                  <a:srgbClr val="FFFFFF"/>
                </a:solidFill>
              </a:rPr>
              <a:t>Forestil dig nu,  at du befinder dig et trygt sted, det kan være hvor som helst i naturen ved en strand eller skov, et sted du kender eller et du selv finder på, det er helt op til dig, hvad det er for et sted,  du vælger som dit trygge sted.</a:t>
            </a:r>
          </a:p>
          <a:p>
            <a:r>
              <a:rPr lang="da-DK" dirty="0">
                <a:solidFill>
                  <a:srgbClr val="FFFFFF"/>
                </a:solidFill>
              </a:rPr>
              <a:t>Når du har valgt et sted, så prøv at lægge mærke til, hvordan der ser ud på dit trygge sted, hvilke farver og former, der er. Læg mærke til himlen og rummet omkring dig. Bare læg mærke til, hvordan det er at være dig, på dit trygge sted.</a:t>
            </a:r>
          </a:p>
          <a:p>
            <a:r>
              <a:rPr lang="da-DK" dirty="0">
                <a:solidFill>
                  <a:srgbClr val="FFFFFF"/>
                </a:solidFill>
              </a:rPr>
              <a:t>Læg mærke til lydene, det kan være at du kan høre insekter eller fugle eller musik, prøv at tænk over om der er nogen lyde, du gerne vil have skal være der. </a:t>
            </a:r>
          </a:p>
          <a:p>
            <a:r>
              <a:rPr lang="da-DK" dirty="0">
                <a:solidFill>
                  <a:srgbClr val="FFFFFF"/>
                </a:solidFill>
              </a:rPr>
              <a:t>Læg mærke til om der er nogen dufte og om der er  nogen dufte, du gerne vil have på dit trygge sted. Det kan være du kan dufte blomster eller  havet eller en parfume, du holder af.</a:t>
            </a:r>
          </a:p>
          <a:p>
            <a:r>
              <a:rPr lang="da-DK" dirty="0">
                <a:solidFill>
                  <a:srgbClr val="FFFFFF"/>
                </a:solidFill>
              </a:rPr>
              <a:t>Læg mærke til temperaturen, om der er varmt eller koldt og om du kan mærke fornemmelsen af vinden mod huden.</a:t>
            </a:r>
          </a:p>
          <a:p>
            <a:r>
              <a:rPr lang="da-DK" dirty="0">
                <a:solidFill>
                  <a:srgbClr val="FFFFFF"/>
                </a:solidFill>
              </a:rPr>
              <a:t>Læg mærke til underlaget om det er hårdt eller blødt.</a:t>
            </a:r>
          </a:p>
          <a:p>
            <a:r>
              <a:rPr lang="da-DK" dirty="0">
                <a:solidFill>
                  <a:srgbClr val="FFFFFF"/>
                </a:solidFill>
              </a:rPr>
              <a:t>Og læg nu mærke til at stedet byder dig velkommen og inviterer dig ind. At stedet gerne vil have, at du er der.  Prøv at lade stedet sige goddag og velkommen til dig. Måske det kan lyde noget i retning af ” Hej (sig dit navn) velkommen, hvor er det dejligt at se dig”.</a:t>
            </a:r>
          </a:p>
          <a:p>
            <a:r>
              <a:rPr lang="da-DK" dirty="0">
                <a:solidFill>
                  <a:srgbClr val="FFFFFF"/>
                </a:solidFill>
              </a:rPr>
              <a:t>Læg mærke til hvordan det er at blive budt velkommen og at mærke at stedet gerne vil have, at du er der.</a:t>
            </a:r>
          </a:p>
          <a:p>
            <a:r>
              <a:rPr lang="da-DK" dirty="0">
                <a:solidFill>
                  <a:srgbClr val="FFFFFF"/>
                </a:solidFill>
              </a:rPr>
              <a:t>Prøv nu at se dig selv for dig med dit indre blik og læg mærke til, hvordan du står eller går eller hvad du nu gør på dit trygge sted, når du er helt fri og tryg til at gøre lige det, du har lyst til . Læg mærke til dit ansigtsudtryk og din kropsholdning.  Og tænk over hvad du har lyst til at gøre, når du er helt tryg og fri, og  bare læg mærke til, hvordan det er at være dig på dit trygge sted.</a:t>
            </a:r>
          </a:p>
          <a:p>
            <a:r>
              <a:rPr lang="da-DK" dirty="0">
                <a:solidFill>
                  <a:srgbClr val="FFFFFF"/>
                </a:solidFill>
              </a:rPr>
              <a:t>Læg mærke til om der er andre tilstede på dit trygge sted, eller om du er alene, det er helt op til dig om du helst vil være alene på dit trygge sted eller der skal være andre sammen med dig. Hvis der er andre tilstede, så prøv at  lægge mærke til, hvem der er der og hvordan det er, at de er der sammen med dig. </a:t>
            </a:r>
          </a:p>
          <a:p>
            <a:r>
              <a:rPr lang="da-DK" dirty="0">
                <a:solidFill>
                  <a:srgbClr val="FFFFFF"/>
                </a:solidFill>
              </a:rPr>
              <a:t>Du kan, når som helst du har brug for det eller lyst til det, vende tilbage til dit trygge sted.</a:t>
            </a:r>
          </a:p>
          <a:p>
            <a:r>
              <a:rPr lang="da-DK" dirty="0">
                <a:solidFill>
                  <a:srgbClr val="FFFFFF"/>
                </a:solidFill>
              </a:rPr>
              <a:t>Ret nu opmærksomheden tilbage til åndedrættet og det lille smil og gør dig klar til at komme ud igen</a:t>
            </a:r>
          </a:p>
          <a:p>
            <a:endParaRPr lang="da-DK" dirty="0">
              <a:solidFill>
                <a:srgbClr val="FFFFFF"/>
              </a:solidFill>
            </a:endParaRPr>
          </a:p>
        </p:txBody>
      </p:sp>
      <p:sp>
        <p:nvSpPr>
          <p:cNvPr id="5" name="Pladsholder til sidefod 4"/>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32186813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a-DK">
                <a:solidFill>
                  <a:srgbClr val="F8E950"/>
                </a:solidFill>
              </a:rPr>
              <a:t>Øvelse parvis</a:t>
            </a:r>
          </a:p>
        </p:txBody>
      </p:sp>
      <p:sp>
        <p:nvSpPr>
          <p:cNvPr id="7" name="Pladsholder til indhold 6"/>
          <p:cNvSpPr>
            <a:spLocks noGrp="1"/>
          </p:cNvSpPr>
          <p:nvPr>
            <p:ph idx="1"/>
          </p:nvPr>
        </p:nvSpPr>
        <p:spPr/>
        <p:txBody>
          <a:bodyPr/>
          <a:lstStyle/>
          <a:p>
            <a:r>
              <a:rPr lang="da-DK">
                <a:solidFill>
                  <a:srgbClr val="FFFFFF"/>
                </a:solidFill>
              </a:rPr>
              <a:t>Prøv begge at guide ”Trygt sted”</a:t>
            </a:r>
          </a:p>
          <a:p>
            <a:r>
              <a:rPr lang="da-DK">
                <a:solidFill>
                  <a:srgbClr val="FFFFFF"/>
                </a:solidFill>
              </a:rPr>
              <a:t>Giv hinanden feedback – venligt og konstruktivt.</a:t>
            </a:r>
          </a:p>
        </p:txBody>
      </p:sp>
      <p:sp>
        <p:nvSpPr>
          <p:cNvPr id="3" name="Pladsholder til sidefod 2"/>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1367627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Grp="1" noChangeArrowheads="1"/>
          </p:cNvSpPr>
          <p:nvPr>
            <p:ph type="title"/>
          </p:nvPr>
        </p:nvSpPr>
        <p:spPr/>
        <p:txBody>
          <a:bodyPr vert="horz" lIns="91440" tIns="45720" rIns="96382" bIns="45720" rtlCol="0" anchor="ctr">
            <a:normAutofit/>
          </a:bodyPr>
          <a:lstStyle/>
          <a:p>
            <a:pPr marL="35899">
              <a:defRPr/>
            </a:pPr>
            <a:r>
              <a:rPr lang="da-DK" sz="4000">
                <a:solidFill>
                  <a:srgbClr val="F8E950"/>
                </a:solidFill>
              </a:rPr>
              <a:t>Terapi og træning</a:t>
            </a:r>
          </a:p>
        </p:txBody>
      </p:sp>
      <p:sp>
        <p:nvSpPr>
          <p:cNvPr id="17410" name="Rectangle 2"/>
          <p:cNvSpPr>
            <a:spLocks noGrp="1" noChangeArrowheads="1"/>
          </p:cNvSpPr>
          <p:nvPr>
            <p:ph idx="1"/>
          </p:nvPr>
        </p:nvSpPr>
        <p:spPr/>
        <p:txBody>
          <a:bodyPr vert="horz" lIns="91440" tIns="45720" rIns="96382" bIns="45720" rtlCol="0">
            <a:normAutofit/>
          </a:bodyPr>
          <a:lstStyle/>
          <a:p>
            <a:pPr eaLnBrk="1" hangingPunct="1">
              <a:buClrTx/>
              <a:defRPr/>
            </a:pPr>
            <a:r>
              <a:rPr lang="da-DK" sz="2400" b="1" dirty="0" err="1">
                <a:solidFill>
                  <a:srgbClr val="FFFFFF"/>
                </a:solidFill>
              </a:rPr>
              <a:t>Medfølelsesfokuset</a:t>
            </a:r>
            <a:r>
              <a:rPr lang="da-DK" sz="2400" b="1" dirty="0">
                <a:solidFill>
                  <a:srgbClr val="FFFFFF"/>
                </a:solidFill>
              </a:rPr>
              <a:t> terapi</a:t>
            </a:r>
            <a:r>
              <a:rPr lang="da-DK" sz="2400" dirty="0">
                <a:solidFill>
                  <a:srgbClr val="FFFFFF"/>
                </a:solidFill>
              </a:rPr>
              <a:t> (CFT) er en terapeutisk metode med vurdering, </a:t>
            </a:r>
            <a:r>
              <a:rPr lang="da-DK" sz="2400" dirty="0" err="1">
                <a:solidFill>
                  <a:srgbClr val="FFFFFF"/>
                </a:solidFill>
              </a:rPr>
              <a:t>sagsformulering</a:t>
            </a:r>
            <a:r>
              <a:rPr lang="da-DK" sz="2400" dirty="0">
                <a:solidFill>
                  <a:srgbClr val="FFFFFF"/>
                </a:solidFill>
              </a:rPr>
              <a:t>, øvelser osv. I terapien er der særligt fokus på at udvikle den medfølende del af en selv, så denne del kan bruges til håndtere de vanskeligheder, man oplever. Der arbejdes med at overkomme de blokeringer, der er i forhold til at kunne være medfølende over for en selv og andre. </a:t>
            </a:r>
          </a:p>
          <a:p>
            <a:pPr eaLnBrk="1" hangingPunct="1">
              <a:buClrTx/>
              <a:defRPr/>
            </a:pPr>
            <a:endParaRPr lang="da-DK" sz="2400" dirty="0">
              <a:solidFill>
                <a:srgbClr val="FFFFFF"/>
              </a:solidFill>
            </a:endParaRPr>
          </a:p>
          <a:p>
            <a:pPr eaLnBrk="1" hangingPunct="1">
              <a:buClrTx/>
              <a:defRPr/>
            </a:pPr>
            <a:r>
              <a:rPr lang="da-DK" sz="2400" b="1" dirty="0">
                <a:solidFill>
                  <a:srgbClr val="FFFFFF"/>
                </a:solidFill>
              </a:rPr>
              <a:t>Medfølelsesfokuseret træning af sindet</a:t>
            </a:r>
            <a:r>
              <a:rPr lang="da-DK" sz="2400" dirty="0">
                <a:solidFill>
                  <a:srgbClr val="FFFFFF"/>
                </a:solidFill>
              </a:rPr>
              <a:t> (CMT). Gennem meditationer træner og styrker man det beroligende system i hjernen.</a:t>
            </a:r>
          </a:p>
          <a:p>
            <a:pPr eaLnBrk="1" hangingPunct="1">
              <a:buClrTx/>
              <a:defRPr/>
            </a:pPr>
            <a:r>
              <a:rPr lang="da-DK" sz="2400" dirty="0">
                <a:solidFill>
                  <a:srgbClr val="FFFFFF"/>
                </a:solidFill>
              </a:rPr>
              <a:t>Træning i at holde balancen mentalt. </a:t>
            </a:r>
          </a:p>
        </p:txBody>
      </p:sp>
      <p:sp>
        <p:nvSpPr>
          <p:cNvPr id="3" name="Pladsholder til sidefod 2"/>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19763757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1"/>
          </p:nvPr>
        </p:nvSpPr>
        <p:spPr/>
        <p:txBody>
          <a:bodyPr/>
          <a:lstStyle/>
          <a:p>
            <a:pPr defTabSz="457200"/>
            <a:r>
              <a:rPr lang="da-DK">
                <a:solidFill>
                  <a:prstClr val="white"/>
                </a:solidFill>
                <a:latin typeface="Calibri"/>
              </a:rPr>
              <a:t>Lena Højgård Isager www.pkf.name</a:t>
            </a:r>
          </a:p>
        </p:txBody>
      </p:sp>
      <p:sp>
        <p:nvSpPr>
          <p:cNvPr id="28673" name="Rectangle 1"/>
          <p:cNvSpPr>
            <a:spLocks noGrp="1" noChangeArrowheads="1"/>
          </p:cNvSpPr>
          <p:nvPr>
            <p:ph type="title" idx="4294967295"/>
          </p:nvPr>
        </p:nvSpPr>
        <p:spPr>
          <a:xfrm>
            <a:off x="2333001" y="4309"/>
            <a:ext cx="7772400" cy="1096962"/>
          </a:xfrm>
        </p:spPr>
        <p:txBody>
          <a:bodyPr vert="horz" lIns="91440" tIns="45720" rIns="96371" bIns="45720" rtlCol="0" anchor="ctr">
            <a:normAutofit/>
          </a:bodyPr>
          <a:lstStyle/>
          <a:p>
            <a:pPr marL="35895">
              <a:defRPr/>
            </a:pPr>
            <a:r>
              <a:rPr lang="da-DK" sz="4000">
                <a:solidFill>
                  <a:srgbClr val="F8E950"/>
                </a:solidFill>
              </a:rPr>
              <a:t>Medfølende sind/selv</a:t>
            </a:r>
          </a:p>
        </p:txBody>
      </p:sp>
      <p:sp>
        <p:nvSpPr>
          <p:cNvPr id="28675" name="Rectangle 2"/>
          <p:cNvSpPr>
            <a:spLocks/>
          </p:cNvSpPr>
          <p:nvPr/>
        </p:nvSpPr>
        <p:spPr bwMode="auto">
          <a:xfrm>
            <a:off x="5867400" y="2893423"/>
            <a:ext cx="920076"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5" bIns="0">
            <a:spAutoFit/>
          </a:bodyPr>
          <a:lstStyle/>
          <a:p>
            <a:pPr marL="35895" defTabSz="457200"/>
            <a:r>
              <a:rPr lang="da-DK" sz="1200">
                <a:solidFill>
                  <a:srgbClr val="263B86">
                    <a:lumMod val="75000"/>
                  </a:srgbClr>
                </a:solidFill>
                <a:latin typeface="Calibri"/>
                <a:ea typeface="ＭＳ Ｐゴシック" charset="0"/>
                <a:sym typeface="Comic Sans MS" charset="0"/>
              </a:rPr>
              <a:t>Karakteristika</a:t>
            </a:r>
          </a:p>
        </p:txBody>
      </p:sp>
      <p:sp>
        <p:nvSpPr>
          <p:cNvPr id="28676" name="Rectangle 3"/>
          <p:cNvSpPr>
            <a:spLocks/>
          </p:cNvSpPr>
          <p:nvPr/>
        </p:nvSpPr>
        <p:spPr bwMode="auto">
          <a:xfrm>
            <a:off x="5029200" y="3050178"/>
            <a:ext cx="536638"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5" bIns="0">
            <a:spAutoFit/>
          </a:bodyPr>
          <a:lstStyle/>
          <a:p>
            <a:pPr marL="35895" defTabSz="457200"/>
            <a:r>
              <a:rPr lang="da-DK" sz="800">
                <a:solidFill>
                  <a:srgbClr val="263B86">
                    <a:lumMod val="75000"/>
                  </a:srgbClr>
                </a:solidFill>
                <a:latin typeface="Calibri"/>
                <a:ea typeface="ＭＳ Ｐゴシック" charset="0"/>
                <a:sym typeface="Comic Sans MS" charset="0"/>
              </a:rPr>
              <a:t>Sensitivitet</a:t>
            </a:r>
          </a:p>
        </p:txBody>
      </p:sp>
      <p:sp>
        <p:nvSpPr>
          <p:cNvPr id="28677" name="Oval 4"/>
          <p:cNvSpPr>
            <a:spLocks/>
          </p:cNvSpPr>
          <p:nvPr/>
        </p:nvSpPr>
        <p:spPr bwMode="auto">
          <a:xfrm>
            <a:off x="2298002" y="1267097"/>
            <a:ext cx="7595999" cy="4317274"/>
          </a:xfrm>
          <a:prstGeom prst="ellipse">
            <a:avLst/>
          </a:prstGeom>
          <a:solidFill>
            <a:schemeClr val="bg2">
              <a:lumMod val="40000"/>
              <a:lumOff val="60000"/>
            </a:schemeClr>
          </a:solidFill>
          <a:ln w="9525">
            <a:solidFill>
              <a:srgbClr val="3366FF"/>
            </a:solidFill>
            <a:round/>
            <a:headEnd/>
            <a:tailEnd/>
          </a:ln>
        </p:spPr>
        <p:txBody>
          <a:bodyPr lIns="0" tIns="0" rIns="0" bIns="0"/>
          <a:lstStyle/>
          <a:p>
            <a:pPr defTabSz="457200"/>
            <a:endParaRPr lang="da-DK">
              <a:solidFill>
                <a:srgbClr val="263B86">
                  <a:lumMod val="75000"/>
                </a:srgbClr>
              </a:solidFill>
              <a:latin typeface="Calibri"/>
            </a:endParaRPr>
          </a:p>
        </p:txBody>
      </p:sp>
      <p:grpSp>
        <p:nvGrpSpPr>
          <p:cNvPr id="28678" name="Group 5"/>
          <p:cNvGrpSpPr>
            <a:grpSpLocks/>
          </p:cNvGrpSpPr>
          <p:nvPr/>
        </p:nvGrpSpPr>
        <p:grpSpPr bwMode="auto">
          <a:xfrm>
            <a:off x="3665376" y="2286002"/>
            <a:ext cx="4861251" cy="2279469"/>
            <a:chOff x="0" y="0"/>
            <a:chExt cx="7144" cy="2791"/>
          </a:xfrm>
          <a:solidFill>
            <a:schemeClr val="accent2"/>
          </a:solidFill>
        </p:grpSpPr>
        <p:sp>
          <p:nvSpPr>
            <p:cNvPr id="28701" name="Oval 6"/>
            <p:cNvSpPr>
              <a:spLocks/>
            </p:cNvSpPr>
            <p:nvPr/>
          </p:nvSpPr>
          <p:spPr bwMode="auto">
            <a:xfrm>
              <a:off x="0" y="0"/>
              <a:ext cx="7144" cy="2791"/>
            </a:xfrm>
            <a:prstGeom prst="ellipse">
              <a:avLst/>
            </a:prstGeom>
            <a:grpFill/>
            <a:ln w="9525">
              <a:solidFill>
                <a:srgbClr val="3366FF"/>
              </a:solidFill>
              <a:round/>
              <a:headEnd/>
              <a:tailEnd/>
            </a:ln>
          </p:spPr>
          <p:txBody>
            <a:bodyPr lIns="0" tIns="0" rIns="0" bIns="0"/>
            <a:lstStyle/>
            <a:p>
              <a:pPr defTabSz="457200"/>
              <a:endParaRPr lang="da-DK">
                <a:solidFill>
                  <a:srgbClr val="263B86">
                    <a:lumMod val="75000"/>
                  </a:srgbClr>
                </a:solidFill>
                <a:latin typeface="Calibri"/>
              </a:endParaRPr>
            </a:p>
          </p:txBody>
        </p:sp>
        <p:sp>
          <p:nvSpPr>
            <p:cNvPr id="28702" name="Rectangle 7"/>
            <p:cNvSpPr>
              <a:spLocks/>
            </p:cNvSpPr>
            <p:nvPr/>
          </p:nvSpPr>
          <p:spPr bwMode="auto">
            <a:xfrm>
              <a:off x="2441" y="1242"/>
              <a:ext cx="1397" cy="307"/>
            </a:xfrm>
            <a:prstGeom prst="rect">
              <a:avLst/>
            </a:prstGeom>
            <a:grpFill/>
            <a:ln w="12700">
              <a:solidFill>
                <a:srgbClr val="3366FF"/>
              </a:solidFill>
              <a:miter lim="800000"/>
              <a:headEnd/>
              <a:tailEnd/>
            </a:ln>
          </p:spPr>
          <p:txBody>
            <a:bodyPr lIns="38100" tIns="38100" rIns="115778" bIns="38100" anchor="ctr"/>
            <a:lstStyle/>
            <a:p>
              <a:pPr marL="17581" algn="ctr" defTabSz="457200"/>
              <a:r>
                <a:rPr lang="da-DK" sz="1000">
                  <a:solidFill>
                    <a:srgbClr val="263B86">
                      <a:lumMod val="75000"/>
                    </a:srgbClr>
                  </a:solidFill>
                  <a:latin typeface="Calibri"/>
                  <a:ea typeface="ＭＳ Ｐゴシック" charset="0"/>
                  <a:sym typeface="Comic Sans MS" charset="0"/>
                </a:rPr>
                <a:t>Karakteristika</a:t>
              </a:r>
            </a:p>
          </p:txBody>
        </p:sp>
      </p:grpSp>
      <p:grpSp>
        <p:nvGrpSpPr>
          <p:cNvPr id="28679" name="Group 8"/>
          <p:cNvGrpSpPr>
            <a:grpSpLocks/>
          </p:cNvGrpSpPr>
          <p:nvPr/>
        </p:nvGrpSpPr>
        <p:grpSpPr bwMode="auto">
          <a:xfrm>
            <a:off x="5140778" y="3004459"/>
            <a:ext cx="1905000" cy="836023"/>
            <a:chOff x="0" y="0"/>
            <a:chExt cx="2800" cy="1024"/>
          </a:xfrm>
        </p:grpSpPr>
        <p:sp>
          <p:nvSpPr>
            <p:cNvPr id="28699" name="Oval 9"/>
            <p:cNvSpPr>
              <a:spLocks/>
            </p:cNvSpPr>
            <p:nvPr/>
          </p:nvSpPr>
          <p:spPr bwMode="auto">
            <a:xfrm>
              <a:off x="0" y="0"/>
              <a:ext cx="2800" cy="1024"/>
            </a:xfrm>
            <a:prstGeom prst="ellipse">
              <a:avLst/>
            </a:prstGeom>
            <a:solidFill>
              <a:schemeClr val="bg1"/>
            </a:solidFill>
            <a:ln w="9525">
              <a:solidFill>
                <a:srgbClr val="3366FF"/>
              </a:solidFill>
              <a:round/>
              <a:headEnd/>
              <a:tailEnd/>
            </a:ln>
          </p:spPr>
          <p:txBody>
            <a:bodyPr lIns="0" tIns="0" rIns="0" bIns="0"/>
            <a:lstStyle/>
            <a:p>
              <a:pPr defTabSz="457200"/>
              <a:endParaRPr lang="da-DK">
                <a:solidFill>
                  <a:srgbClr val="263B86">
                    <a:lumMod val="75000"/>
                  </a:srgbClr>
                </a:solidFill>
                <a:latin typeface="Calibri"/>
              </a:endParaRPr>
            </a:p>
          </p:txBody>
        </p:sp>
        <p:sp>
          <p:nvSpPr>
            <p:cNvPr id="28700" name="Rectangle 10"/>
            <p:cNvSpPr>
              <a:spLocks/>
            </p:cNvSpPr>
            <p:nvPr/>
          </p:nvSpPr>
          <p:spPr bwMode="auto">
            <a:xfrm>
              <a:off x="673" y="308"/>
              <a:ext cx="1642" cy="396"/>
            </a:xfrm>
            <a:prstGeom prst="rect">
              <a:avLst/>
            </a:prstGeom>
            <a:noFill/>
            <a:ln w="12700">
              <a:noFill/>
              <a:miter lim="800000"/>
              <a:headEnd/>
              <a:tailEnd/>
            </a:ln>
            <a:extLst>
              <a:ext uri="{909E8E84-426E-40dd-AFC4-6F175D3DCCD1}">
                <a14:hiddenFill xmlns:a14="http://schemas.microsoft.com/office/drawing/2010/main" xmlns="">
                  <a:solidFill>
                    <a:srgbClr val="FFFFFF"/>
                  </a:solidFill>
                </a14:hiddenFill>
              </a:ext>
            </a:extLst>
          </p:spPr>
          <p:txBody>
            <a:bodyPr wrap="none" lIns="38100" tIns="38100" rIns="115778" bIns="38100" anchor="ctr">
              <a:spAutoFit/>
            </a:bodyPr>
            <a:lstStyle/>
            <a:p>
              <a:pPr marL="17581" algn="ctr" defTabSz="457200"/>
              <a:r>
                <a:rPr lang="da-DK" sz="1600" b="1">
                  <a:solidFill>
                    <a:srgbClr val="006F00"/>
                  </a:solidFill>
                  <a:latin typeface="Calibri"/>
                  <a:ea typeface="ＭＳ Ｐゴシック" charset="0"/>
                  <a:sym typeface="Comic Sans MS" charset="0"/>
                </a:rPr>
                <a:t>Medfølelse</a:t>
              </a:r>
            </a:p>
          </p:txBody>
        </p:sp>
      </p:grpSp>
      <p:sp>
        <p:nvSpPr>
          <p:cNvPr id="28680" name="Rectangle 11"/>
          <p:cNvSpPr>
            <a:spLocks/>
          </p:cNvSpPr>
          <p:nvPr/>
        </p:nvSpPr>
        <p:spPr bwMode="auto">
          <a:xfrm>
            <a:off x="5556116" y="2524214"/>
            <a:ext cx="1240933"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5" bIns="0">
            <a:spAutoFit/>
          </a:bodyPr>
          <a:lstStyle/>
          <a:p>
            <a:pPr marL="35895" defTabSz="457200"/>
            <a:r>
              <a:rPr lang="da-DK" sz="1600" b="1">
                <a:solidFill>
                  <a:srgbClr val="263B86">
                    <a:lumMod val="75000"/>
                  </a:srgbClr>
                </a:solidFill>
                <a:latin typeface="Calibri"/>
                <a:ea typeface="ＭＳ Ｐゴシック" charset="0"/>
                <a:sym typeface="Comic Sans MS" charset="0"/>
              </a:rPr>
              <a:t>Karakteristika</a:t>
            </a:r>
          </a:p>
        </p:txBody>
      </p:sp>
      <p:sp>
        <p:nvSpPr>
          <p:cNvPr id="28681" name="Rectangle 12"/>
          <p:cNvSpPr>
            <a:spLocks/>
          </p:cNvSpPr>
          <p:nvPr/>
        </p:nvSpPr>
        <p:spPr bwMode="auto">
          <a:xfrm>
            <a:off x="4477304" y="2795452"/>
            <a:ext cx="875640"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5" bIns="0">
            <a:spAutoFit/>
          </a:bodyPr>
          <a:lstStyle/>
          <a:p>
            <a:pPr marL="35895" defTabSz="457200"/>
            <a:r>
              <a:rPr lang="da-DK" sz="1400">
                <a:solidFill>
                  <a:srgbClr val="263B86">
                    <a:lumMod val="75000"/>
                  </a:srgbClr>
                </a:solidFill>
                <a:latin typeface="Calibri"/>
                <a:ea typeface="ＭＳ Ｐゴシック" charset="0"/>
                <a:sym typeface="Comic Sans MS" charset="0"/>
              </a:rPr>
              <a:t>Følsomhed</a:t>
            </a:r>
          </a:p>
        </p:txBody>
      </p:sp>
      <p:sp>
        <p:nvSpPr>
          <p:cNvPr id="28682" name="Rectangle 13"/>
          <p:cNvSpPr>
            <a:spLocks/>
          </p:cNvSpPr>
          <p:nvPr/>
        </p:nvSpPr>
        <p:spPr bwMode="auto">
          <a:xfrm>
            <a:off x="4340330" y="3944983"/>
            <a:ext cx="1145651"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5" bIns="0">
            <a:spAutoFit/>
          </a:bodyPr>
          <a:lstStyle/>
          <a:p>
            <a:pPr marL="35895" defTabSz="457200"/>
            <a:r>
              <a:rPr lang="da-DK" sz="1400">
                <a:solidFill>
                  <a:srgbClr val="263B86">
                    <a:lumMod val="75000"/>
                  </a:srgbClr>
                </a:solidFill>
                <a:latin typeface="Calibri"/>
                <a:ea typeface="ＭＳ Ｐゴシック" charset="0"/>
                <a:sym typeface="Comic Sans MS" charset="0"/>
              </a:rPr>
              <a:t>Fordomsfrihed</a:t>
            </a:r>
          </a:p>
        </p:txBody>
      </p:sp>
      <p:sp>
        <p:nvSpPr>
          <p:cNvPr id="28683" name="Rectangle 14"/>
          <p:cNvSpPr>
            <a:spLocks/>
          </p:cNvSpPr>
          <p:nvPr/>
        </p:nvSpPr>
        <p:spPr bwMode="auto">
          <a:xfrm>
            <a:off x="3785243" y="3344092"/>
            <a:ext cx="1277930"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5" bIns="0">
            <a:spAutoFit/>
          </a:bodyPr>
          <a:lstStyle/>
          <a:p>
            <a:pPr marL="35895" defTabSz="457200"/>
            <a:r>
              <a:rPr lang="da-DK" sz="1400">
                <a:solidFill>
                  <a:srgbClr val="263B86">
                    <a:lumMod val="75000"/>
                  </a:srgbClr>
                </a:solidFill>
                <a:latin typeface="Calibri"/>
                <a:ea typeface="ＭＳ Ｐゴシック" charset="0"/>
                <a:sym typeface="Comic Sans MS" charset="0"/>
              </a:rPr>
              <a:t>Omsorgsfuldhed</a:t>
            </a:r>
          </a:p>
        </p:txBody>
      </p:sp>
      <p:sp>
        <p:nvSpPr>
          <p:cNvPr id="28684" name="Rectangle 15"/>
          <p:cNvSpPr>
            <a:spLocks/>
          </p:cNvSpPr>
          <p:nvPr/>
        </p:nvSpPr>
        <p:spPr bwMode="auto">
          <a:xfrm>
            <a:off x="6931426" y="3997234"/>
            <a:ext cx="586267"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5" bIns="0">
            <a:spAutoFit/>
          </a:bodyPr>
          <a:lstStyle/>
          <a:p>
            <a:pPr marL="35895" defTabSz="457200"/>
            <a:r>
              <a:rPr lang="da-DK" sz="1400">
                <a:solidFill>
                  <a:srgbClr val="263B86">
                    <a:lumMod val="75000"/>
                  </a:srgbClr>
                </a:solidFill>
                <a:latin typeface="Calibri"/>
                <a:ea typeface="ＭＳ Ｐゴシック" charset="0"/>
                <a:sym typeface="Comic Sans MS" charset="0"/>
              </a:rPr>
              <a:t>Empati</a:t>
            </a:r>
          </a:p>
        </p:txBody>
      </p:sp>
      <p:sp>
        <p:nvSpPr>
          <p:cNvPr id="28685" name="Rectangle 16"/>
          <p:cNvSpPr>
            <a:spLocks/>
          </p:cNvSpPr>
          <p:nvPr/>
        </p:nvSpPr>
        <p:spPr bwMode="auto">
          <a:xfrm>
            <a:off x="7172615" y="3316429"/>
            <a:ext cx="1231156" cy="248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36465" bIns="0"/>
          <a:lstStyle/>
          <a:p>
            <a:pPr marL="35895" defTabSz="457200"/>
            <a:r>
              <a:rPr lang="da-DK" sz="1400">
                <a:solidFill>
                  <a:srgbClr val="263B86">
                    <a:lumMod val="75000"/>
                  </a:srgbClr>
                </a:solidFill>
                <a:latin typeface="Calibri"/>
                <a:ea typeface="ＭＳ Ｐゴシック" charset="0"/>
                <a:sym typeface="Comic Sans MS" charset="0"/>
              </a:rPr>
              <a:t>Rummelighed</a:t>
            </a:r>
          </a:p>
        </p:txBody>
      </p:sp>
      <p:sp>
        <p:nvSpPr>
          <p:cNvPr id="28686" name="Rectangle 17"/>
          <p:cNvSpPr>
            <a:spLocks/>
          </p:cNvSpPr>
          <p:nvPr/>
        </p:nvSpPr>
        <p:spPr bwMode="auto">
          <a:xfrm>
            <a:off x="6893380" y="2795452"/>
            <a:ext cx="659427"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5" bIns="0">
            <a:spAutoFit/>
          </a:bodyPr>
          <a:lstStyle/>
          <a:p>
            <a:pPr marL="35895" defTabSz="457200"/>
            <a:r>
              <a:rPr lang="da-DK" sz="1400">
                <a:solidFill>
                  <a:srgbClr val="263B86">
                    <a:lumMod val="75000"/>
                  </a:srgbClr>
                </a:solidFill>
                <a:latin typeface="Calibri"/>
                <a:ea typeface="ＭＳ Ｐゴシック" charset="0"/>
                <a:sym typeface="Comic Sans MS" charset="0"/>
              </a:rPr>
              <a:t>Sympati</a:t>
            </a:r>
          </a:p>
        </p:txBody>
      </p:sp>
      <p:sp>
        <p:nvSpPr>
          <p:cNvPr id="28687" name="Rectangle 18"/>
          <p:cNvSpPr>
            <a:spLocks/>
          </p:cNvSpPr>
          <p:nvPr/>
        </p:nvSpPr>
        <p:spPr bwMode="auto">
          <a:xfrm>
            <a:off x="5193405" y="1515293"/>
            <a:ext cx="2051595"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5" bIns="0">
            <a:spAutoFit/>
          </a:bodyPr>
          <a:lstStyle/>
          <a:p>
            <a:pPr marL="35895" defTabSz="457200"/>
            <a:r>
              <a:rPr lang="da-DK" sz="1600" b="1">
                <a:solidFill>
                  <a:srgbClr val="263B86">
                    <a:lumMod val="75000"/>
                  </a:srgbClr>
                </a:solidFill>
                <a:latin typeface="Calibri"/>
                <a:ea typeface="ＭＳ Ｐゴシック" charset="0"/>
                <a:sym typeface="Comic Sans MS" charset="0"/>
              </a:rPr>
              <a:t>Træning af færdigheder</a:t>
            </a:r>
          </a:p>
        </p:txBody>
      </p:sp>
      <p:sp>
        <p:nvSpPr>
          <p:cNvPr id="28688" name="Rectangle 19"/>
          <p:cNvSpPr>
            <a:spLocks/>
          </p:cNvSpPr>
          <p:nvPr/>
        </p:nvSpPr>
        <p:spPr bwMode="auto">
          <a:xfrm>
            <a:off x="2723345" y="2501444"/>
            <a:ext cx="1298000"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5" bIns="0">
            <a:spAutoFit/>
          </a:bodyPr>
          <a:lstStyle/>
          <a:p>
            <a:pPr marL="35895" defTabSz="457200"/>
            <a:r>
              <a:rPr lang="da-DK" sz="1400">
                <a:solidFill>
                  <a:srgbClr val="263B86">
                    <a:lumMod val="75000"/>
                  </a:srgbClr>
                </a:solidFill>
                <a:latin typeface="Calibri"/>
                <a:ea typeface="ＭＳ Ｐゴシック" charset="0"/>
                <a:sym typeface="Comic Sans MS" charset="0"/>
              </a:rPr>
              <a:t>Opmærksomhed</a:t>
            </a:r>
          </a:p>
        </p:txBody>
      </p:sp>
      <p:sp>
        <p:nvSpPr>
          <p:cNvPr id="28689" name="Rectangle 20"/>
          <p:cNvSpPr>
            <a:spLocks/>
          </p:cNvSpPr>
          <p:nvPr/>
        </p:nvSpPr>
        <p:spPr bwMode="auto">
          <a:xfrm>
            <a:off x="2868749" y="4178388"/>
            <a:ext cx="1205026"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5" bIns="0">
            <a:spAutoFit/>
          </a:bodyPr>
          <a:lstStyle/>
          <a:p>
            <a:pPr marL="35895" defTabSz="457200"/>
            <a:r>
              <a:rPr lang="da-DK" sz="1400">
                <a:solidFill>
                  <a:srgbClr val="263B86">
                    <a:lumMod val="75000"/>
                  </a:srgbClr>
                </a:solidFill>
                <a:latin typeface="Calibri"/>
                <a:ea typeface="ＭＳ Ｐゴシック" charset="0"/>
                <a:sym typeface="Comic Sans MS" charset="0"/>
              </a:rPr>
              <a:t>Evnen til at føle</a:t>
            </a:r>
          </a:p>
        </p:txBody>
      </p:sp>
      <p:sp>
        <p:nvSpPr>
          <p:cNvPr id="28690" name="Rectangle 21"/>
          <p:cNvSpPr>
            <a:spLocks/>
          </p:cNvSpPr>
          <p:nvPr/>
        </p:nvSpPr>
        <p:spPr bwMode="auto">
          <a:xfrm>
            <a:off x="5440080" y="4963886"/>
            <a:ext cx="1340255"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5" bIns="0">
            <a:spAutoFit/>
          </a:bodyPr>
          <a:lstStyle/>
          <a:p>
            <a:pPr marL="35895" defTabSz="457200"/>
            <a:r>
              <a:rPr lang="da-DK" sz="1400">
                <a:solidFill>
                  <a:srgbClr val="263B86">
                    <a:lumMod val="75000"/>
                  </a:srgbClr>
                </a:solidFill>
                <a:latin typeface="Calibri"/>
                <a:ea typeface="ＭＳ Ｐゴシック" charset="0"/>
                <a:sym typeface="Comic Sans MS" charset="0"/>
              </a:rPr>
              <a:t>Evnen til at sanse</a:t>
            </a:r>
          </a:p>
        </p:txBody>
      </p:sp>
      <p:sp>
        <p:nvSpPr>
          <p:cNvPr id="28691" name="Rectangle 22"/>
          <p:cNvSpPr>
            <a:spLocks/>
          </p:cNvSpPr>
          <p:nvPr/>
        </p:nvSpPr>
        <p:spPr bwMode="auto">
          <a:xfrm>
            <a:off x="8403771" y="3964577"/>
            <a:ext cx="617236"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5" bIns="0">
            <a:spAutoFit/>
          </a:bodyPr>
          <a:lstStyle/>
          <a:p>
            <a:pPr marL="35895" defTabSz="457200"/>
            <a:r>
              <a:rPr lang="da-DK" sz="1400">
                <a:solidFill>
                  <a:srgbClr val="263B86">
                    <a:lumMod val="75000"/>
                  </a:srgbClr>
                </a:solidFill>
                <a:latin typeface="Calibri"/>
                <a:ea typeface="ＭＳ Ｐゴシック" charset="0"/>
                <a:sym typeface="Comic Sans MS" charset="0"/>
              </a:rPr>
              <a:t>Adfærd</a:t>
            </a:r>
          </a:p>
        </p:txBody>
      </p:sp>
      <p:sp>
        <p:nvSpPr>
          <p:cNvPr id="28692" name="Rectangle 23"/>
          <p:cNvSpPr>
            <a:spLocks/>
          </p:cNvSpPr>
          <p:nvPr/>
        </p:nvSpPr>
        <p:spPr bwMode="auto">
          <a:xfrm>
            <a:off x="7952015" y="2286000"/>
            <a:ext cx="1140906"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5" bIns="0">
            <a:spAutoFit/>
          </a:bodyPr>
          <a:lstStyle/>
          <a:p>
            <a:pPr marL="35895" defTabSz="457200"/>
            <a:r>
              <a:rPr lang="da-DK" sz="1400">
                <a:solidFill>
                  <a:srgbClr val="263B86">
                    <a:lumMod val="75000"/>
                  </a:srgbClr>
                </a:solidFill>
                <a:latin typeface="Calibri"/>
                <a:ea typeface="ＭＳ Ｐゴシック" charset="0"/>
                <a:sym typeface="Comic Sans MS" charset="0"/>
              </a:rPr>
              <a:t>Ræsonnement</a:t>
            </a:r>
          </a:p>
        </p:txBody>
      </p:sp>
      <p:sp>
        <p:nvSpPr>
          <p:cNvPr id="28693" name="Rectangle 24"/>
          <p:cNvSpPr>
            <a:spLocks/>
          </p:cNvSpPr>
          <p:nvPr/>
        </p:nvSpPr>
        <p:spPr bwMode="auto">
          <a:xfrm rot="47734">
            <a:off x="4950362" y="1930084"/>
            <a:ext cx="2285835"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5" bIns="0">
            <a:spAutoFit/>
          </a:bodyPr>
          <a:lstStyle/>
          <a:p>
            <a:pPr marL="35895" defTabSz="457200"/>
            <a:r>
              <a:rPr lang="da-DK" sz="1400">
                <a:solidFill>
                  <a:srgbClr val="263B86">
                    <a:lumMod val="75000"/>
                  </a:srgbClr>
                </a:solidFill>
                <a:latin typeface="Calibri"/>
                <a:ea typeface="ＭＳ Ｐゴシック" charset="0"/>
                <a:sym typeface="Comic Sans MS" charset="0"/>
              </a:rPr>
              <a:t>Forestillingsevne, visualisering</a:t>
            </a:r>
          </a:p>
        </p:txBody>
      </p:sp>
      <p:sp>
        <p:nvSpPr>
          <p:cNvPr id="28694" name="Rectangle 25"/>
          <p:cNvSpPr>
            <a:spLocks/>
          </p:cNvSpPr>
          <p:nvPr/>
        </p:nvSpPr>
        <p:spPr bwMode="auto">
          <a:xfrm>
            <a:off x="9477168" y="1761514"/>
            <a:ext cx="714571"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5" bIns="0">
            <a:spAutoFit/>
          </a:bodyPr>
          <a:lstStyle/>
          <a:p>
            <a:pPr marL="35895" defTabSz="457200"/>
            <a:r>
              <a:rPr lang="da-DK" sz="1600" b="1">
                <a:solidFill>
                  <a:srgbClr val="FFFFFF"/>
                </a:solidFill>
                <a:latin typeface="Calibri"/>
                <a:ea typeface="ＭＳ Ｐゴシック" charset="0"/>
                <a:sym typeface="Comic Sans MS" charset="0"/>
              </a:rPr>
              <a:t>Visdom</a:t>
            </a:r>
          </a:p>
        </p:txBody>
      </p:sp>
      <p:sp>
        <p:nvSpPr>
          <p:cNvPr id="28696" name="Rectangle 27"/>
          <p:cNvSpPr>
            <a:spLocks/>
          </p:cNvSpPr>
          <p:nvPr/>
        </p:nvSpPr>
        <p:spPr bwMode="auto">
          <a:xfrm>
            <a:off x="1960127" y="5252256"/>
            <a:ext cx="1001893"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5" bIns="0">
            <a:spAutoFit/>
          </a:bodyPr>
          <a:lstStyle/>
          <a:p>
            <a:pPr marL="35895" defTabSz="457200"/>
            <a:r>
              <a:rPr lang="da-DK" sz="1600" b="1" dirty="0">
                <a:solidFill>
                  <a:srgbClr val="FFFFFF"/>
                </a:solidFill>
                <a:latin typeface="Calibri"/>
                <a:ea typeface="ＭＳ Ｐゴシック" charset="0"/>
                <a:sym typeface="Comic Sans MS" charset="0"/>
              </a:rPr>
              <a:t>Dedikation</a:t>
            </a:r>
          </a:p>
        </p:txBody>
      </p:sp>
      <p:sp>
        <p:nvSpPr>
          <p:cNvPr id="28698" name="Rectangle 29"/>
          <p:cNvSpPr>
            <a:spLocks/>
          </p:cNvSpPr>
          <p:nvPr/>
        </p:nvSpPr>
        <p:spPr bwMode="auto">
          <a:xfrm>
            <a:off x="8213272" y="5928904"/>
            <a:ext cx="1615587"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5" bIns="0">
            <a:spAutoFit/>
          </a:bodyPr>
          <a:lstStyle/>
          <a:p>
            <a:pPr marL="35895" defTabSz="457200"/>
            <a:r>
              <a:rPr lang="da-DK" sz="1400">
                <a:solidFill>
                  <a:srgbClr val="FFFFFF"/>
                </a:solidFill>
                <a:latin typeface="Calibri"/>
                <a:ea typeface="ＭＳ Ｐゴシック" charset="0"/>
                <a:sym typeface="Comic Sans MS" charset="0"/>
              </a:rPr>
              <a:t>(Gilbert 2008/ Isager</a:t>
            </a:r>
            <a:r>
              <a:rPr lang="da-DK" sz="800">
                <a:solidFill>
                  <a:srgbClr val="FFFFFF"/>
                </a:solidFill>
                <a:latin typeface="Calibri"/>
                <a:ea typeface="ＭＳ Ｐゴシック" charset="0"/>
                <a:sym typeface="Comic Sans MS" charset="0"/>
              </a:rPr>
              <a:t>)</a:t>
            </a:r>
          </a:p>
        </p:txBody>
      </p:sp>
      <p:sp>
        <p:nvSpPr>
          <p:cNvPr id="34" name="Rectangle 25"/>
          <p:cNvSpPr>
            <a:spLocks/>
          </p:cNvSpPr>
          <p:nvPr/>
        </p:nvSpPr>
        <p:spPr bwMode="auto">
          <a:xfrm>
            <a:off x="1607456" y="3333004"/>
            <a:ext cx="607939"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5" bIns="0">
            <a:spAutoFit/>
          </a:bodyPr>
          <a:lstStyle/>
          <a:p>
            <a:pPr marL="35895" defTabSz="457200"/>
            <a:r>
              <a:rPr lang="da-DK" sz="1600" b="1">
                <a:solidFill>
                  <a:srgbClr val="FFFFFF"/>
                </a:solidFill>
                <a:latin typeface="Calibri"/>
                <a:ea typeface="ＭＳ Ｐゴシック" charset="0"/>
                <a:sym typeface="Comic Sans MS" charset="0"/>
              </a:rPr>
              <a:t>Styrke</a:t>
            </a:r>
          </a:p>
        </p:txBody>
      </p:sp>
      <p:sp>
        <p:nvSpPr>
          <p:cNvPr id="36" name="Rectangle 25"/>
          <p:cNvSpPr>
            <a:spLocks/>
          </p:cNvSpPr>
          <p:nvPr/>
        </p:nvSpPr>
        <p:spPr bwMode="auto">
          <a:xfrm>
            <a:off x="1960127" y="1912519"/>
            <a:ext cx="714571"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5" bIns="0">
            <a:spAutoFit/>
          </a:bodyPr>
          <a:lstStyle/>
          <a:p>
            <a:pPr marL="35895" defTabSz="457200"/>
            <a:r>
              <a:rPr lang="da-DK" sz="1600" b="1">
                <a:solidFill>
                  <a:srgbClr val="FFFFFF"/>
                </a:solidFill>
                <a:latin typeface="Calibri"/>
                <a:ea typeface="ＭＳ Ｐゴシック" charset="0"/>
                <a:sym typeface="Comic Sans MS" charset="0"/>
              </a:rPr>
              <a:t>Visdom</a:t>
            </a:r>
          </a:p>
        </p:txBody>
      </p:sp>
      <p:sp>
        <p:nvSpPr>
          <p:cNvPr id="37" name="Rectangle 25"/>
          <p:cNvSpPr>
            <a:spLocks/>
          </p:cNvSpPr>
          <p:nvPr/>
        </p:nvSpPr>
        <p:spPr bwMode="auto">
          <a:xfrm>
            <a:off x="9982201" y="3328219"/>
            <a:ext cx="607939"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5" bIns="0">
            <a:spAutoFit/>
          </a:bodyPr>
          <a:lstStyle/>
          <a:p>
            <a:pPr marL="35895" defTabSz="457200"/>
            <a:r>
              <a:rPr lang="da-DK" sz="1600" b="1">
                <a:solidFill>
                  <a:srgbClr val="FFFFFF"/>
                </a:solidFill>
                <a:latin typeface="Calibri"/>
                <a:ea typeface="ＭＳ Ｐゴシック" charset="0"/>
                <a:sym typeface="Comic Sans MS" charset="0"/>
              </a:rPr>
              <a:t>Styrke</a:t>
            </a:r>
          </a:p>
        </p:txBody>
      </p:sp>
      <p:sp>
        <p:nvSpPr>
          <p:cNvPr id="39" name="Rectangle 27"/>
          <p:cNvSpPr>
            <a:spLocks/>
          </p:cNvSpPr>
          <p:nvPr/>
        </p:nvSpPr>
        <p:spPr bwMode="auto">
          <a:xfrm>
            <a:off x="9145036" y="5335809"/>
            <a:ext cx="1001893"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5" bIns="0">
            <a:spAutoFit/>
          </a:bodyPr>
          <a:lstStyle/>
          <a:p>
            <a:pPr marL="35895" defTabSz="457200"/>
            <a:r>
              <a:rPr lang="da-DK" sz="1600" b="1" dirty="0">
                <a:solidFill>
                  <a:srgbClr val="FFFFFF"/>
                </a:solidFill>
                <a:latin typeface="Calibri"/>
                <a:ea typeface="ＭＳ Ｐゴシック" charset="0"/>
                <a:sym typeface="Comic Sans MS" charset="0"/>
              </a:rPr>
              <a:t>Dedikation</a:t>
            </a:r>
          </a:p>
        </p:txBody>
      </p:sp>
    </p:spTree>
    <p:extLst>
      <p:ext uri="{BB962C8B-B14F-4D97-AF65-F5344CB8AC3E}">
        <p14:creationId xmlns:p14="http://schemas.microsoft.com/office/powerpoint/2010/main" val="26698792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solidFill>
                  <a:srgbClr val="F8E950"/>
                </a:solidFill>
              </a:rPr>
              <a:t>Karakteristika ved medfølelse</a:t>
            </a:r>
          </a:p>
        </p:txBody>
      </p:sp>
      <p:sp>
        <p:nvSpPr>
          <p:cNvPr id="3" name="Pladsholder til indhold 2"/>
          <p:cNvSpPr>
            <a:spLocks noGrp="1"/>
          </p:cNvSpPr>
          <p:nvPr>
            <p:ph idx="1"/>
          </p:nvPr>
        </p:nvSpPr>
        <p:spPr/>
        <p:txBody>
          <a:bodyPr>
            <a:normAutofit lnSpcReduction="10000"/>
          </a:bodyPr>
          <a:lstStyle/>
          <a:p>
            <a:r>
              <a:rPr lang="da-DK" sz="2200" b="1"/>
              <a:t>Sympati: </a:t>
            </a:r>
          </a:p>
          <a:p>
            <a:pPr marL="457200" lvl="1" indent="0">
              <a:buNone/>
            </a:pPr>
            <a:r>
              <a:rPr lang="da-DK" sz="1700"/>
              <a:t>At være åben, i stand til at blive berørt af og i harmoni med egne og andres følelser, lidelser og behov, spejlneuroner</a:t>
            </a:r>
          </a:p>
          <a:p>
            <a:r>
              <a:rPr lang="da-DK" sz="2200" b="1"/>
              <a:t>Rummelighed:</a:t>
            </a:r>
          </a:p>
          <a:p>
            <a:pPr marL="457200" lvl="1" indent="0">
              <a:buNone/>
            </a:pPr>
            <a:r>
              <a:rPr lang="da-DK" sz="1700"/>
              <a:t>Evne til at tolerere snarere end at undgå svære følelser, erindringer og situationer</a:t>
            </a:r>
          </a:p>
          <a:p>
            <a:r>
              <a:rPr lang="da-DK" sz="2200" b="1"/>
              <a:t>Empati:</a:t>
            </a:r>
          </a:p>
          <a:p>
            <a:pPr marL="457200" lvl="1" indent="0">
              <a:buNone/>
            </a:pPr>
            <a:r>
              <a:rPr lang="da-DK" sz="1700"/>
              <a:t>En empatisk forståelse af, hvordan sindet fungerer, hvordan vi føler, hvad vi føler, hvorfor vores tanker er, som de er - og en tilsvarende forståelse for, hvordan andre har det</a:t>
            </a:r>
          </a:p>
          <a:p>
            <a:r>
              <a:rPr lang="da-DK" sz="2200" b="1"/>
              <a:t>Fordomsfrihed:</a:t>
            </a:r>
          </a:p>
          <a:p>
            <a:pPr marL="457200" lvl="1" indent="0">
              <a:buNone/>
            </a:pPr>
            <a:r>
              <a:rPr lang="da-DK" sz="1700"/>
              <a:t>En accepterende og forstående, men ikke eftergivende indstilling til sig selv og andre</a:t>
            </a:r>
          </a:p>
          <a:p>
            <a:r>
              <a:rPr lang="da-DK" sz="2200" b="1"/>
              <a:t>Omsorgsfuldhed:</a:t>
            </a:r>
          </a:p>
          <a:p>
            <a:pPr marL="457200" lvl="1" indent="0">
              <a:buNone/>
            </a:pPr>
            <a:r>
              <a:rPr lang="da-DK" sz="1700"/>
              <a:t>Motivation til at give mere omsorg til sig selv og andre</a:t>
            </a:r>
          </a:p>
          <a:p>
            <a:r>
              <a:rPr lang="da-DK" sz="2200" b="1"/>
              <a:t>Følsomhed:</a:t>
            </a:r>
          </a:p>
          <a:p>
            <a:pPr marL="457200" lvl="1" indent="0">
              <a:buNone/>
            </a:pPr>
            <a:r>
              <a:rPr lang="da-DK" sz="1700"/>
              <a:t>Følsomhed over for egne og andres behov</a:t>
            </a:r>
          </a:p>
          <a:p>
            <a:pPr lvl="1"/>
            <a:endParaRPr lang="da-DK"/>
          </a:p>
          <a:p>
            <a:pPr lvl="1"/>
            <a:endParaRPr lang="da-DK"/>
          </a:p>
          <a:p>
            <a:endParaRPr lang="da-DK"/>
          </a:p>
          <a:p>
            <a:endParaRPr lang="da-DK"/>
          </a:p>
          <a:p>
            <a:endParaRPr lang="da-DK"/>
          </a:p>
        </p:txBody>
      </p:sp>
      <p:sp>
        <p:nvSpPr>
          <p:cNvPr id="5" name="Pladsholder til sidefod 4"/>
          <p:cNvSpPr>
            <a:spLocks noGrp="1"/>
          </p:cNvSpPr>
          <p:nvPr>
            <p:ph type="ftr" sz="quarter" idx="11"/>
          </p:nvPr>
        </p:nvSpPr>
        <p:spPr/>
        <p:txBody>
          <a:bodyPr/>
          <a:lstStyle/>
          <a:p>
            <a:pPr defTabSz="457200"/>
            <a:r>
              <a:rPr lang="da-DK">
                <a:solidFill>
                  <a:prstClr val="white"/>
                </a:solidFill>
                <a:latin typeface="Calibri"/>
              </a:rPr>
              <a:t>Lena Højgård Isager www.pkf.name</a:t>
            </a:r>
          </a:p>
        </p:txBody>
      </p:sp>
    </p:spTree>
    <p:extLst>
      <p:ext uri="{BB962C8B-B14F-4D97-AF65-F5344CB8AC3E}">
        <p14:creationId xmlns:p14="http://schemas.microsoft.com/office/powerpoint/2010/main" val="18666931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el 1"/>
          <p:cNvSpPr>
            <a:spLocks noGrp="1"/>
          </p:cNvSpPr>
          <p:nvPr>
            <p:ph type="title"/>
          </p:nvPr>
        </p:nvSpPr>
        <p:spPr>
          <a:xfrm>
            <a:off x="1981200" y="0"/>
            <a:ext cx="8229600" cy="1143000"/>
          </a:xfrm>
        </p:spPr>
        <p:txBody>
          <a:bodyPr anchor="b">
            <a:noAutofit/>
          </a:bodyPr>
          <a:lstStyle/>
          <a:p>
            <a:pPr eaLnBrk="1" hangingPunct="1"/>
            <a:r>
              <a:rPr lang="da-DK">
                <a:solidFill>
                  <a:srgbClr val="F8E950"/>
                </a:solidFill>
                <a:latin typeface="+mn-lt"/>
              </a:rPr>
              <a:t>Medfølende færdigheder</a:t>
            </a:r>
          </a:p>
        </p:txBody>
      </p:sp>
      <p:sp>
        <p:nvSpPr>
          <p:cNvPr id="3075" name="Pladsholder til indhold 2"/>
          <p:cNvSpPr>
            <a:spLocks noGrp="1"/>
          </p:cNvSpPr>
          <p:nvPr>
            <p:ph idx="1"/>
          </p:nvPr>
        </p:nvSpPr>
        <p:spPr>
          <a:xfrm>
            <a:off x="1981200" y="1143001"/>
            <a:ext cx="8229600" cy="4525963"/>
          </a:xfrm>
        </p:spPr>
        <p:txBody>
          <a:bodyPr>
            <a:noAutofit/>
          </a:bodyPr>
          <a:lstStyle/>
          <a:p>
            <a:pPr marL="273050" indent="-273050"/>
            <a:r>
              <a:rPr lang="da-DK" sz="2000" b="1"/>
              <a:t>Ræsonnement:</a:t>
            </a:r>
          </a:p>
          <a:p>
            <a:pPr marL="400050" lvl="1" indent="0">
              <a:buNone/>
            </a:pPr>
            <a:r>
              <a:rPr lang="da-DK" sz="1400" dirty="0"/>
              <a:t>At bruge sin fornuft og evne til at træde et skridt tilbage og prøve at forholde sig  mere objektivt til det som sker, og at kunne bruge sin visdom. Huske sin viden om vores opståen gennem en evolutionær proces med en tricky hjerne, og alle de ting der spiller ind på, hvordan vi reagerer.</a:t>
            </a:r>
          </a:p>
          <a:p>
            <a:pPr marL="273050" indent="-273050"/>
            <a:r>
              <a:rPr lang="da-DK" sz="2000" b="1" dirty="0"/>
              <a:t>Adfærd:</a:t>
            </a:r>
          </a:p>
          <a:p>
            <a:pPr marL="400050" lvl="1" indent="0">
              <a:buNone/>
            </a:pPr>
            <a:r>
              <a:rPr lang="da-DK" sz="1400" dirty="0"/>
              <a:t>At engagere sig og gøre det der skal til for at vi og andre kan trives. Også selv om det kræver mod og styrke at gennemføre handlingerne.</a:t>
            </a:r>
          </a:p>
          <a:p>
            <a:pPr marL="273050" indent="-273050"/>
            <a:r>
              <a:rPr lang="da-DK" sz="2000" b="1" dirty="0"/>
              <a:t>Sætte sanserne i fokus:</a:t>
            </a:r>
          </a:p>
          <a:p>
            <a:pPr marL="400050" lvl="1" indent="0">
              <a:buNone/>
            </a:pPr>
            <a:r>
              <a:rPr lang="da-DK" sz="1400" dirty="0"/>
              <a:t>Vælge at bruge sine sanser, bruge naturen, finde beroligende dufte, bløde bolde / sten, musik / naturlyde, varme bade / massage, lækker mad, smukke ting</a:t>
            </a:r>
          </a:p>
          <a:p>
            <a:pPr marL="273050" indent="-273050"/>
            <a:r>
              <a:rPr lang="da-DK" sz="2000" b="1" dirty="0"/>
              <a:t>Mærke sine følelser:</a:t>
            </a:r>
          </a:p>
          <a:p>
            <a:pPr marL="400050" lvl="1" indent="0">
              <a:buNone/>
            </a:pPr>
            <a:r>
              <a:rPr lang="da-DK" sz="1400" dirty="0"/>
              <a:t>Øve sig i at mærke efter hvordan man har det og tolerere følelsen, udholde den og forholde sig medfølende til den</a:t>
            </a:r>
          </a:p>
          <a:p>
            <a:pPr marL="273050" indent="-273050"/>
            <a:r>
              <a:rPr lang="da-DK" sz="2000" b="1" dirty="0"/>
              <a:t>Bruge sin forestillingsevne:</a:t>
            </a:r>
          </a:p>
          <a:p>
            <a:pPr marL="400050" lvl="1" indent="0">
              <a:buNone/>
            </a:pPr>
            <a:r>
              <a:rPr lang="da-DK" sz="1400" dirty="0"/>
              <a:t>Genkaldelse af støttende erindringer, billeder og / eller gode følelser af sig selv. Brug af medfølende forestillinger</a:t>
            </a:r>
          </a:p>
          <a:p>
            <a:pPr marL="273050" indent="-273050"/>
            <a:r>
              <a:rPr lang="da-DK" sz="2000" b="1" dirty="0"/>
              <a:t>At bruge sin opmærksomhed bevidst:</a:t>
            </a:r>
          </a:p>
          <a:p>
            <a:pPr marL="400050" lvl="1" indent="0">
              <a:buNone/>
            </a:pPr>
            <a:r>
              <a:rPr lang="da-DK" sz="1400" dirty="0"/>
              <a:t>Fuldt nærvær og opmærksomhed. Bevidst rette opmærksomhed mod ting, som hjælper med at skabe ro</a:t>
            </a:r>
          </a:p>
          <a:p>
            <a:pPr marL="273050" indent="-273050">
              <a:buNone/>
            </a:pPr>
            <a:r>
              <a:rPr lang="da-DK" sz="1200" dirty="0"/>
              <a:t>													</a:t>
            </a:r>
          </a:p>
          <a:p>
            <a:pPr marL="273050" indent="-273050">
              <a:buNone/>
            </a:pPr>
            <a:endParaRPr lang="da-DK" sz="1200" dirty="0"/>
          </a:p>
        </p:txBody>
      </p:sp>
      <p:sp>
        <p:nvSpPr>
          <p:cNvPr id="3" name="Pladsholder til sidefod 2"/>
          <p:cNvSpPr>
            <a:spLocks noGrp="1"/>
          </p:cNvSpPr>
          <p:nvPr>
            <p:ph type="ftr" sz="quarter" idx="11"/>
          </p:nvPr>
        </p:nvSpPr>
        <p:spPr/>
        <p:txBody>
          <a:bodyPr/>
          <a:lstStyle/>
          <a:p>
            <a:pPr defTabSz="457200"/>
            <a:r>
              <a:rPr lang="da-DK">
                <a:solidFill>
                  <a:prstClr val="white"/>
                </a:solidFill>
                <a:latin typeface="Calibri"/>
              </a:rPr>
              <a:t>Lena Højgård Isager www.pkf.name</a:t>
            </a:r>
          </a:p>
        </p:txBody>
      </p:sp>
    </p:spTree>
    <p:extLst>
      <p:ext uri="{BB962C8B-B14F-4D97-AF65-F5344CB8AC3E}">
        <p14:creationId xmlns:p14="http://schemas.microsoft.com/office/powerpoint/2010/main" val="6143956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solidFill>
                  <a:srgbClr val="F8E950"/>
                </a:solidFill>
              </a:rPr>
              <a:t>Medfølende proces</a:t>
            </a:r>
          </a:p>
        </p:txBody>
      </p:sp>
      <p:sp>
        <p:nvSpPr>
          <p:cNvPr id="5" name="Pladsholder til sidefod 4"/>
          <p:cNvSpPr>
            <a:spLocks noGrp="1"/>
          </p:cNvSpPr>
          <p:nvPr>
            <p:ph type="ftr" sz="quarter" idx="11"/>
          </p:nvPr>
        </p:nvSpPr>
        <p:spPr/>
        <p:txBody>
          <a:bodyPr/>
          <a:lstStyle/>
          <a:p>
            <a:pPr defTabSz="457200"/>
            <a:r>
              <a:rPr lang="da-DK">
                <a:solidFill>
                  <a:prstClr val="white"/>
                </a:solidFill>
                <a:latin typeface="Calibri"/>
              </a:rPr>
              <a:t>Lena Højgård Isager www.pkf.name</a:t>
            </a:r>
          </a:p>
        </p:txBody>
      </p:sp>
      <p:sp>
        <p:nvSpPr>
          <p:cNvPr id="8" name="Tekstfelt 7"/>
          <p:cNvSpPr txBox="1"/>
          <p:nvPr/>
        </p:nvSpPr>
        <p:spPr>
          <a:xfrm>
            <a:off x="3162529" y="1724791"/>
            <a:ext cx="5796000" cy="1015663"/>
          </a:xfrm>
          <a:prstGeom prst="rect">
            <a:avLst/>
          </a:prstGeom>
          <a:noFill/>
          <a:ln>
            <a:solidFill>
              <a:srgbClr val="BBE0E3"/>
            </a:solidFill>
          </a:ln>
        </p:spPr>
        <p:txBody>
          <a:bodyPr wrap="square" rtlCol="0">
            <a:spAutoFit/>
          </a:bodyPr>
          <a:lstStyle/>
          <a:p>
            <a:pPr algn="ctr" defTabSz="457200"/>
            <a:r>
              <a:rPr lang="da-DK" sz="2400">
                <a:solidFill>
                  <a:srgbClr val="FFFFFF"/>
                </a:solidFill>
                <a:latin typeface="Calibri"/>
              </a:rPr>
              <a:t>Mindful medfølende engagement</a:t>
            </a:r>
          </a:p>
          <a:p>
            <a:pPr algn="ctr" defTabSz="457200"/>
            <a:r>
              <a:rPr lang="da-DK">
                <a:solidFill>
                  <a:srgbClr val="FFFFFF"/>
                </a:solidFill>
                <a:latin typeface="Calibri"/>
              </a:rPr>
              <a:t>Motivation, sensitivitet, sympati, rummelighed, empati, ikke-dømmende/accept </a:t>
            </a:r>
          </a:p>
        </p:txBody>
      </p:sp>
      <p:sp>
        <p:nvSpPr>
          <p:cNvPr id="9" name="Tekstfelt 8"/>
          <p:cNvSpPr txBox="1"/>
          <p:nvPr/>
        </p:nvSpPr>
        <p:spPr>
          <a:xfrm>
            <a:off x="3105501" y="4519163"/>
            <a:ext cx="5796000" cy="1015663"/>
          </a:xfrm>
          <a:prstGeom prst="rect">
            <a:avLst/>
          </a:prstGeom>
          <a:noFill/>
          <a:ln>
            <a:solidFill>
              <a:srgbClr val="BBE0E3"/>
            </a:solidFill>
          </a:ln>
        </p:spPr>
        <p:txBody>
          <a:bodyPr wrap="square" rtlCol="0">
            <a:spAutoFit/>
          </a:bodyPr>
          <a:lstStyle/>
          <a:p>
            <a:pPr algn="ctr" defTabSz="457200"/>
            <a:r>
              <a:rPr lang="da-DK" sz="2400">
                <a:solidFill>
                  <a:srgbClr val="FFFFFF"/>
                </a:solidFill>
                <a:latin typeface="Calibri"/>
              </a:rPr>
              <a:t>Mindful medfølende lindring</a:t>
            </a:r>
          </a:p>
          <a:p>
            <a:pPr algn="ctr" defTabSz="457200"/>
            <a:r>
              <a:rPr lang="da-DK">
                <a:solidFill>
                  <a:srgbClr val="FFFFFF"/>
                </a:solidFill>
                <a:latin typeface="Calibri"/>
              </a:rPr>
              <a:t>Motivation, opmærksomhed, forestillinger, tænkning, adfærd, fokus på sanserne, følelser</a:t>
            </a:r>
          </a:p>
        </p:txBody>
      </p:sp>
      <p:sp>
        <p:nvSpPr>
          <p:cNvPr id="10" name="Ellipse 9"/>
          <p:cNvSpPr/>
          <p:nvPr/>
        </p:nvSpPr>
        <p:spPr>
          <a:xfrm>
            <a:off x="5229614" y="3075804"/>
            <a:ext cx="1661833" cy="1036548"/>
          </a:xfrm>
          <a:prstGeom prst="ellipse">
            <a:avLst/>
          </a:prstGeom>
          <a:solidFill>
            <a:srgbClr val="00B050"/>
          </a:solidFill>
          <a:ln>
            <a:solidFill>
              <a:srgbClr val="BBE0E3"/>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da-DK">
                <a:solidFill>
                  <a:prstClr val="white"/>
                </a:solidFill>
                <a:latin typeface="Calibri"/>
              </a:rPr>
              <a:t>Visdom</a:t>
            </a:r>
          </a:p>
          <a:p>
            <a:pPr algn="ctr" defTabSz="457200"/>
            <a:r>
              <a:rPr lang="da-DK">
                <a:solidFill>
                  <a:prstClr val="white"/>
                </a:solidFill>
                <a:latin typeface="Calibri"/>
              </a:rPr>
              <a:t>Mod</a:t>
            </a:r>
          </a:p>
        </p:txBody>
      </p:sp>
      <p:sp>
        <p:nvSpPr>
          <p:cNvPr id="11" name="Venstrebuet pil 10"/>
          <p:cNvSpPr/>
          <p:nvPr/>
        </p:nvSpPr>
        <p:spPr>
          <a:xfrm>
            <a:off x="7277280" y="3085410"/>
            <a:ext cx="533041" cy="1036548"/>
          </a:xfrm>
          <a:prstGeom prst="curved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da-DK">
              <a:ln w="114300" cmpd="sng">
                <a:solidFill>
                  <a:prstClr val="black"/>
                </a:solidFill>
              </a:ln>
              <a:solidFill>
                <a:prstClr val="black"/>
              </a:solidFill>
              <a:latin typeface="Calibri"/>
            </a:endParaRPr>
          </a:p>
        </p:txBody>
      </p:sp>
      <p:sp>
        <p:nvSpPr>
          <p:cNvPr id="13" name="Venstrebuet pil 12"/>
          <p:cNvSpPr/>
          <p:nvPr/>
        </p:nvSpPr>
        <p:spPr>
          <a:xfrm rot="10800000">
            <a:off x="4241921" y="3085410"/>
            <a:ext cx="533041" cy="1036548"/>
          </a:xfrm>
          <a:prstGeom prst="curved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da-DK">
              <a:ln w="114300" cmpd="sng">
                <a:solidFill>
                  <a:prstClr val="black"/>
                </a:solidFill>
              </a:ln>
              <a:solidFill>
                <a:prstClr val="black"/>
              </a:solidFill>
              <a:latin typeface="Calibri"/>
            </a:endParaRPr>
          </a:p>
        </p:txBody>
      </p:sp>
      <p:sp>
        <p:nvSpPr>
          <p:cNvPr id="12" name="Rectangle 17"/>
          <p:cNvSpPr>
            <a:spLocks/>
          </p:cNvSpPr>
          <p:nvPr/>
        </p:nvSpPr>
        <p:spPr bwMode="auto">
          <a:xfrm>
            <a:off x="2499027" y="6055936"/>
            <a:ext cx="1742893" cy="1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8207" bIns="0">
            <a:spAutoFit/>
          </a:bodyPr>
          <a:lstStyle/>
          <a:p>
            <a:pPr marL="36513" defTabSz="457200"/>
            <a:r>
              <a:rPr lang="en-US" sz="1100">
                <a:solidFill>
                  <a:srgbClr val="FFFFFF"/>
                </a:solidFill>
                <a:latin typeface="Calibri"/>
                <a:cs typeface="Comic Sans MS" charset="0"/>
                <a:sym typeface="Comic Sans MS" charset="0"/>
              </a:rPr>
              <a:t>Fra Paul Gilbert 2014 (</a:t>
            </a:r>
            <a:r>
              <a:rPr lang="en-US" sz="1100" dirty="0" err="1">
                <a:solidFill>
                  <a:srgbClr val="FFFFFF"/>
                </a:solidFill>
                <a:latin typeface="Calibri"/>
                <a:cs typeface="Comic Sans MS" charset="0"/>
                <a:sym typeface="Comic Sans MS" charset="0"/>
              </a:rPr>
              <a:t>Isager</a:t>
            </a:r>
            <a:r>
              <a:rPr lang="en-US" sz="1100" dirty="0">
                <a:solidFill>
                  <a:srgbClr val="FFFFFF"/>
                </a:solidFill>
                <a:latin typeface="Calibri"/>
                <a:cs typeface="Comic Sans MS" charset="0"/>
                <a:sym typeface="Comic Sans MS" charset="0"/>
              </a:rPr>
              <a:t>)</a:t>
            </a:r>
          </a:p>
        </p:txBody>
      </p:sp>
    </p:spTree>
    <p:extLst>
      <p:ext uri="{BB962C8B-B14F-4D97-AF65-F5344CB8AC3E}">
        <p14:creationId xmlns:p14="http://schemas.microsoft.com/office/powerpoint/2010/main" val="39596104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600">
                <a:solidFill>
                  <a:srgbClr val="F8E950"/>
                </a:solidFill>
              </a:rPr>
              <a:t>At være og handle medfølende</a:t>
            </a:r>
          </a:p>
        </p:txBody>
      </p:sp>
      <p:sp>
        <p:nvSpPr>
          <p:cNvPr id="3" name="Pladsholder til indhold 2"/>
          <p:cNvSpPr>
            <a:spLocks noGrp="1"/>
          </p:cNvSpPr>
          <p:nvPr>
            <p:ph idx="1"/>
          </p:nvPr>
        </p:nvSpPr>
        <p:spPr/>
        <p:txBody>
          <a:bodyPr>
            <a:normAutofit/>
          </a:bodyPr>
          <a:lstStyle/>
          <a:p>
            <a:pPr marL="0" indent="0">
              <a:buNone/>
            </a:pPr>
            <a:r>
              <a:rPr lang="da-DK">
                <a:solidFill>
                  <a:srgbClr val="FFFFFF"/>
                </a:solidFill>
              </a:rPr>
              <a:t>Medfølelse har to former for psykologi</a:t>
            </a:r>
          </a:p>
          <a:p>
            <a:pPr marL="514350" indent="-514350">
              <a:buFont typeface="+mj-lt"/>
              <a:buAutoNum type="arabicPeriod"/>
            </a:pPr>
            <a:r>
              <a:rPr lang="da-DK">
                <a:solidFill>
                  <a:srgbClr val="FFFFFF"/>
                </a:solidFill>
              </a:rPr>
              <a:t> Engagement</a:t>
            </a:r>
          </a:p>
          <a:p>
            <a:pPr lvl="1"/>
            <a:r>
              <a:rPr lang="da-DK">
                <a:solidFill>
                  <a:srgbClr val="FFFFFF"/>
                </a:solidFill>
              </a:rPr>
              <a:t>(Den indre cirkel af egenskaber)</a:t>
            </a:r>
          </a:p>
          <a:p>
            <a:pPr lvl="1"/>
            <a:r>
              <a:rPr lang="da-DK" b="1">
                <a:solidFill>
                  <a:srgbClr val="FFFFFF"/>
                </a:solidFill>
              </a:rPr>
              <a:t>Evnen</a:t>
            </a:r>
            <a:r>
              <a:rPr lang="da-DK">
                <a:solidFill>
                  <a:srgbClr val="FFFFFF"/>
                </a:solidFill>
              </a:rPr>
              <a:t> til at åbne sig overfor, forstå og tolerere lidelse</a:t>
            </a:r>
          </a:p>
          <a:p>
            <a:pPr marL="514350" indent="-514350">
              <a:buFont typeface="+mj-lt"/>
              <a:buAutoNum type="arabicPeriod"/>
            </a:pPr>
            <a:r>
              <a:rPr lang="da-DK">
                <a:solidFill>
                  <a:srgbClr val="FFFFFF"/>
                </a:solidFill>
              </a:rPr>
              <a:t> Lindring og forebyggelse af lidelse</a:t>
            </a:r>
          </a:p>
          <a:p>
            <a:pPr marL="914400" lvl="1" indent="-514350"/>
            <a:r>
              <a:rPr lang="da-DK">
                <a:solidFill>
                  <a:srgbClr val="FFFFFF"/>
                </a:solidFill>
              </a:rPr>
              <a:t>(Den ydre cirkel af færdigheder)</a:t>
            </a:r>
          </a:p>
          <a:p>
            <a:pPr marL="914400" lvl="1" indent="-514350"/>
            <a:r>
              <a:rPr lang="da-DK" b="1">
                <a:solidFill>
                  <a:srgbClr val="FFFFFF"/>
                </a:solidFill>
              </a:rPr>
              <a:t>Færdigheder </a:t>
            </a:r>
            <a:r>
              <a:rPr lang="da-DK">
                <a:solidFill>
                  <a:srgbClr val="FFFFFF"/>
                </a:solidFill>
              </a:rPr>
              <a:t>i at vide hvordan man lindrer lidelse og fjerner årsagerne</a:t>
            </a:r>
          </a:p>
          <a:p>
            <a:pPr marL="57150" indent="0">
              <a:buNone/>
            </a:pPr>
            <a:endParaRPr lang="da-DK" b="1">
              <a:solidFill>
                <a:srgbClr val="FFFFFF"/>
              </a:solidFill>
            </a:endParaRPr>
          </a:p>
        </p:txBody>
      </p:sp>
      <p:sp>
        <p:nvSpPr>
          <p:cNvPr id="5" name="Pladsholder til sidefod 4"/>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
        <p:nvSpPr>
          <p:cNvPr id="8" name="Rectangle 17"/>
          <p:cNvSpPr>
            <a:spLocks/>
          </p:cNvSpPr>
          <p:nvPr/>
        </p:nvSpPr>
        <p:spPr bwMode="auto">
          <a:xfrm>
            <a:off x="1981201" y="6187074"/>
            <a:ext cx="1742893" cy="1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8207" bIns="0">
            <a:spAutoFit/>
          </a:bodyPr>
          <a:lstStyle/>
          <a:p>
            <a:pPr marL="36513" defTabSz="457200"/>
            <a:r>
              <a:rPr lang="en-US" sz="1100">
                <a:solidFill>
                  <a:srgbClr val="FFFFFF"/>
                </a:solidFill>
                <a:latin typeface="Calibri"/>
                <a:cs typeface="Comic Sans MS" charset="0"/>
                <a:sym typeface="Comic Sans MS" charset="0"/>
              </a:rPr>
              <a:t>Fra Paul Gilbert 2014 (</a:t>
            </a:r>
            <a:r>
              <a:rPr lang="en-US" sz="1100" dirty="0" err="1">
                <a:solidFill>
                  <a:srgbClr val="FFFFFF"/>
                </a:solidFill>
                <a:latin typeface="Calibri"/>
                <a:cs typeface="Comic Sans MS" charset="0"/>
                <a:sym typeface="Comic Sans MS" charset="0"/>
              </a:rPr>
              <a:t>Isager</a:t>
            </a:r>
            <a:r>
              <a:rPr lang="en-US" sz="1100" dirty="0">
                <a:solidFill>
                  <a:srgbClr val="FFFFFF"/>
                </a:solidFill>
                <a:latin typeface="Calibri"/>
                <a:cs typeface="Comic Sans MS" charset="0"/>
                <a:sym typeface="Comic Sans MS" charset="0"/>
              </a:rPr>
              <a:t>)</a:t>
            </a:r>
          </a:p>
        </p:txBody>
      </p:sp>
    </p:spTree>
    <p:extLst>
      <p:ext uri="{BB962C8B-B14F-4D97-AF65-F5344CB8AC3E}">
        <p14:creationId xmlns:p14="http://schemas.microsoft.com/office/powerpoint/2010/main" val="31377544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p:cNvSpPr>
          <p:nvPr/>
        </p:nvSpPr>
        <p:spPr bwMode="auto">
          <a:xfrm rot="-192303">
            <a:off x="1615849" y="6531430"/>
            <a:ext cx="7587343" cy="215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35614" bIns="0" anchor="ctr"/>
          <a:lstStyle/>
          <a:p>
            <a:pPr marL="35166" defTabSz="457200"/>
            <a:r>
              <a:rPr lang="en-US" sz="800">
                <a:solidFill>
                  <a:srgbClr val="006699"/>
                </a:solidFill>
                <a:latin typeface="Comic Sans MS" charset="0"/>
                <a:ea typeface="ＭＳ Ｐゴシック" charset="0"/>
                <a:sym typeface="Comic Sans MS" charset="0"/>
              </a:rPr>
              <a:t> </a:t>
            </a:r>
          </a:p>
        </p:txBody>
      </p:sp>
      <p:sp>
        <p:nvSpPr>
          <p:cNvPr id="2" name="Rectangle 2"/>
          <p:cNvSpPr>
            <a:spLocks noGrp="1" noChangeArrowheads="1"/>
          </p:cNvSpPr>
          <p:nvPr>
            <p:ph type="title"/>
          </p:nvPr>
        </p:nvSpPr>
        <p:spPr/>
        <p:txBody>
          <a:bodyPr vert="horz" lIns="91440" tIns="45720" rIns="94673" bIns="45720" rtlCol="0" anchor="ctr">
            <a:normAutofit/>
          </a:bodyPr>
          <a:lstStyle/>
          <a:p>
            <a:pPr marL="35166">
              <a:defRPr/>
            </a:pPr>
            <a:r>
              <a:rPr lang="en-US" sz="3000">
                <a:solidFill>
                  <a:srgbClr val="F8E950"/>
                </a:solidFill>
              </a:rPr>
              <a:t>  Et </a:t>
            </a:r>
            <a:r>
              <a:rPr lang="en-US" sz="3000" err="1">
                <a:solidFill>
                  <a:srgbClr val="F8E950"/>
                </a:solidFill>
              </a:rPr>
              <a:t>ægte</a:t>
            </a:r>
            <a:r>
              <a:rPr lang="en-US" sz="3000">
                <a:solidFill>
                  <a:srgbClr val="F8E950"/>
                </a:solidFill>
              </a:rPr>
              <a:t> </a:t>
            </a:r>
            <a:r>
              <a:rPr lang="en-US" sz="3000" err="1">
                <a:solidFill>
                  <a:srgbClr val="F8E950"/>
                </a:solidFill>
              </a:rPr>
              <a:t>ønske</a:t>
            </a:r>
            <a:r>
              <a:rPr lang="en-US" sz="3000">
                <a:solidFill>
                  <a:srgbClr val="F8E950"/>
                </a:solidFill>
              </a:rPr>
              <a:t> </a:t>
            </a:r>
            <a:r>
              <a:rPr lang="en-US" sz="3000" err="1">
                <a:solidFill>
                  <a:srgbClr val="F8E950"/>
                </a:solidFill>
              </a:rPr>
              <a:t>om</a:t>
            </a:r>
            <a:r>
              <a:rPr lang="en-US" sz="3000">
                <a:solidFill>
                  <a:srgbClr val="F8E950"/>
                </a:solidFill>
              </a:rPr>
              <a:t> at </a:t>
            </a:r>
            <a:r>
              <a:rPr lang="en-US" sz="3000" err="1">
                <a:solidFill>
                  <a:srgbClr val="F8E950"/>
                </a:solidFill>
              </a:rPr>
              <a:t>føle</a:t>
            </a:r>
            <a:r>
              <a:rPr lang="en-US" sz="3000">
                <a:solidFill>
                  <a:srgbClr val="F8E950"/>
                </a:solidFill>
              </a:rPr>
              <a:t> </a:t>
            </a:r>
            <a:r>
              <a:rPr lang="en-US" sz="3000" err="1">
                <a:solidFill>
                  <a:srgbClr val="F8E950"/>
                </a:solidFill>
              </a:rPr>
              <a:t>omsorg</a:t>
            </a:r>
            <a:r>
              <a:rPr lang="en-US" sz="3000">
                <a:solidFill>
                  <a:srgbClr val="F8E950"/>
                </a:solidFill>
              </a:rPr>
              <a:t> </a:t>
            </a:r>
            <a:r>
              <a:rPr lang="en-US" sz="3000" err="1">
                <a:solidFill>
                  <a:srgbClr val="F8E950"/>
                </a:solidFill>
              </a:rPr>
              <a:t>og</a:t>
            </a:r>
            <a:r>
              <a:rPr lang="en-US" sz="3000">
                <a:solidFill>
                  <a:srgbClr val="F8E950"/>
                </a:solidFill>
              </a:rPr>
              <a:t> lade sig </a:t>
            </a:r>
            <a:r>
              <a:rPr lang="en-US" sz="3000" err="1">
                <a:solidFill>
                  <a:srgbClr val="F8E950"/>
                </a:solidFill>
              </a:rPr>
              <a:t>bevæge</a:t>
            </a:r>
            <a:r>
              <a:rPr lang="en-US" sz="3000">
                <a:solidFill>
                  <a:srgbClr val="F8E950"/>
                </a:solidFill>
              </a:rPr>
              <a:t> </a:t>
            </a:r>
            <a:r>
              <a:rPr lang="en-US" sz="3000" err="1">
                <a:solidFill>
                  <a:srgbClr val="F8E950"/>
                </a:solidFill>
              </a:rPr>
              <a:t>af</a:t>
            </a:r>
            <a:r>
              <a:rPr lang="en-US" sz="3000">
                <a:solidFill>
                  <a:srgbClr val="F8E950"/>
                </a:solidFill>
              </a:rPr>
              <a:t> </a:t>
            </a:r>
            <a:r>
              <a:rPr lang="en-US" sz="3000" err="1">
                <a:solidFill>
                  <a:srgbClr val="F8E950"/>
                </a:solidFill>
              </a:rPr>
              <a:t>andres</a:t>
            </a:r>
            <a:r>
              <a:rPr lang="en-US" sz="3000">
                <a:solidFill>
                  <a:srgbClr val="F8E950"/>
                </a:solidFill>
              </a:rPr>
              <a:t> </a:t>
            </a:r>
            <a:r>
              <a:rPr lang="en-US" sz="3000" err="1">
                <a:solidFill>
                  <a:srgbClr val="F8E950"/>
                </a:solidFill>
              </a:rPr>
              <a:t>lidelse</a:t>
            </a:r>
            <a:endParaRPr lang="en-US" sz="3000">
              <a:solidFill>
                <a:srgbClr val="F8E950"/>
              </a:solidFill>
            </a:endParaRPr>
          </a:p>
        </p:txBody>
      </p:sp>
      <p:pic>
        <p:nvPicPr>
          <p:cNvPr id="29700"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3506" y="1405528"/>
            <a:ext cx="5269366" cy="49508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Pladsholder til sidefod 3"/>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195361269"/>
      </p:ext>
    </p:extLst>
  </p:cSld>
  <p:clrMapOvr>
    <a:masterClrMapping/>
  </p:clrMapOvr>
  <p:transition>
    <p:cove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p:cNvSpPr>
          <p:nvPr/>
        </p:nvSpPr>
        <p:spPr bwMode="auto">
          <a:xfrm>
            <a:off x="1615849" y="6547757"/>
            <a:ext cx="7587343"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35614" bIns="0" anchor="ctr"/>
          <a:lstStyle/>
          <a:p>
            <a:pPr marL="35166" defTabSz="457200"/>
            <a:r>
              <a:rPr lang="en-US" sz="800">
                <a:solidFill>
                  <a:srgbClr val="FFFFFF"/>
                </a:solidFill>
                <a:latin typeface="Calibri"/>
                <a:ea typeface="ＭＳ Ｐゴシック" charset="0"/>
              </a:rPr>
              <a:t> </a:t>
            </a:r>
          </a:p>
        </p:txBody>
      </p:sp>
      <p:sp>
        <p:nvSpPr>
          <p:cNvPr id="31746" name="Rectangle 2"/>
          <p:cNvSpPr>
            <a:spLocks noGrp="1" noChangeArrowheads="1"/>
          </p:cNvSpPr>
          <p:nvPr>
            <p:ph type="title"/>
          </p:nvPr>
        </p:nvSpPr>
        <p:spPr>
          <a:xfrm>
            <a:off x="2209800" y="1"/>
            <a:ext cx="7783286" cy="1149531"/>
          </a:xfrm>
        </p:spPr>
        <p:txBody>
          <a:bodyPr vert="horz" lIns="91440" tIns="45720" rIns="94673" bIns="45720" rtlCol="0" anchor="ctr">
            <a:normAutofit/>
          </a:bodyPr>
          <a:lstStyle/>
          <a:p>
            <a:pPr marL="35166">
              <a:defRPr/>
            </a:pPr>
            <a:r>
              <a:rPr lang="en-US" err="1">
                <a:solidFill>
                  <a:srgbClr val="F8E950"/>
                </a:solidFill>
                <a:cs typeface="Comic Sans MS" charset="0"/>
              </a:rPr>
              <a:t>Hjertevarme</a:t>
            </a:r>
            <a:r>
              <a:rPr lang="en-US">
                <a:solidFill>
                  <a:srgbClr val="F8E950"/>
                </a:solidFill>
                <a:cs typeface="Comic Sans MS" charset="0"/>
              </a:rPr>
              <a:t> </a:t>
            </a:r>
            <a:endParaRPr lang="en-US">
              <a:solidFill>
                <a:srgbClr val="F8E950"/>
              </a:solidFill>
            </a:endParaRPr>
          </a:p>
        </p:txBody>
      </p:sp>
      <p:pic>
        <p:nvPicPr>
          <p:cNvPr id="31747"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4814" y="1293223"/>
            <a:ext cx="4697186"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Pladsholder til sidefod 2"/>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1443923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
          <p:cNvSpPr>
            <a:spLocks/>
          </p:cNvSpPr>
          <p:nvPr/>
        </p:nvSpPr>
        <p:spPr bwMode="auto">
          <a:xfrm>
            <a:off x="1615849" y="6547757"/>
            <a:ext cx="7587343"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35614" bIns="0" anchor="ctr"/>
          <a:lstStyle/>
          <a:p>
            <a:pPr marL="35166" defTabSz="457200"/>
            <a:r>
              <a:rPr lang="en-US" sz="800">
                <a:solidFill>
                  <a:srgbClr val="FFFFFF"/>
                </a:solidFill>
                <a:latin typeface="Calibri"/>
                <a:ea typeface="ＭＳ Ｐゴシック" charset="0"/>
              </a:rPr>
              <a:t> </a:t>
            </a:r>
          </a:p>
        </p:txBody>
      </p:sp>
      <p:sp>
        <p:nvSpPr>
          <p:cNvPr id="2" name="Rectangle 2"/>
          <p:cNvSpPr>
            <a:spLocks noGrp="1" noChangeArrowheads="1"/>
          </p:cNvSpPr>
          <p:nvPr>
            <p:ph type="title"/>
          </p:nvPr>
        </p:nvSpPr>
        <p:spPr>
          <a:xfrm>
            <a:off x="2209800" y="1"/>
            <a:ext cx="7761514" cy="1175657"/>
          </a:xfrm>
        </p:spPr>
        <p:txBody>
          <a:bodyPr vert="horz" lIns="91440" tIns="45720" rIns="94673" bIns="45720" rtlCol="0" anchor="ctr">
            <a:normAutofit/>
          </a:bodyPr>
          <a:lstStyle/>
          <a:p>
            <a:pPr marL="35166">
              <a:defRPr/>
            </a:pPr>
            <a:r>
              <a:rPr lang="en-US" sz="3000" err="1">
                <a:solidFill>
                  <a:srgbClr val="F8E950"/>
                </a:solidFill>
                <a:cs typeface="Comic Sans MS" charset="0"/>
              </a:rPr>
              <a:t>Rummelig</a:t>
            </a:r>
            <a:r>
              <a:rPr lang="en-US" sz="3000">
                <a:solidFill>
                  <a:srgbClr val="F8E950"/>
                </a:solidFill>
                <a:cs typeface="Comic Sans MS" charset="0"/>
              </a:rPr>
              <a:t> </a:t>
            </a:r>
            <a:r>
              <a:rPr lang="en-US" sz="3000" err="1">
                <a:solidFill>
                  <a:srgbClr val="F8E950"/>
                </a:solidFill>
                <a:cs typeface="Comic Sans MS" charset="0"/>
              </a:rPr>
              <a:t>og</a:t>
            </a:r>
            <a:r>
              <a:rPr lang="en-US" sz="3000">
                <a:solidFill>
                  <a:srgbClr val="F8E950"/>
                </a:solidFill>
                <a:cs typeface="Comic Sans MS" charset="0"/>
              </a:rPr>
              <a:t> </a:t>
            </a:r>
            <a:r>
              <a:rPr lang="en-US" sz="3000" err="1">
                <a:solidFill>
                  <a:srgbClr val="F8E950"/>
                </a:solidFill>
                <a:cs typeface="Comic Sans MS" charset="0"/>
              </a:rPr>
              <a:t>empatisk</a:t>
            </a:r>
            <a:endParaRPr lang="en-US" sz="3000">
              <a:solidFill>
                <a:srgbClr val="F8E950"/>
              </a:solidFill>
            </a:endParaRPr>
          </a:p>
        </p:txBody>
      </p:sp>
      <p:pic>
        <p:nvPicPr>
          <p:cNvPr id="32772"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3314" y="1449978"/>
            <a:ext cx="5715000" cy="44936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Pladsholder til sidefod 3"/>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77373632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
          <p:cNvSpPr>
            <a:spLocks/>
          </p:cNvSpPr>
          <p:nvPr/>
        </p:nvSpPr>
        <p:spPr bwMode="auto">
          <a:xfrm>
            <a:off x="1615849" y="6547757"/>
            <a:ext cx="7587343"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35614" bIns="0" anchor="ctr"/>
          <a:lstStyle/>
          <a:p>
            <a:pPr marL="35166" defTabSz="457200"/>
            <a:r>
              <a:rPr lang="en-US" sz="800">
                <a:solidFill>
                  <a:srgbClr val="FFFFFF"/>
                </a:solidFill>
                <a:latin typeface="Calibri"/>
                <a:ea typeface="ＭＳ Ｐゴシック" charset="0"/>
              </a:rPr>
              <a:t> </a:t>
            </a:r>
          </a:p>
        </p:txBody>
      </p:sp>
      <p:sp>
        <p:nvSpPr>
          <p:cNvPr id="2" name="Rectangle 2"/>
          <p:cNvSpPr>
            <a:spLocks noGrp="1" noChangeArrowheads="1"/>
          </p:cNvSpPr>
          <p:nvPr>
            <p:ph type="title"/>
          </p:nvPr>
        </p:nvSpPr>
        <p:spPr>
          <a:xfrm>
            <a:off x="2209800" y="0"/>
            <a:ext cx="7772400" cy="1162594"/>
          </a:xfrm>
        </p:spPr>
        <p:txBody>
          <a:bodyPr vert="horz" lIns="91440" tIns="45720" rIns="94673" bIns="45720" rtlCol="0" anchor="ctr">
            <a:normAutofit/>
          </a:bodyPr>
          <a:lstStyle/>
          <a:p>
            <a:pPr marL="35166">
              <a:defRPr/>
            </a:pPr>
            <a:r>
              <a:rPr lang="en-US" sz="3000" err="1">
                <a:solidFill>
                  <a:srgbClr val="F8E950"/>
                </a:solidFill>
                <a:cs typeface="Comic Sans MS" charset="0"/>
              </a:rPr>
              <a:t>Fordomsfrihed</a:t>
            </a:r>
            <a:r>
              <a:rPr lang="en-US" sz="3000">
                <a:solidFill>
                  <a:srgbClr val="F8E950"/>
                </a:solidFill>
                <a:cs typeface="Comic Sans MS" charset="0"/>
              </a:rPr>
              <a:t> – vi </a:t>
            </a:r>
            <a:r>
              <a:rPr lang="en-US" sz="3000" err="1">
                <a:solidFill>
                  <a:srgbClr val="F8E950"/>
                </a:solidFill>
                <a:cs typeface="Comic Sans MS" charset="0"/>
              </a:rPr>
              <a:t>har</a:t>
            </a:r>
            <a:r>
              <a:rPr lang="en-US" sz="3000">
                <a:solidFill>
                  <a:srgbClr val="F8E950"/>
                </a:solidFill>
                <a:cs typeface="Comic Sans MS" charset="0"/>
              </a:rPr>
              <a:t> </a:t>
            </a:r>
            <a:r>
              <a:rPr lang="en-US" sz="3000" err="1">
                <a:solidFill>
                  <a:srgbClr val="F8E950"/>
                </a:solidFill>
                <a:cs typeface="Comic Sans MS" charset="0"/>
              </a:rPr>
              <a:t>alle</a:t>
            </a:r>
            <a:r>
              <a:rPr lang="en-US" sz="3000">
                <a:solidFill>
                  <a:srgbClr val="F8E950"/>
                </a:solidFill>
                <a:cs typeface="Comic Sans MS" charset="0"/>
              </a:rPr>
              <a:t> </a:t>
            </a:r>
            <a:r>
              <a:rPr lang="en-US" sz="3000" err="1">
                <a:solidFill>
                  <a:srgbClr val="F8E950"/>
                </a:solidFill>
                <a:cs typeface="Comic Sans MS" charset="0"/>
              </a:rPr>
              <a:t>vore</a:t>
            </a:r>
            <a:r>
              <a:rPr lang="en-US" sz="3000">
                <a:solidFill>
                  <a:srgbClr val="F8E950"/>
                </a:solidFill>
                <a:cs typeface="Comic Sans MS" charset="0"/>
              </a:rPr>
              <a:t> </a:t>
            </a:r>
            <a:r>
              <a:rPr lang="en-US" sz="3000" err="1">
                <a:solidFill>
                  <a:srgbClr val="F8E950"/>
                </a:solidFill>
                <a:cs typeface="Comic Sans MS" charset="0"/>
              </a:rPr>
              <a:t>kampe</a:t>
            </a:r>
            <a:endParaRPr lang="en-US" sz="3000">
              <a:solidFill>
                <a:srgbClr val="F8E950"/>
              </a:solidFill>
            </a:endParaRPr>
          </a:p>
        </p:txBody>
      </p:sp>
      <p:pic>
        <p:nvPicPr>
          <p:cNvPr id="33796"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1272" y="1495698"/>
            <a:ext cx="4904014" cy="4944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Pladsholder til sidefod 3"/>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49287609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p:cNvSpPr>
          <p:nvPr/>
        </p:nvSpPr>
        <p:spPr bwMode="auto">
          <a:xfrm>
            <a:off x="1615849" y="6547757"/>
            <a:ext cx="7587343"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35614" bIns="0" anchor="ctr"/>
          <a:lstStyle/>
          <a:p>
            <a:pPr marL="35166" defTabSz="457200"/>
            <a:r>
              <a:rPr lang="en-US" sz="800">
                <a:solidFill>
                  <a:srgbClr val="FFFFFF"/>
                </a:solidFill>
                <a:latin typeface="Calibri"/>
                <a:ea typeface="ＭＳ Ｐゴシック" charset="0"/>
              </a:rPr>
              <a:t> </a:t>
            </a:r>
          </a:p>
        </p:txBody>
      </p:sp>
      <p:sp>
        <p:nvSpPr>
          <p:cNvPr id="34818" name="Rectangle 2"/>
          <p:cNvSpPr>
            <a:spLocks noGrp="1" noChangeArrowheads="1"/>
          </p:cNvSpPr>
          <p:nvPr>
            <p:ph type="title"/>
          </p:nvPr>
        </p:nvSpPr>
        <p:spPr>
          <a:xfrm>
            <a:off x="2209801" y="1"/>
            <a:ext cx="7739743" cy="1110343"/>
          </a:xfrm>
        </p:spPr>
        <p:txBody>
          <a:bodyPr vert="horz" lIns="91440" tIns="45720" rIns="94673" bIns="45720" rtlCol="0" anchor="ctr">
            <a:normAutofit/>
          </a:bodyPr>
          <a:lstStyle/>
          <a:p>
            <a:pPr marL="35166">
              <a:defRPr/>
            </a:pPr>
            <a:r>
              <a:rPr lang="en-US" sz="3000" err="1">
                <a:solidFill>
                  <a:srgbClr val="F8E950"/>
                </a:solidFill>
                <a:cs typeface="Comic Sans MS" charset="0"/>
              </a:rPr>
              <a:t>Visdom</a:t>
            </a:r>
            <a:r>
              <a:rPr lang="en-US" sz="3000">
                <a:solidFill>
                  <a:srgbClr val="F8E950"/>
                </a:solidFill>
                <a:cs typeface="Comic Sans MS" charset="0"/>
              </a:rPr>
              <a:t> </a:t>
            </a:r>
            <a:r>
              <a:rPr lang="en-US" sz="3000" err="1">
                <a:solidFill>
                  <a:srgbClr val="F8E950"/>
                </a:solidFill>
                <a:cs typeface="Comic Sans MS" charset="0"/>
              </a:rPr>
              <a:t>og</a:t>
            </a:r>
            <a:r>
              <a:rPr lang="en-US" sz="3000">
                <a:solidFill>
                  <a:srgbClr val="F8E950"/>
                </a:solidFill>
                <a:cs typeface="Comic Sans MS" charset="0"/>
              </a:rPr>
              <a:t> </a:t>
            </a:r>
            <a:r>
              <a:rPr lang="en-US" sz="3000" err="1">
                <a:solidFill>
                  <a:srgbClr val="F8E950"/>
                </a:solidFill>
                <a:cs typeface="Comic Sans MS" charset="0"/>
              </a:rPr>
              <a:t>styrke</a:t>
            </a:r>
            <a:endParaRPr lang="en-US" sz="3000">
              <a:solidFill>
                <a:srgbClr val="F8E950"/>
              </a:solidFill>
            </a:endParaRPr>
          </a:p>
        </p:txBody>
      </p:sp>
      <p:pic>
        <p:nvPicPr>
          <p:cNvPr id="34819"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4686" y="1110344"/>
            <a:ext cx="4697186" cy="5179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Pladsholder til sidefod 2"/>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35909147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765176"/>
            <a:ext cx="8229600" cy="5711825"/>
          </a:xfrm>
        </p:spPr>
        <p:txBody>
          <a:bodyPr/>
          <a:lstStyle/>
          <a:p>
            <a:pPr marL="0" indent="0" algn="ctr">
              <a:buNone/>
              <a:defRPr/>
            </a:pPr>
            <a:r>
              <a:rPr lang="en-GB" sz="1800">
                <a:solidFill>
                  <a:srgbClr val="FFFFFF"/>
                </a:solidFill>
              </a:rPr>
              <a:t>Brainstorm:</a:t>
            </a:r>
          </a:p>
          <a:p>
            <a:pPr marL="0" indent="0" algn="ctr">
              <a:buNone/>
              <a:defRPr/>
            </a:pPr>
            <a:r>
              <a:rPr lang="en-GB" sz="4000" err="1">
                <a:solidFill>
                  <a:srgbClr val="F8E950"/>
                </a:solidFill>
              </a:rPr>
              <a:t>Hvad</a:t>
            </a:r>
            <a:r>
              <a:rPr lang="en-GB" sz="4000">
                <a:solidFill>
                  <a:srgbClr val="F8E950"/>
                </a:solidFill>
              </a:rPr>
              <a:t> </a:t>
            </a:r>
            <a:r>
              <a:rPr lang="en-GB" sz="4000" err="1">
                <a:solidFill>
                  <a:srgbClr val="F8E950"/>
                </a:solidFill>
              </a:rPr>
              <a:t>er</a:t>
            </a:r>
            <a:r>
              <a:rPr lang="en-GB" sz="4000">
                <a:solidFill>
                  <a:srgbClr val="F8E950"/>
                </a:solidFill>
              </a:rPr>
              <a:t> </a:t>
            </a:r>
            <a:r>
              <a:rPr lang="en-GB" sz="4000" err="1">
                <a:solidFill>
                  <a:srgbClr val="F8E950"/>
                </a:solidFill>
              </a:rPr>
              <a:t>medfølelse</a:t>
            </a:r>
            <a:r>
              <a:rPr lang="en-GB" sz="4000">
                <a:solidFill>
                  <a:srgbClr val="F8E950"/>
                </a:solidFill>
              </a:rPr>
              <a:t>?</a:t>
            </a:r>
          </a:p>
          <a:p>
            <a:pPr marL="0" indent="0" algn="ctr">
              <a:buNone/>
              <a:defRPr/>
            </a:pPr>
            <a:endParaRPr lang="en-GB" sz="4800" b="1">
              <a:solidFill>
                <a:srgbClr val="FFFFFF"/>
              </a:solidFill>
            </a:endParaRPr>
          </a:p>
          <a:p>
            <a:pPr marL="0" indent="0" algn="ctr">
              <a:buNone/>
              <a:defRPr/>
            </a:pPr>
            <a:endParaRPr lang="en-GB" sz="4800" b="1">
              <a:solidFill>
                <a:srgbClr val="FFFFFF"/>
              </a:solidFill>
            </a:endParaRPr>
          </a:p>
          <a:p>
            <a:pPr marL="0" indent="0" algn="ctr">
              <a:buNone/>
              <a:defRPr/>
            </a:pPr>
            <a:endParaRPr lang="en-GB" sz="4800" b="1">
              <a:solidFill>
                <a:srgbClr val="FFFFFF"/>
              </a:solidFill>
            </a:endParaRPr>
          </a:p>
          <a:p>
            <a:pPr marL="0" indent="0" algn="ctr">
              <a:buNone/>
              <a:defRPr/>
            </a:pPr>
            <a:endParaRPr lang="en-GB" sz="4800" b="1">
              <a:solidFill>
                <a:srgbClr val="FFFFFF"/>
              </a:solidFill>
            </a:endParaRPr>
          </a:p>
        </p:txBody>
      </p:sp>
      <p:sp>
        <p:nvSpPr>
          <p:cNvPr id="4" name="Pladsholder til sidefod 3"/>
          <p:cNvSpPr>
            <a:spLocks noGrp="1"/>
          </p:cNvSpPr>
          <p:nvPr>
            <p:ph type="ftr" sz="quarter" idx="11"/>
          </p:nvPr>
        </p:nvSpPr>
        <p:spPr/>
        <p:txBody>
          <a:bodyPr/>
          <a:lstStyle/>
          <a:p>
            <a:pPr defTabSz="457200"/>
            <a:r>
              <a:rPr lang="da-DK">
                <a:solidFill>
                  <a:prstClr val="black">
                    <a:tint val="75000"/>
                  </a:prstClr>
                </a:solidFill>
                <a:latin typeface="Calibri"/>
              </a:rPr>
              <a:t>Lena Højgård Isager www.pkf.name</a:t>
            </a:r>
          </a:p>
        </p:txBody>
      </p:sp>
      <p:pic>
        <p:nvPicPr>
          <p:cNvPr id="6" name="Billede 5"/>
          <p:cNvPicPr>
            <a:picLocks noChangeAspect="1"/>
          </p:cNvPicPr>
          <p:nvPr/>
        </p:nvPicPr>
        <p:blipFill>
          <a:blip r:embed="rId2"/>
          <a:stretch>
            <a:fillRect/>
          </a:stretch>
        </p:blipFill>
        <p:spPr>
          <a:xfrm>
            <a:off x="3533104" y="2206819"/>
            <a:ext cx="5125792" cy="3582601"/>
          </a:xfrm>
          <a:prstGeom prst="rect">
            <a:avLst/>
          </a:prstGeom>
        </p:spPr>
      </p:pic>
    </p:spTree>
    <p:extLst>
      <p:ext uri="{BB962C8B-B14F-4D97-AF65-F5344CB8AC3E}">
        <p14:creationId xmlns:p14="http://schemas.microsoft.com/office/powerpoint/2010/main" val="166563744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
          <p:cNvSpPr>
            <a:spLocks noGrp="1" noChangeArrowheads="1"/>
          </p:cNvSpPr>
          <p:nvPr>
            <p:ph type="title"/>
          </p:nvPr>
        </p:nvSpPr>
        <p:spPr>
          <a:xfrm>
            <a:off x="2133601" y="228601"/>
            <a:ext cx="7815943" cy="1355271"/>
          </a:xfrm>
        </p:spPr>
        <p:txBody>
          <a:bodyPr vert="horz" lIns="91440" tIns="45720" rIns="96382" bIns="45720" rtlCol="0" anchor="ctr">
            <a:normAutofit/>
          </a:bodyPr>
          <a:lstStyle/>
          <a:p>
            <a:pPr marL="35899">
              <a:defRPr/>
            </a:pPr>
            <a:r>
              <a:rPr lang="da-DK" sz="3200" dirty="0">
                <a:solidFill>
                  <a:srgbClr val="F8E950"/>
                </a:solidFill>
              </a:rPr>
              <a:t>Opbygning af den medfølende figur</a:t>
            </a:r>
            <a:br>
              <a:rPr lang="da-DK" sz="1200" dirty="0">
                <a:solidFill>
                  <a:srgbClr val="FFFFFF"/>
                </a:solidFill>
                <a:latin typeface="ＭＳ Ｐゴシック" charset="0"/>
                <a:ea typeface="ＭＳ Ｐゴシック" charset="0"/>
                <a:cs typeface="ＭＳ Ｐゴシック" charset="0"/>
                <a:sym typeface="ＭＳ Ｐゴシック" charset="0"/>
              </a:rPr>
            </a:br>
            <a:br>
              <a:rPr lang="da-DK" sz="1200" dirty="0">
                <a:solidFill>
                  <a:srgbClr val="FFFFFF"/>
                </a:solidFill>
                <a:latin typeface="ＭＳ Ｐゴシック" charset="0"/>
                <a:ea typeface="ＭＳ Ｐゴシック" charset="0"/>
                <a:cs typeface="ＭＳ Ｐゴシック" charset="0"/>
                <a:sym typeface="ＭＳ Ｐゴシック" charset="0"/>
              </a:rPr>
            </a:br>
            <a:endParaRPr lang="da-DK" sz="1200" dirty="0">
              <a:solidFill>
                <a:srgbClr val="FFFFFF"/>
              </a:solidFill>
            </a:endParaRPr>
          </a:p>
        </p:txBody>
      </p:sp>
      <p:sp>
        <p:nvSpPr>
          <p:cNvPr id="3" name="Pladsholder til sidefod 2"/>
          <p:cNvSpPr>
            <a:spLocks noGrp="1"/>
          </p:cNvSpPr>
          <p:nvPr>
            <p:ph type="ftr" sz="quarter" idx="11"/>
          </p:nvPr>
        </p:nvSpPr>
        <p:spPr/>
        <p:txBody>
          <a:bodyPr/>
          <a:lstStyle/>
          <a:p>
            <a:r>
              <a:rPr lang="da-DK" dirty="0">
                <a:latin typeface="Calibri"/>
              </a:rPr>
              <a:t>Lena Højgård Isager </a:t>
            </a:r>
            <a:r>
              <a:rPr lang="da-DK" dirty="0" err="1">
                <a:latin typeface="Calibri"/>
              </a:rPr>
              <a:t>www.pkf.name</a:t>
            </a:r>
            <a:endParaRPr lang="da-DK" dirty="0">
              <a:latin typeface="Calibri"/>
            </a:endParaRPr>
          </a:p>
        </p:txBody>
      </p:sp>
      <p:pic>
        <p:nvPicPr>
          <p:cNvPr id="11" name="Billede 10"/>
          <p:cNvPicPr>
            <a:picLocks noChangeAspect="1"/>
          </p:cNvPicPr>
          <p:nvPr/>
        </p:nvPicPr>
        <p:blipFill>
          <a:blip r:embed="rId3"/>
          <a:stretch>
            <a:fillRect/>
          </a:stretch>
        </p:blipFill>
        <p:spPr>
          <a:xfrm>
            <a:off x="6524173" y="1208314"/>
            <a:ext cx="1762135" cy="2352541"/>
          </a:xfrm>
          <a:prstGeom prst="rect">
            <a:avLst/>
          </a:prstGeom>
        </p:spPr>
      </p:pic>
      <p:graphicFrame>
        <p:nvGraphicFramePr>
          <p:cNvPr id="2" name="Tabel 1"/>
          <p:cNvGraphicFramePr>
            <a:graphicFrameLocks noGrp="1"/>
          </p:cNvGraphicFramePr>
          <p:nvPr/>
        </p:nvGraphicFramePr>
        <p:xfrm>
          <a:off x="2739736" y="1208312"/>
          <a:ext cx="3200400" cy="4669970"/>
        </p:xfrm>
        <a:graphic>
          <a:graphicData uri="http://schemas.openxmlformats.org/drawingml/2006/table">
            <a:tbl>
              <a:tblPr firstRow="1" firstCol="1" bandRow="1" bandCol="1">
                <a:tableStyleId>{5C22544A-7EE6-4342-B048-85BDC9FD1C3A}</a:tableStyleId>
              </a:tblPr>
              <a:tblGrid>
                <a:gridCol w="3200400">
                  <a:extLst>
                    <a:ext uri="{9D8B030D-6E8A-4147-A177-3AD203B41FA5}">
                      <a16:colId xmlns:a16="http://schemas.microsoft.com/office/drawing/2014/main" val="20000"/>
                    </a:ext>
                  </a:extLst>
                </a:gridCol>
              </a:tblGrid>
              <a:tr h="861957">
                <a:tc>
                  <a:txBody>
                    <a:bodyPr/>
                    <a:lstStyle/>
                    <a:p>
                      <a:pPr>
                        <a:spcAft>
                          <a:spcPts val="0"/>
                        </a:spcAft>
                      </a:pPr>
                      <a:r>
                        <a:rPr lang="da-DK" sz="1000" dirty="0">
                          <a:effectLst/>
                        </a:rPr>
                        <a:t>Hvordan vil du gerne have din medfølende figur til at se ud?</a:t>
                      </a:r>
                    </a:p>
                    <a:p>
                      <a:pPr>
                        <a:spcAft>
                          <a:spcPts val="0"/>
                        </a:spcAft>
                      </a:pPr>
                      <a:r>
                        <a:rPr lang="da-DK" sz="700" dirty="0">
                          <a:effectLst/>
                        </a:rPr>
                        <a:t> </a:t>
                      </a:r>
                    </a:p>
                    <a:p>
                      <a:pPr>
                        <a:spcAft>
                          <a:spcPts val="0"/>
                        </a:spcAft>
                      </a:pPr>
                      <a:r>
                        <a:rPr lang="da-DK" sz="700" dirty="0">
                          <a:effectLst/>
                        </a:rPr>
                        <a:t> </a:t>
                      </a:r>
                    </a:p>
                    <a:p>
                      <a:pPr>
                        <a:spcAft>
                          <a:spcPts val="0"/>
                        </a:spcAft>
                      </a:pPr>
                      <a:r>
                        <a:rPr lang="da-DK" sz="700" dirty="0">
                          <a:effectLst/>
                        </a:rPr>
                        <a:t> </a:t>
                      </a:r>
                    </a:p>
                    <a:p>
                      <a:pPr>
                        <a:spcAft>
                          <a:spcPts val="0"/>
                        </a:spcAft>
                      </a:pPr>
                      <a:r>
                        <a:rPr lang="da-DK" sz="700" dirty="0">
                          <a:effectLst/>
                        </a:rPr>
                        <a:t> </a:t>
                      </a:r>
                    </a:p>
                    <a:p>
                      <a:pPr>
                        <a:spcAft>
                          <a:spcPts val="0"/>
                        </a:spcAft>
                      </a:pPr>
                      <a:r>
                        <a:rPr lang="da-DK" sz="700" dirty="0">
                          <a:effectLst/>
                        </a:rPr>
                        <a:t> </a:t>
                      </a:r>
                      <a:endParaRPr lang="da-DK" sz="700" dirty="0">
                        <a:effectLst/>
                        <a:latin typeface="Times New Roman" charset="0"/>
                        <a:ea typeface="Times New Roman" charset="0"/>
                      </a:endParaRPr>
                    </a:p>
                  </a:txBody>
                  <a:tcPr marL="38574" marR="38574" marT="0" marB="0">
                    <a:solidFill>
                      <a:schemeClr val="bg2">
                        <a:lumMod val="60000"/>
                        <a:lumOff val="40000"/>
                      </a:schemeClr>
                    </a:solidFill>
                  </a:tcPr>
                </a:tc>
                <a:extLst>
                  <a:ext uri="{0D108BD9-81ED-4DB2-BD59-A6C34878D82A}">
                    <a16:rowId xmlns:a16="http://schemas.microsoft.com/office/drawing/2014/main" val="10000"/>
                  </a:ext>
                </a:extLst>
              </a:tr>
              <a:tr h="952003">
                <a:tc>
                  <a:txBody>
                    <a:bodyPr/>
                    <a:lstStyle/>
                    <a:p>
                      <a:pPr>
                        <a:spcAft>
                          <a:spcPts val="0"/>
                        </a:spcAft>
                      </a:pPr>
                      <a:r>
                        <a:rPr lang="da-DK" sz="1000" dirty="0">
                          <a:effectLst/>
                        </a:rPr>
                        <a:t>Hvordan vil du gerne have din medfølende figur til at lyde (fx. stemmeleje)?</a:t>
                      </a:r>
                    </a:p>
                    <a:p>
                      <a:pPr>
                        <a:spcAft>
                          <a:spcPts val="0"/>
                        </a:spcAft>
                      </a:pPr>
                      <a:r>
                        <a:rPr lang="da-DK" sz="1000" dirty="0">
                          <a:effectLst/>
                        </a:rPr>
                        <a:t> </a:t>
                      </a:r>
                    </a:p>
                    <a:p>
                      <a:pPr>
                        <a:spcAft>
                          <a:spcPts val="0"/>
                        </a:spcAft>
                      </a:pPr>
                      <a:r>
                        <a:rPr lang="da-DK" sz="1000" dirty="0">
                          <a:effectLst/>
                        </a:rPr>
                        <a:t> </a:t>
                      </a:r>
                      <a:endParaRPr lang="da-DK" sz="1000" dirty="0">
                        <a:effectLst/>
                        <a:latin typeface="Times New Roman" charset="0"/>
                        <a:ea typeface="Times New Roman" charset="0"/>
                      </a:endParaRPr>
                    </a:p>
                  </a:txBody>
                  <a:tcPr marL="38574" marR="38574" marT="0" marB="0">
                    <a:solidFill>
                      <a:schemeClr val="bg2">
                        <a:lumMod val="60000"/>
                        <a:lumOff val="40000"/>
                      </a:schemeClr>
                    </a:solidFill>
                  </a:tcPr>
                </a:tc>
                <a:extLst>
                  <a:ext uri="{0D108BD9-81ED-4DB2-BD59-A6C34878D82A}">
                    <a16:rowId xmlns:a16="http://schemas.microsoft.com/office/drawing/2014/main" val="10001"/>
                  </a:ext>
                </a:extLst>
              </a:tr>
              <a:tr h="846225">
                <a:tc>
                  <a:txBody>
                    <a:bodyPr/>
                    <a:lstStyle/>
                    <a:p>
                      <a:pPr>
                        <a:spcAft>
                          <a:spcPts val="0"/>
                        </a:spcAft>
                      </a:pPr>
                      <a:r>
                        <a:rPr lang="da-DK" sz="1000" dirty="0">
                          <a:effectLst/>
                        </a:rPr>
                        <a:t>Hvilke andre sanselige kvaliteter kan du give din medfølende figur?</a:t>
                      </a:r>
                    </a:p>
                    <a:p>
                      <a:pPr>
                        <a:spcAft>
                          <a:spcPts val="0"/>
                        </a:spcAft>
                      </a:pPr>
                      <a:r>
                        <a:rPr lang="da-DK" sz="1000" dirty="0">
                          <a:effectLst/>
                        </a:rPr>
                        <a:t> </a:t>
                      </a:r>
                    </a:p>
                    <a:p>
                      <a:pPr>
                        <a:spcAft>
                          <a:spcPts val="0"/>
                        </a:spcAft>
                      </a:pPr>
                      <a:r>
                        <a:rPr lang="da-DK" sz="1000" dirty="0">
                          <a:effectLst/>
                        </a:rPr>
                        <a:t> </a:t>
                      </a:r>
                      <a:endParaRPr lang="da-DK" sz="1000" dirty="0">
                        <a:effectLst/>
                        <a:latin typeface="Times New Roman" charset="0"/>
                        <a:ea typeface="Times New Roman" charset="0"/>
                      </a:endParaRPr>
                    </a:p>
                  </a:txBody>
                  <a:tcPr marL="38574" marR="38574" marT="0" marB="0">
                    <a:solidFill>
                      <a:schemeClr val="bg2">
                        <a:lumMod val="60000"/>
                        <a:lumOff val="40000"/>
                      </a:schemeClr>
                    </a:solidFill>
                  </a:tcPr>
                </a:tc>
                <a:extLst>
                  <a:ext uri="{0D108BD9-81ED-4DB2-BD59-A6C34878D82A}">
                    <a16:rowId xmlns:a16="http://schemas.microsoft.com/office/drawing/2014/main" val="10002"/>
                  </a:ext>
                </a:extLst>
              </a:tr>
              <a:tr h="952003">
                <a:tc>
                  <a:txBody>
                    <a:bodyPr/>
                    <a:lstStyle/>
                    <a:p>
                      <a:pPr>
                        <a:spcAft>
                          <a:spcPts val="0"/>
                        </a:spcAft>
                      </a:pPr>
                      <a:r>
                        <a:rPr lang="da-DK" sz="1000" dirty="0">
                          <a:effectLst/>
                        </a:rPr>
                        <a:t>Hvordan vil du gerne have din medfølende figur til at forholde sig til dig?</a:t>
                      </a:r>
                    </a:p>
                    <a:p>
                      <a:pPr>
                        <a:spcAft>
                          <a:spcPts val="0"/>
                        </a:spcAft>
                      </a:pPr>
                      <a:r>
                        <a:rPr lang="da-DK" sz="1000" dirty="0">
                          <a:effectLst/>
                        </a:rPr>
                        <a:t> </a:t>
                      </a:r>
                    </a:p>
                    <a:p>
                      <a:pPr>
                        <a:spcAft>
                          <a:spcPts val="0"/>
                        </a:spcAft>
                      </a:pPr>
                      <a:r>
                        <a:rPr lang="da-DK" sz="1000" dirty="0">
                          <a:effectLst/>
                        </a:rPr>
                        <a:t> </a:t>
                      </a:r>
                      <a:endParaRPr lang="da-DK" sz="1000" dirty="0">
                        <a:effectLst/>
                        <a:latin typeface="Times New Roman" charset="0"/>
                        <a:ea typeface="Times New Roman" charset="0"/>
                      </a:endParaRPr>
                    </a:p>
                  </a:txBody>
                  <a:tcPr marL="38574" marR="38574" marT="0" marB="0">
                    <a:solidFill>
                      <a:schemeClr val="bg2">
                        <a:lumMod val="60000"/>
                        <a:lumOff val="40000"/>
                      </a:schemeClr>
                    </a:solidFill>
                  </a:tcPr>
                </a:tc>
                <a:extLst>
                  <a:ext uri="{0D108BD9-81ED-4DB2-BD59-A6C34878D82A}">
                    <a16:rowId xmlns:a16="http://schemas.microsoft.com/office/drawing/2014/main" val="10003"/>
                  </a:ext>
                </a:extLst>
              </a:tr>
              <a:tr h="1057782">
                <a:tc>
                  <a:txBody>
                    <a:bodyPr/>
                    <a:lstStyle/>
                    <a:p>
                      <a:pPr>
                        <a:spcAft>
                          <a:spcPts val="0"/>
                        </a:spcAft>
                      </a:pPr>
                      <a:r>
                        <a:rPr lang="da-DK" sz="1000" dirty="0">
                          <a:effectLst/>
                        </a:rPr>
                        <a:t>Hvordan vil du gerne forholde dig til din medfølende figur?</a:t>
                      </a:r>
                    </a:p>
                    <a:p>
                      <a:pPr>
                        <a:spcAft>
                          <a:spcPts val="0"/>
                        </a:spcAft>
                      </a:pPr>
                      <a:r>
                        <a:rPr lang="da-DK" sz="1000" dirty="0">
                          <a:effectLst/>
                        </a:rPr>
                        <a:t> </a:t>
                      </a:r>
                    </a:p>
                    <a:p>
                      <a:pPr>
                        <a:spcAft>
                          <a:spcPts val="0"/>
                        </a:spcAft>
                      </a:pPr>
                      <a:r>
                        <a:rPr lang="da-DK" sz="1000" dirty="0">
                          <a:effectLst/>
                        </a:rPr>
                        <a:t> </a:t>
                      </a:r>
                      <a:endParaRPr lang="da-DK" sz="1000" dirty="0">
                        <a:effectLst/>
                        <a:latin typeface="Times New Roman" charset="0"/>
                        <a:ea typeface="Times New Roman" charset="0"/>
                      </a:endParaRPr>
                    </a:p>
                  </a:txBody>
                  <a:tcPr marL="38574" marR="38574" marT="0" marB="0">
                    <a:solidFill>
                      <a:schemeClr val="bg2">
                        <a:lumMod val="60000"/>
                        <a:lumOff val="40000"/>
                      </a:schemeClr>
                    </a:solidFill>
                  </a:tcPr>
                </a:tc>
                <a:extLst>
                  <a:ext uri="{0D108BD9-81ED-4DB2-BD59-A6C34878D82A}">
                    <a16:rowId xmlns:a16="http://schemas.microsoft.com/office/drawing/2014/main" val="10004"/>
                  </a:ext>
                </a:extLst>
              </a:tr>
            </a:tbl>
          </a:graphicData>
        </a:graphic>
      </p:graphicFrame>
      <p:pic>
        <p:nvPicPr>
          <p:cNvPr id="6" name="Billede 5">
            <a:extLst>
              <a:ext uri="{FF2B5EF4-FFF2-40B4-BE49-F238E27FC236}">
                <a16:creationId xmlns:a16="http://schemas.microsoft.com/office/drawing/2014/main" id="{5C9F4DA3-27E5-9E40-BBD2-C0D22A8F335F}"/>
              </a:ext>
            </a:extLst>
          </p:cNvPr>
          <p:cNvPicPr>
            <a:picLocks noChangeAspect="1"/>
          </p:cNvPicPr>
          <p:nvPr/>
        </p:nvPicPr>
        <p:blipFill>
          <a:blip r:embed="rId4"/>
          <a:stretch>
            <a:fillRect/>
          </a:stretch>
        </p:blipFill>
        <p:spPr>
          <a:xfrm>
            <a:off x="7941686" y="3560854"/>
            <a:ext cx="1770023" cy="2363072"/>
          </a:xfrm>
          <a:prstGeom prst="rect">
            <a:avLst/>
          </a:prstGeom>
        </p:spPr>
      </p:pic>
    </p:spTree>
    <p:extLst>
      <p:ext uri="{BB962C8B-B14F-4D97-AF65-F5344CB8AC3E}">
        <p14:creationId xmlns:p14="http://schemas.microsoft.com/office/powerpoint/2010/main" val="3775454854"/>
      </p:ext>
    </p:extLst>
  </p:cSld>
  <p:clrMapOvr>
    <a:masterClrMapping/>
  </p:clrMapOvr>
  <p:transition>
    <p:cover dir="ld"/>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E755A3-B609-6F49-B128-3330F47BE34A}"/>
              </a:ext>
            </a:extLst>
          </p:cNvPr>
          <p:cNvSpPr>
            <a:spLocks noGrp="1"/>
          </p:cNvSpPr>
          <p:nvPr>
            <p:ph type="title"/>
          </p:nvPr>
        </p:nvSpPr>
        <p:spPr/>
        <p:txBody>
          <a:bodyPr/>
          <a:lstStyle/>
          <a:p>
            <a:r>
              <a:rPr lang="da-DK" dirty="0"/>
              <a:t>Hertil kom vi </a:t>
            </a:r>
          </a:p>
        </p:txBody>
      </p:sp>
      <p:sp>
        <p:nvSpPr>
          <p:cNvPr id="3" name="Pladsholder til sidefod 2">
            <a:extLst>
              <a:ext uri="{FF2B5EF4-FFF2-40B4-BE49-F238E27FC236}">
                <a16:creationId xmlns:a16="http://schemas.microsoft.com/office/drawing/2014/main" id="{58398866-6E90-C443-88C1-525F877C8F6B}"/>
              </a:ext>
            </a:extLst>
          </p:cNvPr>
          <p:cNvSpPr>
            <a:spLocks noGrp="1"/>
          </p:cNvSpPr>
          <p:nvPr>
            <p:ph type="ftr" sz="quarter" idx="11"/>
          </p:nvPr>
        </p:nvSpPr>
        <p:spPr/>
        <p:txBody>
          <a:bodyPr/>
          <a:lstStyle/>
          <a:p>
            <a:r>
              <a:rPr lang="da-DK"/>
              <a:t>Lena Højgård Isager www.pkf.name</a:t>
            </a:r>
          </a:p>
        </p:txBody>
      </p:sp>
      <p:sp>
        <p:nvSpPr>
          <p:cNvPr id="4" name="Tekstfelt 3">
            <a:extLst>
              <a:ext uri="{FF2B5EF4-FFF2-40B4-BE49-F238E27FC236}">
                <a16:creationId xmlns:a16="http://schemas.microsoft.com/office/drawing/2014/main" id="{FA97D46B-CA10-E44C-9D80-85C10CB1B289}"/>
              </a:ext>
            </a:extLst>
          </p:cNvPr>
          <p:cNvSpPr txBox="1"/>
          <p:nvPr/>
        </p:nvSpPr>
        <p:spPr>
          <a:xfrm>
            <a:off x="4260028" y="2689412"/>
            <a:ext cx="4404411" cy="923330"/>
          </a:xfrm>
          <a:prstGeom prst="rect">
            <a:avLst/>
          </a:prstGeom>
          <a:noFill/>
        </p:spPr>
        <p:txBody>
          <a:bodyPr wrap="none" rtlCol="0">
            <a:spAutoFit/>
          </a:bodyPr>
          <a:lstStyle/>
          <a:p>
            <a:r>
              <a:rPr lang="da-DK" dirty="0"/>
              <a:t>Start med at lave beroligende åndedræt, </a:t>
            </a:r>
          </a:p>
          <a:p>
            <a:r>
              <a:rPr lang="da-DK" dirty="0"/>
              <a:t>Opsamling på hjemmearbejde to og to</a:t>
            </a:r>
          </a:p>
          <a:p>
            <a:r>
              <a:rPr lang="da-DK" dirty="0"/>
              <a:t>Derefter ud og øve medfølende figur to og to</a:t>
            </a:r>
          </a:p>
        </p:txBody>
      </p:sp>
    </p:spTree>
    <p:extLst>
      <p:ext uri="{BB962C8B-B14F-4D97-AF65-F5344CB8AC3E}">
        <p14:creationId xmlns:p14="http://schemas.microsoft.com/office/powerpoint/2010/main" val="90186816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1"/>
          <p:cNvSpPr>
            <a:spLocks noGrp="1" noChangeArrowheads="1"/>
          </p:cNvSpPr>
          <p:nvPr>
            <p:ph type="title"/>
          </p:nvPr>
        </p:nvSpPr>
        <p:spPr>
          <a:xfrm>
            <a:off x="1691807" y="293750"/>
            <a:ext cx="8229600" cy="1143000"/>
          </a:xfrm>
        </p:spPr>
        <p:txBody>
          <a:bodyPr vert="horz" lIns="91440" tIns="45720" rIns="96382" bIns="45720" rtlCol="0" anchor="ctr">
            <a:normAutofit/>
          </a:bodyPr>
          <a:lstStyle/>
          <a:p>
            <a:pPr marL="35899">
              <a:defRPr/>
            </a:pPr>
            <a:r>
              <a:rPr lang="da-DK" sz="4000">
                <a:solidFill>
                  <a:srgbClr val="F8E950"/>
                </a:solidFill>
              </a:rPr>
              <a:t>Øvelse med medfølende figur</a:t>
            </a:r>
          </a:p>
        </p:txBody>
      </p:sp>
      <p:sp>
        <p:nvSpPr>
          <p:cNvPr id="58370" name="Rectangle 2"/>
          <p:cNvSpPr>
            <a:spLocks noGrp="1" noChangeArrowheads="1"/>
          </p:cNvSpPr>
          <p:nvPr>
            <p:ph type="body" idx="1"/>
          </p:nvPr>
        </p:nvSpPr>
        <p:spPr/>
        <p:txBody>
          <a:bodyPr vert="horz" lIns="91440" tIns="45720" rIns="96382" bIns="45720" rtlCol="0">
            <a:normAutofit/>
          </a:bodyPr>
          <a:lstStyle/>
          <a:p>
            <a:pPr>
              <a:lnSpc>
                <a:spcPct val="90000"/>
              </a:lnSpc>
              <a:defRPr/>
            </a:pPr>
            <a:r>
              <a:rPr lang="da-DK" sz="1600" dirty="0">
                <a:solidFill>
                  <a:srgbClr val="FFFFFF"/>
                </a:solidFill>
              </a:rPr>
              <a:t>Parvis arbejdes der med at guide en visualisering med den medfølende figur </a:t>
            </a:r>
            <a:r>
              <a:rPr lang="da-DK" altLang="ja-JP" sz="1600" dirty="0">
                <a:solidFill>
                  <a:srgbClr val="FFFFFF"/>
                </a:solidFill>
                <a:latin typeface="Arial"/>
              </a:rPr>
              <a:t>”</a:t>
            </a:r>
            <a:r>
              <a:rPr lang="da-DK" sz="1600" dirty="0">
                <a:solidFill>
                  <a:srgbClr val="FFFFFF"/>
                </a:solidFill>
              </a:rPr>
              <a:t>klienten</a:t>
            </a:r>
            <a:r>
              <a:rPr lang="da-DK" altLang="ja-JP" sz="1600" dirty="0">
                <a:solidFill>
                  <a:srgbClr val="FFFFFF"/>
                </a:solidFill>
                <a:latin typeface="Arial"/>
              </a:rPr>
              <a:t>”</a:t>
            </a:r>
            <a:r>
              <a:rPr lang="da-DK" sz="1600" dirty="0">
                <a:solidFill>
                  <a:srgbClr val="FFFFFF"/>
                </a:solidFill>
              </a:rPr>
              <a:t> har beskrevet.</a:t>
            </a:r>
          </a:p>
          <a:p>
            <a:pPr>
              <a:lnSpc>
                <a:spcPct val="90000"/>
              </a:lnSpc>
              <a:defRPr/>
            </a:pPr>
            <a:r>
              <a:rPr lang="da-DK" sz="1600" dirty="0">
                <a:solidFill>
                  <a:srgbClr val="FFFFFF"/>
                </a:solidFill>
              </a:rPr>
              <a:t>Inden visualiseringen starter introducerer terapeuten til det, der skal foregå. Terapeuten gennemgår sammen med klienten beskrivelsen (fra før) af den medfølende figur, således at der sikres en fælles forståelse af, hvilke karakteristika, det er vigtigt for klienten, at figuren besidder.</a:t>
            </a:r>
          </a:p>
          <a:p>
            <a:pPr>
              <a:lnSpc>
                <a:spcPct val="90000"/>
              </a:lnSpc>
              <a:defRPr/>
            </a:pPr>
            <a:r>
              <a:rPr lang="da-DK" sz="1600" dirty="0">
                <a:solidFill>
                  <a:srgbClr val="FFFFFF"/>
                </a:solidFill>
              </a:rPr>
              <a:t>Herefter guider terapeuten en visualisering med trygt sted og medfølende figur.</a:t>
            </a:r>
          </a:p>
          <a:p>
            <a:pPr>
              <a:lnSpc>
                <a:spcPct val="90000"/>
              </a:lnSpc>
              <a:defRPr/>
            </a:pPr>
            <a:r>
              <a:rPr lang="da-DK" sz="1600" dirty="0">
                <a:solidFill>
                  <a:srgbClr val="FFFFFF"/>
                </a:solidFill>
              </a:rPr>
              <a:t>Der rundes af med tilbagemelding fra klienten, hvis der er noget, som denne ønsker at dele</a:t>
            </a:r>
          </a:p>
          <a:p>
            <a:pPr>
              <a:lnSpc>
                <a:spcPct val="90000"/>
              </a:lnSpc>
              <a:defRPr/>
            </a:pPr>
            <a:r>
              <a:rPr lang="da-DK" sz="1600" dirty="0">
                <a:solidFill>
                  <a:srgbClr val="FFFFFF"/>
                </a:solidFill>
              </a:rPr>
              <a:t>Der byttes roller</a:t>
            </a:r>
          </a:p>
          <a:p>
            <a:pPr>
              <a:lnSpc>
                <a:spcPct val="90000"/>
              </a:lnSpc>
              <a:defRPr/>
            </a:pPr>
            <a:endParaRPr lang="da-DK" sz="1600" dirty="0">
              <a:solidFill>
                <a:srgbClr val="FFFFFF"/>
              </a:solidFill>
            </a:endParaRPr>
          </a:p>
          <a:p>
            <a:pPr>
              <a:lnSpc>
                <a:spcPct val="90000"/>
              </a:lnSpc>
              <a:defRPr/>
            </a:pPr>
            <a:r>
              <a:rPr lang="da-DK" sz="1600" dirty="0">
                <a:solidFill>
                  <a:srgbClr val="FFFFFF"/>
                </a:solidFill>
              </a:rPr>
              <a:t>Til sidst gives venlige tilbagemeldinger til hinanden. Find hver en ting, som den anden gjorde, som virkede virkelig godt, og kom med et forslag til forbedring</a:t>
            </a:r>
          </a:p>
        </p:txBody>
      </p:sp>
      <p:sp>
        <p:nvSpPr>
          <p:cNvPr id="3" name="Pladsholder til sidefod 2"/>
          <p:cNvSpPr>
            <a:spLocks noGrp="1"/>
          </p:cNvSpPr>
          <p:nvPr>
            <p:ph type="ftr" sz="quarter" idx="11"/>
          </p:nvPr>
        </p:nvSpPr>
        <p:spPr/>
        <p:txBody>
          <a:bodyPr/>
          <a:lstStyle/>
          <a:p>
            <a:pPr defTabSz="457200"/>
            <a:r>
              <a:rPr lang="da-DK">
                <a:solidFill>
                  <a:prstClr val="black">
                    <a:tint val="75000"/>
                  </a:prstClr>
                </a:solidFill>
                <a:latin typeface="Calibri"/>
              </a:rPr>
              <a:t>Lena Højgård Isager www.pkf.name</a:t>
            </a:r>
          </a:p>
        </p:txBody>
      </p:sp>
    </p:spTree>
    <p:extLst>
      <p:ext uri="{BB962C8B-B14F-4D97-AF65-F5344CB8AC3E}">
        <p14:creationId xmlns:p14="http://schemas.microsoft.com/office/powerpoint/2010/main" val="954642028"/>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idx="4294967295"/>
          </p:nvPr>
        </p:nvSpPr>
        <p:spPr>
          <a:xfrm>
            <a:off x="2135188" y="620713"/>
            <a:ext cx="7772400" cy="1143000"/>
          </a:xfrm>
        </p:spPr>
        <p:txBody>
          <a:bodyPr/>
          <a:lstStyle/>
          <a:p>
            <a:pPr>
              <a:defRPr/>
            </a:pPr>
            <a:r>
              <a:rPr lang="da-DK" altLang="da-DK" dirty="0">
                <a:ln w="0"/>
                <a:effectLst>
                  <a:outerShdw blurRad="38100" dist="19050" dir="2700000" algn="tl" rotWithShape="0">
                    <a:schemeClr val="dk1">
                      <a:alpha val="40000"/>
                    </a:schemeClr>
                  </a:outerShdw>
                </a:effectLst>
                <a:latin typeface="+mn-lt"/>
                <a:ea typeface="ＭＳ Ｐゴシック" charset="-128"/>
              </a:rPr>
              <a:t>Skuespils tilgang</a:t>
            </a:r>
          </a:p>
        </p:txBody>
      </p:sp>
      <p:sp>
        <p:nvSpPr>
          <p:cNvPr id="70659" name="Rectangle 3"/>
          <p:cNvSpPr>
            <a:spLocks noGrp="1" noChangeArrowheads="1"/>
          </p:cNvSpPr>
          <p:nvPr>
            <p:ph type="body" idx="4294967295"/>
          </p:nvPr>
        </p:nvSpPr>
        <p:spPr>
          <a:xfrm>
            <a:off x="1774826" y="1981200"/>
            <a:ext cx="8424863" cy="4114800"/>
          </a:xfrm>
        </p:spPr>
        <p:txBody>
          <a:bodyPr>
            <a:normAutofit fontScale="92500"/>
          </a:bodyPr>
          <a:lstStyle/>
          <a:p>
            <a:pPr>
              <a:buFontTx/>
              <a:buNone/>
              <a:defRPr/>
            </a:pPr>
            <a:r>
              <a:rPr lang="da-DK" i="1" dirty="0">
                <a:ln w="0"/>
                <a:effectLst>
                  <a:outerShdw blurRad="38100" dist="19050" dir="2700000" algn="tl" rotWithShape="0">
                    <a:schemeClr val="dk1">
                      <a:alpha val="40000"/>
                    </a:schemeClr>
                  </a:outerShdw>
                </a:effectLst>
              </a:rPr>
              <a:t>Medfølelse som en karakter:</a:t>
            </a:r>
          </a:p>
          <a:p>
            <a:pPr>
              <a:defRPr/>
            </a:pPr>
            <a:r>
              <a:rPr lang="da-DK" sz="2800" dirty="0">
                <a:ln w="0"/>
                <a:effectLst>
                  <a:outerShdw blurRad="38100" dist="19050" dir="2700000" algn="tl" rotWithShape="0">
                    <a:schemeClr val="dk1">
                      <a:alpha val="40000"/>
                    </a:schemeClr>
                  </a:outerShdw>
                </a:effectLst>
              </a:rPr>
              <a:t>Hvilke mål er der eller formål – hvad er hovedmissionen? </a:t>
            </a:r>
          </a:p>
          <a:p>
            <a:pPr>
              <a:defRPr/>
            </a:pPr>
            <a:r>
              <a:rPr lang="da-DK" sz="2800" dirty="0">
                <a:ln w="0"/>
                <a:effectLst>
                  <a:outerShdw blurRad="38100" dist="19050" dir="2700000" algn="tl" rotWithShape="0">
                    <a:schemeClr val="dk1">
                      <a:alpha val="40000"/>
                    </a:schemeClr>
                  </a:outerShdw>
                </a:effectLst>
              </a:rPr>
              <a:t>Hvilke evner eller styrke har karakteren brug for at udvikle? </a:t>
            </a:r>
          </a:p>
          <a:p>
            <a:pPr>
              <a:defRPr/>
            </a:pPr>
            <a:r>
              <a:rPr lang="da-DK" sz="2800" dirty="0">
                <a:ln w="0"/>
                <a:effectLst>
                  <a:outerShdw blurRad="38100" dist="19050" dir="2700000" algn="tl" rotWithShape="0">
                    <a:schemeClr val="dk1">
                      <a:alpha val="40000"/>
                    </a:schemeClr>
                  </a:outerShdw>
                </a:effectLst>
              </a:rPr>
              <a:t>Hvorfor vil denne karakter egentlig være medfølende? </a:t>
            </a:r>
          </a:p>
          <a:p>
            <a:pPr>
              <a:defRPr/>
            </a:pPr>
            <a:r>
              <a:rPr lang="da-DK" sz="2800" dirty="0">
                <a:ln w="0"/>
                <a:effectLst>
                  <a:outerShdw blurRad="38100" dist="19050" dir="2700000" algn="tl" rotWithShape="0">
                    <a:schemeClr val="dk1">
                      <a:alpha val="40000"/>
                    </a:schemeClr>
                  </a:outerShdw>
                </a:effectLst>
              </a:rPr>
              <a:t>Hvad hjælper denne karakter med at udvikle medfølelse? </a:t>
            </a:r>
          </a:p>
          <a:p>
            <a:pPr>
              <a:defRPr/>
            </a:pPr>
            <a:r>
              <a:rPr lang="da-DK" sz="2800" dirty="0">
                <a:ln w="0"/>
                <a:effectLst>
                  <a:outerShdw blurRad="38100" dist="19050" dir="2700000" algn="tl" rotWithShape="0">
                    <a:schemeClr val="dk1">
                      <a:alpha val="40000"/>
                    </a:schemeClr>
                  </a:outerShdw>
                </a:effectLst>
              </a:rPr>
              <a:t>Hvad hindrer eller blokerer denne karakter? </a:t>
            </a:r>
          </a:p>
          <a:p>
            <a:pPr>
              <a:defRPr/>
            </a:pPr>
            <a:r>
              <a:rPr lang="da-DK" sz="2800" dirty="0">
                <a:ln w="0"/>
                <a:effectLst>
                  <a:outerShdw blurRad="38100" dist="19050" dir="2700000" algn="tl" rotWithShape="0">
                    <a:schemeClr val="dk1">
                      <a:alpha val="40000"/>
                    </a:schemeClr>
                  </a:outerShdw>
                </a:effectLst>
              </a:rPr>
              <a:t>Hvordan vil denne karakter overkomme blokeringerne? </a:t>
            </a:r>
            <a:endParaRPr lang="da-DK" dirty="0">
              <a:ln w="0"/>
              <a:effectLst>
                <a:outerShdw blurRad="38100" dist="19050" dir="2700000" algn="tl" rotWithShape="0">
                  <a:schemeClr val="dk1">
                    <a:alpha val="40000"/>
                  </a:schemeClr>
                </a:outerShdw>
              </a:effectLst>
            </a:endParaRPr>
          </a:p>
        </p:txBody>
      </p:sp>
      <p:sp>
        <p:nvSpPr>
          <p:cNvPr id="3" name="Pladsholder til sidefod 2"/>
          <p:cNvSpPr>
            <a:spLocks noGrp="1"/>
          </p:cNvSpPr>
          <p:nvPr>
            <p:ph type="ftr" sz="quarter" idx="11"/>
          </p:nvPr>
        </p:nvSpPr>
        <p:spPr/>
        <p:txBody>
          <a:bodyPr/>
          <a:lstStyle/>
          <a:p>
            <a:pPr defTabSz="457200"/>
            <a:r>
              <a:rPr lang="da-DK">
                <a:ln w="0"/>
                <a:solidFill>
                  <a:prstClr val="white"/>
                </a:solidFill>
                <a:effectLst>
                  <a:outerShdw blurRad="38100" dist="19050" dir="2700000" algn="tl" rotWithShape="0">
                    <a:prstClr val="black">
                      <a:alpha val="40000"/>
                    </a:prstClr>
                  </a:outerShdw>
                </a:effectLst>
                <a:latin typeface="Calibri"/>
              </a:rPr>
              <a:t>Lena Højgård Isager www.pkf.name</a:t>
            </a:r>
          </a:p>
        </p:txBody>
      </p:sp>
      <p:sp>
        <p:nvSpPr>
          <p:cNvPr id="5" name="Tekstfelt 4"/>
          <p:cNvSpPr txBox="1"/>
          <p:nvPr/>
        </p:nvSpPr>
        <p:spPr>
          <a:xfrm>
            <a:off x="2135189" y="5983371"/>
            <a:ext cx="1951149" cy="253916"/>
          </a:xfrm>
          <a:prstGeom prst="rect">
            <a:avLst/>
          </a:prstGeom>
          <a:noFill/>
        </p:spPr>
        <p:txBody>
          <a:bodyPr wrap="square" rtlCol="0">
            <a:spAutoFit/>
          </a:bodyPr>
          <a:lstStyle/>
          <a:p>
            <a:pPr defTabSz="457200"/>
            <a:r>
              <a:rPr lang="da-DK" sz="1050">
                <a:ln w="0"/>
                <a:solidFill>
                  <a:prstClr val="white"/>
                </a:solidFill>
                <a:effectLst>
                  <a:outerShdw blurRad="38100" dist="19050" dir="2700000" algn="tl" rotWithShape="0">
                    <a:prstClr val="black">
                      <a:alpha val="40000"/>
                    </a:prstClr>
                  </a:outerShdw>
                </a:effectLst>
                <a:latin typeface="Calibri"/>
              </a:rPr>
              <a:t>Oversat fra Paul Gilbert 2015</a:t>
            </a:r>
          </a:p>
        </p:txBody>
      </p:sp>
    </p:spTree>
    <p:extLst>
      <p:ext uri="{BB962C8B-B14F-4D97-AF65-F5344CB8AC3E}">
        <p14:creationId xmlns:p14="http://schemas.microsoft.com/office/powerpoint/2010/main" val="40203501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81200" y="133540"/>
            <a:ext cx="8229600" cy="630747"/>
          </a:xfrm>
        </p:spPr>
        <p:txBody>
          <a:bodyPr>
            <a:normAutofit/>
          </a:bodyPr>
          <a:lstStyle/>
          <a:p>
            <a:r>
              <a:rPr lang="da-DK" sz="2000">
                <a:solidFill>
                  <a:srgbClr val="F8E950"/>
                </a:solidFill>
              </a:rPr>
              <a:t>Guide til ”Medfølende selv”</a:t>
            </a:r>
          </a:p>
        </p:txBody>
      </p:sp>
      <p:sp>
        <p:nvSpPr>
          <p:cNvPr id="3" name="Pladsholder til indhold 2"/>
          <p:cNvSpPr>
            <a:spLocks noGrp="1"/>
          </p:cNvSpPr>
          <p:nvPr>
            <p:ph idx="1"/>
          </p:nvPr>
        </p:nvSpPr>
        <p:spPr>
          <a:xfrm>
            <a:off x="1981200" y="764287"/>
            <a:ext cx="8229600" cy="5361877"/>
          </a:xfrm>
        </p:spPr>
        <p:txBody>
          <a:bodyPr>
            <a:noAutofit/>
          </a:bodyPr>
          <a:lstStyle/>
          <a:p>
            <a:r>
              <a:rPr lang="da-DK" sz="900" dirty="0">
                <a:solidFill>
                  <a:srgbClr val="FFFFFF"/>
                </a:solidFill>
              </a:rPr>
              <a:t>Start med at sætte dig godt tilrette, så du sidder oprejst og afslappet, med hovedet opret på kroppen, gerne med ryggen fri, så du kan mærke ryggens krumning.</a:t>
            </a:r>
          </a:p>
          <a:p>
            <a:r>
              <a:rPr lang="da-DK" sz="900" dirty="0">
                <a:solidFill>
                  <a:srgbClr val="FFFFFF"/>
                </a:solidFill>
              </a:rPr>
              <a:t>Ret opmærksomheden mod dit åndedræt, og læg mærke til kroppens rytme og bevægelse, når du trækker vejret. Se om du kan få mellemgulvet med i åndedrættet. Prøv at finde ind i et rytmisk åndedræt, du kan prøve at tælle til 5 på indåndingen og 5 på udåndingen, bare i dit eget tempo, sådan at du kommer ind i en jævn rytme. Uden at presse åndedrættet. Stop så bare med at tælle og prøv bare at lade åndedrætte være.</a:t>
            </a:r>
          </a:p>
          <a:p>
            <a:r>
              <a:rPr lang="da-DK" sz="900" dirty="0">
                <a:solidFill>
                  <a:srgbClr val="FFFFFF"/>
                </a:solidFill>
              </a:rPr>
              <a:t>Hvis opmærksomheden vandrer undervejs, så prøv blot at lægge mærke til, hvad det er, der fanger din opmærksomhed, det kan være lyde , tanker eller følelser og prøv så om du kan lade det være og med venlighed lede opmærksomheden tilbage til åndedrættet og det du gerne vil have opmærksomhed på lige nu.</a:t>
            </a:r>
          </a:p>
          <a:p>
            <a:r>
              <a:rPr lang="da-DK" sz="900" dirty="0">
                <a:solidFill>
                  <a:srgbClr val="FFFFFF"/>
                </a:solidFill>
              </a:rPr>
              <a:t>Ret nu opmærksomheden mod dit ansigtsudtryk og se om du kan lave et mildt udtryk i ansigtet. Se om du kan slappe af i  panden, kinderne og kæben. Prøv at lave et lille smil, bare så det føles behageligt. Se om du kan få fornemmelsen af, at smilet når helt op i øjnene. Måske kan du lige tænke på en, der nemt får dig til at smile. Bare læg mærke til hvordan det er. </a:t>
            </a:r>
          </a:p>
          <a:p>
            <a:r>
              <a:rPr lang="da-DK" sz="900" dirty="0">
                <a:solidFill>
                  <a:srgbClr val="FFFFFF"/>
                </a:solidFill>
              </a:rPr>
              <a:t>Giv  nu slip i personen igen og ret  opmærksomheden mod kroppen. Læg mærke til hvordan der er i kroppen. Læg mærke til , om der er noget, der spænder eller gør ondt, så prøv at give det lidt venlig opmærksomhed, måske kan du forestille dig, at du sender noget lys eller varme til stedet, og prøv om du kan blødgøre lidt omkring det. Prøv så bare at lade det være.</a:t>
            </a:r>
          </a:p>
          <a:p>
            <a:r>
              <a:rPr lang="da-DK" sz="900" dirty="0">
                <a:solidFill>
                  <a:srgbClr val="FFFFFF"/>
                </a:solidFill>
              </a:rPr>
              <a:t>Ret opmærksomheden mod underlaget, mod stolen og gulvet, og se om du kan få fornemmelsen af, at underlaget udgør en solid base for kroppen. </a:t>
            </a:r>
          </a:p>
          <a:p>
            <a:r>
              <a:rPr lang="da-DK" sz="900" dirty="0">
                <a:solidFill>
                  <a:srgbClr val="FFFFFF"/>
                </a:solidFill>
              </a:rPr>
              <a:t>Prøv om du på samme måde kan få fornemmelsen af, at kroppen udgør en solid base for sindet.</a:t>
            </a:r>
          </a:p>
          <a:p>
            <a:pPr>
              <a:lnSpc>
                <a:spcPct val="120000"/>
              </a:lnSpc>
            </a:pPr>
            <a:r>
              <a:rPr lang="da-DK" sz="900" dirty="0"/>
              <a:t>Tænk nu på en situation hvor du virkelig oplevede at være medfølende over for en anden. Hold fokus på din erindring om at være medfølende, uden at blive grebet af den andens lidelse. Bare læg mærke til din egen oplevelse af at være medfølende, af hvordan det var at være dig i den situation. Prøv at lægge mærke til hvordan det føles i kroppen. Giv så slip på erindringen.</a:t>
            </a:r>
          </a:p>
          <a:p>
            <a:pPr>
              <a:lnSpc>
                <a:spcPct val="120000"/>
              </a:lnSpc>
            </a:pPr>
            <a:r>
              <a:rPr lang="da-DK" sz="900" dirty="0"/>
              <a:t>Forestil dig nu den mest medfølende udgave af dig, du kan forestille dig, den bedst tænkelige udgave af dig. Prøv at se dig selv for dig og forestil dig , hvordan du vil gå og stå, hvis du var denne bedst tænkelige udgave af dig. Tænk over hvilke egenskaber ved medfølelse, det er vigtig for dig at have som medfølende selv.</a:t>
            </a:r>
          </a:p>
          <a:p>
            <a:pPr>
              <a:lnSpc>
                <a:spcPct val="120000"/>
              </a:lnSpc>
            </a:pPr>
            <a:r>
              <a:rPr lang="da-DK" sz="900" dirty="0"/>
              <a:t> Og prøv så lige som en skuespiller, at forestille dig, at du er denne bedst tænkelige udgave af dig.</a:t>
            </a:r>
          </a:p>
          <a:p>
            <a:pPr>
              <a:lnSpc>
                <a:spcPct val="120000"/>
              </a:lnSpc>
            </a:pPr>
            <a:r>
              <a:rPr lang="da-DK" sz="900" dirty="0"/>
              <a:t>Forestil dig at have stor varme, engagement og omsorg, og bare læg mærke til hvordan det er, hvordan det føles i kroppen.</a:t>
            </a:r>
          </a:p>
          <a:p>
            <a:pPr>
              <a:lnSpc>
                <a:spcPct val="120000"/>
              </a:lnSpc>
            </a:pPr>
            <a:r>
              <a:rPr lang="da-DK" sz="900" dirty="0"/>
              <a:t>Forestil dig hvordan det er at have stor styrke, at have mod og autoritet, og bare læg mærke til hvordan det er, hvordan det føles i  kroppen. </a:t>
            </a:r>
          </a:p>
          <a:p>
            <a:pPr>
              <a:lnSpc>
                <a:spcPct val="120000"/>
              </a:lnSpc>
            </a:pPr>
            <a:r>
              <a:rPr lang="da-DK" sz="900" dirty="0"/>
              <a:t>Forestil dig hvordan det er, at have en ikke dømmende holdning, at du virkelig har stor tolerance og rummelighed både over for dig selv om andre, og læg mærke til hvordan det er. Hvordan det føles i kroppen at have en ikke dømmende holdning.</a:t>
            </a:r>
          </a:p>
          <a:p>
            <a:pPr>
              <a:lnSpc>
                <a:spcPct val="120000"/>
              </a:lnSpc>
            </a:pPr>
            <a:r>
              <a:rPr lang="da-DK" sz="900" dirty="0"/>
              <a:t>Forestil dig at have stor visdom, og at du virkelig kan bruge al din viden og al din  indsigt til at møde de udfordringer, vi har som mennesker .</a:t>
            </a:r>
          </a:p>
          <a:p>
            <a:pPr>
              <a:lnSpc>
                <a:spcPct val="120000"/>
              </a:lnSpc>
            </a:pPr>
            <a:r>
              <a:rPr lang="da-DK" sz="900" dirty="0"/>
              <a:t>Tillad dig selv at gå helt ind i rollen og virkelig lægge mærke til, hvordan det er at have varme, engagement, mod, styrke, en  ikke-dømmende holdning og visdom. </a:t>
            </a:r>
          </a:p>
          <a:p>
            <a:pPr>
              <a:lnSpc>
                <a:spcPct val="120000"/>
              </a:lnSpc>
            </a:pPr>
            <a:r>
              <a:rPr lang="da-DK" sz="900" dirty="0"/>
              <a:t>Tænk over, hvordan det er at være en person, der kan tilgive og ikke bærer nag</a:t>
            </a:r>
          </a:p>
          <a:p>
            <a:pPr>
              <a:lnSpc>
                <a:spcPct val="120000"/>
              </a:lnSpc>
            </a:pPr>
            <a:r>
              <a:rPr lang="da-DK" sz="900" dirty="0"/>
              <a:t>Tænk på de egenskaber ved medfølelse, som du virkelig værdsætter, og forestil dig, at du har dem, og læg mærke til hvordan det er.</a:t>
            </a:r>
          </a:p>
          <a:p>
            <a:pPr>
              <a:lnSpc>
                <a:spcPct val="120000"/>
              </a:lnSpc>
            </a:pPr>
            <a:r>
              <a:rPr lang="da-DK" sz="900" dirty="0"/>
              <a:t>Giv dig  selv lov til at blive denne bedst tænkelige, mest medfølende udgave af dig.</a:t>
            </a:r>
          </a:p>
          <a:p>
            <a:pPr>
              <a:lnSpc>
                <a:spcPct val="120000"/>
              </a:lnSpc>
            </a:pPr>
            <a:r>
              <a:rPr lang="da-DK" sz="900" dirty="0"/>
              <a:t>Vid at du kan vende tilbage til denne position, når du ønsker det, og prøv at holde fast i fornemmelsen, når du om lidt  går ud af øvelsen.</a:t>
            </a:r>
          </a:p>
          <a:p>
            <a:pPr>
              <a:lnSpc>
                <a:spcPct val="120000"/>
              </a:lnSpc>
            </a:pPr>
            <a:r>
              <a:rPr lang="da-DK" sz="900" dirty="0"/>
              <a:t>Vend opmærksomheden tilbage til åndedrættet og det lille smil.</a:t>
            </a:r>
          </a:p>
          <a:p>
            <a:pPr>
              <a:lnSpc>
                <a:spcPct val="120000"/>
              </a:lnSpc>
            </a:pPr>
            <a:r>
              <a:rPr lang="da-DK" sz="900" dirty="0"/>
              <a:t>Gør dig klar til at komme ud igen.</a:t>
            </a:r>
          </a:p>
        </p:txBody>
      </p:sp>
      <p:sp>
        <p:nvSpPr>
          <p:cNvPr id="5" name="Pladsholder til sidefod 4"/>
          <p:cNvSpPr>
            <a:spLocks noGrp="1"/>
          </p:cNvSpPr>
          <p:nvPr>
            <p:ph type="ftr" sz="quarter" idx="11"/>
          </p:nvPr>
        </p:nvSpPr>
        <p:spPr/>
        <p:txBody>
          <a:bodyPr/>
          <a:lstStyle/>
          <a:p>
            <a:pPr defTabSz="457200"/>
            <a:r>
              <a:rPr lang="da-DK">
                <a:solidFill>
                  <a:prstClr val="white"/>
                </a:solidFill>
                <a:latin typeface="Calibri"/>
              </a:rPr>
              <a:t>Lena Højgård Isager www.pkf.name</a:t>
            </a:r>
          </a:p>
        </p:txBody>
      </p:sp>
      <p:sp>
        <p:nvSpPr>
          <p:cNvPr id="8" name="AutoShape 2" descr="ue.png"/>
          <p:cNvSpPr>
            <a:spLocks noChangeAspect="1" noChangeArrowheads="1"/>
          </p:cNvSpPr>
          <p:nvPr/>
        </p:nvSpPr>
        <p:spPr bwMode="auto">
          <a:xfrm>
            <a:off x="152400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a:endParaRPr lang="da-DK">
              <a:solidFill>
                <a:prstClr val="black"/>
              </a:solidFill>
              <a:latin typeface="Calibri"/>
            </a:endParaRPr>
          </a:p>
        </p:txBody>
      </p:sp>
    </p:spTree>
    <p:extLst>
      <p:ext uri="{BB962C8B-B14F-4D97-AF65-F5344CB8AC3E}">
        <p14:creationId xmlns:p14="http://schemas.microsoft.com/office/powerpoint/2010/main" val="85843123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solidFill>
                  <a:srgbClr val="F8E950"/>
                </a:solidFill>
              </a:rPr>
              <a:t>Øvelse parvis</a:t>
            </a:r>
          </a:p>
        </p:txBody>
      </p:sp>
      <p:sp>
        <p:nvSpPr>
          <p:cNvPr id="3" name="Pladsholder til indhold 2"/>
          <p:cNvSpPr>
            <a:spLocks noGrp="1"/>
          </p:cNvSpPr>
          <p:nvPr>
            <p:ph idx="1"/>
          </p:nvPr>
        </p:nvSpPr>
        <p:spPr/>
        <p:txBody>
          <a:bodyPr/>
          <a:lstStyle/>
          <a:p>
            <a:r>
              <a:rPr lang="da-DK">
                <a:solidFill>
                  <a:srgbClr val="FFFFFF"/>
                </a:solidFill>
              </a:rPr>
              <a:t>Guid hinanden igennem medfølende selv</a:t>
            </a:r>
          </a:p>
          <a:p>
            <a:r>
              <a:rPr lang="da-DK">
                <a:solidFill>
                  <a:srgbClr val="FFFFFF"/>
                </a:solidFill>
              </a:rPr>
              <a:t>Brug 10-15 min på hver guidning</a:t>
            </a:r>
          </a:p>
          <a:p>
            <a:r>
              <a:rPr lang="da-DK">
                <a:solidFill>
                  <a:srgbClr val="FFFFFF"/>
                </a:solidFill>
              </a:rPr>
              <a:t>Giv hinanden venlig feedback, dvs. hvad var rart, godt, interessant. Hvad ville du måske godt have haft mere af? Fx et lidt roligere tempo </a:t>
            </a:r>
          </a:p>
          <a:p>
            <a:endParaRPr lang="da-DK">
              <a:solidFill>
                <a:srgbClr val="FFFFFF"/>
              </a:solidFill>
            </a:endParaRPr>
          </a:p>
          <a:p>
            <a:r>
              <a:rPr lang="da-DK" sz="2000">
                <a:solidFill>
                  <a:srgbClr val="FFFFFF"/>
                </a:solidFill>
              </a:rPr>
              <a:t>( Ingen kritiske bemærkninger som fx det gik lidt for stærkt!)</a:t>
            </a:r>
          </a:p>
        </p:txBody>
      </p:sp>
      <p:sp>
        <p:nvSpPr>
          <p:cNvPr id="6" name="Pladsholder til sidefod 5"/>
          <p:cNvSpPr>
            <a:spLocks noGrp="1"/>
          </p:cNvSpPr>
          <p:nvPr>
            <p:ph type="ftr" sz="quarter" idx="11"/>
          </p:nvPr>
        </p:nvSpPr>
        <p:spPr/>
        <p:txBody>
          <a:bodyPr/>
          <a:lstStyle/>
          <a:p>
            <a:pPr defTabSz="457200"/>
            <a:r>
              <a:rPr lang="da-DK">
                <a:solidFill>
                  <a:prstClr val="white"/>
                </a:solidFill>
                <a:latin typeface="Calibri"/>
              </a:rPr>
              <a:t>Lena Højgård Isager www.pkf.name</a:t>
            </a:r>
          </a:p>
        </p:txBody>
      </p:sp>
    </p:spTree>
    <p:extLst>
      <p:ext uri="{BB962C8B-B14F-4D97-AF65-F5344CB8AC3E}">
        <p14:creationId xmlns:p14="http://schemas.microsoft.com/office/powerpoint/2010/main" val="305857055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48E76C8C-82A6-0447-865E-EF423AB36E03}"/>
              </a:ext>
            </a:extLst>
          </p:cNvPr>
          <p:cNvSpPr>
            <a:spLocks noGrp="1"/>
          </p:cNvSpPr>
          <p:nvPr>
            <p:ph type="title"/>
          </p:nvPr>
        </p:nvSpPr>
        <p:spPr/>
        <p:txBody>
          <a:bodyPr/>
          <a:lstStyle/>
          <a:p>
            <a:r>
              <a:rPr lang="da-DK" dirty="0"/>
              <a:t>Frygt - blokering - modstand</a:t>
            </a:r>
          </a:p>
        </p:txBody>
      </p:sp>
      <p:sp>
        <p:nvSpPr>
          <p:cNvPr id="9" name="Pladsholder til indhold 8">
            <a:extLst>
              <a:ext uri="{FF2B5EF4-FFF2-40B4-BE49-F238E27FC236}">
                <a16:creationId xmlns:a16="http://schemas.microsoft.com/office/drawing/2014/main" id="{0700B07F-D3DE-3C42-92B2-8EA6325BEB1B}"/>
              </a:ext>
            </a:extLst>
          </p:cNvPr>
          <p:cNvSpPr>
            <a:spLocks noGrp="1"/>
          </p:cNvSpPr>
          <p:nvPr>
            <p:ph idx="1"/>
          </p:nvPr>
        </p:nvSpPr>
        <p:spPr/>
        <p:txBody>
          <a:bodyPr>
            <a:normAutofit fontScale="77500" lnSpcReduction="20000"/>
          </a:bodyPr>
          <a:lstStyle/>
          <a:p>
            <a:r>
              <a:rPr lang="da-DK" dirty="0"/>
              <a:t>Frygt:</a:t>
            </a:r>
          </a:p>
          <a:p>
            <a:pPr lvl="1"/>
            <a:r>
              <a:rPr lang="da-DK" dirty="0"/>
              <a:t>Frygten </a:t>
            </a:r>
            <a:r>
              <a:rPr lang="da-DK"/>
              <a:t>kommer af, </a:t>
            </a:r>
            <a:r>
              <a:rPr lang="da-DK" dirty="0"/>
              <a:t>at man ønsker at være medfølende, men frygter konsekvenser </a:t>
            </a:r>
            <a:r>
              <a:rPr lang="da-DK"/>
              <a:t>som fx. </a:t>
            </a:r>
            <a:r>
              <a:rPr lang="da-DK" dirty="0"/>
              <a:t>at blive overvældet af svære følelser</a:t>
            </a:r>
          </a:p>
          <a:p>
            <a:pPr marL="514350" indent="-457200"/>
            <a:r>
              <a:rPr lang="da-DK" dirty="0"/>
              <a:t>Blokering:</a:t>
            </a:r>
          </a:p>
          <a:p>
            <a:pPr marL="914400" lvl="1" indent="-457200"/>
            <a:r>
              <a:rPr lang="da-DK" dirty="0"/>
              <a:t>Blokeringer er, når vi gerne vil være medfølende, men ikke har mulighed for det eller er usikre på, hvad vi skal gøre</a:t>
            </a:r>
          </a:p>
          <a:p>
            <a:pPr marL="514350" indent="-457200"/>
            <a:r>
              <a:rPr lang="da-DK" dirty="0"/>
              <a:t>Modstand:</a:t>
            </a:r>
          </a:p>
          <a:p>
            <a:pPr marL="914400" lvl="1" indent="-457200"/>
            <a:r>
              <a:rPr lang="da-DK" dirty="0"/>
              <a:t>Modstand er, når vi ikke er bange for at være medfølende og vi kunne gøre det, men vi opfatter det som for dyrt for os. FX hvis vi ikke ønsker at betale vores skat for at støtte de fattige eller svage, eller ikke ønsker immigranter i vores samfund. </a:t>
            </a:r>
          </a:p>
          <a:p>
            <a:pPr marL="914400" lvl="1" indent="-457200"/>
            <a:endParaRPr lang="da-DK" dirty="0"/>
          </a:p>
          <a:p>
            <a:pPr marL="514350" indent="-457200"/>
            <a:r>
              <a:rPr lang="da-DK" sz="1700" dirty="0"/>
              <a:t>Fra artikel: </a:t>
            </a:r>
            <a:r>
              <a:rPr lang="da-DK" sz="1700" u="sng" dirty="0">
                <a:hlinkClick r:id="rId2"/>
              </a:rPr>
              <a:t>https://blogs.scientificamerican.com/beautiful-minds/the-evolution-and-cultivation-of-compassion-for-the-dark-side-a-q-a-with-paul-gilbert</a:t>
            </a:r>
            <a:r>
              <a:rPr lang="da-DK" u="sng" dirty="0">
                <a:hlinkClick r:id="rId2"/>
              </a:rPr>
              <a:t>/</a:t>
            </a:r>
            <a:endParaRPr lang="da-DK" dirty="0"/>
          </a:p>
        </p:txBody>
      </p:sp>
    </p:spTree>
    <p:extLst>
      <p:ext uri="{BB962C8B-B14F-4D97-AF65-F5344CB8AC3E}">
        <p14:creationId xmlns:p14="http://schemas.microsoft.com/office/powerpoint/2010/main" val="123453632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a:bodyPr>
          <a:lstStyle/>
          <a:p>
            <a:r>
              <a:rPr lang="da-DK" sz="4000">
                <a:solidFill>
                  <a:srgbClr val="F8E950"/>
                </a:solidFill>
              </a:rPr>
              <a:t>Refleksioner og hjemmearbejde</a:t>
            </a:r>
          </a:p>
        </p:txBody>
      </p:sp>
      <p:sp>
        <p:nvSpPr>
          <p:cNvPr id="5" name="Pladsholder til indhold 4"/>
          <p:cNvSpPr>
            <a:spLocks noGrp="1"/>
          </p:cNvSpPr>
          <p:nvPr>
            <p:ph idx="1"/>
          </p:nvPr>
        </p:nvSpPr>
        <p:spPr/>
        <p:txBody>
          <a:bodyPr>
            <a:normAutofit fontScale="92500" lnSpcReduction="20000"/>
          </a:bodyPr>
          <a:lstStyle/>
          <a:p>
            <a:pPr marL="0" indent="0">
              <a:buNone/>
            </a:pPr>
            <a:r>
              <a:rPr lang="da-DK">
                <a:solidFill>
                  <a:srgbClr val="FFFFFF"/>
                </a:solidFill>
              </a:rPr>
              <a:t>Fælles: Hvad er de vigtigste pointer fra dagene?</a:t>
            </a:r>
          </a:p>
          <a:p>
            <a:endParaRPr lang="da-DK">
              <a:solidFill>
                <a:srgbClr val="FFFFFF"/>
              </a:solidFill>
            </a:endParaRPr>
          </a:p>
          <a:p>
            <a:pPr marL="0" indent="0">
              <a:buNone/>
            </a:pPr>
            <a:r>
              <a:rPr lang="da-DK">
                <a:solidFill>
                  <a:srgbClr val="FFFFFF"/>
                </a:solidFill>
              </a:rPr>
              <a:t>Parvis: Plan for hjemmearbejde:</a:t>
            </a:r>
          </a:p>
          <a:p>
            <a:pPr marL="0" indent="0">
              <a:buNone/>
            </a:pPr>
            <a:r>
              <a:rPr lang="da-DK" sz="2000">
                <a:solidFill>
                  <a:srgbClr val="FFFFFF"/>
                </a:solidFill>
              </a:rPr>
              <a:t>Hvordan vil </a:t>
            </a:r>
            <a:r>
              <a:rPr lang="da-DK" sz="2000" b="1">
                <a:solidFill>
                  <a:srgbClr val="FFFFFF"/>
                </a:solidFill>
              </a:rPr>
              <a:t>I</a:t>
            </a:r>
            <a:r>
              <a:rPr lang="da-DK" sz="2000">
                <a:solidFill>
                  <a:srgbClr val="FFFFFF"/>
                </a:solidFill>
              </a:rPr>
              <a:t> arbejde med den medfølelsesfokuserede tilgang indtil næste gang?</a:t>
            </a:r>
          </a:p>
          <a:p>
            <a:pPr marL="0" indent="0">
              <a:buNone/>
            </a:pPr>
            <a:endParaRPr lang="da-DK" sz="2000">
              <a:solidFill>
                <a:srgbClr val="FFFFFF"/>
              </a:solidFill>
            </a:endParaRPr>
          </a:p>
          <a:p>
            <a:r>
              <a:rPr lang="da-DK" sz="2000">
                <a:solidFill>
                  <a:srgbClr val="FFFFFF"/>
                </a:solidFill>
              </a:rPr>
              <a:t>Personligt arbejde:		Hvilke øvelser?</a:t>
            </a:r>
          </a:p>
          <a:p>
            <a:pPr marL="2743200" lvl="6" indent="0">
              <a:buNone/>
            </a:pPr>
            <a:r>
              <a:rPr lang="da-DK">
                <a:solidFill>
                  <a:srgbClr val="FFFFFF"/>
                </a:solidFill>
              </a:rPr>
              <a:t>Hvor ofte og hvornår?</a:t>
            </a:r>
          </a:p>
          <a:p>
            <a:pPr marL="0" indent="0">
              <a:buNone/>
            </a:pPr>
            <a:endParaRPr lang="da-DK">
              <a:solidFill>
                <a:srgbClr val="FFFFFF"/>
              </a:solidFill>
            </a:endParaRPr>
          </a:p>
          <a:p>
            <a:r>
              <a:rPr lang="da-DK" sz="2000">
                <a:solidFill>
                  <a:srgbClr val="FFFFFF"/>
                </a:solidFill>
              </a:rPr>
              <a:t>Klientarbejde:			Hvilke plancher, øvelser, modeller?</a:t>
            </a:r>
          </a:p>
          <a:p>
            <a:pPr marL="2743200" lvl="6" indent="0">
              <a:buNone/>
            </a:pPr>
            <a:r>
              <a:rPr lang="da-DK">
                <a:solidFill>
                  <a:srgbClr val="FFFFFF"/>
                </a:solidFill>
              </a:rPr>
              <a:t>Hvem? Find mindst 3 klienter.</a:t>
            </a:r>
          </a:p>
          <a:p>
            <a:pPr marL="2743200" lvl="6" indent="0">
              <a:buNone/>
            </a:pPr>
            <a:endParaRPr lang="da-DK">
              <a:solidFill>
                <a:srgbClr val="FFFFFF"/>
              </a:solidFill>
            </a:endParaRPr>
          </a:p>
          <a:p>
            <a:r>
              <a:rPr lang="da-DK" sz="2100">
                <a:solidFill>
                  <a:srgbClr val="FFFFFF"/>
                </a:solidFill>
              </a:rPr>
              <a:t>Træning:				Sammen med hvem?</a:t>
            </a:r>
          </a:p>
          <a:p>
            <a:pPr marL="2286000" lvl="5" indent="0">
              <a:buNone/>
            </a:pPr>
            <a:r>
              <a:rPr lang="da-DK">
                <a:solidFill>
                  <a:srgbClr val="FFFFFF"/>
                </a:solidFill>
              </a:rPr>
              <a:t>	Hvornår?</a:t>
            </a:r>
          </a:p>
          <a:p>
            <a:pPr marL="0" indent="0">
              <a:buNone/>
            </a:pPr>
            <a:endParaRPr lang="da-DK">
              <a:solidFill>
                <a:srgbClr val="FFFFFF"/>
              </a:solidFill>
            </a:endParaRPr>
          </a:p>
        </p:txBody>
      </p:sp>
      <p:sp>
        <p:nvSpPr>
          <p:cNvPr id="7" name="Pladsholder til sidefod 6"/>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193281631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81200" y="733095"/>
            <a:ext cx="7102699" cy="828000"/>
          </a:xfrm>
        </p:spPr>
        <p:txBody>
          <a:bodyPr>
            <a:noAutofit/>
          </a:bodyPr>
          <a:lstStyle/>
          <a:p>
            <a:pPr>
              <a:lnSpc>
                <a:spcPct val="90000"/>
              </a:lnSpc>
            </a:pPr>
            <a:r>
              <a:rPr lang="da-DK" sz="4000">
                <a:solidFill>
                  <a:srgbClr val="F8E950"/>
                </a:solidFill>
              </a:rPr>
              <a:t>Introduktion til en medfølelsesfokuseret tilgang </a:t>
            </a:r>
            <a:br>
              <a:rPr lang="da-DK" sz="4000">
                <a:solidFill>
                  <a:srgbClr val="F8E950"/>
                </a:solidFill>
              </a:rPr>
            </a:br>
            <a:endParaRPr lang="da-DK" sz="4000">
              <a:solidFill>
                <a:srgbClr val="F8E950"/>
              </a:solidFill>
            </a:endParaRPr>
          </a:p>
        </p:txBody>
      </p:sp>
      <p:sp>
        <p:nvSpPr>
          <p:cNvPr id="3" name="Pladsholder til indhold 2"/>
          <p:cNvSpPr>
            <a:spLocks noGrp="1"/>
          </p:cNvSpPr>
          <p:nvPr>
            <p:ph idx="1"/>
          </p:nvPr>
        </p:nvSpPr>
        <p:spPr>
          <a:xfrm>
            <a:off x="1981200" y="1955801"/>
            <a:ext cx="8229600" cy="4525963"/>
          </a:xfrm>
        </p:spPr>
        <p:txBody>
          <a:bodyPr>
            <a:normAutofit/>
          </a:bodyPr>
          <a:lstStyle/>
          <a:p>
            <a:pPr marL="0" indent="0">
              <a:lnSpc>
                <a:spcPct val="90000"/>
              </a:lnSpc>
              <a:buNone/>
            </a:pPr>
            <a:r>
              <a:rPr lang="da-DK" sz="2400" dirty="0">
                <a:solidFill>
                  <a:srgbClr val="FFFFFF"/>
                </a:solidFill>
              </a:rPr>
              <a:t>Dag 3.: </a:t>
            </a:r>
          </a:p>
          <a:p>
            <a:pPr marL="0" indent="0">
              <a:lnSpc>
                <a:spcPct val="90000"/>
              </a:lnSpc>
              <a:buNone/>
            </a:pPr>
            <a:r>
              <a:rPr lang="da-DK" sz="2400" dirty="0">
                <a:solidFill>
                  <a:srgbClr val="FFFFFF"/>
                </a:solidFill>
              </a:rPr>
              <a:t>10.00-12.00	Opsamling af hjemmearbejde</a:t>
            </a:r>
          </a:p>
          <a:p>
            <a:pPr marL="0" indent="0">
              <a:lnSpc>
                <a:spcPct val="90000"/>
              </a:lnSpc>
              <a:buNone/>
            </a:pPr>
            <a:r>
              <a:rPr lang="da-DK" sz="2400" dirty="0">
                <a:solidFill>
                  <a:srgbClr val="FFFFFF"/>
                </a:solidFill>
              </a:rPr>
              <a:t>				Skam				</a:t>
            </a:r>
          </a:p>
          <a:p>
            <a:pPr marL="0" indent="0">
              <a:lnSpc>
                <a:spcPct val="90000"/>
              </a:lnSpc>
              <a:buNone/>
            </a:pPr>
            <a:r>
              <a:rPr lang="da-DK" sz="2400" dirty="0">
                <a:solidFill>
                  <a:srgbClr val="FFFFFF"/>
                </a:solidFill>
              </a:rPr>
              <a:t>12.00-12.45	Frokost</a:t>
            </a:r>
          </a:p>
          <a:p>
            <a:pPr marL="0" indent="0">
              <a:lnSpc>
                <a:spcPct val="90000"/>
              </a:lnSpc>
              <a:buNone/>
            </a:pPr>
            <a:r>
              <a:rPr lang="da-DK" sz="2400" dirty="0">
                <a:solidFill>
                  <a:srgbClr val="FFFFFF"/>
                </a:solidFill>
              </a:rPr>
              <a:t>12.45-16.00	Funktionsanalyse af følelserne</a:t>
            </a:r>
          </a:p>
          <a:p>
            <a:pPr marL="0" indent="0">
              <a:lnSpc>
                <a:spcPct val="90000"/>
              </a:lnSpc>
              <a:buNone/>
            </a:pPr>
            <a:r>
              <a:rPr lang="da-DK" sz="2400" dirty="0">
                <a:solidFill>
                  <a:srgbClr val="FFFFFF"/>
                </a:solidFill>
              </a:rPr>
              <a:t>				Kritisk selv funktionsanalyse</a:t>
            </a:r>
          </a:p>
          <a:p>
            <a:pPr marL="0" indent="0">
              <a:lnSpc>
                <a:spcPct val="90000"/>
              </a:lnSpc>
              <a:buNone/>
            </a:pPr>
            <a:r>
              <a:rPr lang="da-DK" sz="2400" dirty="0">
                <a:solidFill>
                  <a:srgbClr val="FFFFFF"/>
                </a:solidFill>
              </a:rPr>
              <a:t>				Evt. Edderkoppen</a:t>
            </a:r>
          </a:p>
          <a:p>
            <a:pPr marL="0" indent="0">
              <a:lnSpc>
                <a:spcPct val="90000"/>
              </a:lnSpc>
              <a:buNone/>
            </a:pPr>
            <a:r>
              <a:rPr lang="da-DK" sz="2400" dirty="0">
                <a:solidFill>
                  <a:srgbClr val="FFFFFF"/>
                </a:solidFill>
              </a:rPr>
              <a:t>				Evaluering.				</a:t>
            </a:r>
            <a:endParaRPr lang="da-DK" dirty="0">
              <a:solidFill>
                <a:srgbClr val="FFFFFF"/>
              </a:solidFill>
            </a:endParaRPr>
          </a:p>
          <a:p>
            <a:pPr>
              <a:lnSpc>
                <a:spcPct val="90000"/>
              </a:lnSpc>
              <a:buFont typeface="Arial" charset="0"/>
              <a:buNone/>
            </a:pPr>
            <a:endParaRPr lang="da-DK" dirty="0">
              <a:solidFill>
                <a:srgbClr val="FFFFFF"/>
              </a:solidFill>
            </a:endParaRPr>
          </a:p>
        </p:txBody>
      </p:sp>
      <p:sp>
        <p:nvSpPr>
          <p:cNvPr id="6" name="Pladsholder til sidefod 5"/>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20748999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600">
                <a:solidFill>
                  <a:srgbClr val="F8E950"/>
                </a:solidFill>
              </a:rPr>
              <a:t>Skam som vedligeholdende faktor</a:t>
            </a:r>
          </a:p>
        </p:txBody>
      </p:sp>
      <p:sp>
        <p:nvSpPr>
          <p:cNvPr id="3" name="Pladsholder til indhold 2"/>
          <p:cNvSpPr>
            <a:spLocks noGrp="1"/>
          </p:cNvSpPr>
          <p:nvPr>
            <p:ph idx="1"/>
          </p:nvPr>
        </p:nvSpPr>
        <p:spPr/>
        <p:txBody>
          <a:bodyPr>
            <a:normAutofit fontScale="92500"/>
          </a:bodyPr>
          <a:lstStyle/>
          <a:p>
            <a:r>
              <a:rPr lang="da-DK">
                <a:solidFill>
                  <a:srgbClr val="FFFFFF"/>
                </a:solidFill>
              </a:rPr>
              <a:t>Når vi skammer os og bliver selvkritiske eller kritiske over for andre er det rigtig svært at ændre på en uhensigtsmæssig adfærd</a:t>
            </a:r>
          </a:p>
          <a:p>
            <a:r>
              <a:rPr lang="da-DK">
                <a:solidFill>
                  <a:srgbClr val="FFFFFF"/>
                </a:solidFill>
              </a:rPr>
              <a:t>Hvis andre også er kritiske eller vi fornemmer deres kritik, bliver det næste umuligt</a:t>
            </a:r>
          </a:p>
          <a:p>
            <a:r>
              <a:rPr lang="da-DK">
                <a:solidFill>
                  <a:srgbClr val="FFFFFF"/>
                </a:solidFill>
              </a:rPr>
              <a:t>Vi sidder fast i trusselsfokus og er optaget af at komme i sikkerhed / beskytte os f.eks. ved at:</a:t>
            </a:r>
          </a:p>
          <a:p>
            <a:pPr marL="457200" lvl="1" indent="0">
              <a:buNone/>
            </a:pPr>
            <a:r>
              <a:rPr lang="da-DK">
                <a:solidFill>
                  <a:srgbClr val="FFFFFF"/>
                </a:solidFill>
              </a:rPr>
              <a:t> – negligere adfærdens omfang eller farlighed</a:t>
            </a:r>
          </a:p>
          <a:p>
            <a:pPr marL="457200" lvl="1" indent="0">
              <a:buNone/>
            </a:pPr>
            <a:r>
              <a:rPr lang="da-DK">
                <a:solidFill>
                  <a:srgbClr val="FFFFFF"/>
                </a:solidFill>
              </a:rPr>
              <a:t> – forsvare vores ret til at have vores vaner i fred</a:t>
            </a:r>
          </a:p>
          <a:p>
            <a:pPr marL="457200" lvl="1" indent="0">
              <a:buNone/>
            </a:pPr>
            <a:r>
              <a:rPr lang="da-DK">
                <a:solidFill>
                  <a:srgbClr val="FFFFFF"/>
                </a:solidFill>
              </a:rPr>
              <a:t> – blive opgivende og magtesløse overfor vanen</a:t>
            </a:r>
          </a:p>
        </p:txBody>
      </p:sp>
      <p:sp>
        <p:nvSpPr>
          <p:cNvPr id="5" name="Pladsholder til sidefod 4"/>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26211500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8E2A47-08A8-1F46-8AEC-FE020CA3A47E}"/>
              </a:ext>
            </a:extLst>
          </p:cNvPr>
          <p:cNvSpPr>
            <a:spLocks noGrp="1"/>
          </p:cNvSpPr>
          <p:nvPr>
            <p:ph type="title"/>
          </p:nvPr>
        </p:nvSpPr>
        <p:spPr/>
        <p:txBody>
          <a:bodyPr/>
          <a:lstStyle/>
          <a:p>
            <a:r>
              <a:rPr lang="da-DK" dirty="0">
                <a:solidFill>
                  <a:srgbClr val="F8E950"/>
                </a:solidFill>
              </a:rPr>
              <a:t>Undersøgelse af medfølelse</a:t>
            </a:r>
          </a:p>
        </p:txBody>
      </p:sp>
      <p:sp>
        <p:nvSpPr>
          <p:cNvPr id="3" name="Pladsholder til indhold 2">
            <a:extLst>
              <a:ext uri="{FF2B5EF4-FFF2-40B4-BE49-F238E27FC236}">
                <a16:creationId xmlns:a16="http://schemas.microsoft.com/office/drawing/2014/main" id="{01AD3A65-1130-ED4D-AEFB-2272EA46C3FB}"/>
              </a:ext>
            </a:extLst>
          </p:cNvPr>
          <p:cNvSpPr>
            <a:spLocks noGrp="1"/>
          </p:cNvSpPr>
          <p:nvPr>
            <p:ph idx="1"/>
          </p:nvPr>
        </p:nvSpPr>
        <p:spPr/>
        <p:txBody>
          <a:bodyPr>
            <a:normAutofit fontScale="92500" lnSpcReduction="10000"/>
          </a:bodyPr>
          <a:lstStyle/>
          <a:p>
            <a:r>
              <a:rPr lang="da-DK" b="1" dirty="0" err="1"/>
              <a:t>Guided</a:t>
            </a:r>
            <a:r>
              <a:rPr lang="da-DK" b="1" dirty="0"/>
              <a:t> </a:t>
            </a:r>
            <a:r>
              <a:rPr lang="da-DK" b="1" dirty="0" err="1"/>
              <a:t>discovery</a:t>
            </a:r>
            <a:r>
              <a:rPr lang="da-DK" b="1" dirty="0"/>
              <a:t>:</a:t>
            </a:r>
          </a:p>
          <a:p>
            <a:r>
              <a:rPr lang="da-DK" dirty="0"/>
              <a:t>Tænk på en situation, hvor du har været hjælpsom over for en anden</a:t>
            </a:r>
          </a:p>
          <a:p>
            <a:r>
              <a:rPr lang="da-DK" dirty="0"/>
              <a:t>Motivation</a:t>
            </a:r>
          </a:p>
          <a:p>
            <a:r>
              <a:rPr lang="da-DK" dirty="0"/>
              <a:t>Tænkning</a:t>
            </a:r>
          </a:p>
          <a:p>
            <a:r>
              <a:rPr lang="da-DK" dirty="0"/>
              <a:t>Kropsposition og følelser</a:t>
            </a:r>
          </a:p>
          <a:p>
            <a:r>
              <a:rPr lang="da-DK" dirty="0"/>
              <a:t>Adfærd</a:t>
            </a:r>
          </a:p>
          <a:p>
            <a:r>
              <a:rPr lang="da-DK" dirty="0"/>
              <a:t>Intension/ behov</a:t>
            </a:r>
          </a:p>
          <a:p>
            <a:r>
              <a:rPr lang="da-DK" b="1" dirty="0"/>
              <a:t>Op at gå og stå som denne version </a:t>
            </a:r>
          </a:p>
        </p:txBody>
      </p:sp>
      <p:sp>
        <p:nvSpPr>
          <p:cNvPr id="4" name="Pladsholder til sidefod 3">
            <a:extLst>
              <a:ext uri="{FF2B5EF4-FFF2-40B4-BE49-F238E27FC236}">
                <a16:creationId xmlns:a16="http://schemas.microsoft.com/office/drawing/2014/main" id="{5194407F-AFDA-BD4E-9CE1-CA7172B20781}"/>
              </a:ext>
            </a:extLst>
          </p:cNvPr>
          <p:cNvSpPr>
            <a:spLocks noGrp="1"/>
          </p:cNvSpPr>
          <p:nvPr>
            <p:ph type="ftr" sz="quarter" idx="11"/>
          </p:nvPr>
        </p:nvSpPr>
        <p:spPr/>
        <p:txBody>
          <a:bodyPr/>
          <a:lstStyle/>
          <a:p>
            <a:r>
              <a:rPr lang="da-DK"/>
              <a:t>Lena Højgård Isager www.pkf.name</a:t>
            </a:r>
          </a:p>
        </p:txBody>
      </p:sp>
    </p:spTree>
    <p:extLst>
      <p:ext uri="{BB962C8B-B14F-4D97-AF65-F5344CB8AC3E}">
        <p14:creationId xmlns:p14="http://schemas.microsoft.com/office/powerpoint/2010/main" val="329080355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noGrp="1" noChangeArrowheads="1"/>
          </p:cNvSpPr>
          <p:nvPr>
            <p:ph type="title"/>
          </p:nvPr>
        </p:nvSpPr>
        <p:spPr/>
        <p:txBody>
          <a:bodyPr vert="horz" lIns="91440" tIns="45720" rIns="96382" bIns="45720" rtlCol="0" anchor="ctr">
            <a:normAutofit/>
          </a:bodyPr>
          <a:lstStyle/>
          <a:p>
            <a:pPr marL="35899">
              <a:defRPr/>
            </a:pPr>
            <a:r>
              <a:rPr lang="en-US" sz="4000" dirty="0" err="1">
                <a:solidFill>
                  <a:srgbClr val="F8E950"/>
                </a:solidFill>
              </a:rPr>
              <a:t>Analyse</a:t>
            </a:r>
            <a:r>
              <a:rPr lang="en-US" sz="4000" dirty="0">
                <a:solidFill>
                  <a:srgbClr val="F8E950"/>
                </a:solidFill>
              </a:rPr>
              <a:t> </a:t>
            </a:r>
            <a:r>
              <a:rPr lang="en-US" sz="4000" dirty="0" err="1">
                <a:solidFill>
                  <a:srgbClr val="F8E950"/>
                </a:solidFill>
              </a:rPr>
              <a:t>af</a:t>
            </a:r>
            <a:r>
              <a:rPr lang="en-US" sz="4000" dirty="0">
                <a:solidFill>
                  <a:srgbClr val="F8E950"/>
                </a:solidFill>
              </a:rPr>
              <a:t> </a:t>
            </a:r>
            <a:r>
              <a:rPr lang="en-US" sz="4000" dirty="0" err="1">
                <a:solidFill>
                  <a:srgbClr val="F8E950"/>
                </a:solidFill>
              </a:rPr>
              <a:t>skam</a:t>
            </a:r>
            <a:endParaRPr lang="en-US" sz="4000" dirty="0">
              <a:solidFill>
                <a:srgbClr val="F8E950"/>
              </a:solidFill>
            </a:endParaRPr>
          </a:p>
        </p:txBody>
      </p:sp>
      <p:sp>
        <p:nvSpPr>
          <p:cNvPr id="26626" name="Rectangle 2"/>
          <p:cNvSpPr>
            <a:spLocks noGrp="1" noChangeArrowheads="1"/>
          </p:cNvSpPr>
          <p:nvPr>
            <p:ph idx="1"/>
          </p:nvPr>
        </p:nvSpPr>
        <p:spPr>
          <a:ln>
            <a:noFill/>
          </a:ln>
        </p:spPr>
        <p:txBody>
          <a:bodyPr vert="horz" lIns="91440" tIns="45720" rIns="96382" bIns="45720" rtlCol="0">
            <a:normAutofit fontScale="92500" lnSpcReduction="20000"/>
          </a:bodyPr>
          <a:lstStyle/>
          <a:p>
            <a:pPr eaLnBrk="1" hangingPunct="1">
              <a:buClr>
                <a:schemeClr val="accent3"/>
              </a:buClr>
              <a:buFont typeface="Arial" charset="0"/>
              <a:buChar char="•"/>
              <a:defRPr/>
            </a:pPr>
            <a:r>
              <a:rPr lang="en-US" dirty="0" err="1">
                <a:solidFill>
                  <a:srgbClr val="FFFFFF"/>
                </a:solidFill>
              </a:rPr>
              <a:t>Tænk</a:t>
            </a:r>
            <a:r>
              <a:rPr lang="en-US" dirty="0">
                <a:solidFill>
                  <a:srgbClr val="FFFFFF"/>
                </a:solidFill>
              </a:rPr>
              <a:t> </a:t>
            </a:r>
            <a:r>
              <a:rPr lang="en-US" dirty="0" err="1">
                <a:solidFill>
                  <a:srgbClr val="FFFFFF"/>
                </a:solidFill>
              </a:rPr>
              <a:t>på</a:t>
            </a:r>
            <a:r>
              <a:rPr lang="en-US" dirty="0">
                <a:solidFill>
                  <a:srgbClr val="FFFFFF"/>
                </a:solidFill>
              </a:rPr>
              <a:t> </a:t>
            </a:r>
            <a:r>
              <a:rPr lang="en-US" dirty="0" err="1">
                <a:solidFill>
                  <a:srgbClr val="FFFFFF"/>
                </a:solidFill>
              </a:rPr>
              <a:t>en</a:t>
            </a:r>
            <a:r>
              <a:rPr lang="en-US" dirty="0">
                <a:solidFill>
                  <a:srgbClr val="FFFFFF"/>
                </a:solidFill>
              </a:rPr>
              <a:t> </a:t>
            </a:r>
            <a:r>
              <a:rPr lang="en-US" dirty="0" err="1">
                <a:solidFill>
                  <a:srgbClr val="FFFFFF"/>
                </a:solidFill>
              </a:rPr>
              <a:t>skamfuld</a:t>
            </a:r>
            <a:r>
              <a:rPr lang="en-US" dirty="0">
                <a:solidFill>
                  <a:srgbClr val="FFFFFF"/>
                </a:solidFill>
              </a:rPr>
              <a:t> </a:t>
            </a:r>
            <a:r>
              <a:rPr lang="en-US" dirty="0" err="1">
                <a:solidFill>
                  <a:srgbClr val="FFFFFF"/>
                </a:solidFill>
              </a:rPr>
              <a:t>oplevelse</a:t>
            </a:r>
            <a:r>
              <a:rPr lang="en-US" dirty="0">
                <a:solidFill>
                  <a:srgbClr val="FFFFFF"/>
                </a:solidFill>
              </a:rPr>
              <a:t> / vane</a:t>
            </a:r>
          </a:p>
          <a:p>
            <a:pPr eaLnBrk="1" hangingPunct="1">
              <a:buClr>
                <a:schemeClr val="accent3"/>
              </a:buClr>
              <a:defRPr/>
            </a:pPr>
            <a:endParaRPr lang="en-US" dirty="0">
              <a:solidFill>
                <a:srgbClr val="FFFFFF"/>
              </a:solidFill>
            </a:endParaRPr>
          </a:p>
          <a:p>
            <a:pPr>
              <a:buClr>
                <a:schemeClr val="accent3"/>
              </a:buClr>
              <a:defRPr/>
            </a:pPr>
            <a:r>
              <a:rPr lang="en-US" dirty="0" err="1">
                <a:solidFill>
                  <a:srgbClr val="FFFFFF"/>
                </a:solidFill>
              </a:rPr>
              <a:t>Hvilke</a:t>
            </a:r>
            <a:r>
              <a:rPr lang="en-US" dirty="0">
                <a:solidFill>
                  <a:srgbClr val="FFFFFF"/>
                </a:solidFill>
              </a:rPr>
              <a:t> </a:t>
            </a:r>
            <a:r>
              <a:rPr lang="en-US" dirty="0" err="1">
                <a:solidFill>
                  <a:srgbClr val="FFFFFF"/>
                </a:solidFill>
              </a:rPr>
              <a:t>fornemmelser</a:t>
            </a:r>
            <a:r>
              <a:rPr lang="en-US" dirty="0">
                <a:solidFill>
                  <a:srgbClr val="FFFFFF"/>
                </a:solidFill>
              </a:rPr>
              <a:t> </a:t>
            </a:r>
            <a:r>
              <a:rPr lang="en-US" dirty="0" err="1">
                <a:solidFill>
                  <a:srgbClr val="FFFFFF"/>
                </a:solidFill>
              </a:rPr>
              <a:t>får</a:t>
            </a:r>
            <a:r>
              <a:rPr lang="en-US" dirty="0">
                <a:solidFill>
                  <a:srgbClr val="FFFFFF"/>
                </a:solidFill>
              </a:rPr>
              <a:t> du </a:t>
            </a:r>
            <a:r>
              <a:rPr lang="en-US" dirty="0" err="1">
                <a:solidFill>
                  <a:srgbClr val="FFFFFF"/>
                </a:solidFill>
              </a:rPr>
              <a:t>i</a:t>
            </a:r>
            <a:r>
              <a:rPr lang="en-US" dirty="0">
                <a:solidFill>
                  <a:srgbClr val="FFFFFF"/>
                </a:solidFill>
              </a:rPr>
              <a:t> </a:t>
            </a:r>
            <a:r>
              <a:rPr lang="en-US" dirty="0" err="1">
                <a:solidFill>
                  <a:srgbClr val="FFFFFF"/>
                </a:solidFill>
              </a:rPr>
              <a:t>kroppen</a:t>
            </a:r>
            <a:r>
              <a:rPr lang="en-US" dirty="0">
                <a:solidFill>
                  <a:srgbClr val="FFFFFF"/>
                </a:solidFill>
              </a:rPr>
              <a:t>?</a:t>
            </a:r>
          </a:p>
          <a:p>
            <a:pPr eaLnBrk="1" hangingPunct="1">
              <a:buClr>
                <a:schemeClr val="accent3"/>
              </a:buClr>
              <a:defRPr/>
            </a:pPr>
            <a:endParaRPr lang="en-US" dirty="0">
              <a:solidFill>
                <a:srgbClr val="FFFFFF"/>
              </a:solidFill>
            </a:endParaRPr>
          </a:p>
          <a:p>
            <a:pPr eaLnBrk="1" hangingPunct="1">
              <a:buClr>
                <a:schemeClr val="accent3"/>
              </a:buClr>
              <a:defRPr/>
            </a:pPr>
            <a:r>
              <a:rPr lang="en-US" dirty="0" err="1">
                <a:solidFill>
                  <a:srgbClr val="FFFFFF"/>
                </a:solidFill>
              </a:rPr>
              <a:t>Hvordan</a:t>
            </a:r>
            <a:r>
              <a:rPr lang="en-US" dirty="0">
                <a:solidFill>
                  <a:srgbClr val="FFFFFF"/>
                </a:solidFill>
              </a:rPr>
              <a:t> </a:t>
            </a:r>
            <a:r>
              <a:rPr lang="en-US" dirty="0" err="1">
                <a:solidFill>
                  <a:srgbClr val="FFFFFF"/>
                </a:solidFill>
              </a:rPr>
              <a:t>forestiller</a:t>
            </a:r>
            <a:r>
              <a:rPr lang="en-US" dirty="0">
                <a:solidFill>
                  <a:srgbClr val="FFFFFF"/>
                </a:solidFill>
              </a:rPr>
              <a:t> du dig, at </a:t>
            </a:r>
            <a:r>
              <a:rPr lang="en-US" dirty="0" err="1">
                <a:solidFill>
                  <a:srgbClr val="FFFFFF"/>
                </a:solidFill>
              </a:rPr>
              <a:t>andre</a:t>
            </a:r>
            <a:r>
              <a:rPr lang="en-US" dirty="0">
                <a:solidFill>
                  <a:srgbClr val="FFFFFF"/>
                </a:solidFill>
              </a:rPr>
              <a:t> </a:t>
            </a:r>
            <a:r>
              <a:rPr lang="en-US" dirty="0" err="1">
                <a:solidFill>
                  <a:srgbClr val="FFFFFF"/>
                </a:solidFill>
              </a:rPr>
              <a:t>ville</a:t>
            </a:r>
            <a:r>
              <a:rPr lang="en-US" dirty="0">
                <a:solidFill>
                  <a:srgbClr val="FFFFFF"/>
                </a:solidFill>
              </a:rPr>
              <a:t> </a:t>
            </a:r>
            <a:r>
              <a:rPr lang="en-US" dirty="0" err="1">
                <a:solidFill>
                  <a:srgbClr val="FFFFFF"/>
                </a:solidFill>
              </a:rPr>
              <a:t>reagere</a:t>
            </a:r>
            <a:r>
              <a:rPr lang="en-US" dirty="0">
                <a:solidFill>
                  <a:srgbClr val="FFFFFF"/>
                </a:solidFill>
              </a:rPr>
              <a:t>, </a:t>
            </a:r>
            <a:r>
              <a:rPr lang="en-US" dirty="0" err="1">
                <a:solidFill>
                  <a:srgbClr val="FFFFFF"/>
                </a:solidFill>
              </a:rPr>
              <a:t>hvis</a:t>
            </a:r>
            <a:r>
              <a:rPr lang="en-US" dirty="0">
                <a:solidFill>
                  <a:srgbClr val="FFFFFF"/>
                </a:solidFill>
              </a:rPr>
              <a:t> du </a:t>
            </a:r>
            <a:r>
              <a:rPr lang="en-US" dirty="0" err="1">
                <a:solidFill>
                  <a:srgbClr val="FFFFFF"/>
                </a:solidFill>
              </a:rPr>
              <a:t>fortalte</a:t>
            </a:r>
            <a:r>
              <a:rPr lang="en-US" dirty="0">
                <a:solidFill>
                  <a:srgbClr val="FFFFFF"/>
                </a:solidFill>
              </a:rPr>
              <a:t> om den?</a:t>
            </a:r>
          </a:p>
          <a:p>
            <a:pPr eaLnBrk="1" hangingPunct="1">
              <a:buClr>
                <a:schemeClr val="accent3"/>
              </a:buClr>
              <a:defRPr/>
            </a:pPr>
            <a:endParaRPr lang="en-US" dirty="0">
              <a:solidFill>
                <a:srgbClr val="FFFFFF"/>
              </a:solidFill>
            </a:endParaRPr>
          </a:p>
          <a:p>
            <a:pPr eaLnBrk="1" hangingPunct="1">
              <a:buClr>
                <a:schemeClr val="accent3"/>
              </a:buClr>
              <a:defRPr/>
            </a:pPr>
            <a:r>
              <a:rPr lang="en-US" dirty="0" err="1">
                <a:solidFill>
                  <a:srgbClr val="FFFFFF"/>
                </a:solidFill>
              </a:rPr>
              <a:t>Hvad</a:t>
            </a:r>
            <a:r>
              <a:rPr lang="en-US" dirty="0">
                <a:solidFill>
                  <a:srgbClr val="FFFFFF"/>
                </a:solidFill>
              </a:rPr>
              <a:t> </a:t>
            </a:r>
            <a:r>
              <a:rPr lang="en-US" dirty="0" err="1">
                <a:solidFill>
                  <a:srgbClr val="FFFFFF"/>
                </a:solidFill>
              </a:rPr>
              <a:t>tænker</a:t>
            </a:r>
            <a:r>
              <a:rPr lang="en-US" dirty="0">
                <a:solidFill>
                  <a:srgbClr val="FFFFFF"/>
                </a:solidFill>
              </a:rPr>
              <a:t> du </a:t>
            </a:r>
            <a:r>
              <a:rPr lang="en-US" dirty="0" err="1">
                <a:solidFill>
                  <a:srgbClr val="FFFFFF"/>
                </a:solidFill>
              </a:rPr>
              <a:t>selv</a:t>
            </a:r>
            <a:r>
              <a:rPr lang="en-US" dirty="0">
                <a:solidFill>
                  <a:srgbClr val="FFFFFF"/>
                </a:solidFill>
              </a:rPr>
              <a:t> om dig?</a:t>
            </a:r>
          </a:p>
          <a:p>
            <a:pPr eaLnBrk="1" hangingPunct="1">
              <a:buClr>
                <a:schemeClr val="accent3"/>
              </a:buClr>
              <a:defRPr/>
            </a:pPr>
            <a:endParaRPr lang="en-US" dirty="0">
              <a:solidFill>
                <a:srgbClr val="FFFFFF"/>
              </a:solidFill>
            </a:endParaRPr>
          </a:p>
          <a:p>
            <a:pPr eaLnBrk="1" hangingPunct="1">
              <a:buClr>
                <a:schemeClr val="accent3"/>
              </a:buClr>
              <a:defRPr/>
            </a:pPr>
            <a:r>
              <a:rPr lang="en-US" dirty="0" err="1">
                <a:solidFill>
                  <a:srgbClr val="FFFFFF"/>
                </a:solidFill>
              </a:rPr>
              <a:t>Hvordan</a:t>
            </a:r>
            <a:r>
              <a:rPr lang="en-US" dirty="0">
                <a:solidFill>
                  <a:srgbClr val="FFFFFF"/>
                </a:solidFill>
              </a:rPr>
              <a:t> </a:t>
            </a:r>
            <a:r>
              <a:rPr lang="en-US" dirty="0" err="1">
                <a:solidFill>
                  <a:srgbClr val="FFFFFF"/>
                </a:solidFill>
              </a:rPr>
              <a:t>forsøger</a:t>
            </a:r>
            <a:r>
              <a:rPr lang="en-US" dirty="0">
                <a:solidFill>
                  <a:srgbClr val="FFFFFF"/>
                </a:solidFill>
              </a:rPr>
              <a:t> du at </a:t>
            </a:r>
            <a:r>
              <a:rPr lang="en-US" dirty="0" err="1">
                <a:solidFill>
                  <a:srgbClr val="FFFFFF"/>
                </a:solidFill>
              </a:rPr>
              <a:t>sikre</a:t>
            </a:r>
            <a:r>
              <a:rPr lang="en-US" dirty="0">
                <a:solidFill>
                  <a:srgbClr val="FFFFFF"/>
                </a:solidFill>
              </a:rPr>
              <a:t> dig </a:t>
            </a:r>
            <a:r>
              <a:rPr lang="en-US" dirty="0" err="1">
                <a:solidFill>
                  <a:srgbClr val="FFFFFF"/>
                </a:solidFill>
              </a:rPr>
              <a:t>selv</a:t>
            </a:r>
            <a:r>
              <a:rPr lang="en-US" dirty="0">
                <a:solidFill>
                  <a:srgbClr val="FFFFFF"/>
                </a:solidFill>
              </a:rPr>
              <a:t>?</a:t>
            </a:r>
          </a:p>
        </p:txBody>
      </p:sp>
      <p:sp>
        <p:nvSpPr>
          <p:cNvPr id="3" name="Pladsholder til sidefod 2"/>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151800195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6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62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62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62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62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Grp="1" noChangeArrowheads="1"/>
          </p:cNvSpPr>
          <p:nvPr>
            <p:ph type="title"/>
          </p:nvPr>
        </p:nvSpPr>
        <p:spPr/>
        <p:txBody>
          <a:bodyPr vert="horz" lIns="91440" tIns="45720" rIns="96382" bIns="45720" rtlCol="0" anchor="ctr">
            <a:normAutofit/>
          </a:bodyPr>
          <a:lstStyle/>
          <a:p>
            <a:pPr marL="35899">
              <a:defRPr/>
            </a:pPr>
            <a:r>
              <a:rPr lang="en-US" sz="4000" err="1">
                <a:solidFill>
                  <a:srgbClr val="F8E950"/>
                </a:solidFill>
              </a:rPr>
              <a:t>Analyse</a:t>
            </a:r>
            <a:r>
              <a:rPr lang="en-US" sz="4000">
                <a:solidFill>
                  <a:srgbClr val="F8E950"/>
                </a:solidFill>
              </a:rPr>
              <a:t> </a:t>
            </a:r>
            <a:r>
              <a:rPr lang="en-US" sz="4000" err="1">
                <a:solidFill>
                  <a:srgbClr val="F8E950"/>
                </a:solidFill>
              </a:rPr>
              <a:t>af</a:t>
            </a:r>
            <a:r>
              <a:rPr lang="en-US" sz="4000">
                <a:solidFill>
                  <a:srgbClr val="F8E950"/>
                </a:solidFill>
              </a:rPr>
              <a:t> </a:t>
            </a:r>
            <a:r>
              <a:rPr lang="en-US" sz="4000" err="1">
                <a:solidFill>
                  <a:srgbClr val="F8E950"/>
                </a:solidFill>
              </a:rPr>
              <a:t>skam</a:t>
            </a:r>
            <a:endParaRPr lang="en-US" sz="4000">
              <a:solidFill>
                <a:srgbClr val="F8E950"/>
              </a:solidFill>
            </a:endParaRPr>
          </a:p>
        </p:txBody>
      </p:sp>
      <p:sp>
        <p:nvSpPr>
          <p:cNvPr id="27650" name="Rectangle 2"/>
          <p:cNvSpPr>
            <a:spLocks noGrp="1" noChangeArrowheads="1"/>
          </p:cNvSpPr>
          <p:nvPr>
            <p:ph idx="1"/>
          </p:nvPr>
        </p:nvSpPr>
        <p:spPr/>
        <p:txBody>
          <a:bodyPr vert="horz" lIns="91440" tIns="45720" rIns="96382" bIns="45720" rtlCol="0">
            <a:normAutofit/>
          </a:bodyPr>
          <a:lstStyle/>
          <a:p>
            <a:pPr marL="0" indent="0">
              <a:buNone/>
              <a:defRPr/>
            </a:pPr>
            <a:endParaRPr lang="en-US" sz="3000">
              <a:solidFill>
                <a:srgbClr val="FFFFFF"/>
              </a:solidFill>
            </a:endParaRPr>
          </a:p>
          <a:p>
            <a:pPr marL="0" indent="0">
              <a:buNone/>
              <a:defRPr/>
            </a:pPr>
            <a:r>
              <a:rPr lang="en-US" sz="3000" err="1">
                <a:solidFill>
                  <a:srgbClr val="FFFFFF"/>
                </a:solidFill>
              </a:rPr>
              <a:t>Hvilke</a:t>
            </a:r>
            <a:r>
              <a:rPr lang="en-US" sz="3000">
                <a:solidFill>
                  <a:srgbClr val="FFFFFF"/>
                </a:solidFill>
              </a:rPr>
              <a:t> </a:t>
            </a:r>
            <a:r>
              <a:rPr lang="en-US" sz="3000" err="1">
                <a:solidFill>
                  <a:srgbClr val="FFFFFF"/>
                </a:solidFill>
              </a:rPr>
              <a:t>egenskaber</a:t>
            </a:r>
            <a:r>
              <a:rPr lang="en-US" sz="3000">
                <a:solidFill>
                  <a:srgbClr val="FFFFFF"/>
                </a:solidFill>
              </a:rPr>
              <a:t> </a:t>
            </a:r>
            <a:r>
              <a:rPr lang="en-US" sz="3000" err="1">
                <a:solidFill>
                  <a:srgbClr val="FFFFFF"/>
                </a:solidFill>
              </a:rPr>
              <a:t>eller</a:t>
            </a:r>
            <a:r>
              <a:rPr lang="en-US" sz="3000">
                <a:solidFill>
                  <a:srgbClr val="FFFFFF"/>
                </a:solidFill>
              </a:rPr>
              <a:t> </a:t>
            </a:r>
            <a:r>
              <a:rPr lang="en-US" sz="3000" err="1">
                <a:solidFill>
                  <a:srgbClr val="FFFFFF"/>
                </a:solidFill>
              </a:rPr>
              <a:t>kvaliteter</a:t>
            </a:r>
            <a:r>
              <a:rPr lang="en-US" sz="3000">
                <a:solidFill>
                  <a:srgbClr val="FFFFFF"/>
                </a:solidFill>
              </a:rPr>
              <a:t> </a:t>
            </a:r>
            <a:r>
              <a:rPr lang="en-US" sz="3000" err="1">
                <a:solidFill>
                  <a:srgbClr val="FFFFFF"/>
                </a:solidFill>
              </a:rPr>
              <a:t>ville</a:t>
            </a:r>
            <a:r>
              <a:rPr lang="en-US" sz="3000">
                <a:solidFill>
                  <a:srgbClr val="FFFFFF"/>
                </a:solidFill>
              </a:rPr>
              <a:t> </a:t>
            </a:r>
            <a:r>
              <a:rPr lang="en-US" sz="3000" err="1">
                <a:solidFill>
                  <a:srgbClr val="FFFFFF"/>
                </a:solidFill>
              </a:rPr>
              <a:t>kendetegne</a:t>
            </a:r>
            <a:r>
              <a:rPr lang="en-US" sz="3000">
                <a:solidFill>
                  <a:srgbClr val="FFFFFF"/>
                </a:solidFill>
              </a:rPr>
              <a:t> den </a:t>
            </a:r>
            <a:r>
              <a:rPr lang="en-US" sz="3000" err="1">
                <a:solidFill>
                  <a:srgbClr val="FFFFFF"/>
                </a:solidFill>
              </a:rPr>
              <a:t>perfekte</a:t>
            </a:r>
            <a:r>
              <a:rPr lang="en-US" sz="3000">
                <a:solidFill>
                  <a:srgbClr val="FFFFFF"/>
                </a:solidFill>
              </a:rPr>
              <a:t> </a:t>
            </a:r>
            <a:r>
              <a:rPr lang="en-US" sz="3000" err="1">
                <a:solidFill>
                  <a:srgbClr val="FFFFFF"/>
                </a:solidFill>
              </a:rPr>
              <a:t>terapeut</a:t>
            </a:r>
            <a:r>
              <a:rPr lang="en-US" sz="3000">
                <a:solidFill>
                  <a:srgbClr val="FFFFFF"/>
                </a:solidFill>
              </a:rPr>
              <a:t> / </a:t>
            </a:r>
            <a:r>
              <a:rPr lang="en-US" sz="3000" err="1">
                <a:solidFill>
                  <a:srgbClr val="FFFFFF"/>
                </a:solidFill>
              </a:rPr>
              <a:t>samtalepartner</a:t>
            </a:r>
            <a:r>
              <a:rPr lang="en-US" sz="3000">
                <a:solidFill>
                  <a:srgbClr val="FFFFFF"/>
                </a:solidFill>
              </a:rPr>
              <a:t>?</a:t>
            </a:r>
          </a:p>
        </p:txBody>
      </p:sp>
      <p:sp>
        <p:nvSpPr>
          <p:cNvPr id="3" name="Pladsholder til sidefod 2"/>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88786495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1"/>
          <p:cNvSpPr>
            <a:spLocks noGrp="1" noChangeArrowheads="1"/>
          </p:cNvSpPr>
          <p:nvPr>
            <p:ph type="title"/>
          </p:nvPr>
        </p:nvSpPr>
        <p:spPr/>
        <p:txBody>
          <a:bodyPr vert="horz" lIns="91440" tIns="45720" rIns="96382" bIns="45720" rtlCol="0" anchor="ctr">
            <a:normAutofit/>
          </a:bodyPr>
          <a:lstStyle/>
          <a:p>
            <a:pPr marL="35899">
              <a:defRPr/>
            </a:pPr>
            <a:r>
              <a:rPr lang="en-US" dirty="0">
                <a:solidFill>
                  <a:srgbClr val="F8E950"/>
                </a:solidFill>
              </a:rPr>
              <a:t>Den </a:t>
            </a:r>
            <a:r>
              <a:rPr lang="en-US" dirty="0" err="1">
                <a:solidFill>
                  <a:srgbClr val="F8E950"/>
                </a:solidFill>
              </a:rPr>
              <a:t>grundlæggende</a:t>
            </a:r>
            <a:r>
              <a:rPr lang="en-US" dirty="0">
                <a:solidFill>
                  <a:srgbClr val="F8E950"/>
                </a:solidFill>
              </a:rPr>
              <a:t> </a:t>
            </a:r>
            <a:r>
              <a:rPr lang="en-US" dirty="0" err="1">
                <a:solidFill>
                  <a:srgbClr val="F8E950"/>
                </a:solidFill>
              </a:rPr>
              <a:t>filosofi</a:t>
            </a:r>
            <a:r>
              <a:rPr lang="en-US" dirty="0">
                <a:solidFill>
                  <a:srgbClr val="F8E950"/>
                </a:solidFill>
              </a:rPr>
              <a:t> </a:t>
            </a:r>
            <a:r>
              <a:rPr lang="en-US" dirty="0" err="1">
                <a:solidFill>
                  <a:srgbClr val="F8E950"/>
                </a:solidFill>
              </a:rPr>
              <a:t>er</a:t>
            </a:r>
            <a:r>
              <a:rPr lang="en-US" dirty="0">
                <a:solidFill>
                  <a:srgbClr val="F8E950"/>
                </a:solidFill>
              </a:rPr>
              <a:t>:</a:t>
            </a:r>
          </a:p>
        </p:txBody>
      </p:sp>
      <p:sp>
        <p:nvSpPr>
          <p:cNvPr id="56322" name="Rectangle 2"/>
          <p:cNvSpPr>
            <a:spLocks noGrp="1" noChangeArrowheads="1"/>
          </p:cNvSpPr>
          <p:nvPr>
            <p:ph idx="1"/>
          </p:nvPr>
        </p:nvSpPr>
        <p:spPr>
          <a:xfrm>
            <a:off x="1981200" y="1771831"/>
            <a:ext cx="8229600" cy="4354333"/>
          </a:xfrm>
        </p:spPr>
        <p:txBody>
          <a:bodyPr vert="horz" lIns="91440" tIns="45720" rIns="96382" bIns="45720" rtlCol="0">
            <a:noAutofit/>
          </a:bodyPr>
          <a:lstStyle/>
          <a:p>
            <a:pPr marL="733" indent="0">
              <a:buClr>
                <a:srgbClr val="800000"/>
              </a:buClr>
              <a:buNone/>
              <a:defRPr/>
            </a:pPr>
            <a:r>
              <a:rPr lang="da-DK" sz="2400">
                <a:solidFill>
                  <a:srgbClr val="FFFFFF"/>
                </a:solidFill>
              </a:rPr>
              <a:t>Vi finder alle sammen os selv her med en hjerne, følelser og en fornemmelse af os selv, som vi ikke har valgt, men bliver nødt til at finde ud af</a:t>
            </a:r>
          </a:p>
          <a:p>
            <a:pPr marL="733" indent="0">
              <a:buClr>
                <a:srgbClr val="800000"/>
              </a:buClr>
              <a:buNone/>
              <a:defRPr/>
            </a:pPr>
            <a:endParaRPr lang="da-DK" sz="2400">
              <a:solidFill>
                <a:srgbClr val="FFFFFF"/>
              </a:solidFill>
            </a:endParaRPr>
          </a:p>
          <a:p>
            <a:pPr marL="733" indent="0">
              <a:buClr>
                <a:srgbClr val="800000"/>
              </a:buClr>
              <a:buNone/>
              <a:defRPr/>
            </a:pPr>
            <a:r>
              <a:rPr lang="da-DK" sz="2400" b="1">
                <a:solidFill>
                  <a:srgbClr val="FFFFFF"/>
                </a:solidFill>
              </a:rPr>
              <a:t>Det er ikke vores fejl </a:t>
            </a:r>
            <a:r>
              <a:rPr lang="da-DK" sz="2400">
                <a:solidFill>
                  <a:srgbClr val="FFFFFF"/>
                </a:solidFill>
              </a:rPr>
              <a:t>- vi er alle i samme båd.</a:t>
            </a:r>
          </a:p>
          <a:p>
            <a:pPr marL="400783" lvl="1" indent="0">
              <a:buClr>
                <a:srgbClr val="800000"/>
              </a:buClr>
              <a:buNone/>
              <a:defRPr/>
            </a:pPr>
            <a:r>
              <a:rPr lang="da-DK" sz="2000">
                <a:solidFill>
                  <a:srgbClr val="FFFFFF"/>
                </a:solidFill>
              </a:rPr>
              <a:t>Vi må forstå, hvorfor det er naturligt at reagere, som vi gør i den givne situation -  i stedet for at sygeliggøre vores reaktionsmåder</a:t>
            </a:r>
          </a:p>
          <a:p>
            <a:pPr marL="733" indent="0">
              <a:buClr>
                <a:srgbClr val="800000"/>
              </a:buClr>
              <a:buNone/>
              <a:defRPr/>
            </a:pPr>
            <a:endParaRPr lang="da-DK" sz="2400">
              <a:solidFill>
                <a:srgbClr val="FFFFFF"/>
              </a:solidFill>
            </a:endParaRPr>
          </a:p>
          <a:p>
            <a:pPr marL="733" indent="0">
              <a:buClr>
                <a:srgbClr val="800000"/>
              </a:buClr>
              <a:buNone/>
              <a:defRPr/>
            </a:pPr>
            <a:r>
              <a:rPr lang="da-DK" sz="2400" b="1">
                <a:solidFill>
                  <a:srgbClr val="FFFFFF"/>
                </a:solidFill>
              </a:rPr>
              <a:t>Men det er vores ansvar </a:t>
            </a:r>
          </a:p>
          <a:p>
            <a:pPr marL="400783" lvl="1" indent="0">
              <a:buClr>
                <a:srgbClr val="800000"/>
              </a:buClr>
              <a:buNone/>
              <a:defRPr/>
            </a:pPr>
            <a:r>
              <a:rPr lang="da-DK" sz="2000">
                <a:solidFill>
                  <a:srgbClr val="FFFFFF"/>
                </a:solidFill>
              </a:rPr>
              <a:t>Vi må engagere os i og forpligtige os på tage ansvar for at håndtere vores følelsesmæssige reaktioner på en hensigtsmæssig måde</a:t>
            </a:r>
          </a:p>
        </p:txBody>
      </p:sp>
      <p:sp>
        <p:nvSpPr>
          <p:cNvPr id="56324" name="Rectangle 3"/>
          <p:cNvSpPr>
            <a:spLocks/>
          </p:cNvSpPr>
          <p:nvPr/>
        </p:nvSpPr>
        <p:spPr bwMode="auto">
          <a:xfrm>
            <a:off x="1981201" y="6228670"/>
            <a:ext cx="144913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9" bIns="0">
            <a:spAutoFit/>
          </a:bodyPr>
          <a:lstStyle/>
          <a:p>
            <a:pPr marL="35899" defTabSz="457200"/>
            <a:r>
              <a:rPr lang="en-US" sz="1200">
                <a:solidFill>
                  <a:srgbClr val="FFFFFF"/>
                </a:solidFill>
                <a:latin typeface="Calibri"/>
                <a:ea typeface="ＭＳ Ｐゴシック" charset="0"/>
                <a:cs typeface="ＭＳ Ｐゴシック" charset="0"/>
                <a:sym typeface="Comic Sans MS" charset="0"/>
              </a:rPr>
              <a:t>( Gilbert 2009/ </a:t>
            </a:r>
            <a:r>
              <a:rPr lang="en-US" sz="1200" dirty="0" err="1">
                <a:solidFill>
                  <a:srgbClr val="FFFFFF"/>
                </a:solidFill>
                <a:latin typeface="Calibri"/>
                <a:ea typeface="ＭＳ Ｐゴシック" charset="0"/>
                <a:cs typeface="ＭＳ Ｐゴシック" charset="0"/>
                <a:sym typeface="Comic Sans MS" charset="0"/>
              </a:rPr>
              <a:t>Isager</a:t>
            </a:r>
            <a:r>
              <a:rPr lang="en-US" sz="1200" dirty="0">
                <a:solidFill>
                  <a:srgbClr val="FFFFFF"/>
                </a:solidFill>
                <a:latin typeface="Calibri"/>
                <a:ea typeface="ＭＳ Ｐゴシック" charset="0"/>
                <a:cs typeface="ＭＳ Ｐゴシック" charset="0"/>
                <a:sym typeface="Comic Sans MS" charset="0"/>
              </a:rPr>
              <a:t>)</a:t>
            </a:r>
          </a:p>
        </p:txBody>
      </p:sp>
      <p:sp>
        <p:nvSpPr>
          <p:cNvPr id="3" name="Pladsholder til sidefod 2"/>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16213640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2"/>
          <p:cNvSpPr>
            <a:spLocks noGrp="1" noChangeArrowheads="1"/>
          </p:cNvSpPr>
          <p:nvPr>
            <p:ph type="title" idx="4294967295"/>
          </p:nvPr>
        </p:nvSpPr>
        <p:spPr>
          <a:xfrm>
            <a:off x="1828800" y="228600"/>
            <a:ext cx="8839200" cy="609600"/>
          </a:xfrm>
        </p:spPr>
        <p:txBody>
          <a:bodyPr/>
          <a:lstStyle/>
          <a:p>
            <a:r>
              <a:rPr lang="da-DK">
                <a:latin typeface="Calibri"/>
                <a:cs typeface="Calibri"/>
              </a:rPr>
              <a:t>En model for skam med ydre skam som det centrale aspekt</a:t>
            </a:r>
          </a:p>
        </p:txBody>
      </p:sp>
      <p:sp>
        <p:nvSpPr>
          <p:cNvPr id="434179" name="AutoShape 3"/>
          <p:cNvSpPr>
            <a:spLocks noChangeArrowheads="1"/>
          </p:cNvSpPr>
          <p:nvPr/>
        </p:nvSpPr>
        <p:spPr bwMode="auto">
          <a:xfrm>
            <a:off x="3848100" y="990600"/>
            <a:ext cx="5029200" cy="9906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0" fontAlgn="base" hangingPunct="0">
              <a:spcBef>
                <a:spcPct val="0"/>
              </a:spcBef>
              <a:spcAft>
                <a:spcPct val="0"/>
              </a:spcAft>
            </a:pPr>
            <a:r>
              <a:rPr lang="da-DK" sz="1200">
                <a:solidFill>
                  <a:srgbClr val="000000"/>
                </a:solidFill>
                <a:latin typeface="Calibri"/>
                <a:ea typeface="ＭＳ Ｐゴシック" charset="0"/>
                <a:cs typeface="Calibri"/>
              </a:rPr>
              <a:t>Medfødte motiver for tilknytning og gruppetilhørsforhold,</a:t>
            </a:r>
          </a:p>
          <a:p>
            <a:pPr algn="ctr" eaLnBrk="0" fontAlgn="base" hangingPunct="0">
              <a:spcBef>
                <a:spcPct val="0"/>
              </a:spcBef>
              <a:spcAft>
                <a:spcPct val="0"/>
              </a:spcAft>
            </a:pPr>
            <a:r>
              <a:rPr lang="da-DK" sz="1200">
                <a:solidFill>
                  <a:srgbClr val="000000"/>
                </a:solidFill>
                <a:latin typeface="Calibri"/>
                <a:ea typeface="ＭＳ Ｐゴシック" charset="0"/>
                <a:cs typeface="Calibri"/>
              </a:rPr>
              <a:t>Behov for at stimulere en positiv følelse i andres opfattelse,</a:t>
            </a:r>
          </a:p>
          <a:p>
            <a:pPr algn="ctr" eaLnBrk="0" fontAlgn="base" hangingPunct="0">
              <a:spcBef>
                <a:spcPct val="0"/>
              </a:spcBef>
              <a:spcAft>
                <a:spcPct val="0"/>
              </a:spcAft>
            </a:pPr>
            <a:r>
              <a:rPr lang="da-DK" sz="1200">
                <a:solidFill>
                  <a:srgbClr val="000000"/>
                </a:solidFill>
                <a:latin typeface="Calibri"/>
                <a:ea typeface="ＭＳ Ｐゴシック" charset="0"/>
                <a:cs typeface="Calibri"/>
              </a:rPr>
              <a:t>Udvikling af kognitive kompetencer i forhold til at evaluere sig selv </a:t>
            </a:r>
          </a:p>
        </p:txBody>
      </p:sp>
      <p:sp>
        <p:nvSpPr>
          <p:cNvPr id="434180" name="AutoShape 4"/>
          <p:cNvSpPr>
            <a:spLocks noChangeArrowheads="1"/>
          </p:cNvSpPr>
          <p:nvPr/>
        </p:nvSpPr>
        <p:spPr bwMode="auto">
          <a:xfrm>
            <a:off x="3200400" y="2362200"/>
            <a:ext cx="6324600" cy="16764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0" fontAlgn="base" hangingPunct="0">
              <a:spcBef>
                <a:spcPct val="0"/>
              </a:spcBef>
              <a:spcAft>
                <a:spcPct val="0"/>
              </a:spcAft>
            </a:pPr>
            <a:r>
              <a:rPr lang="da-DK" sz="1200">
                <a:solidFill>
                  <a:srgbClr val="000000"/>
                </a:solidFill>
                <a:latin typeface="Calibri"/>
                <a:ea typeface="ＭＳ Ｐゴシック" charset="0"/>
                <a:cs typeface="Calibri"/>
              </a:rPr>
              <a:t>Den sociale og kulturelle kontekst sammenholdt med de økonomiske muligheder,</a:t>
            </a:r>
          </a:p>
          <a:p>
            <a:pPr algn="ctr" eaLnBrk="0" fontAlgn="base" hangingPunct="0">
              <a:spcBef>
                <a:spcPct val="0"/>
              </a:spcBef>
              <a:spcAft>
                <a:spcPct val="0"/>
              </a:spcAft>
            </a:pPr>
            <a:r>
              <a:rPr lang="da-DK" sz="1200">
                <a:solidFill>
                  <a:srgbClr val="000000"/>
                </a:solidFill>
                <a:latin typeface="Calibri"/>
                <a:ea typeface="ＭＳ Ｐゴシック" charset="0"/>
                <a:cs typeface="Calibri"/>
              </a:rPr>
              <a:t>gruppekonflikter, politiske strukturer og kulturelle normer omkring ære/stolthed/skam</a:t>
            </a:r>
          </a:p>
          <a:p>
            <a:pPr algn="ctr" eaLnBrk="0" fontAlgn="base" hangingPunct="0">
              <a:spcBef>
                <a:spcPct val="0"/>
              </a:spcBef>
              <a:spcAft>
                <a:spcPct val="0"/>
              </a:spcAft>
            </a:pPr>
            <a:endParaRPr lang="da-DK" sz="1200">
              <a:solidFill>
                <a:srgbClr val="000000"/>
              </a:solidFill>
              <a:latin typeface="Calibri"/>
              <a:ea typeface="ＭＳ Ｐゴシック" charset="0"/>
              <a:cs typeface="Calibri"/>
            </a:endParaRPr>
          </a:p>
          <a:p>
            <a:pPr algn="ctr" eaLnBrk="0" fontAlgn="base" hangingPunct="0">
              <a:spcBef>
                <a:spcPct val="0"/>
              </a:spcBef>
              <a:spcAft>
                <a:spcPct val="0"/>
              </a:spcAft>
            </a:pPr>
            <a:r>
              <a:rPr lang="da-DK" sz="1200">
                <a:solidFill>
                  <a:srgbClr val="000000"/>
                </a:solidFill>
                <a:latin typeface="Calibri"/>
                <a:ea typeface="ＭＳ Ｐゴシック" charset="0"/>
                <a:cs typeface="Calibri"/>
              </a:rPr>
              <a:t> </a:t>
            </a:r>
            <a:r>
              <a:rPr lang="da-DK" sz="1400" b="1">
                <a:solidFill>
                  <a:srgbClr val="000000"/>
                </a:solidFill>
                <a:latin typeface="Calibri"/>
                <a:ea typeface="ＭＳ Ｐゴシック" charset="0"/>
                <a:cs typeface="Calibri"/>
              </a:rPr>
              <a:t>PERSONLIGE OPLEVELSER MED SKAM - STIGMATISERING</a:t>
            </a:r>
          </a:p>
          <a:p>
            <a:pPr algn="ctr" eaLnBrk="0" fontAlgn="base" hangingPunct="0">
              <a:spcBef>
                <a:spcPct val="0"/>
              </a:spcBef>
              <a:spcAft>
                <a:spcPct val="0"/>
              </a:spcAft>
            </a:pPr>
            <a:endParaRPr lang="da-DK" sz="1200" b="1">
              <a:solidFill>
                <a:srgbClr val="000000"/>
              </a:solidFill>
              <a:latin typeface="Calibri"/>
              <a:ea typeface="ＭＳ Ｐゴシック" charset="0"/>
              <a:cs typeface="Calibri"/>
            </a:endParaRPr>
          </a:p>
          <a:p>
            <a:pPr algn="ctr" eaLnBrk="0" fontAlgn="base" hangingPunct="0">
              <a:spcBef>
                <a:spcPct val="0"/>
              </a:spcBef>
              <a:spcAft>
                <a:spcPct val="0"/>
              </a:spcAft>
            </a:pPr>
            <a:r>
              <a:rPr lang="da-DK" sz="1200" b="1">
                <a:solidFill>
                  <a:srgbClr val="000000"/>
                </a:solidFill>
                <a:latin typeface="Calibri"/>
                <a:ea typeface="ＭＳ Ｐゴシック" charset="0"/>
                <a:cs typeface="Calibri"/>
              </a:rPr>
              <a:t>Familie:</a:t>
            </a:r>
            <a:r>
              <a:rPr lang="da-DK" sz="1200">
                <a:solidFill>
                  <a:srgbClr val="000000"/>
                </a:solidFill>
                <a:latin typeface="Calibri"/>
                <a:ea typeface="ＭＳ Ｐゴシック" charset="0"/>
                <a:cs typeface="Calibri"/>
              </a:rPr>
              <a:t> Kritik, stærkt udtrykte følelser, negative beskrivelser, misbrug</a:t>
            </a:r>
          </a:p>
          <a:p>
            <a:pPr algn="ctr" eaLnBrk="0" fontAlgn="base" hangingPunct="0">
              <a:spcBef>
                <a:spcPct val="0"/>
              </a:spcBef>
              <a:spcAft>
                <a:spcPct val="0"/>
              </a:spcAft>
            </a:pPr>
            <a:r>
              <a:rPr lang="da-DK" sz="1200" b="1">
                <a:solidFill>
                  <a:srgbClr val="000000"/>
                </a:solidFill>
                <a:latin typeface="Calibri"/>
                <a:ea typeface="ＭＳ Ｐゴシック" charset="0"/>
                <a:cs typeface="Calibri"/>
              </a:rPr>
              <a:t>Social gruppe:</a:t>
            </a:r>
            <a:r>
              <a:rPr lang="da-DK" sz="1200">
                <a:solidFill>
                  <a:srgbClr val="000000"/>
                </a:solidFill>
                <a:latin typeface="Calibri"/>
                <a:ea typeface="ＭＳ Ｐゴシック" charset="0"/>
                <a:cs typeface="Calibri"/>
              </a:rPr>
              <a:t> Mobning, diskrimination, fordomme, stigmatisering             </a:t>
            </a:r>
          </a:p>
        </p:txBody>
      </p:sp>
      <p:sp>
        <p:nvSpPr>
          <p:cNvPr id="434181" name="AutoShape 5"/>
          <p:cNvSpPr>
            <a:spLocks noChangeArrowheads="1"/>
          </p:cNvSpPr>
          <p:nvPr/>
        </p:nvSpPr>
        <p:spPr bwMode="auto">
          <a:xfrm>
            <a:off x="2362200" y="4419600"/>
            <a:ext cx="2514600" cy="8763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0" fontAlgn="base" hangingPunct="0">
              <a:spcBef>
                <a:spcPct val="0"/>
              </a:spcBef>
              <a:spcAft>
                <a:spcPct val="0"/>
              </a:spcAft>
            </a:pPr>
            <a:r>
              <a:rPr lang="da-DK" sz="1000" b="1">
                <a:solidFill>
                  <a:srgbClr val="000000"/>
                </a:solidFill>
                <a:latin typeface="Calibri"/>
                <a:ea typeface="ＭＳ Ｐゴシック" charset="0"/>
                <a:cs typeface="Calibri"/>
              </a:rPr>
              <a:t>Internaliseret skam</a:t>
            </a:r>
            <a:endParaRPr lang="da-DK" sz="1000">
              <a:solidFill>
                <a:srgbClr val="000000"/>
              </a:solidFill>
              <a:latin typeface="Calibri"/>
              <a:ea typeface="ＭＳ Ｐゴシック" charset="0"/>
              <a:cs typeface="Calibri"/>
            </a:endParaRPr>
          </a:p>
          <a:p>
            <a:pPr algn="ctr" eaLnBrk="0" fontAlgn="base" hangingPunct="0">
              <a:spcBef>
                <a:spcPct val="0"/>
              </a:spcBef>
              <a:spcAft>
                <a:spcPct val="0"/>
              </a:spcAft>
            </a:pPr>
            <a:r>
              <a:rPr lang="da-DK" sz="1000">
                <a:solidFill>
                  <a:srgbClr val="000000"/>
                </a:solidFill>
                <a:latin typeface="Calibri"/>
                <a:ea typeface="ＭＳ Ｐゴシック" charset="0"/>
                <a:cs typeface="Calibri"/>
              </a:rPr>
              <a:t>Devaluering af sig selv</a:t>
            </a:r>
          </a:p>
          <a:p>
            <a:pPr algn="ctr" eaLnBrk="0" fontAlgn="base" hangingPunct="0">
              <a:spcBef>
                <a:spcPct val="0"/>
              </a:spcBef>
              <a:spcAft>
                <a:spcPct val="0"/>
              </a:spcAft>
            </a:pPr>
            <a:r>
              <a:rPr lang="da-DK" sz="1000">
                <a:solidFill>
                  <a:srgbClr val="000000"/>
                </a:solidFill>
                <a:latin typeface="Calibri"/>
                <a:ea typeface="ＭＳ Ｐゴシック" charset="0"/>
                <a:cs typeface="Calibri"/>
              </a:rPr>
              <a:t>Tilskrive det som betinget af indre forhold</a:t>
            </a:r>
          </a:p>
          <a:p>
            <a:pPr algn="ctr" eaLnBrk="0" fontAlgn="base" hangingPunct="0">
              <a:spcBef>
                <a:spcPct val="0"/>
              </a:spcBef>
              <a:spcAft>
                <a:spcPct val="0"/>
              </a:spcAft>
            </a:pPr>
            <a:r>
              <a:rPr lang="da-DK" sz="1000">
                <a:solidFill>
                  <a:srgbClr val="000000"/>
                </a:solidFill>
                <a:latin typeface="Calibri"/>
                <a:ea typeface="ＭＳ Ｐゴシック" charset="0"/>
                <a:cs typeface="Calibri"/>
              </a:rPr>
              <a:t>deprimeret / angst</a:t>
            </a:r>
          </a:p>
        </p:txBody>
      </p:sp>
      <p:sp>
        <p:nvSpPr>
          <p:cNvPr id="434182" name="AutoShape 6"/>
          <p:cNvSpPr>
            <a:spLocks noChangeArrowheads="1"/>
          </p:cNvSpPr>
          <p:nvPr/>
        </p:nvSpPr>
        <p:spPr bwMode="auto">
          <a:xfrm>
            <a:off x="5562600" y="4457700"/>
            <a:ext cx="1600200" cy="8001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0" fontAlgn="base" hangingPunct="0">
              <a:spcBef>
                <a:spcPct val="0"/>
              </a:spcBef>
              <a:spcAft>
                <a:spcPct val="0"/>
              </a:spcAft>
            </a:pPr>
            <a:r>
              <a:rPr lang="da-DK" sz="1000" b="1">
                <a:solidFill>
                  <a:srgbClr val="000000"/>
                </a:solidFill>
                <a:latin typeface="Calibri"/>
                <a:ea typeface="ＭＳ Ｐゴシック" charset="0"/>
                <a:cs typeface="Calibri"/>
              </a:rPr>
              <a:t>Ydre skam</a:t>
            </a:r>
            <a:endParaRPr lang="da-DK" sz="1000">
              <a:solidFill>
                <a:srgbClr val="000000"/>
              </a:solidFill>
              <a:latin typeface="Calibri"/>
              <a:ea typeface="ＭＳ Ｐゴシック" charset="0"/>
              <a:cs typeface="Calibri"/>
            </a:endParaRPr>
          </a:p>
          <a:p>
            <a:pPr algn="ctr" eaLnBrk="0" fontAlgn="base" hangingPunct="0">
              <a:spcBef>
                <a:spcPct val="0"/>
              </a:spcBef>
              <a:spcAft>
                <a:spcPct val="0"/>
              </a:spcAft>
            </a:pPr>
            <a:r>
              <a:rPr lang="da-DK" sz="1000">
                <a:solidFill>
                  <a:srgbClr val="000000"/>
                </a:solidFill>
                <a:latin typeface="Calibri"/>
                <a:ea typeface="ＭＳ Ｐゴシック" charset="0"/>
                <a:cs typeface="Calibri"/>
              </a:rPr>
              <a:t>Devalueret af andre</a:t>
            </a:r>
          </a:p>
          <a:p>
            <a:pPr algn="ctr" eaLnBrk="0" fontAlgn="base" hangingPunct="0">
              <a:spcBef>
                <a:spcPct val="0"/>
              </a:spcBef>
              <a:spcAft>
                <a:spcPct val="0"/>
              </a:spcAft>
            </a:pPr>
            <a:r>
              <a:rPr lang="da-DK" sz="1000">
                <a:solidFill>
                  <a:srgbClr val="000000"/>
                </a:solidFill>
                <a:latin typeface="Calibri"/>
                <a:ea typeface="ＭＳ Ｐゴシック" charset="0"/>
                <a:cs typeface="Calibri"/>
              </a:rPr>
              <a:t>Udelukket</a:t>
            </a:r>
          </a:p>
          <a:p>
            <a:pPr algn="ctr" eaLnBrk="0" fontAlgn="base" hangingPunct="0">
              <a:spcBef>
                <a:spcPct val="0"/>
              </a:spcBef>
              <a:spcAft>
                <a:spcPct val="0"/>
              </a:spcAft>
            </a:pPr>
            <a:r>
              <a:rPr lang="da-DK" sz="1000">
                <a:solidFill>
                  <a:srgbClr val="000000"/>
                </a:solidFill>
                <a:latin typeface="Calibri"/>
                <a:ea typeface="ＭＳ Ｐゴシック" charset="0"/>
                <a:cs typeface="Calibri"/>
              </a:rPr>
              <a:t>Undgået</a:t>
            </a:r>
          </a:p>
          <a:p>
            <a:pPr algn="ctr" eaLnBrk="0" fontAlgn="base" hangingPunct="0">
              <a:spcBef>
                <a:spcPct val="0"/>
              </a:spcBef>
              <a:spcAft>
                <a:spcPct val="0"/>
              </a:spcAft>
            </a:pPr>
            <a:r>
              <a:rPr lang="da-DK" sz="1000">
                <a:solidFill>
                  <a:srgbClr val="000000"/>
                </a:solidFill>
                <a:latin typeface="Calibri"/>
                <a:ea typeface="ＭＳ Ｐゴシック" charset="0"/>
                <a:cs typeface="Calibri"/>
              </a:rPr>
              <a:t> Kritiseret</a:t>
            </a:r>
            <a:endParaRPr lang="da-DK" sz="1200">
              <a:solidFill>
                <a:srgbClr val="000000"/>
              </a:solidFill>
              <a:latin typeface="Calibri"/>
              <a:ea typeface="ＭＳ Ｐゴシック" charset="0"/>
              <a:cs typeface="Calibri"/>
            </a:endParaRPr>
          </a:p>
        </p:txBody>
      </p:sp>
      <p:sp>
        <p:nvSpPr>
          <p:cNvPr id="434183" name="AutoShape 7"/>
          <p:cNvSpPr>
            <a:spLocks noChangeArrowheads="1"/>
          </p:cNvSpPr>
          <p:nvPr/>
        </p:nvSpPr>
        <p:spPr bwMode="auto">
          <a:xfrm>
            <a:off x="7620000" y="4572000"/>
            <a:ext cx="2743200" cy="6858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0" fontAlgn="base" hangingPunct="0">
              <a:spcBef>
                <a:spcPct val="0"/>
              </a:spcBef>
              <a:spcAft>
                <a:spcPct val="0"/>
              </a:spcAft>
            </a:pPr>
            <a:r>
              <a:rPr lang="da-DK" sz="1000" b="1">
                <a:solidFill>
                  <a:srgbClr val="000000"/>
                </a:solidFill>
                <a:latin typeface="Calibri"/>
                <a:ea typeface="ＭＳ Ｐゴシック" charset="0"/>
                <a:cs typeface="Calibri"/>
              </a:rPr>
              <a:t>Ydmygelse</a:t>
            </a:r>
            <a:endParaRPr lang="da-DK" sz="1000">
              <a:solidFill>
                <a:srgbClr val="000000"/>
              </a:solidFill>
              <a:latin typeface="Calibri"/>
              <a:ea typeface="ＭＳ Ｐゴシック" charset="0"/>
              <a:cs typeface="Calibri"/>
            </a:endParaRPr>
          </a:p>
          <a:p>
            <a:pPr algn="ctr" eaLnBrk="0" fontAlgn="base" hangingPunct="0">
              <a:spcBef>
                <a:spcPct val="0"/>
              </a:spcBef>
              <a:spcAft>
                <a:spcPct val="0"/>
              </a:spcAft>
            </a:pPr>
            <a:r>
              <a:rPr lang="da-DK" sz="1000">
                <a:solidFill>
                  <a:srgbClr val="000000"/>
                </a:solidFill>
                <a:latin typeface="Calibri"/>
                <a:ea typeface="ＭＳ Ｐゴシック" charset="0"/>
                <a:cs typeface="Calibri"/>
              </a:rPr>
              <a:t>Devaluering af andre</a:t>
            </a:r>
          </a:p>
          <a:p>
            <a:pPr algn="ctr" eaLnBrk="0" fontAlgn="base" hangingPunct="0">
              <a:spcBef>
                <a:spcPct val="0"/>
              </a:spcBef>
              <a:spcAft>
                <a:spcPct val="0"/>
              </a:spcAft>
            </a:pPr>
            <a:r>
              <a:rPr lang="da-DK" sz="1000">
                <a:solidFill>
                  <a:srgbClr val="000000"/>
                </a:solidFill>
                <a:latin typeface="Calibri"/>
                <a:ea typeface="ＭＳ Ｐゴシック" charset="0"/>
                <a:cs typeface="Calibri"/>
              </a:rPr>
              <a:t>Tilskrive det som betinget af ydre forhold</a:t>
            </a:r>
          </a:p>
          <a:p>
            <a:pPr algn="ctr" eaLnBrk="0" fontAlgn="base" hangingPunct="0">
              <a:spcBef>
                <a:spcPct val="0"/>
              </a:spcBef>
              <a:spcAft>
                <a:spcPct val="0"/>
              </a:spcAft>
            </a:pPr>
            <a:r>
              <a:rPr lang="da-DK" sz="1000">
                <a:solidFill>
                  <a:srgbClr val="000000"/>
                </a:solidFill>
                <a:latin typeface="Calibri"/>
                <a:ea typeface="ＭＳ Ｐゴシック" charset="0"/>
                <a:cs typeface="Calibri"/>
              </a:rPr>
              <a:t>Uretfærdigt - hævn/ vrede</a:t>
            </a:r>
          </a:p>
        </p:txBody>
      </p:sp>
      <p:sp>
        <p:nvSpPr>
          <p:cNvPr id="434184" name="AutoShape 8"/>
          <p:cNvSpPr>
            <a:spLocks noChangeArrowheads="1"/>
          </p:cNvSpPr>
          <p:nvPr/>
        </p:nvSpPr>
        <p:spPr bwMode="auto">
          <a:xfrm>
            <a:off x="5181600" y="5638800"/>
            <a:ext cx="2362200" cy="6096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0" fontAlgn="base" hangingPunct="0">
              <a:spcBef>
                <a:spcPct val="0"/>
              </a:spcBef>
              <a:spcAft>
                <a:spcPct val="0"/>
              </a:spcAft>
            </a:pPr>
            <a:r>
              <a:rPr lang="da-DK" sz="1200">
                <a:solidFill>
                  <a:srgbClr val="000000"/>
                </a:solidFill>
                <a:latin typeface="Calibri"/>
                <a:ea typeface="ＭＳ Ｐゴシック" charset="0"/>
                <a:cs typeface="Calibri"/>
              </a:rPr>
              <a:t>Skamplet på familien eller andre</a:t>
            </a:r>
          </a:p>
          <a:p>
            <a:pPr algn="ctr" eaLnBrk="0" fontAlgn="base" hangingPunct="0">
              <a:spcBef>
                <a:spcPct val="0"/>
              </a:spcBef>
              <a:spcAft>
                <a:spcPct val="0"/>
              </a:spcAft>
            </a:pPr>
            <a:r>
              <a:rPr lang="da-DK" sz="1200">
                <a:solidFill>
                  <a:srgbClr val="000000"/>
                </a:solidFill>
                <a:latin typeface="Calibri"/>
                <a:ea typeface="ＭＳ Ｐゴシック" charset="0"/>
                <a:cs typeface="Calibri"/>
              </a:rPr>
              <a:t>Afvist af fællesskabet</a:t>
            </a:r>
          </a:p>
        </p:txBody>
      </p:sp>
      <p:sp>
        <p:nvSpPr>
          <p:cNvPr id="434185" name="Line 9"/>
          <p:cNvSpPr>
            <a:spLocks noChangeShapeType="1"/>
          </p:cNvSpPr>
          <p:nvPr/>
        </p:nvSpPr>
        <p:spPr bwMode="auto">
          <a:xfrm flipH="1">
            <a:off x="6324600" y="1981200"/>
            <a:ext cx="0" cy="30480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fontAlgn="base" hangingPunct="0">
              <a:spcBef>
                <a:spcPct val="0"/>
              </a:spcBef>
              <a:spcAft>
                <a:spcPct val="0"/>
              </a:spcAft>
            </a:pPr>
            <a:endParaRPr lang="da-DK" sz="2800">
              <a:solidFill>
                <a:srgbClr val="000000"/>
              </a:solidFill>
              <a:latin typeface="Calibri"/>
              <a:ea typeface="ＭＳ Ｐゴシック" charset="0"/>
              <a:cs typeface="Calibri"/>
            </a:endParaRPr>
          </a:p>
        </p:txBody>
      </p:sp>
      <p:sp>
        <p:nvSpPr>
          <p:cNvPr id="434186" name="Line 10"/>
          <p:cNvSpPr>
            <a:spLocks noChangeShapeType="1"/>
          </p:cNvSpPr>
          <p:nvPr/>
        </p:nvSpPr>
        <p:spPr bwMode="auto">
          <a:xfrm>
            <a:off x="6096000" y="4114800"/>
            <a:ext cx="0" cy="30480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fontAlgn="base" hangingPunct="0">
              <a:spcBef>
                <a:spcPct val="0"/>
              </a:spcBef>
              <a:spcAft>
                <a:spcPct val="0"/>
              </a:spcAft>
            </a:pPr>
            <a:endParaRPr lang="da-DK" sz="2800">
              <a:solidFill>
                <a:srgbClr val="000000"/>
              </a:solidFill>
              <a:latin typeface="Calibri"/>
              <a:ea typeface="ＭＳ Ｐゴシック" charset="0"/>
              <a:cs typeface="Calibri"/>
            </a:endParaRPr>
          </a:p>
        </p:txBody>
      </p:sp>
      <p:sp>
        <p:nvSpPr>
          <p:cNvPr id="434187" name="Line 11"/>
          <p:cNvSpPr>
            <a:spLocks noChangeShapeType="1"/>
          </p:cNvSpPr>
          <p:nvPr/>
        </p:nvSpPr>
        <p:spPr bwMode="auto">
          <a:xfrm>
            <a:off x="6553200" y="4114800"/>
            <a:ext cx="0" cy="30480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fontAlgn="base" hangingPunct="0">
              <a:spcBef>
                <a:spcPct val="0"/>
              </a:spcBef>
              <a:spcAft>
                <a:spcPct val="0"/>
              </a:spcAft>
            </a:pPr>
            <a:endParaRPr lang="da-DK" sz="2800">
              <a:solidFill>
                <a:srgbClr val="000000"/>
              </a:solidFill>
              <a:latin typeface="Calibri"/>
              <a:ea typeface="ＭＳ Ｐゴシック" charset="0"/>
              <a:cs typeface="Calibri"/>
            </a:endParaRPr>
          </a:p>
        </p:txBody>
      </p:sp>
      <p:sp>
        <p:nvSpPr>
          <p:cNvPr id="434188" name="Line 12"/>
          <p:cNvSpPr>
            <a:spLocks noChangeShapeType="1"/>
          </p:cNvSpPr>
          <p:nvPr/>
        </p:nvSpPr>
        <p:spPr bwMode="auto">
          <a:xfrm>
            <a:off x="7239000" y="4953000"/>
            <a:ext cx="381000"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fontAlgn="base" hangingPunct="0">
              <a:spcBef>
                <a:spcPct val="0"/>
              </a:spcBef>
              <a:spcAft>
                <a:spcPct val="0"/>
              </a:spcAft>
            </a:pPr>
            <a:endParaRPr lang="da-DK" sz="2800">
              <a:solidFill>
                <a:srgbClr val="000000"/>
              </a:solidFill>
              <a:latin typeface="Calibri"/>
              <a:ea typeface="ＭＳ Ｐゴシック" charset="0"/>
              <a:cs typeface="Calibri"/>
            </a:endParaRPr>
          </a:p>
        </p:txBody>
      </p:sp>
      <p:sp>
        <p:nvSpPr>
          <p:cNvPr id="434189" name="Line 13"/>
          <p:cNvSpPr>
            <a:spLocks noChangeShapeType="1"/>
          </p:cNvSpPr>
          <p:nvPr/>
        </p:nvSpPr>
        <p:spPr bwMode="auto">
          <a:xfrm flipH="1">
            <a:off x="4953000" y="4953000"/>
            <a:ext cx="381000" cy="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fontAlgn="base" hangingPunct="0">
              <a:spcBef>
                <a:spcPct val="0"/>
              </a:spcBef>
              <a:spcAft>
                <a:spcPct val="0"/>
              </a:spcAft>
            </a:pPr>
            <a:endParaRPr lang="da-DK" sz="2800">
              <a:solidFill>
                <a:srgbClr val="000000"/>
              </a:solidFill>
              <a:latin typeface="Calibri"/>
              <a:ea typeface="ＭＳ Ｐゴシック" charset="0"/>
              <a:cs typeface="Calibri"/>
            </a:endParaRPr>
          </a:p>
        </p:txBody>
      </p:sp>
      <p:sp>
        <p:nvSpPr>
          <p:cNvPr id="434190" name="Line 14"/>
          <p:cNvSpPr>
            <a:spLocks noChangeShapeType="1"/>
          </p:cNvSpPr>
          <p:nvPr/>
        </p:nvSpPr>
        <p:spPr bwMode="auto">
          <a:xfrm>
            <a:off x="6096000" y="5334000"/>
            <a:ext cx="0" cy="30480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fontAlgn="base" hangingPunct="0">
              <a:spcBef>
                <a:spcPct val="0"/>
              </a:spcBef>
              <a:spcAft>
                <a:spcPct val="0"/>
              </a:spcAft>
            </a:pPr>
            <a:endParaRPr lang="da-DK" sz="2800">
              <a:solidFill>
                <a:srgbClr val="000000"/>
              </a:solidFill>
              <a:latin typeface="Calibri"/>
              <a:ea typeface="ＭＳ Ｐゴシック" charset="0"/>
              <a:cs typeface="Calibri"/>
            </a:endParaRPr>
          </a:p>
        </p:txBody>
      </p:sp>
      <p:sp>
        <p:nvSpPr>
          <p:cNvPr id="434191" name="Line 15"/>
          <p:cNvSpPr>
            <a:spLocks noChangeShapeType="1"/>
          </p:cNvSpPr>
          <p:nvPr/>
        </p:nvSpPr>
        <p:spPr bwMode="auto">
          <a:xfrm flipV="1">
            <a:off x="6553200" y="5334000"/>
            <a:ext cx="0" cy="30480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fontAlgn="base" hangingPunct="0">
              <a:spcBef>
                <a:spcPct val="0"/>
              </a:spcBef>
              <a:spcAft>
                <a:spcPct val="0"/>
              </a:spcAft>
            </a:pPr>
            <a:endParaRPr lang="da-DK" sz="2800">
              <a:solidFill>
                <a:srgbClr val="000000"/>
              </a:solidFill>
              <a:latin typeface="Calibri"/>
              <a:ea typeface="ＭＳ Ｐゴシック" charset="0"/>
              <a:cs typeface="Calibri"/>
            </a:endParaRPr>
          </a:p>
        </p:txBody>
      </p:sp>
      <p:cxnSp>
        <p:nvCxnSpPr>
          <p:cNvPr id="434192" name="AutoShape 16"/>
          <p:cNvCxnSpPr>
            <a:cxnSpLocks noChangeShapeType="1"/>
          </p:cNvCxnSpPr>
          <p:nvPr/>
        </p:nvCxnSpPr>
        <p:spPr bwMode="auto">
          <a:xfrm rot="16200000">
            <a:off x="7696200" y="5486400"/>
            <a:ext cx="533400" cy="381000"/>
          </a:xfrm>
          <a:prstGeom prst="bentConnector3">
            <a:avLst>
              <a:gd name="adj1" fmla="val -4171"/>
            </a:avLst>
          </a:prstGeom>
          <a:noFill/>
          <a:ln w="25400">
            <a:solidFill>
              <a:schemeClr val="tx1"/>
            </a:solidFill>
            <a:miter lim="800000"/>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34193" name="AutoShape 17"/>
          <p:cNvCxnSpPr>
            <a:cxnSpLocks noChangeShapeType="1"/>
          </p:cNvCxnSpPr>
          <p:nvPr/>
        </p:nvCxnSpPr>
        <p:spPr bwMode="auto">
          <a:xfrm rot="5400000" flipH="1">
            <a:off x="4419600" y="5410200"/>
            <a:ext cx="533400" cy="533400"/>
          </a:xfrm>
          <a:prstGeom prst="bentConnector3">
            <a:avLst>
              <a:gd name="adj1" fmla="val -1491"/>
            </a:avLst>
          </a:prstGeom>
          <a:noFill/>
          <a:ln w="25400">
            <a:solidFill>
              <a:schemeClr val="tx1"/>
            </a:solidFill>
            <a:miter lim="800000"/>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434194" name="Rectangle 18"/>
          <p:cNvSpPr>
            <a:spLocks noChangeArrowheads="1"/>
          </p:cNvSpPr>
          <p:nvPr/>
        </p:nvSpPr>
        <p:spPr bwMode="auto">
          <a:xfrm>
            <a:off x="8458200" y="5867401"/>
            <a:ext cx="1330312" cy="2462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fontAlgn="base" hangingPunct="0">
              <a:spcBef>
                <a:spcPct val="0"/>
              </a:spcBef>
              <a:spcAft>
                <a:spcPct val="0"/>
              </a:spcAft>
            </a:pPr>
            <a:r>
              <a:rPr lang="da-DK" sz="1000">
                <a:solidFill>
                  <a:srgbClr val="000000"/>
                </a:solidFill>
                <a:latin typeface="Calibri"/>
                <a:ea typeface="ＭＳ Ｐゴシック" charset="0"/>
                <a:cs typeface="Calibri"/>
              </a:rPr>
              <a:t>(Gilbert 2008 / Isager)</a:t>
            </a:r>
          </a:p>
        </p:txBody>
      </p:sp>
      <p:sp>
        <p:nvSpPr>
          <p:cNvPr id="3" name="Pladsholder til sidefod 2"/>
          <p:cNvSpPr>
            <a:spLocks noGrp="1"/>
          </p:cNvSpPr>
          <p:nvPr>
            <p:ph type="ftr" sz="quarter" idx="11"/>
          </p:nvPr>
        </p:nvSpPr>
        <p:spPr/>
        <p:txBody>
          <a:bodyPr/>
          <a:lstStyle/>
          <a:p>
            <a:pPr defTabSz="457200"/>
            <a:r>
              <a:rPr lang="da-DK">
                <a:solidFill>
                  <a:srgbClr val="000000"/>
                </a:solidFill>
                <a:latin typeface="Calibri"/>
                <a:ea typeface="ＭＳ Ｐゴシック"/>
                <a:cs typeface="Calibri"/>
              </a:rPr>
              <a:t>Lena Højgård Isager www.pkf.name</a:t>
            </a:r>
          </a:p>
        </p:txBody>
      </p:sp>
    </p:spTree>
    <p:extLst>
      <p:ext uri="{BB962C8B-B14F-4D97-AF65-F5344CB8AC3E}">
        <p14:creationId xmlns:p14="http://schemas.microsoft.com/office/powerpoint/2010/main" val="4248380435"/>
      </p:ext>
    </p:extLst>
  </p:cSld>
  <p:clrMapOvr>
    <a:masterClrMapping/>
  </p:clrMapOvr>
  <p:transition>
    <p:cut/>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1927412" y="298574"/>
            <a:ext cx="8546353" cy="1785104"/>
          </a:xfrm>
          <a:prstGeom prst="rect">
            <a:avLst/>
          </a:prstGeom>
        </p:spPr>
        <p:txBody>
          <a:bodyPr wrap="square">
            <a:spAutoFit/>
          </a:bodyPr>
          <a:lstStyle/>
          <a:p>
            <a:pPr defTabSz="457200"/>
            <a:r>
              <a:rPr lang="da-DK">
                <a:solidFill>
                  <a:srgbClr val="F8E950"/>
                </a:solidFill>
                <a:latin typeface="Calibri"/>
                <a:cs typeface="American Typewriter"/>
              </a:rPr>
              <a:t>                                     </a:t>
            </a:r>
            <a:r>
              <a:rPr lang="da-DK" sz="2800">
                <a:solidFill>
                  <a:srgbClr val="F8E950"/>
                </a:solidFill>
                <a:latin typeface="Calibri"/>
                <a:cs typeface="American Typewriter"/>
              </a:rPr>
              <a:t>  Oplevelse med skam</a:t>
            </a:r>
            <a:br>
              <a:rPr lang="da-DK" sz="2800">
                <a:solidFill>
                  <a:srgbClr val="F8E950"/>
                </a:solidFill>
                <a:latin typeface="Calibri"/>
                <a:ea typeface="ＭＳ Ｐゴシック" charset="0"/>
                <a:cs typeface="American Typewriter"/>
                <a:sym typeface="ＭＳ Ｐゴシック" charset="0"/>
              </a:rPr>
            </a:br>
            <a:endParaRPr lang="da-DK" sz="2800">
              <a:solidFill>
                <a:srgbClr val="F8E950"/>
              </a:solidFill>
              <a:latin typeface="Calibri"/>
              <a:ea typeface="ＭＳ Ｐゴシック" charset="0"/>
              <a:cs typeface="American Typewriter"/>
              <a:sym typeface="ＭＳ Ｐゴシック" charset="0"/>
            </a:endParaRPr>
          </a:p>
          <a:p>
            <a:pPr defTabSz="457200"/>
            <a:r>
              <a:rPr lang="da-DK">
                <a:solidFill>
                  <a:srgbClr val="FFFFFF"/>
                </a:solidFill>
                <a:latin typeface="Calibri"/>
                <a:cs typeface="American Typewriter"/>
              </a:rPr>
              <a:t>Tænk på en oplevelse som er forbundet med skam, det kan være en oplevelse af nyere dato eller det kan være en gammel oplevelse. Vælg en oplevelse som du ikke umiddelbart ville have lyst til at fortælle andre om.</a:t>
            </a:r>
          </a:p>
        </p:txBody>
      </p:sp>
      <p:sp>
        <p:nvSpPr>
          <p:cNvPr id="5" name="Tekstfelt 4"/>
          <p:cNvSpPr txBox="1"/>
          <p:nvPr/>
        </p:nvSpPr>
        <p:spPr>
          <a:xfrm>
            <a:off x="1927411" y="2329899"/>
            <a:ext cx="3959412" cy="3108544"/>
          </a:xfrm>
          <a:prstGeom prst="rect">
            <a:avLst/>
          </a:prstGeom>
          <a:noFill/>
        </p:spPr>
        <p:txBody>
          <a:bodyPr wrap="square" rtlCol="0">
            <a:spAutoFit/>
          </a:bodyPr>
          <a:lstStyle/>
          <a:p>
            <a:pPr defTabSz="457200"/>
            <a:r>
              <a:rPr lang="da-DK" sz="1400" b="1">
                <a:solidFill>
                  <a:srgbClr val="FFFFFF"/>
                </a:solidFill>
                <a:latin typeface="Calibri"/>
                <a:cs typeface="American Typewriter"/>
              </a:rPr>
              <a:t>Før visualisering:</a:t>
            </a:r>
          </a:p>
          <a:p>
            <a:pPr defTabSz="457200"/>
            <a:r>
              <a:rPr lang="da-DK" sz="1400">
                <a:solidFill>
                  <a:srgbClr val="FFFFFF"/>
                </a:solidFill>
                <a:latin typeface="Calibri"/>
                <a:cs typeface="American Typewriter"/>
              </a:rPr>
              <a:t>Hvad tænker du om dig selv, når du tænker på denne skamfulde oplevelse. Hvad er dit syn på dig selv?</a:t>
            </a:r>
          </a:p>
          <a:p>
            <a:pPr defTabSz="457200"/>
            <a:endParaRPr lang="da-DK" sz="1400">
              <a:solidFill>
                <a:srgbClr val="FFFFFF"/>
              </a:solidFill>
              <a:latin typeface="Calibri"/>
              <a:cs typeface="American Typewriter"/>
            </a:endParaRPr>
          </a:p>
          <a:p>
            <a:pPr defTabSz="457200"/>
            <a:endParaRPr lang="da-DK" sz="1400">
              <a:solidFill>
                <a:srgbClr val="FFFFFF"/>
              </a:solidFill>
              <a:latin typeface="Calibri"/>
              <a:cs typeface="American Typewriter"/>
            </a:endParaRPr>
          </a:p>
          <a:p>
            <a:pPr defTabSz="457200"/>
            <a:endParaRPr lang="da-DK" sz="1400">
              <a:solidFill>
                <a:srgbClr val="FFFFFF"/>
              </a:solidFill>
              <a:latin typeface="Calibri"/>
              <a:cs typeface="American Typewriter"/>
            </a:endParaRPr>
          </a:p>
          <a:p>
            <a:pPr defTabSz="457200"/>
            <a:endParaRPr lang="da-DK" sz="1400">
              <a:solidFill>
                <a:srgbClr val="FFFFFF"/>
              </a:solidFill>
              <a:latin typeface="Calibri"/>
              <a:cs typeface="American Typewriter"/>
            </a:endParaRPr>
          </a:p>
          <a:p>
            <a:pPr defTabSz="457200"/>
            <a:endParaRPr lang="da-DK" sz="1400">
              <a:solidFill>
                <a:srgbClr val="FFFFFF"/>
              </a:solidFill>
              <a:latin typeface="Calibri"/>
              <a:cs typeface="American Typewriter"/>
            </a:endParaRPr>
          </a:p>
          <a:p>
            <a:pPr defTabSz="457200"/>
            <a:endParaRPr lang="da-DK" sz="1400">
              <a:solidFill>
                <a:srgbClr val="FFFFFF"/>
              </a:solidFill>
              <a:latin typeface="Calibri"/>
              <a:cs typeface="American Typewriter"/>
            </a:endParaRPr>
          </a:p>
          <a:p>
            <a:pPr defTabSz="457200"/>
            <a:r>
              <a:rPr lang="da-DK" sz="1400">
                <a:solidFill>
                  <a:srgbClr val="FFFFFF"/>
                </a:solidFill>
                <a:latin typeface="Calibri"/>
                <a:cs typeface="American Typewriter"/>
              </a:rPr>
              <a:t>Hvordan forestiller du dig, at andre ville tænke om dig, hvis de havde kendskab til din oplevelse? Hvordan ville deres syn være på dig?</a:t>
            </a:r>
          </a:p>
          <a:p>
            <a:pPr defTabSz="457200"/>
            <a:endParaRPr lang="da-DK" sz="1400">
              <a:solidFill>
                <a:srgbClr val="FFFFFF"/>
              </a:solidFill>
              <a:latin typeface="Calibri"/>
              <a:cs typeface="American Typewriter"/>
            </a:endParaRPr>
          </a:p>
        </p:txBody>
      </p:sp>
      <p:sp>
        <p:nvSpPr>
          <p:cNvPr id="6" name="Tekstfelt 5"/>
          <p:cNvSpPr txBox="1"/>
          <p:nvPr/>
        </p:nvSpPr>
        <p:spPr>
          <a:xfrm>
            <a:off x="6230472" y="2328974"/>
            <a:ext cx="3974353" cy="2967992"/>
          </a:xfrm>
          <a:prstGeom prst="rect">
            <a:avLst/>
          </a:prstGeom>
          <a:noFill/>
        </p:spPr>
        <p:txBody>
          <a:bodyPr wrap="square" rtlCol="0">
            <a:spAutoFit/>
          </a:bodyPr>
          <a:lstStyle/>
          <a:p>
            <a:pPr marL="343565" indent="-307670" defTabSz="421996" fontAlgn="base">
              <a:spcBef>
                <a:spcPts val="283"/>
              </a:spcBef>
              <a:spcAft>
                <a:spcPct val="0"/>
              </a:spcAft>
            </a:pPr>
            <a:r>
              <a:rPr lang="da-DK" sz="1400" b="1">
                <a:solidFill>
                  <a:srgbClr val="FFFFFF"/>
                </a:solidFill>
                <a:latin typeface="Calibri"/>
                <a:ea typeface="ＭＳ Ｐゴシック" charset="0"/>
                <a:cs typeface="American Typewriter"/>
                <a:sym typeface="Comic Sans MS" charset="0"/>
              </a:rPr>
              <a:t>Efter visualisering:</a:t>
            </a:r>
          </a:p>
          <a:p>
            <a:pPr marL="35895" defTabSz="421996" fontAlgn="base">
              <a:spcBef>
                <a:spcPts val="283"/>
              </a:spcBef>
              <a:spcAft>
                <a:spcPct val="0"/>
              </a:spcAft>
              <a:buClr>
                <a:srgbClr val="000000"/>
              </a:buClr>
              <a:buSzPct val="100000"/>
            </a:pPr>
            <a:r>
              <a:rPr lang="da-DK" sz="1400">
                <a:solidFill>
                  <a:srgbClr val="FFFFFF"/>
                </a:solidFill>
                <a:latin typeface="Calibri"/>
                <a:ea typeface="ＭＳ Ｐゴシック" charset="0"/>
                <a:cs typeface="American Typewriter"/>
                <a:sym typeface="Comic Sans MS" charset="0"/>
              </a:rPr>
              <a:t>Hvad tænker du om dig selv nu, når du ser på dig selv med medfølelse?</a:t>
            </a:r>
          </a:p>
          <a:p>
            <a:pPr marL="343565" indent="-307670" defTabSz="421996" fontAlgn="base">
              <a:spcBef>
                <a:spcPts val="283"/>
              </a:spcBef>
              <a:spcAft>
                <a:spcPct val="0"/>
              </a:spcAft>
              <a:buClr>
                <a:srgbClr val="000000"/>
              </a:buClr>
              <a:buSzPct val="100000"/>
              <a:buFont typeface="Zapf Dingbats" charset="0"/>
              <a:buChar char="❋"/>
            </a:pPr>
            <a:endParaRPr lang="da-DK" sz="1400">
              <a:solidFill>
                <a:srgbClr val="FFFFFF"/>
              </a:solidFill>
              <a:latin typeface="Calibri"/>
              <a:ea typeface="ＭＳ Ｐゴシック" charset="0"/>
              <a:cs typeface="American Typewriter"/>
              <a:sym typeface="Comic Sans MS" charset="0"/>
            </a:endParaRPr>
          </a:p>
          <a:p>
            <a:pPr marL="343565" indent="-307670" defTabSz="421996" fontAlgn="base">
              <a:spcBef>
                <a:spcPts val="283"/>
              </a:spcBef>
              <a:spcAft>
                <a:spcPct val="0"/>
              </a:spcAft>
              <a:buClr>
                <a:srgbClr val="000000"/>
              </a:buClr>
              <a:buSzPct val="100000"/>
              <a:buFont typeface="Zapf Dingbats" charset="0"/>
              <a:buChar char="❋"/>
            </a:pPr>
            <a:endParaRPr lang="da-DK" sz="1400">
              <a:solidFill>
                <a:srgbClr val="FFFFFF"/>
              </a:solidFill>
              <a:latin typeface="Calibri"/>
              <a:ea typeface="ＭＳ Ｐゴシック" charset="0"/>
              <a:cs typeface="American Typewriter"/>
              <a:sym typeface="Comic Sans MS" charset="0"/>
            </a:endParaRPr>
          </a:p>
          <a:p>
            <a:pPr marL="35895" defTabSz="421996" fontAlgn="base">
              <a:spcBef>
                <a:spcPts val="283"/>
              </a:spcBef>
              <a:spcAft>
                <a:spcPct val="0"/>
              </a:spcAft>
              <a:buClr>
                <a:srgbClr val="000000"/>
              </a:buClr>
              <a:buSzPct val="100000"/>
            </a:pPr>
            <a:endParaRPr lang="da-DK" sz="1400">
              <a:solidFill>
                <a:srgbClr val="FFFFFF"/>
              </a:solidFill>
              <a:latin typeface="Calibri"/>
              <a:ea typeface="ＭＳ Ｐゴシック" charset="0"/>
              <a:cs typeface="American Typewriter"/>
              <a:sym typeface="Comic Sans MS" charset="0"/>
            </a:endParaRPr>
          </a:p>
          <a:p>
            <a:pPr marL="343565" indent="-307670" defTabSz="421996" fontAlgn="base">
              <a:spcBef>
                <a:spcPts val="283"/>
              </a:spcBef>
              <a:spcAft>
                <a:spcPct val="0"/>
              </a:spcAft>
              <a:buClr>
                <a:srgbClr val="000000"/>
              </a:buClr>
              <a:buSzPct val="100000"/>
              <a:buFont typeface="Zapf Dingbats" charset="0"/>
              <a:buChar char="❋"/>
            </a:pPr>
            <a:endParaRPr lang="da-DK" sz="1400">
              <a:solidFill>
                <a:srgbClr val="FFFFFF"/>
              </a:solidFill>
              <a:latin typeface="Calibri"/>
              <a:ea typeface="ＭＳ Ｐゴシック" charset="0"/>
              <a:cs typeface="American Typewriter"/>
              <a:sym typeface="Comic Sans MS" charset="0"/>
            </a:endParaRPr>
          </a:p>
          <a:p>
            <a:pPr marL="343565" indent="-307670" defTabSz="421996" fontAlgn="base">
              <a:spcBef>
                <a:spcPts val="283"/>
              </a:spcBef>
              <a:spcAft>
                <a:spcPct val="0"/>
              </a:spcAft>
              <a:buClr>
                <a:srgbClr val="000000"/>
              </a:buClr>
              <a:buSzPct val="100000"/>
              <a:buFont typeface="Zapf Dingbats" charset="0"/>
              <a:buChar char="❋"/>
            </a:pPr>
            <a:endParaRPr lang="da-DK" sz="1400">
              <a:solidFill>
                <a:srgbClr val="FFFFFF"/>
              </a:solidFill>
              <a:latin typeface="Calibri"/>
              <a:ea typeface="ＭＳ Ｐゴシック" charset="0"/>
              <a:cs typeface="American Typewriter"/>
              <a:sym typeface="Comic Sans MS" charset="0"/>
            </a:endParaRPr>
          </a:p>
          <a:p>
            <a:pPr marL="343565" indent="-307670" defTabSz="421996" fontAlgn="base">
              <a:spcBef>
                <a:spcPts val="283"/>
              </a:spcBef>
              <a:spcAft>
                <a:spcPct val="0"/>
              </a:spcAft>
              <a:buClr>
                <a:srgbClr val="000000"/>
              </a:buClr>
              <a:buSzPct val="100000"/>
              <a:buFont typeface="Zapf Dingbats" charset="0"/>
              <a:buChar char="❋"/>
            </a:pPr>
            <a:endParaRPr lang="da-DK" sz="1400">
              <a:solidFill>
                <a:srgbClr val="FFFFFF"/>
              </a:solidFill>
              <a:latin typeface="Calibri"/>
              <a:ea typeface="ＭＳ Ｐゴシック" charset="0"/>
              <a:cs typeface="American Typewriter"/>
              <a:sym typeface="Comic Sans MS" charset="0"/>
            </a:endParaRPr>
          </a:p>
          <a:p>
            <a:pPr marL="35895" defTabSz="421996" fontAlgn="base">
              <a:spcBef>
                <a:spcPts val="283"/>
              </a:spcBef>
              <a:spcAft>
                <a:spcPct val="0"/>
              </a:spcAft>
              <a:buClr>
                <a:srgbClr val="000000"/>
              </a:buClr>
              <a:buSzPct val="100000"/>
            </a:pPr>
            <a:r>
              <a:rPr lang="da-DK" sz="1400">
                <a:solidFill>
                  <a:srgbClr val="FFFFFF"/>
                </a:solidFill>
                <a:latin typeface="Calibri"/>
                <a:ea typeface="ＭＳ Ｐゴシック" charset="0"/>
                <a:cs typeface="American Typewriter"/>
                <a:sym typeface="Comic Sans MS" charset="0"/>
              </a:rPr>
              <a:t>Hvordan forestiller du dig nu ud fra et medfølende perspektiv, at andre vil se på dig?</a:t>
            </a:r>
          </a:p>
          <a:p>
            <a:pPr defTabSz="457200"/>
            <a:endParaRPr lang="da-DK" sz="1400">
              <a:solidFill>
                <a:srgbClr val="FFFFFF"/>
              </a:solidFill>
              <a:latin typeface="Calibri"/>
              <a:cs typeface="American Typewriter"/>
            </a:endParaRPr>
          </a:p>
        </p:txBody>
      </p:sp>
      <p:sp>
        <p:nvSpPr>
          <p:cNvPr id="3" name="Pladsholder til sidefod 2"/>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294087307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81200" y="1160372"/>
            <a:ext cx="8229600" cy="1143000"/>
          </a:xfrm>
        </p:spPr>
        <p:txBody>
          <a:bodyPr>
            <a:noAutofit/>
          </a:bodyPr>
          <a:lstStyle/>
          <a:p>
            <a:r>
              <a:rPr lang="da-DK" sz="4000" dirty="0">
                <a:solidFill>
                  <a:srgbClr val="F8E950"/>
                </a:solidFill>
              </a:rPr>
              <a:t>Funktionsanalyse af følelserne </a:t>
            </a:r>
            <a:br>
              <a:rPr lang="da-DK" sz="4000" dirty="0">
                <a:solidFill>
                  <a:srgbClr val="F8E950"/>
                </a:solidFill>
              </a:rPr>
            </a:br>
            <a:r>
              <a:rPr lang="da-DK" sz="4000" dirty="0">
                <a:solidFill>
                  <a:srgbClr val="F8E950"/>
                </a:solidFill>
              </a:rPr>
              <a:t>i forbindelse med en nylig konflikt </a:t>
            </a:r>
            <a:br>
              <a:rPr lang="da-DK" sz="4000" dirty="0">
                <a:solidFill>
                  <a:srgbClr val="FFFFFF"/>
                </a:solidFill>
              </a:rPr>
            </a:br>
            <a:endParaRPr lang="da-DK" sz="4000" dirty="0">
              <a:solidFill>
                <a:srgbClr val="FFFFFF"/>
              </a:solidFill>
            </a:endParaRPr>
          </a:p>
        </p:txBody>
      </p:sp>
      <p:sp>
        <p:nvSpPr>
          <p:cNvPr id="3" name="Pladsholder til indhold 2"/>
          <p:cNvSpPr>
            <a:spLocks noGrp="1"/>
          </p:cNvSpPr>
          <p:nvPr>
            <p:ph idx="1"/>
          </p:nvPr>
        </p:nvSpPr>
        <p:spPr/>
        <p:txBody>
          <a:bodyPr>
            <a:normAutofit fontScale="77500" lnSpcReduction="20000"/>
          </a:bodyPr>
          <a:lstStyle/>
          <a:p>
            <a:pPr marL="0" indent="0" algn="ctr">
              <a:buNone/>
            </a:pPr>
            <a:endParaRPr lang="da-DK" dirty="0">
              <a:solidFill>
                <a:srgbClr val="FFFFFF"/>
              </a:solidFill>
            </a:endParaRPr>
          </a:p>
          <a:p>
            <a:pPr marL="0" indent="0" algn="ctr">
              <a:buNone/>
            </a:pPr>
            <a:endParaRPr lang="da-DK" dirty="0">
              <a:solidFill>
                <a:srgbClr val="FFFFFF"/>
              </a:solidFill>
            </a:endParaRPr>
          </a:p>
          <a:p>
            <a:pPr marL="0" indent="0" algn="ctr">
              <a:buNone/>
            </a:pPr>
            <a:endParaRPr lang="da-DK" dirty="0">
              <a:solidFill>
                <a:srgbClr val="FFFFFF"/>
              </a:solidFill>
            </a:endParaRPr>
          </a:p>
          <a:p>
            <a:pPr marL="0" indent="0" algn="ctr">
              <a:buNone/>
            </a:pPr>
            <a:r>
              <a:rPr lang="da-DK" dirty="0">
                <a:solidFill>
                  <a:srgbClr val="FFFFFF"/>
                </a:solidFill>
              </a:rPr>
              <a:t> Papir med overskrifter:</a:t>
            </a:r>
          </a:p>
          <a:p>
            <a:pPr marL="0" indent="0" algn="ctr">
              <a:buNone/>
            </a:pPr>
            <a:r>
              <a:rPr lang="da-DK" dirty="0">
                <a:solidFill>
                  <a:srgbClr val="FFFFFF"/>
                </a:solidFill>
              </a:rPr>
              <a:t>Tanker, Krop, Adfærd, Erindringer og behov</a:t>
            </a:r>
          </a:p>
          <a:p>
            <a:pPr marL="0" indent="0" algn="ctr">
              <a:buNone/>
            </a:pPr>
            <a:endParaRPr lang="da-DK" dirty="0">
              <a:solidFill>
                <a:srgbClr val="FFFFFF"/>
              </a:solidFill>
            </a:endParaRPr>
          </a:p>
          <a:p>
            <a:pPr marL="0" indent="0" algn="ctr">
              <a:buNone/>
            </a:pPr>
            <a:r>
              <a:rPr lang="da-DK" dirty="0">
                <a:solidFill>
                  <a:srgbClr val="FFFFFF"/>
                </a:solidFill>
              </a:rPr>
              <a:t>Fokus på:</a:t>
            </a:r>
          </a:p>
          <a:p>
            <a:pPr marL="0" indent="0" algn="ctr">
              <a:buNone/>
            </a:pPr>
            <a:r>
              <a:rPr lang="da-DK" dirty="0">
                <a:solidFill>
                  <a:srgbClr val="FFFFFF"/>
                </a:solidFill>
              </a:rPr>
              <a:t>Vrede selv </a:t>
            </a:r>
          </a:p>
          <a:p>
            <a:pPr marL="0" indent="0" algn="ctr">
              <a:buNone/>
            </a:pPr>
            <a:r>
              <a:rPr lang="da-DK" dirty="0">
                <a:solidFill>
                  <a:srgbClr val="FFFFFF"/>
                </a:solidFill>
              </a:rPr>
              <a:t>Angste selv</a:t>
            </a:r>
          </a:p>
          <a:p>
            <a:pPr marL="0" indent="0" algn="ctr">
              <a:buNone/>
            </a:pPr>
            <a:r>
              <a:rPr lang="da-DK" dirty="0">
                <a:solidFill>
                  <a:srgbClr val="FFFFFF"/>
                </a:solidFill>
              </a:rPr>
              <a:t>Triste selv</a:t>
            </a:r>
          </a:p>
          <a:p>
            <a:pPr marL="0" indent="0" algn="ctr">
              <a:buNone/>
            </a:pPr>
            <a:r>
              <a:rPr lang="da-DK" dirty="0">
                <a:solidFill>
                  <a:srgbClr val="FFFFFF"/>
                </a:solidFill>
              </a:rPr>
              <a:t>Medfølende selv</a:t>
            </a:r>
          </a:p>
        </p:txBody>
      </p:sp>
      <p:sp>
        <p:nvSpPr>
          <p:cNvPr id="6" name="Pladsholder til sidefod 5"/>
          <p:cNvSpPr>
            <a:spLocks noGrp="1"/>
          </p:cNvSpPr>
          <p:nvPr>
            <p:ph type="ftr" sz="quarter" idx="11"/>
          </p:nvPr>
        </p:nvSpPr>
        <p:spPr/>
        <p:txBody>
          <a:bodyPr/>
          <a:lstStyle/>
          <a:p>
            <a:pPr defTabSz="457200"/>
            <a:r>
              <a:rPr lang="da-DK">
                <a:solidFill>
                  <a:prstClr val="white"/>
                </a:solidFill>
                <a:latin typeface="Calibri"/>
              </a:rPr>
              <a:t>Lena Højgård Isager www.pkf.name</a:t>
            </a:r>
          </a:p>
        </p:txBody>
      </p:sp>
    </p:spTree>
    <p:extLst>
      <p:ext uri="{BB962C8B-B14F-4D97-AF65-F5344CB8AC3E}">
        <p14:creationId xmlns:p14="http://schemas.microsoft.com/office/powerpoint/2010/main" val="64408852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5" name="Oval 3"/>
          <p:cNvSpPr>
            <a:spLocks noChangeArrowheads="1"/>
          </p:cNvSpPr>
          <p:nvPr/>
        </p:nvSpPr>
        <p:spPr bwMode="auto">
          <a:xfrm>
            <a:off x="1774826" y="981075"/>
            <a:ext cx="3241675" cy="2160588"/>
          </a:xfrm>
          <a:prstGeom prst="ellipse">
            <a:avLst/>
          </a:prstGeom>
          <a:solidFill>
            <a:schemeClr val="bg1"/>
          </a:solidFill>
          <a:ln w="9525">
            <a:solidFill>
              <a:schemeClr val="tx1"/>
            </a:solidFill>
            <a:round/>
            <a:headEnd/>
            <a:tailEnd/>
          </a:ln>
          <a:effectLst/>
        </p:spPr>
        <p:txBody>
          <a:bodyPr wrap="none" anchor="ctr"/>
          <a:lstStyle/>
          <a:p>
            <a:pPr defTabSz="457200">
              <a:lnSpc>
                <a:spcPct val="90000"/>
              </a:lnSpc>
              <a:spcBef>
                <a:spcPct val="20000"/>
              </a:spcBef>
              <a:defRPr/>
            </a:pPr>
            <a:endParaRPr lang="en-US">
              <a:solidFill>
                <a:srgbClr val="FFFFFF"/>
              </a:solidFill>
              <a:effectLst>
                <a:outerShdw blurRad="38100" dist="38100" dir="2700000" algn="tl">
                  <a:srgbClr val="C0C0C0"/>
                </a:outerShdw>
              </a:effectLst>
              <a:latin typeface="Times New Roman" pitchFamily="18" charset="0"/>
              <a:cs typeface="Arial" charset="0"/>
            </a:endParaRPr>
          </a:p>
        </p:txBody>
      </p:sp>
      <p:sp>
        <p:nvSpPr>
          <p:cNvPr id="572419" name="Oval 4"/>
          <p:cNvSpPr>
            <a:spLocks noChangeArrowheads="1"/>
          </p:cNvSpPr>
          <p:nvPr/>
        </p:nvSpPr>
        <p:spPr bwMode="auto">
          <a:xfrm>
            <a:off x="7500938" y="1053307"/>
            <a:ext cx="3167062" cy="2016125"/>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charset="0"/>
                <a:ea typeface="MS PGothic" charset="-128"/>
              </a:defRPr>
            </a:lvl1pPr>
            <a:lvl2pPr marL="742950" indent="-285750">
              <a:spcBef>
                <a:spcPct val="20000"/>
              </a:spcBef>
              <a:buChar char="–"/>
              <a:defRPr sz="2800">
                <a:solidFill>
                  <a:schemeClr val="tx1"/>
                </a:solidFill>
                <a:latin typeface="Times New Roman" charset="0"/>
                <a:ea typeface="MS PGothic" charset="-128"/>
              </a:defRPr>
            </a:lvl2pPr>
            <a:lvl3pPr marL="1143000" indent="-228600">
              <a:spcBef>
                <a:spcPct val="20000"/>
              </a:spcBef>
              <a:buChar char="•"/>
              <a:defRPr sz="2400">
                <a:solidFill>
                  <a:schemeClr val="tx1"/>
                </a:solidFill>
                <a:latin typeface="Times New Roman" charset="0"/>
                <a:ea typeface="MS PGothic" charset="-128"/>
              </a:defRPr>
            </a:lvl3pPr>
            <a:lvl4pPr marL="1600200" indent="-228600">
              <a:spcBef>
                <a:spcPct val="20000"/>
              </a:spcBef>
              <a:buChar char="–"/>
              <a:defRPr sz="2000">
                <a:solidFill>
                  <a:schemeClr val="tx1"/>
                </a:solidFill>
                <a:latin typeface="Times New Roman" charset="0"/>
                <a:ea typeface="MS PGothic" charset="-128"/>
              </a:defRPr>
            </a:lvl4pPr>
            <a:lvl5pPr marL="2057400" indent="-228600">
              <a:spcBef>
                <a:spcPct val="20000"/>
              </a:spcBef>
              <a:buChar char="»"/>
              <a:defRPr sz="2000">
                <a:solidFill>
                  <a:schemeClr val="tx1"/>
                </a:solidFill>
                <a:latin typeface="Times New Roman" charset="0"/>
                <a:ea typeface="MS PGothic"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MS PGothic"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MS PGothic"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MS PGothic"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MS PGothic" charset="-128"/>
              </a:defRPr>
            </a:lvl9pPr>
          </a:lstStyle>
          <a:p>
            <a:pPr algn="ctr" defTabSz="457200">
              <a:spcBef>
                <a:spcPct val="0"/>
              </a:spcBef>
              <a:buNone/>
            </a:pPr>
            <a:endParaRPr lang="en-GB" altLang="da-DK" sz="1800">
              <a:solidFill>
                <a:srgbClr val="CC0000"/>
              </a:solidFill>
              <a:latin typeface="Calibri"/>
            </a:endParaRPr>
          </a:p>
          <a:p>
            <a:pPr algn="ctr" defTabSz="457200">
              <a:spcBef>
                <a:spcPct val="0"/>
              </a:spcBef>
              <a:buNone/>
            </a:pPr>
            <a:endParaRPr lang="en-GB" altLang="da-DK" sz="1800">
              <a:solidFill>
                <a:srgbClr val="CC0000"/>
              </a:solidFill>
              <a:latin typeface="Calibri"/>
            </a:endParaRPr>
          </a:p>
          <a:p>
            <a:pPr algn="ctr" defTabSz="457200">
              <a:spcBef>
                <a:spcPct val="0"/>
              </a:spcBef>
              <a:buNone/>
            </a:pPr>
            <a:r>
              <a:rPr lang="en-GB" altLang="da-DK" sz="1800">
                <a:solidFill>
                  <a:srgbClr val="CC0000"/>
                </a:solidFill>
                <a:latin typeface="Calibri"/>
              </a:rPr>
              <a:t>ANGSTE SELV</a:t>
            </a:r>
          </a:p>
          <a:p>
            <a:pPr algn="ctr" defTabSz="457200">
              <a:lnSpc>
                <a:spcPct val="65000"/>
              </a:lnSpc>
              <a:spcBef>
                <a:spcPct val="50000"/>
              </a:spcBef>
              <a:buNone/>
            </a:pPr>
            <a:r>
              <a:rPr lang="en-GB" altLang="da-DK" sz="1800">
                <a:solidFill>
                  <a:srgbClr val="CC0000"/>
                </a:solidFill>
                <a:latin typeface="Calibri"/>
              </a:rPr>
              <a:t>Tanker</a:t>
            </a:r>
          </a:p>
          <a:p>
            <a:pPr algn="ctr" defTabSz="457200">
              <a:lnSpc>
                <a:spcPct val="65000"/>
              </a:lnSpc>
              <a:spcBef>
                <a:spcPct val="50000"/>
              </a:spcBef>
              <a:buNone/>
            </a:pPr>
            <a:r>
              <a:rPr lang="en-GB" altLang="da-DK" sz="1800" err="1">
                <a:solidFill>
                  <a:srgbClr val="CC0000"/>
                </a:solidFill>
                <a:latin typeface="Calibri"/>
              </a:rPr>
              <a:t>Krop</a:t>
            </a:r>
            <a:endParaRPr lang="en-GB" altLang="da-DK" sz="1800">
              <a:solidFill>
                <a:srgbClr val="CC0000"/>
              </a:solidFill>
              <a:latin typeface="Calibri"/>
            </a:endParaRPr>
          </a:p>
          <a:p>
            <a:pPr algn="ctr" defTabSz="457200">
              <a:lnSpc>
                <a:spcPct val="65000"/>
              </a:lnSpc>
              <a:spcBef>
                <a:spcPct val="50000"/>
              </a:spcBef>
              <a:buNone/>
            </a:pPr>
            <a:r>
              <a:rPr lang="en-GB" altLang="da-DK" sz="1800" err="1">
                <a:solidFill>
                  <a:srgbClr val="CC0000"/>
                </a:solidFill>
                <a:latin typeface="Calibri"/>
              </a:rPr>
              <a:t>Handlinger</a:t>
            </a:r>
            <a:endParaRPr lang="en-GB" altLang="da-DK" sz="1800">
              <a:solidFill>
                <a:srgbClr val="CC0000"/>
              </a:solidFill>
              <a:latin typeface="Calibri"/>
            </a:endParaRPr>
          </a:p>
          <a:p>
            <a:pPr algn="ctr" defTabSz="457200">
              <a:lnSpc>
                <a:spcPct val="65000"/>
              </a:lnSpc>
              <a:spcBef>
                <a:spcPct val="50000"/>
              </a:spcBef>
              <a:buNone/>
            </a:pPr>
            <a:r>
              <a:rPr lang="en-GB" altLang="da-DK" sz="1800" err="1">
                <a:solidFill>
                  <a:srgbClr val="CC0000"/>
                </a:solidFill>
                <a:latin typeface="Calibri"/>
              </a:rPr>
              <a:t>Erindringer</a:t>
            </a:r>
            <a:endParaRPr lang="en-GB" altLang="da-DK" sz="1800">
              <a:solidFill>
                <a:srgbClr val="CC0000"/>
              </a:solidFill>
              <a:latin typeface="Calibri"/>
            </a:endParaRPr>
          </a:p>
          <a:p>
            <a:pPr algn="ctr" defTabSz="457200">
              <a:lnSpc>
                <a:spcPct val="65000"/>
              </a:lnSpc>
              <a:spcBef>
                <a:spcPct val="50000"/>
              </a:spcBef>
              <a:buNone/>
            </a:pPr>
            <a:r>
              <a:rPr lang="en-GB" altLang="da-DK" sz="1800" err="1">
                <a:solidFill>
                  <a:srgbClr val="CC0000"/>
                </a:solidFill>
                <a:latin typeface="Calibri"/>
              </a:rPr>
              <a:t>Behov</a:t>
            </a:r>
            <a:endParaRPr lang="en-GB" altLang="da-DK" sz="1800">
              <a:solidFill>
                <a:srgbClr val="CC0000"/>
              </a:solidFill>
              <a:latin typeface="Calibri"/>
            </a:endParaRPr>
          </a:p>
          <a:p>
            <a:pPr algn="ctr" defTabSz="457200">
              <a:spcBef>
                <a:spcPct val="0"/>
              </a:spcBef>
              <a:buNone/>
            </a:pPr>
            <a:endParaRPr lang="en-GB" altLang="da-DK" sz="1800">
              <a:solidFill>
                <a:srgbClr val="CC0000"/>
              </a:solidFill>
              <a:latin typeface="Calibri"/>
            </a:endParaRPr>
          </a:p>
          <a:p>
            <a:pPr algn="ctr" defTabSz="457200">
              <a:spcBef>
                <a:spcPct val="0"/>
              </a:spcBef>
              <a:buNone/>
            </a:pPr>
            <a:endParaRPr lang="en-US" altLang="da-DK" sz="1200">
              <a:solidFill>
                <a:srgbClr val="000066"/>
              </a:solidFill>
              <a:latin typeface="Calibri"/>
            </a:endParaRPr>
          </a:p>
        </p:txBody>
      </p:sp>
      <p:sp>
        <p:nvSpPr>
          <p:cNvPr id="572420" name="Text Box 5"/>
          <p:cNvSpPr txBox="1">
            <a:spLocks noChangeArrowheads="1"/>
          </p:cNvSpPr>
          <p:nvPr/>
        </p:nvSpPr>
        <p:spPr bwMode="auto">
          <a:xfrm>
            <a:off x="1810544" y="1230622"/>
            <a:ext cx="3243263" cy="2502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MS PGothic" charset="-128"/>
              </a:defRPr>
            </a:lvl1pPr>
            <a:lvl2pPr marL="742950" indent="-285750">
              <a:spcBef>
                <a:spcPct val="20000"/>
              </a:spcBef>
              <a:buChar char="–"/>
              <a:defRPr sz="2800">
                <a:solidFill>
                  <a:schemeClr val="tx1"/>
                </a:solidFill>
                <a:latin typeface="Times New Roman" charset="0"/>
                <a:ea typeface="MS PGothic" charset="-128"/>
              </a:defRPr>
            </a:lvl2pPr>
            <a:lvl3pPr marL="1143000" indent="-228600">
              <a:spcBef>
                <a:spcPct val="20000"/>
              </a:spcBef>
              <a:buChar char="•"/>
              <a:defRPr sz="2400">
                <a:solidFill>
                  <a:schemeClr val="tx1"/>
                </a:solidFill>
                <a:latin typeface="Times New Roman" charset="0"/>
                <a:ea typeface="MS PGothic" charset="-128"/>
              </a:defRPr>
            </a:lvl3pPr>
            <a:lvl4pPr marL="1600200" indent="-228600">
              <a:spcBef>
                <a:spcPct val="20000"/>
              </a:spcBef>
              <a:buChar char="–"/>
              <a:defRPr sz="2000">
                <a:solidFill>
                  <a:schemeClr val="tx1"/>
                </a:solidFill>
                <a:latin typeface="Times New Roman" charset="0"/>
                <a:ea typeface="MS PGothic" charset="-128"/>
              </a:defRPr>
            </a:lvl4pPr>
            <a:lvl5pPr marL="2057400" indent="-228600">
              <a:spcBef>
                <a:spcPct val="20000"/>
              </a:spcBef>
              <a:buChar char="»"/>
              <a:defRPr sz="2000">
                <a:solidFill>
                  <a:schemeClr val="tx1"/>
                </a:solidFill>
                <a:latin typeface="Times New Roman" charset="0"/>
                <a:ea typeface="MS PGothic"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MS PGothic"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MS PGothic"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MS PGothic"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MS PGothic" charset="-128"/>
              </a:defRPr>
            </a:lvl9pPr>
          </a:lstStyle>
          <a:p>
            <a:pPr algn="ctr" defTabSz="457200">
              <a:lnSpc>
                <a:spcPct val="65000"/>
              </a:lnSpc>
              <a:spcBef>
                <a:spcPct val="50000"/>
              </a:spcBef>
              <a:buNone/>
            </a:pPr>
            <a:r>
              <a:rPr lang="en-GB" altLang="da-DK" sz="1800">
                <a:solidFill>
                  <a:srgbClr val="CC0000"/>
                </a:solidFill>
                <a:latin typeface="Calibri"/>
              </a:rPr>
              <a:t>VREDE SELV</a:t>
            </a:r>
          </a:p>
          <a:p>
            <a:pPr algn="ctr" defTabSz="457200">
              <a:lnSpc>
                <a:spcPct val="65000"/>
              </a:lnSpc>
              <a:spcBef>
                <a:spcPct val="50000"/>
              </a:spcBef>
              <a:buNone/>
            </a:pPr>
            <a:r>
              <a:rPr lang="en-GB" altLang="da-DK" sz="1800">
                <a:solidFill>
                  <a:srgbClr val="CC0000"/>
                </a:solidFill>
                <a:latin typeface="Calibri"/>
              </a:rPr>
              <a:t>Tanker</a:t>
            </a:r>
          </a:p>
          <a:p>
            <a:pPr algn="ctr" defTabSz="457200">
              <a:lnSpc>
                <a:spcPct val="65000"/>
              </a:lnSpc>
              <a:spcBef>
                <a:spcPct val="50000"/>
              </a:spcBef>
              <a:buNone/>
            </a:pPr>
            <a:r>
              <a:rPr lang="en-GB" altLang="da-DK" sz="1800" err="1">
                <a:solidFill>
                  <a:srgbClr val="CC0000"/>
                </a:solidFill>
                <a:latin typeface="Calibri"/>
              </a:rPr>
              <a:t>Krop</a:t>
            </a:r>
            <a:endParaRPr lang="en-GB" altLang="da-DK" sz="1800">
              <a:solidFill>
                <a:srgbClr val="CC0000"/>
              </a:solidFill>
              <a:latin typeface="Calibri"/>
            </a:endParaRPr>
          </a:p>
          <a:p>
            <a:pPr algn="ctr" defTabSz="457200">
              <a:lnSpc>
                <a:spcPct val="65000"/>
              </a:lnSpc>
              <a:spcBef>
                <a:spcPct val="50000"/>
              </a:spcBef>
              <a:buNone/>
            </a:pPr>
            <a:r>
              <a:rPr lang="en-GB" altLang="da-DK" sz="1800" err="1">
                <a:solidFill>
                  <a:srgbClr val="CC0000"/>
                </a:solidFill>
                <a:latin typeface="Calibri"/>
              </a:rPr>
              <a:t>Handlinger</a:t>
            </a:r>
            <a:endParaRPr lang="en-GB" altLang="da-DK" sz="1800">
              <a:solidFill>
                <a:srgbClr val="CC0000"/>
              </a:solidFill>
              <a:latin typeface="Calibri"/>
            </a:endParaRPr>
          </a:p>
          <a:p>
            <a:pPr algn="ctr" defTabSz="457200">
              <a:lnSpc>
                <a:spcPct val="65000"/>
              </a:lnSpc>
              <a:spcBef>
                <a:spcPct val="50000"/>
              </a:spcBef>
              <a:buNone/>
            </a:pPr>
            <a:r>
              <a:rPr lang="en-GB" altLang="da-DK" sz="1800" err="1">
                <a:solidFill>
                  <a:srgbClr val="CC0000"/>
                </a:solidFill>
                <a:latin typeface="Calibri"/>
              </a:rPr>
              <a:t>Erindringer</a:t>
            </a:r>
            <a:endParaRPr lang="en-GB" altLang="da-DK" sz="1800">
              <a:solidFill>
                <a:srgbClr val="CC0000"/>
              </a:solidFill>
              <a:latin typeface="Calibri"/>
            </a:endParaRPr>
          </a:p>
          <a:p>
            <a:pPr algn="ctr" defTabSz="457200">
              <a:lnSpc>
                <a:spcPct val="65000"/>
              </a:lnSpc>
              <a:spcBef>
                <a:spcPct val="50000"/>
              </a:spcBef>
              <a:buNone/>
            </a:pPr>
            <a:r>
              <a:rPr lang="en-GB" altLang="da-DK" sz="1800" err="1">
                <a:solidFill>
                  <a:srgbClr val="CC0000"/>
                </a:solidFill>
                <a:latin typeface="Calibri"/>
              </a:rPr>
              <a:t>Behov</a:t>
            </a:r>
            <a:endParaRPr lang="en-GB" altLang="da-DK" sz="1800">
              <a:solidFill>
                <a:srgbClr val="CC0000"/>
              </a:solidFill>
              <a:latin typeface="Calibri"/>
            </a:endParaRPr>
          </a:p>
          <a:p>
            <a:pPr algn="ctr" defTabSz="457200">
              <a:lnSpc>
                <a:spcPct val="65000"/>
              </a:lnSpc>
              <a:spcBef>
                <a:spcPct val="50000"/>
              </a:spcBef>
              <a:buNone/>
            </a:pPr>
            <a:endParaRPr lang="en-GB" altLang="da-DK" sz="1800">
              <a:solidFill>
                <a:srgbClr val="CC0000"/>
              </a:solidFill>
              <a:latin typeface="Calibri"/>
            </a:endParaRPr>
          </a:p>
          <a:p>
            <a:pPr algn="ctr" defTabSz="457200">
              <a:lnSpc>
                <a:spcPct val="65000"/>
              </a:lnSpc>
              <a:spcBef>
                <a:spcPct val="50000"/>
              </a:spcBef>
              <a:buNone/>
            </a:pPr>
            <a:endParaRPr lang="en-GB" altLang="da-DK" sz="1800">
              <a:solidFill>
                <a:srgbClr val="CC0000"/>
              </a:solidFill>
              <a:latin typeface="Calibri"/>
            </a:endParaRPr>
          </a:p>
        </p:txBody>
      </p:sp>
      <p:sp>
        <p:nvSpPr>
          <p:cNvPr id="572422" name="Oval 7"/>
          <p:cNvSpPr>
            <a:spLocks noChangeArrowheads="1"/>
          </p:cNvSpPr>
          <p:nvPr/>
        </p:nvSpPr>
        <p:spPr bwMode="auto">
          <a:xfrm>
            <a:off x="4295775" y="4508500"/>
            <a:ext cx="3816350" cy="1944688"/>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charset="0"/>
                <a:ea typeface="MS PGothic" charset="-128"/>
              </a:defRPr>
            </a:lvl1pPr>
            <a:lvl2pPr marL="742950" indent="-285750">
              <a:spcBef>
                <a:spcPct val="20000"/>
              </a:spcBef>
              <a:buChar char="–"/>
              <a:defRPr sz="2800">
                <a:solidFill>
                  <a:schemeClr val="tx1"/>
                </a:solidFill>
                <a:latin typeface="Times New Roman" charset="0"/>
                <a:ea typeface="MS PGothic" charset="-128"/>
              </a:defRPr>
            </a:lvl2pPr>
            <a:lvl3pPr marL="1143000" indent="-228600">
              <a:spcBef>
                <a:spcPct val="20000"/>
              </a:spcBef>
              <a:buChar char="•"/>
              <a:defRPr sz="2400">
                <a:solidFill>
                  <a:schemeClr val="tx1"/>
                </a:solidFill>
                <a:latin typeface="Times New Roman" charset="0"/>
                <a:ea typeface="MS PGothic" charset="-128"/>
              </a:defRPr>
            </a:lvl3pPr>
            <a:lvl4pPr marL="1600200" indent="-228600">
              <a:spcBef>
                <a:spcPct val="20000"/>
              </a:spcBef>
              <a:buChar char="–"/>
              <a:defRPr sz="2000">
                <a:solidFill>
                  <a:schemeClr val="tx1"/>
                </a:solidFill>
                <a:latin typeface="Times New Roman" charset="0"/>
                <a:ea typeface="MS PGothic" charset="-128"/>
              </a:defRPr>
            </a:lvl4pPr>
            <a:lvl5pPr marL="2057400" indent="-228600">
              <a:spcBef>
                <a:spcPct val="20000"/>
              </a:spcBef>
              <a:buChar char="»"/>
              <a:defRPr sz="2000">
                <a:solidFill>
                  <a:schemeClr val="tx1"/>
                </a:solidFill>
                <a:latin typeface="Times New Roman" charset="0"/>
                <a:ea typeface="MS PGothic"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MS PGothic"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MS PGothic"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MS PGothic"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MS PGothic" charset="-128"/>
              </a:defRPr>
            </a:lvl9pPr>
          </a:lstStyle>
          <a:p>
            <a:pPr algn="ctr" defTabSz="457200">
              <a:spcBef>
                <a:spcPct val="0"/>
              </a:spcBef>
              <a:buNone/>
            </a:pPr>
            <a:endParaRPr lang="en-GB" altLang="da-DK" sz="1800">
              <a:solidFill>
                <a:srgbClr val="CC0000"/>
              </a:solidFill>
              <a:latin typeface="Calibri"/>
            </a:endParaRPr>
          </a:p>
          <a:p>
            <a:pPr algn="ctr" defTabSz="457200">
              <a:spcBef>
                <a:spcPct val="0"/>
              </a:spcBef>
              <a:buNone/>
            </a:pPr>
            <a:r>
              <a:rPr lang="en-GB" altLang="da-DK" sz="1800">
                <a:solidFill>
                  <a:srgbClr val="CC0000"/>
                </a:solidFill>
                <a:latin typeface="Calibri"/>
              </a:rPr>
              <a:t>TRISTE SELV</a:t>
            </a:r>
          </a:p>
          <a:p>
            <a:pPr algn="ctr" defTabSz="457200">
              <a:lnSpc>
                <a:spcPct val="65000"/>
              </a:lnSpc>
              <a:spcBef>
                <a:spcPct val="50000"/>
              </a:spcBef>
              <a:buNone/>
            </a:pPr>
            <a:r>
              <a:rPr lang="en-GB" altLang="da-DK" sz="1800">
                <a:solidFill>
                  <a:srgbClr val="CC0000"/>
                </a:solidFill>
                <a:latin typeface="Calibri"/>
              </a:rPr>
              <a:t>Tanker</a:t>
            </a:r>
          </a:p>
          <a:p>
            <a:pPr algn="ctr" defTabSz="457200">
              <a:lnSpc>
                <a:spcPct val="65000"/>
              </a:lnSpc>
              <a:spcBef>
                <a:spcPct val="50000"/>
              </a:spcBef>
              <a:buNone/>
            </a:pPr>
            <a:r>
              <a:rPr lang="en-GB" altLang="da-DK" sz="1800" err="1">
                <a:solidFill>
                  <a:srgbClr val="CC0000"/>
                </a:solidFill>
                <a:latin typeface="Calibri"/>
              </a:rPr>
              <a:t>Krop</a:t>
            </a:r>
            <a:endParaRPr lang="en-GB" altLang="da-DK" sz="1800">
              <a:solidFill>
                <a:srgbClr val="CC0000"/>
              </a:solidFill>
              <a:latin typeface="Calibri"/>
            </a:endParaRPr>
          </a:p>
          <a:p>
            <a:pPr algn="ctr" defTabSz="457200">
              <a:lnSpc>
                <a:spcPct val="65000"/>
              </a:lnSpc>
              <a:spcBef>
                <a:spcPct val="50000"/>
              </a:spcBef>
              <a:buNone/>
            </a:pPr>
            <a:r>
              <a:rPr lang="en-GB" altLang="da-DK" sz="1800" err="1">
                <a:solidFill>
                  <a:srgbClr val="CC0000"/>
                </a:solidFill>
                <a:latin typeface="Calibri"/>
              </a:rPr>
              <a:t>Handlinger</a:t>
            </a:r>
            <a:endParaRPr lang="en-GB" altLang="da-DK" sz="1800">
              <a:solidFill>
                <a:srgbClr val="CC0000"/>
              </a:solidFill>
              <a:latin typeface="Calibri"/>
            </a:endParaRPr>
          </a:p>
          <a:p>
            <a:pPr algn="ctr" defTabSz="457200">
              <a:lnSpc>
                <a:spcPct val="65000"/>
              </a:lnSpc>
              <a:spcBef>
                <a:spcPct val="50000"/>
              </a:spcBef>
              <a:buNone/>
            </a:pPr>
            <a:r>
              <a:rPr lang="en-GB" altLang="da-DK" sz="1800" err="1">
                <a:solidFill>
                  <a:srgbClr val="CC0000"/>
                </a:solidFill>
                <a:latin typeface="Calibri"/>
              </a:rPr>
              <a:t>Erindringer</a:t>
            </a:r>
            <a:endParaRPr lang="en-GB" altLang="da-DK" sz="1800">
              <a:solidFill>
                <a:srgbClr val="CC0000"/>
              </a:solidFill>
              <a:latin typeface="Calibri"/>
            </a:endParaRPr>
          </a:p>
          <a:p>
            <a:pPr algn="ctr" defTabSz="457200">
              <a:lnSpc>
                <a:spcPct val="65000"/>
              </a:lnSpc>
              <a:spcBef>
                <a:spcPct val="50000"/>
              </a:spcBef>
              <a:buNone/>
            </a:pPr>
            <a:r>
              <a:rPr lang="en-GB" altLang="da-DK" sz="1800" err="1">
                <a:solidFill>
                  <a:srgbClr val="CC0000"/>
                </a:solidFill>
                <a:latin typeface="Calibri"/>
              </a:rPr>
              <a:t>Behov</a:t>
            </a:r>
            <a:endParaRPr lang="en-GB" altLang="da-DK" sz="1800">
              <a:solidFill>
                <a:srgbClr val="CC0000"/>
              </a:solidFill>
              <a:latin typeface="Calibri"/>
            </a:endParaRPr>
          </a:p>
          <a:p>
            <a:pPr algn="ctr" defTabSz="457200">
              <a:spcBef>
                <a:spcPct val="0"/>
              </a:spcBef>
              <a:buNone/>
            </a:pPr>
            <a:endParaRPr lang="en-GB" altLang="da-DK" sz="1800">
              <a:solidFill>
                <a:srgbClr val="CC0000"/>
              </a:solidFill>
              <a:latin typeface="Calibri"/>
            </a:endParaRPr>
          </a:p>
        </p:txBody>
      </p:sp>
      <p:sp>
        <p:nvSpPr>
          <p:cNvPr id="93190" name="Text Box 14"/>
          <p:cNvSpPr txBox="1">
            <a:spLocks noChangeArrowheads="1"/>
          </p:cNvSpPr>
          <p:nvPr/>
        </p:nvSpPr>
        <p:spPr bwMode="auto">
          <a:xfrm>
            <a:off x="4511675" y="6338888"/>
            <a:ext cx="38163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MS PGothic" charset="-128"/>
              </a:defRPr>
            </a:lvl1pPr>
            <a:lvl2pPr marL="742950" indent="-285750">
              <a:spcBef>
                <a:spcPct val="20000"/>
              </a:spcBef>
              <a:buChar char="–"/>
              <a:defRPr sz="2800">
                <a:solidFill>
                  <a:schemeClr val="tx1"/>
                </a:solidFill>
                <a:latin typeface="Times New Roman" charset="0"/>
                <a:ea typeface="MS PGothic" charset="-128"/>
              </a:defRPr>
            </a:lvl2pPr>
            <a:lvl3pPr marL="1143000" indent="-228600">
              <a:spcBef>
                <a:spcPct val="20000"/>
              </a:spcBef>
              <a:buChar char="•"/>
              <a:defRPr sz="2400">
                <a:solidFill>
                  <a:schemeClr val="tx1"/>
                </a:solidFill>
                <a:latin typeface="Times New Roman" charset="0"/>
                <a:ea typeface="MS PGothic" charset="-128"/>
              </a:defRPr>
            </a:lvl3pPr>
            <a:lvl4pPr marL="1600200" indent="-228600">
              <a:spcBef>
                <a:spcPct val="20000"/>
              </a:spcBef>
              <a:buChar char="–"/>
              <a:defRPr sz="2000">
                <a:solidFill>
                  <a:schemeClr val="tx1"/>
                </a:solidFill>
                <a:latin typeface="Times New Roman" charset="0"/>
                <a:ea typeface="MS PGothic" charset="-128"/>
              </a:defRPr>
            </a:lvl4pPr>
            <a:lvl5pPr marL="2057400" indent="-228600">
              <a:spcBef>
                <a:spcPct val="20000"/>
              </a:spcBef>
              <a:buChar char="»"/>
              <a:defRPr sz="2000">
                <a:solidFill>
                  <a:schemeClr val="tx1"/>
                </a:solidFill>
                <a:latin typeface="Times New Roman" charset="0"/>
                <a:ea typeface="MS PGothic"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MS PGothic"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MS PGothic"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MS PGothic"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MS PGothic" charset="-128"/>
              </a:defRPr>
            </a:lvl9pPr>
          </a:lstStyle>
          <a:p>
            <a:pPr defTabSz="457200">
              <a:spcBef>
                <a:spcPct val="50000"/>
              </a:spcBef>
              <a:buNone/>
            </a:pPr>
            <a:endParaRPr lang="en-US" altLang="da-DK" sz="2800">
              <a:solidFill>
                <a:srgbClr val="000000"/>
              </a:solidFill>
            </a:endParaRPr>
          </a:p>
        </p:txBody>
      </p:sp>
      <p:sp>
        <p:nvSpPr>
          <p:cNvPr id="93191" name="Oval 21"/>
          <p:cNvSpPr>
            <a:spLocks noChangeArrowheads="1"/>
          </p:cNvSpPr>
          <p:nvPr/>
        </p:nvSpPr>
        <p:spPr bwMode="auto">
          <a:xfrm>
            <a:off x="4295775" y="2349500"/>
            <a:ext cx="3816350" cy="2089150"/>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charset="0"/>
                <a:ea typeface="MS PGothic" charset="-128"/>
              </a:defRPr>
            </a:lvl1pPr>
            <a:lvl2pPr marL="742950" indent="-285750">
              <a:spcBef>
                <a:spcPct val="20000"/>
              </a:spcBef>
              <a:buChar char="–"/>
              <a:defRPr sz="2800">
                <a:solidFill>
                  <a:schemeClr val="tx1"/>
                </a:solidFill>
                <a:latin typeface="Times New Roman" charset="0"/>
                <a:ea typeface="MS PGothic" charset="-128"/>
              </a:defRPr>
            </a:lvl2pPr>
            <a:lvl3pPr marL="1143000" indent="-228600">
              <a:spcBef>
                <a:spcPct val="20000"/>
              </a:spcBef>
              <a:buChar char="•"/>
              <a:defRPr sz="2400">
                <a:solidFill>
                  <a:schemeClr val="tx1"/>
                </a:solidFill>
                <a:latin typeface="Times New Roman" charset="0"/>
                <a:ea typeface="MS PGothic" charset="-128"/>
              </a:defRPr>
            </a:lvl3pPr>
            <a:lvl4pPr marL="1600200" indent="-228600">
              <a:spcBef>
                <a:spcPct val="20000"/>
              </a:spcBef>
              <a:buChar char="–"/>
              <a:defRPr sz="2000">
                <a:solidFill>
                  <a:schemeClr val="tx1"/>
                </a:solidFill>
                <a:latin typeface="Times New Roman" charset="0"/>
                <a:ea typeface="MS PGothic" charset="-128"/>
              </a:defRPr>
            </a:lvl4pPr>
            <a:lvl5pPr marL="2057400" indent="-228600">
              <a:spcBef>
                <a:spcPct val="20000"/>
              </a:spcBef>
              <a:buChar char="»"/>
              <a:defRPr sz="2000">
                <a:solidFill>
                  <a:schemeClr val="tx1"/>
                </a:solidFill>
                <a:latin typeface="Times New Roman" charset="0"/>
                <a:ea typeface="MS PGothic"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MS PGothic"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MS PGothic"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MS PGothic"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MS PGothic" charset="-128"/>
              </a:defRPr>
            </a:lvl9pPr>
          </a:lstStyle>
          <a:p>
            <a:pPr defTabSz="457200">
              <a:spcBef>
                <a:spcPct val="0"/>
              </a:spcBef>
              <a:buNone/>
            </a:pPr>
            <a:endParaRPr lang="en-US" altLang="da-DK" sz="1800">
              <a:solidFill>
                <a:srgbClr val="FFFFFF"/>
              </a:solidFill>
            </a:endParaRPr>
          </a:p>
        </p:txBody>
      </p:sp>
      <p:sp>
        <p:nvSpPr>
          <p:cNvPr id="93192" name="Text Box 22"/>
          <p:cNvSpPr txBox="1">
            <a:spLocks noChangeArrowheads="1"/>
          </p:cNvSpPr>
          <p:nvPr/>
        </p:nvSpPr>
        <p:spPr bwMode="auto">
          <a:xfrm>
            <a:off x="4583113" y="2708275"/>
            <a:ext cx="309721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MS PGothic" charset="-128"/>
              </a:defRPr>
            </a:lvl1pPr>
            <a:lvl2pPr marL="742950" indent="-285750">
              <a:spcBef>
                <a:spcPct val="20000"/>
              </a:spcBef>
              <a:buChar char="–"/>
              <a:defRPr sz="2800">
                <a:solidFill>
                  <a:schemeClr val="tx1"/>
                </a:solidFill>
                <a:latin typeface="Times New Roman" charset="0"/>
                <a:ea typeface="MS PGothic" charset="-128"/>
              </a:defRPr>
            </a:lvl2pPr>
            <a:lvl3pPr marL="1143000" indent="-228600">
              <a:spcBef>
                <a:spcPct val="20000"/>
              </a:spcBef>
              <a:buChar char="•"/>
              <a:defRPr sz="2400">
                <a:solidFill>
                  <a:schemeClr val="tx1"/>
                </a:solidFill>
                <a:latin typeface="Times New Roman" charset="0"/>
                <a:ea typeface="MS PGothic" charset="-128"/>
              </a:defRPr>
            </a:lvl3pPr>
            <a:lvl4pPr marL="1600200" indent="-228600">
              <a:spcBef>
                <a:spcPct val="20000"/>
              </a:spcBef>
              <a:buChar char="–"/>
              <a:defRPr sz="2000">
                <a:solidFill>
                  <a:schemeClr val="tx1"/>
                </a:solidFill>
                <a:latin typeface="Times New Roman" charset="0"/>
                <a:ea typeface="MS PGothic" charset="-128"/>
              </a:defRPr>
            </a:lvl4pPr>
            <a:lvl5pPr marL="2057400" indent="-228600">
              <a:spcBef>
                <a:spcPct val="20000"/>
              </a:spcBef>
              <a:buChar char="»"/>
              <a:defRPr sz="2000">
                <a:solidFill>
                  <a:schemeClr val="tx1"/>
                </a:solidFill>
                <a:latin typeface="Times New Roman" charset="0"/>
                <a:ea typeface="MS PGothic"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MS PGothic"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MS PGothic"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MS PGothic"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MS PGothic" charset="-128"/>
              </a:defRPr>
            </a:lvl9pPr>
          </a:lstStyle>
          <a:p>
            <a:pPr algn="ctr" defTabSz="457200">
              <a:lnSpc>
                <a:spcPct val="50000"/>
              </a:lnSpc>
              <a:spcBef>
                <a:spcPct val="50000"/>
              </a:spcBef>
              <a:buNone/>
            </a:pPr>
            <a:r>
              <a:rPr lang="en-GB" altLang="da-DK" sz="2400">
                <a:solidFill>
                  <a:srgbClr val="006666"/>
                </a:solidFill>
                <a:latin typeface="Calibri"/>
              </a:rPr>
              <a:t>MEDFØLENDE SELV</a:t>
            </a:r>
          </a:p>
          <a:p>
            <a:pPr algn="ctr" defTabSz="457200">
              <a:lnSpc>
                <a:spcPct val="50000"/>
              </a:lnSpc>
              <a:spcBef>
                <a:spcPct val="50000"/>
              </a:spcBef>
              <a:buNone/>
            </a:pPr>
            <a:r>
              <a:rPr lang="en-GB" altLang="da-DK" sz="1800">
                <a:solidFill>
                  <a:srgbClr val="006666"/>
                </a:solidFill>
                <a:latin typeface="Calibri"/>
              </a:rPr>
              <a:t>Tanker</a:t>
            </a:r>
          </a:p>
          <a:p>
            <a:pPr algn="ctr" defTabSz="457200">
              <a:lnSpc>
                <a:spcPct val="50000"/>
              </a:lnSpc>
              <a:spcBef>
                <a:spcPct val="50000"/>
              </a:spcBef>
              <a:buNone/>
            </a:pPr>
            <a:r>
              <a:rPr lang="en-GB" altLang="da-DK" sz="1800" err="1">
                <a:solidFill>
                  <a:srgbClr val="006666"/>
                </a:solidFill>
                <a:latin typeface="Calibri"/>
              </a:rPr>
              <a:t>Krop</a:t>
            </a:r>
            <a:endParaRPr lang="en-GB" altLang="da-DK" sz="1800">
              <a:solidFill>
                <a:srgbClr val="006666"/>
              </a:solidFill>
              <a:latin typeface="Calibri"/>
            </a:endParaRPr>
          </a:p>
          <a:p>
            <a:pPr algn="ctr" defTabSz="457200">
              <a:lnSpc>
                <a:spcPct val="50000"/>
              </a:lnSpc>
              <a:spcBef>
                <a:spcPct val="50000"/>
              </a:spcBef>
              <a:buNone/>
            </a:pPr>
            <a:r>
              <a:rPr lang="en-GB" altLang="da-DK" sz="1800" err="1">
                <a:solidFill>
                  <a:srgbClr val="006666"/>
                </a:solidFill>
                <a:latin typeface="Calibri"/>
              </a:rPr>
              <a:t>Handlinger</a:t>
            </a:r>
            <a:endParaRPr lang="en-GB" altLang="da-DK" sz="1800">
              <a:solidFill>
                <a:srgbClr val="006666"/>
              </a:solidFill>
              <a:latin typeface="Calibri"/>
            </a:endParaRPr>
          </a:p>
          <a:p>
            <a:pPr algn="ctr" defTabSz="457200">
              <a:lnSpc>
                <a:spcPct val="50000"/>
              </a:lnSpc>
              <a:spcBef>
                <a:spcPct val="50000"/>
              </a:spcBef>
              <a:buNone/>
            </a:pPr>
            <a:r>
              <a:rPr lang="en-GB" altLang="da-DK" sz="1800" err="1">
                <a:solidFill>
                  <a:srgbClr val="006666"/>
                </a:solidFill>
                <a:latin typeface="Calibri"/>
              </a:rPr>
              <a:t>Erindringer</a:t>
            </a:r>
            <a:endParaRPr lang="en-GB" altLang="da-DK" sz="1800">
              <a:solidFill>
                <a:srgbClr val="006666"/>
              </a:solidFill>
              <a:latin typeface="Calibri"/>
            </a:endParaRPr>
          </a:p>
          <a:p>
            <a:pPr algn="ctr" defTabSz="457200">
              <a:lnSpc>
                <a:spcPct val="50000"/>
              </a:lnSpc>
              <a:spcBef>
                <a:spcPct val="50000"/>
              </a:spcBef>
              <a:buNone/>
            </a:pPr>
            <a:r>
              <a:rPr lang="en-GB" altLang="da-DK" sz="1800" err="1">
                <a:solidFill>
                  <a:srgbClr val="006666"/>
                </a:solidFill>
                <a:latin typeface="Calibri"/>
              </a:rPr>
              <a:t>Behov</a:t>
            </a:r>
            <a:endParaRPr lang="en-GB" altLang="da-DK" sz="1800">
              <a:solidFill>
                <a:srgbClr val="006666"/>
              </a:solidFill>
              <a:latin typeface="Calibri"/>
            </a:endParaRPr>
          </a:p>
          <a:p>
            <a:pPr algn="ctr" defTabSz="457200">
              <a:lnSpc>
                <a:spcPct val="50000"/>
              </a:lnSpc>
              <a:spcBef>
                <a:spcPct val="50000"/>
              </a:spcBef>
              <a:buNone/>
            </a:pPr>
            <a:endParaRPr lang="en-GB" altLang="da-DK" sz="1800">
              <a:solidFill>
                <a:srgbClr val="FFFFFF"/>
              </a:solidFill>
              <a:latin typeface="Calibri"/>
            </a:endParaRPr>
          </a:p>
        </p:txBody>
      </p:sp>
      <p:sp>
        <p:nvSpPr>
          <p:cNvPr id="572426" name="Line 24"/>
          <p:cNvSpPr>
            <a:spLocks noChangeShapeType="1"/>
          </p:cNvSpPr>
          <p:nvPr/>
        </p:nvSpPr>
        <p:spPr bwMode="auto">
          <a:xfrm>
            <a:off x="7319963" y="4149726"/>
            <a:ext cx="0" cy="430213"/>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defTabSz="457200"/>
            <a:endParaRPr lang="da-DK">
              <a:solidFill>
                <a:prstClr val="black"/>
              </a:solidFill>
              <a:latin typeface="Calibri"/>
            </a:endParaRPr>
          </a:p>
        </p:txBody>
      </p:sp>
      <p:sp>
        <p:nvSpPr>
          <p:cNvPr id="572427" name="Line 25"/>
          <p:cNvSpPr>
            <a:spLocks noChangeShapeType="1"/>
          </p:cNvSpPr>
          <p:nvPr/>
        </p:nvSpPr>
        <p:spPr bwMode="auto">
          <a:xfrm flipV="1">
            <a:off x="5016500" y="4221163"/>
            <a:ext cx="0" cy="431800"/>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defTabSz="457200"/>
            <a:endParaRPr lang="da-DK">
              <a:solidFill>
                <a:prstClr val="black"/>
              </a:solidFill>
              <a:latin typeface="Calibri"/>
            </a:endParaRPr>
          </a:p>
        </p:txBody>
      </p:sp>
      <p:sp>
        <p:nvSpPr>
          <p:cNvPr id="572428" name="Line 26"/>
          <p:cNvSpPr>
            <a:spLocks noChangeShapeType="1"/>
          </p:cNvSpPr>
          <p:nvPr/>
        </p:nvSpPr>
        <p:spPr bwMode="auto">
          <a:xfrm flipH="1" flipV="1">
            <a:off x="3432175" y="3357564"/>
            <a:ext cx="431800" cy="288925"/>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defTabSz="457200"/>
            <a:endParaRPr lang="da-DK">
              <a:solidFill>
                <a:prstClr val="black"/>
              </a:solidFill>
              <a:latin typeface="Calibri"/>
            </a:endParaRPr>
          </a:p>
        </p:txBody>
      </p:sp>
      <p:sp>
        <p:nvSpPr>
          <p:cNvPr id="572429" name="Line 27"/>
          <p:cNvSpPr>
            <a:spLocks noChangeShapeType="1"/>
          </p:cNvSpPr>
          <p:nvPr/>
        </p:nvSpPr>
        <p:spPr bwMode="auto">
          <a:xfrm flipV="1">
            <a:off x="8472488" y="3141664"/>
            <a:ext cx="431800" cy="287337"/>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defTabSz="457200"/>
            <a:endParaRPr lang="da-DK">
              <a:solidFill>
                <a:prstClr val="black"/>
              </a:solidFill>
              <a:latin typeface="Calibri"/>
            </a:endParaRPr>
          </a:p>
        </p:txBody>
      </p:sp>
      <p:sp>
        <p:nvSpPr>
          <p:cNvPr id="572430" name="Line 28"/>
          <p:cNvSpPr>
            <a:spLocks noChangeShapeType="1"/>
          </p:cNvSpPr>
          <p:nvPr/>
        </p:nvSpPr>
        <p:spPr bwMode="auto">
          <a:xfrm>
            <a:off x="5735638" y="1700213"/>
            <a:ext cx="863600" cy="0"/>
          </a:xfrm>
          <a:prstGeom prst="line">
            <a:avLst/>
          </a:prstGeom>
          <a:noFill/>
          <a:ln w="57150">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defTabSz="457200"/>
            <a:endParaRPr lang="da-DK">
              <a:solidFill>
                <a:prstClr val="black"/>
              </a:solidFill>
              <a:latin typeface="Calibri"/>
            </a:endParaRPr>
          </a:p>
        </p:txBody>
      </p:sp>
      <p:sp>
        <p:nvSpPr>
          <p:cNvPr id="2" name="Tekstfelt 1"/>
          <p:cNvSpPr txBox="1"/>
          <p:nvPr/>
        </p:nvSpPr>
        <p:spPr>
          <a:xfrm>
            <a:off x="2411897" y="291548"/>
            <a:ext cx="7142921" cy="523220"/>
          </a:xfrm>
          <a:prstGeom prst="rect">
            <a:avLst/>
          </a:prstGeom>
          <a:noFill/>
        </p:spPr>
        <p:txBody>
          <a:bodyPr wrap="square" rtlCol="0">
            <a:spAutoFit/>
          </a:bodyPr>
          <a:lstStyle/>
          <a:p>
            <a:pPr defTabSz="457200"/>
            <a:r>
              <a:rPr lang="da-DK" sz="2800">
                <a:solidFill>
                  <a:srgbClr val="F8E950"/>
                </a:solidFill>
                <a:latin typeface="Calibri"/>
              </a:rPr>
              <a:t>At bruge medfølelse over for de truede selver</a:t>
            </a:r>
          </a:p>
        </p:txBody>
      </p:sp>
      <p:sp>
        <p:nvSpPr>
          <p:cNvPr id="4" name="Pladsholder til sidefod 3"/>
          <p:cNvSpPr>
            <a:spLocks noGrp="1"/>
          </p:cNvSpPr>
          <p:nvPr>
            <p:ph type="ftr" sz="quarter" idx="11"/>
          </p:nvPr>
        </p:nvSpPr>
        <p:spPr/>
        <p:txBody>
          <a:bodyPr/>
          <a:lstStyle/>
          <a:p>
            <a:pPr defTabSz="457200"/>
            <a:r>
              <a:rPr lang="da-DK">
                <a:solidFill>
                  <a:prstClr val="white"/>
                </a:solidFill>
                <a:latin typeface="Calibri"/>
              </a:rPr>
              <a:t>Lena Højgård Isager www.pkf.name</a:t>
            </a:r>
          </a:p>
        </p:txBody>
      </p:sp>
      <p:sp>
        <p:nvSpPr>
          <p:cNvPr id="18" name="Rectangle 17"/>
          <p:cNvSpPr>
            <a:spLocks/>
          </p:cNvSpPr>
          <p:nvPr/>
        </p:nvSpPr>
        <p:spPr bwMode="auto">
          <a:xfrm>
            <a:off x="2121083" y="6169612"/>
            <a:ext cx="1742893" cy="1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8207" bIns="0">
            <a:spAutoFit/>
          </a:bodyPr>
          <a:lstStyle/>
          <a:p>
            <a:pPr marL="36513" defTabSz="457200"/>
            <a:r>
              <a:rPr lang="en-US" sz="1100">
                <a:solidFill>
                  <a:srgbClr val="FFFFFF"/>
                </a:solidFill>
                <a:latin typeface="Calibri"/>
                <a:cs typeface="Comic Sans MS" charset="0"/>
                <a:sym typeface="Comic Sans MS" charset="0"/>
              </a:rPr>
              <a:t>Fra Paul Gilbert 2015 (</a:t>
            </a:r>
            <a:r>
              <a:rPr lang="en-US" sz="1100" dirty="0" err="1">
                <a:solidFill>
                  <a:srgbClr val="FFFFFF"/>
                </a:solidFill>
                <a:latin typeface="Calibri"/>
                <a:cs typeface="Comic Sans MS" charset="0"/>
                <a:sym typeface="Comic Sans MS" charset="0"/>
              </a:rPr>
              <a:t>Isager</a:t>
            </a:r>
            <a:r>
              <a:rPr lang="en-US" sz="1100" dirty="0">
                <a:solidFill>
                  <a:srgbClr val="FFFFFF"/>
                </a:solidFill>
                <a:latin typeface="Calibri"/>
                <a:cs typeface="Comic Sans MS" charset="0"/>
                <a:sym typeface="Comic Sans MS" charset="0"/>
              </a:rPr>
              <a:t>)</a:t>
            </a:r>
          </a:p>
        </p:txBody>
      </p:sp>
    </p:spTree>
    <p:extLst>
      <p:ext uri="{BB962C8B-B14F-4D97-AF65-F5344CB8AC3E}">
        <p14:creationId xmlns:p14="http://schemas.microsoft.com/office/powerpoint/2010/main" val="1735439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72422"/>
                                        </p:tgtEl>
                                        <p:attrNameLst>
                                          <p:attrName>style.visibility</p:attrName>
                                        </p:attrNameLst>
                                      </p:cBhvr>
                                      <p:to>
                                        <p:strVal val="visible"/>
                                      </p:to>
                                    </p:set>
                                    <p:animEffect transition="in" filter="fade">
                                      <p:cBhvr>
                                        <p:cTn id="7" dur="2000"/>
                                        <p:tgtEl>
                                          <p:spTgt spid="5724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72426"/>
                                        </p:tgtEl>
                                        <p:attrNameLst>
                                          <p:attrName>style.visibility</p:attrName>
                                        </p:attrNameLst>
                                      </p:cBhvr>
                                      <p:to>
                                        <p:strVal val="visible"/>
                                      </p:to>
                                    </p:set>
                                    <p:animEffect transition="in" filter="fade">
                                      <p:cBhvr>
                                        <p:cTn id="12" dur="2000"/>
                                        <p:tgtEl>
                                          <p:spTgt spid="57242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72427"/>
                                        </p:tgtEl>
                                        <p:attrNameLst>
                                          <p:attrName>style.visibility</p:attrName>
                                        </p:attrNameLst>
                                      </p:cBhvr>
                                      <p:to>
                                        <p:strVal val="visible"/>
                                      </p:to>
                                    </p:set>
                                    <p:animEffect transition="in" filter="fade">
                                      <p:cBhvr>
                                        <p:cTn id="15" dur="2000"/>
                                        <p:tgtEl>
                                          <p:spTgt spid="57242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72428"/>
                                        </p:tgtEl>
                                        <p:attrNameLst>
                                          <p:attrName>style.visibility</p:attrName>
                                        </p:attrNameLst>
                                      </p:cBhvr>
                                      <p:to>
                                        <p:strVal val="visible"/>
                                      </p:to>
                                    </p:set>
                                    <p:animEffect transition="in" filter="fade">
                                      <p:cBhvr>
                                        <p:cTn id="20" dur="2000"/>
                                        <p:tgtEl>
                                          <p:spTgt spid="57242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72429"/>
                                        </p:tgtEl>
                                        <p:attrNameLst>
                                          <p:attrName>style.visibility</p:attrName>
                                        </p:attrNameLst>
                                      </p:cBhvr>
                                      <p:to>
                                        <p:strVal val="visible"/>
                                      </p:to>
                                    </p:set>
                                    <p:animEffect transition="in" filter="fade">
                                      <p:cBhvr>
                                        <p:cTn id="23" dur="2000"/>
                                        <p:tgtEl>
                                          <p:spTgt spid="57242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48195"/>
                                        </p:tgtEl>
                                        <p:attrNameLst>
                                          <p:attrName>style.visibility</p:attrName>
                                        </p:attrNameLst>
                                      </p:cBhvr>
                                      <p:to>
                                        <p:strVal val="visible"/>
                                      </p:to>
                                    </p:set>
                                    <p:animEffect transition="in" filter="fade">
                                      <p:cBhvr>
                                        <p:cTn id="28" dur="2000"/>
                                        <p:tgtEl>
                                          <p:spTgt spid="64819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72420"/>
                                        </p:tgtEl>
                                        <p:attrNameLst>
                                          <p:attrName>style.visibility</p:attrName>
                                        </p:attrNameLst>
                                      </p:cBhvr>
                                      <p:to>
                                        <p:strVal val="visible"/>
                                      </p:to>
                                    </p:set>
                                    <p:animEffect transition="in" filter="fade">
                                      <p:cBhvr>
                                        <p:cTn id="33" dur="2000"/>
                                        <p:tgtEl>
                                          <p:spTgt spid="572420"/>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72419"/>
                                        </p:tgtEl>
                                        <p:attrNameLst>
                                          <p:attrName>style.visibility</p:attrName>
                                        </p:attrNameLst>
                                      </p:cBhvr>
                                      <p:to>
                                        <p:strVal val="visible"/>
                                      </p:to>
                                    </p:set>
                                    <p:animEffect transition="in" filter="fade">
                                      <p:cBhvr>
                                        <p:cTn id="38" dur="2000"/>
                                        <p:tgtEl>
                                          <p:spTgt spid="572419"/>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72430"/>
                                        </p:tgtEl>
                                        <p:attrNameLst>
                                          <p:attrName>style.visibility</p:attrName>
                                        </p:attrNameLst>
                                      </p:cBhvr>
                                      <p:to>
                                        <p:strVal val="visible"/>
                                      </p:to>
                                    </p:set>
                                    <p:animEffect transition="in" filter="fade">
                                      <p:cBhvr>
                                        <p:cTn id="43" dur="2000"/>
                                        <p:tgtEl>
                                          <p:spTgt spid="5724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8195" grpId="0" animBg="1"/>
      <p:bldP spid="572419" grpId="0" animBg="1"/>
      <p:bldP spid="572420" grpId="0"/>
      <p:bldP spid="572422" grpId="0" animBg="1"/>
      <p:bldP spid="572426" grpId="0" animBg="1"/>
      <p:bldP spid="572427" grpId="0" animBg="1"/>
      <p:bldP spid="572428" grpId="0" animBg="1"/>
      <p:bldP spid="572429" grpId="0" animBg="1"/>
      <p:bldP spid="572430"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5" name="Oval 3"/>
          <p:cNvSpPr>
            <a:spLocks noChangeArrowheads="1"/>
          </p:cNvSpPr>
          <p:nvPr/>
        </p:nvSpPr>
        <p:spPr bwMode="auto">
          <a:xfrm>
            <a:off x="1847851" y="1161256"/>
            <a:ext cx="3743325" cy="2160588"/>
          </a:xfrm>
          <a:prstGeom prst="ellipse">
            <a:avLst/>
          </a:prstGeom>
          <a:solidFill>
            <a:schemeClr val="bg1"/>
          </a:solidFill>
          <a:ln w="9525">
            <a:solidFill>
              <a:schemeClr val="tx1"/>
            </a:solidFill>
            <a:round/>
            <a:headEnd/>
            <a:tailEnd/>
          </a:ln>
          <a:effectLst/>
        </p:spPr>
        <p:txBody>
          <a:bodyPr wrap="none" anchor="ctr"/>
          <a:lstStyle/>
          <a:p>
            <a:pPr defTabSz="457200">
              <a:lnSpc>
                <a:spcPct val="90000"/>
              </a:lnSpc>
              <a:spcBef>
                <a:spcPct val="20000"/>
              </a:spcBef>
              <a:defRPr/>
            </a:pPr>
            <a:endParaRPr lang="en-GB">
              <a:solidFill>
                <a:prstClr val="black"/>
              </a:solidFill>
              <a:effectLst>
                <a:outerShdw blurRad="38100" dist="38100" dir="2700000" algn="tl">
                  <a:srgbClr val="000000">
                    <a:alpha val="43137"/>
                  </a:srgbClr>
                </a:outerShdw>
              </a:effectLst>
              <a:latin typeface="Times New Roman" pitchFamily="18" charset="0"/>
            </a:endParaRPr>
          </a:p>
        </p:txBody>
      </p:sp>
      <p:sp>
        <p:nvSpPr>
          <p:cNvPr id="572419" name="Oval 4"/>
          <p:cNvSpPr>
            <a:spLocks noChangeArrowheads="1"/>
          </p:cNvSpPr>
          <p:nvPr/>
        </p:nvSpPr>
        <p:spPr bwMode="auto">
          <a:xfrm>
            <a:off x="6527800" y="1233489"/>
            <a:ext cx="3671888" cy="2016125"/>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charset="0"/>
                <a:ea typeface="MS PGothic" charset="-128"/>
              </a:defRPr>
            </a:lvl1pPr>
            <a:lvl2pPr marL="742950" indent="-285750">
              <a:spcBef>
                <a:spcPct val="20000"/>
              </a:spcBef>
              <a:buChar char="–"/>
              <a:defRPr sz="2800">
                <a:solidFill>
                  <a:schemeClr val="tx1"/>
                </a:solidFill>
                <a:latin typeface="Times New Roman" charset="0"/>
                <a:ea typeface="MS PGothic" charset="-128"/>
              </a:defRPr>
            </a:lvl2pPr>
            <a:lvl3pPr marL="1143000" indent="-228600">
              <a:spcBef>
                <a:spcPct val="20000"/>
              </a:spcBef>
              <a:buChar char="•"/>
              <a:defRPr sz="2400">
                <a:solidFill>
                  <a:schemeClr val="tx1"/>
                </a:solidFill>
                <a:latin typeface="Times New Roman" charset="0"/>
                <a:ea typeface="MS PGothic" charset="-128"/>
              </a:defRPr>
            </a:lvl3pPr>
            <a:lvl4pPr marL="1600200" indent="-228600">
              <a:spcBef>
                <a:spcPct val="20000"/>
              </a:spcBef>
              <a:buChar char="–"/>
              <a:defRPr sz="2000">
                <a:solidFill>
                  <a:schemeClr val="tx1"/>
                </a:solidFill>
                <a:latin typeface="Times New Roman" charset="0"/>
                <a:ea typeface="MS PGothic" charset="-128"/>
              </a:defRPr>
            </a:lvl4pPr>
            <a:lvl5pPr marL="2057400" indent="-228600">
              <a:spcBef>
                <a:spcPct val="20000"/>
              </a:spcBef>
              <a:buChar char="»"/>
              <a:defRPr sz="2000">
                <a:solidFill>
                  <a:schemeClr val="tx1"/>
                </a:solidFill>
                <a:latin typeface="Times New Roman" charset="0"/>
                <a:ea typeface="MS PGothic"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MS PGothic"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MS PGothic"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MS PGothic"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MS PGothic" charset="-128"/>
              </a:defRPr>
            </a:lvl9pPr>
          </a:lstStyle>
          <a:p>
            <a:pPr algn="ctr" defTabSz="457200">
              <a:spcBef>
                <a:spcPct val="0"/>
              </a:spcBef>
              <a:buNone/>
            </a:pPr>
            <a:endParaRPr lang="en-US" altLang="da-DK" sz="1200">
              <a:solidFill>
                <a:srgbClr val="000066"/>
              </a:solidFill>
            </a:endParaRPr>
          </a:p>
        </p:txBody>
      </p:sp>
      <p:sp>
        <p:nvSpPr>
          <p:cNvPr id="572420" name="Text Box 5"/>
          <p:cNvSpPr txBox="1">
            <a:spLocks noChangeArrowheads="1"/>
          </p:cNvSpPr>
          <p:nvPr/>
        </p:nvSpPr>
        <p:spPr bwMode="auto">
          <a:xfrm>
            <a:off x="2146301" y="1369920"/>
            <a:ext cx="3049587" cy="161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charset="0"/>
                <a:ea typeface="MS PGothic" charset="-128"/>
              </a:defRPr>
            </a:lvl1pPr>
            <a:lvl2pPr marL="742950" indent="-285750">
              <a:spcBef>
                <a:spcPct val="20000"/>
              </a:spcBef>
              <a:buChar char="–"/>
              <a:defRPr sz="2800">
                <a:solidFill>
                  <a:schemeClr val="tx1"/>
                </a:solidFill>
                <a:latin typeface="Times New Roman" charset="0"/>
                <a:ea typeface="MS PGothic" charset="-128"/>
              </a:defRPr>
            </a:lvl2pPr>
            <a:lvl3pPr marL="1143000" indent="-228600">
              <a:spcBef>
                <a:spcPct val="20000"/>
              </a:spcBef>
              <a:buChar char="•"/>
              <a:defRPr sz="2400">
                <a:solidFill>
                  <a:schemeClr val="tx1"/>
                </a:solidFill>
                <a:latin typeface="Times New Roman" charset="0"/>
                <a:ea typeface="MS PGothic" charset="-128"/>
              </a:defRPr>
            </a:lvl3pPr>
            <a:lvl4pPr marL="1600200" indent="-228600">
              <a:spcBef>
                <a:spcPct val="20000"/>
              </a:spcBef>
              <a:buChar char="–"/>
              <a:defRPr sz="2000">
                <a:solidFill>
                  <a:schemeClr val="tx1"/>
                </a:solidFill>
                <a:latin typeface="Times New Roman" charset="0"/>
                <a:ea typeface="MS PGothic" charset="-128"/>
              </a:defRPr>
            </a:lvl4pPr>
            <a:lvl5pPr marL="2057400" indent="-228600">
              <a:spcBef>
                <a:spcPct val="20000"/>
              </a:spcBef>
              <a:buChar char="»"/>
              <a:defRPr sz="2000">
                <a:solidFill>
                  <a:schemeClr val="tx1"/>
                </a:solidFill>
                <a:latin typeface="Times New Roman" charset="0"/>
                <a:ea typeface="MS PGothic"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MS PGothic"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MS PGothic"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MS PGothic"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MS PGothic" charset="-128"/>
              </a:defRPr>
            </a:lvl9pPr>
          </a:lstStyle>
          <a:p>
            <a:pPr algn="ctr" defTabSz="457200">
              <a:spcBef>
                <a:spcPct val="50000"/>
              </a:spcBef>
              <a:buNone/>
            </a:pPr>
            <a:r>
              <a:rPr lang="da-DK" altLang="da-DK" sz="1800">
                <a:solidFill>
                  <a:srgbClr val="3B1BF9"/>
                </a:solidFill>
                <a:latin typeface="Calibri"/>
              </a:rPr>
              <a:t>At give/gøre</a:t>
            </a:r>
          </a:p>
          <a:p>
            <a:pPr algn="ctr" defTabSz="457200">
              <a:spcBef>
                <a:spcPct val="50000"/>
              </a:spcBef>
              <a:buNone/>
            </a:pPr>
            <a:r>
              <a:rPr lang="da-DK" altLang="da-DK" sz="1800">
                <a:solidFill>
                  <a:srgbClr val="3B1BF9"/>
                </a:solidFill>
                <a:latin typeface="Calibri"/>
              </a:rPr>
              <a:t>Mindfulde venlige handlinger</a:t>
            </a:r>
          </a:p>
          <a:p>
            <a:pPr algn="ctr" defTabSz="457200">
              <a:spcBef>
                <a:spcPct val="50000"/>
              </a:spcBef>
              <a:buNone/>
            </a:pPr>
            <a:r>
              <a:rPr lang="da-DK" altLang="da-DK" sz="1800">
                <a:solidFill>
                  <a:srgbClr val="3B1BF9"/>
                </a:solidFill>
                <a:latin typeface="Calibri"/>
              </a:rPr>
              <a:t>Engagere sig i det frygtede</a:t>
            </a:r>
          </a:p>
          <a:p>
            <a:pPr algn="ctr" defTabSz="457200">
              <a:spcBef>
                <a:spcPct val="50000"/>
              </a:spcBef>
              <a:buNone/>
            </a:pPr>
            <a:endParaRPr lang="da-DK" altLang="da-DK" sz="1800">
              <a:solidFill>
                <a:srgbClr val="3B1BF9"/>
              </a:solidFill>
              <a:latin typeface="Calibri"/>
            </a:endParaRPr>
          </a:p>
        </p:txBody>
      </p:sp>
      <p:sp>
        <p:nvSpPr>
          <p:cNvPr id="572422" name="Oval 7"/>
          <p:cNvSpPr>
            <a:spLocks noChangeArrowheads="1"/>
          </p:cNvSpPr>
          <p:nvPr/>
        </p:nvSpPr>
        <p:spPr bwMode="auto">
          <a:xfrm>
            <a:off x="4295775" y="4508500"/>
            <a:ext cx="3816350" cy="2089150"/>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charset="0"/>
                <a:ea typeface="MS PGothic" charset="-128"/>
              </a:defRPr>
            </a:lvl1pPr>
            <a:lvl2pPr marL="742950" indent="-285750">
              <a:spcBef>
                <a:spcPct val="20000"/>
              </a:spcBef>
              <a:buChar char="–"/>
              <a:defRPr sz="2800">
                <a:solidFill>
                  <a:schemeClr val="tx1"/>
                </a:solidFill>
                <a:latin typeface="Times New Roman" charset="0"/>
                <a:ea typeface="MS PGothic" charset="-128"/>
              </a:defRPr>
            </a:lvl2pPr>
            <a:lvl3pPr marL="1143000" indent="-228600">
              <a:spcBef>
                <a:spcPct val="20000"/>
              </a:spcBef>
              <a:buChar char="•"/>
              <a:defRPr sz="2400">
                <a:solidFill>
                  <a:schemeClr val="tx1"/>
                </a:solidFill>
                <a:latin typeface="Times New Roman" charset="0"/>
                <a:ea typeface="MS PGothic" charset="-128"/>
              </a:defRPr>
            </a:lvl3pPr>
            <a:lvl4pPr marL="1600200" indent="-228600">
              <a:spcBef>
                <a:spcPct val="20000"/>
              </a:spcBef>
              <a:buChar char="–"/>
              <a:defRPr sz="2000">
                <a:solidFill>
                  <a:schemeClr val="tx1"/>
                </a:solidFill>
                <a:latin typeface="Times New Roman" charset="0"/>
                <a:ea typeface="MS PGothic" charset="-128"/>
              </a:defRPr>
            </a:lvl4pPr>
            <a:lvl5pPr marL="2057400" indent="-228600">
              <a:spcBef>
                <a:spcPct val="20000"/>
              </a:spcBef>
              <a:buChar char="»"/>
              <a:defRPr sz="2000">
                <a:solidFill>
                  <a:schemeClr val="tx1"/>
                </a:solidFill>
                <a:latin typeface="Times New Roman" charset="0"/>
                <a:ea typeface="MS PGothic"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MS PGothic"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MS PGothic"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MS PGothic"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MS PGothic" charset="-128"/>
              </a:defRPr>
            </a:lvl9pPr>
          </a:lstStyle>
          <a:p>
            <a:pPr algn="ctr" defTabSz="457200">
              <a:spcBef>
                <a:spcPct val="0"/>
              </a:spcBef>
              <a:buNone/>
            </a:pPr>
            <a:r>
              <a:rPr lang="da-DK" altLang="da-DK" sz="2400" i="1">
                <a:solidFill>
                  <a:srgbClr val="800000"/>
                </a:solidFill>
                <a:latin typeface="Calibri"/>
              </a:rPr>
              <a:t>Trussel</a:t>
            </a:r>
          </a:p>
          <a:p>
            <a:pPr algn="ctr" defTabSz="457200">
              <a:spcBef>
                <a:spcPct val="0"/>
              </a:spcBef>
              <a:buNone/>
            </a:pPr>
            <a:r>
              <a:rPr lang="da-DK" altLang="da-DK" sz="1800">
                <a:solidFill>
                  <a:srgbClr val="800000"/>
                </a:solidFill>
                <a:latin typeface="Calibri"/>
              </a:rPr>
              <a:t>Mindful opmærksomhed</a:t>
            </a:r>
          </a:p>
          <a:p>
            <a:pPr algn="ctr" defTabSz="457200">
              <a:spcBef>
                <a:spcPct val="0"/>
              </a:spcBef>
              <a:buNone/>
            </a:pPr>
            <a:r>
              <a:rPr lang="da-DK" altLang="da-DK" sz="1800">
                <a:solidFill>
                  <a:srgbClr val="800000"/>
                </a:solidFill>
                <a:latin typeface="Calibri"/>
              </a:rPr>
              <a:t>Triggere</a:t>
            </a:r>
          </a:p>
          <a:p>
            <a:pPr algn="ctr" defTabSz="457200">
              <a:spcBef>
                <a:spcPct val="0"/>
              </a:spcBef>
              <a:buNone/>
            </a:pPr>
            <a:r>
              <a:rPr lang="da-DK" altLang="da-DK" sz="1800">
                <a:solidFill>
                  <a:srgbClr val="800000"/>
                </a:solidFill>
                <a:latin typeface="Calibri"/>
              </a:rPr>
              <a:t>Kropslige fornemmelser</a:t>
            </a:r>
          </a:p>
          <a:p>
            <a:pPr algn="ctr" defTabSz="457200">
              <a:spcBef>
                <a:spcPct val="0"/>
              </a:spcBef>
              <a:buNone/>
            </a:pPr>
            <a:r>
              <a:rPr lang="da-DK" altLang="da-DK" sz="1800">
                <a:solidFill>
                  <a:srgbClr val="800000"/>
                </a:solidFill>
                <a:latin typeface="Calibri"/>
              </a:rPr>
              <a:t>Rumination</a:t>
            </a:r>
          </a:p>
          <a:p>
            <a:pPr algn="ctr" defTabSz="457200">
              <a:spcBef>
                <a:spcPct val="0"/>
              </a:spcBef>
              <a:buNone/>
            </a:pPr>
            <a:r>
              <a:rPr lang="da-DK" altLang="da-DK" sz="1800">
                <a:solidFill>
                  <a:srgbClr val="800000"/>
                </a:solidFill>
                <a:latin typeface="Calibri"/>
              </a:rPr>
              <a:t>At sætte ord på</a:t>
            </a:r>
          </a:p>
        </p:txBody>
      </p:sp>
      <p:sp>
        <p:nvSpPr>
          <p:cNvPr id="91143" name="Text Box 14"/>
          <p:cNvSpPr txBox="1">
            <a:spLocks noChangeArrowheads="1"/>
          </p:cNvSpPr>
          <p:nvPr/>
        </p:nvSpPr>
        <p:spPr bwMode="auto">
          <a:xfrm>
            <a:off x="4440238" y="6163469"/>
            <a:ext cx="38163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MS PGothic" charset="-128"/>
              </a:defRPr>
            </a:lvl1pPr>
            <a:lvl2pPr marL="742950" indent="-285750">
              <a:spcBef>
                <a:spcPct val="20000"/>
              </a:spcBef>
              <a:buChar char="–"/>
              <a:defRPr sz="2800">
                <a:solidFill>
                  <a:schemeClr val="tx1"/>
                </a:solidFill>
                <a:latin typeface="Times New Roman" charset="0"/>
                <a:ea typeface="MS PGothic" charset="-128"/>
              </a:defRPr>
            </a:lvl2pPr>
            <a:lvl3pPr marL="1143000" indent="-228600">
              <a:spcBef>
                <a:spcPct val="20000"/>
              </a:spcBef>
              <a:buChar char="•"/>
              <a:defRPr sz="2400">
                <a:solidFill>
                  <a:schemeClr val="tx1"/>
                </a:solidFill>
                <a:latin typeface="Times New Roman" charset="0"/>
                <a:ea typeface="MS PGothic" charset="-128"/>
              </a:defRPr>
            </a:lvl3pPr>
            <a:lvl4pPr marL="1600200" indent="-228600">
              <a:spcBef>
                <a:spcPct val="20000"/>
              </a:spcBef>
              <a:buChar char="–"/>
              <a:defRPr sz="2000">
                <a:solidFill>
                  <a:schemeClr val="tx1"/>
                </a:solidFill>
                <a:latin typeface="Times New Roman" charset="0"/>
                <a:ea typeface="MS PGothic" charset="-128"/>
              </a:defRPr>
            </a:lvl4pPr>
            <a:lvl5pPr marL="2057400" indent="-228600">
              <a:spcBef>
                <a:spcPct val="20000"/>
              </a:spcBef>
              <a:buChar char="»"/>
              <a:defRPr sz="2000">
                <a:solidFill>
                  <a:schemeClr val="tx1"/>
                </a:solidFill>
                <a:latin typeface="Times New Roman" charset="0"/>
                <a:ea typeface="MS PGothic"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MS PGothic"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MS PGothic"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MS PGothic"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MS PGothic" charset="-128"/>
              </a:defRPr>
            </a:lvl9pPr>
          </a:lstStyle>
          <a:p>
            <a:pPr defTabSz="457200">
              <a:spcBef>
                <a:spcPct val="50000"/>
              </a:spcBef>
              <a:buNone/>
            </a:pPr>
            <a:endParaRPr lang="en-US" altLang="da-DK" sz="2800">
              <a:solidFill>
                <a:prstClr val="black"/>
              </a:solidFill>
            </a:endParaRPr>
          </a:p>
        </p:txBody>
      </p:sp>
      <p:sp>
        <p:nvSpPr>
          <p:cNvPr id="91144" name="Oval 21"/>
          <p:cNvSpPr>
            <a:spLocks noChangeArrowheads="1"/>
          </p:cNvSpPr>
          <p:nvPr/>
        </p:nvSpPr>
        <p:spPr bwMode="auto">
          <a:xfrm>
            <a:off x="4691064" y="2996805"/>
            <a:ext cx="3025775" cy="1368425"/>
          </a:xfrm>
          <a:prstGeom prst="ellipse">
            <a:avLst/>
          </a:prstGeom>
          <a:solidFill>
            <a:srgbClr val="009900"/>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charset="0"/>
                <a:ea typeface="MS PGothic" charset="-128"/>
              </a:defRPr>
            </a:lvl1pPr>
            <a:lvl2pPr marL="742950" indent="-285750">
              <a:spcBef>
                <a:spcPct val="20000"/>
              </a:spcBef>
              <a:buChar char="–"/>
              <a:defRPr sz="2800">
                <a:solidFill>
                  <a:schemeClr val="tx1"/>
                </a:solidFill>
                <a:latin typeface="Times New Roman" charset="0"/>
                <a:ea typeface="MS PGothic" charset="-128"/>
              </a:defRPr>
            </a:lvl2pPr>
            <a:lvl3pPr marL="1143000" indent="-228600">
              <a:spcBef>
                <a:spcPct val="20000"/>
              </a:spcBef>
              <a:buChar char="•"/>
              <a:defRPr sz="2400">
                <a:solidFill>
                  <a:schemeClr val="tx1"/>
                </a:solidFill>
                <a:latin typeface="Times New Roman" charset="0"/>
                <a:ea typeface="MS PGothic" charset="-128"/>
              </a:defRPr>
            </a:lvl3pPr>
            <a:lvl4pPr marL="1600200" indent="-228600">
              <a:spcBef>
                <a:spcPct val="20000"/>
              </a:spcBef>
              <a:buChar char="–"/>
              <a:defRPr sz="2000">
                <a:solidFill>
                  <a:schemeClr val="tx1"/>
                </a:solidFill>
                <a:latin typeface="Times New Roman" charset="0"/>
                <a:ea typeface="MS PGothic" charset="-128"/>
              </a:defRPr>
            </a:lvl4pPr>
            <a:lvl5pPr marL="2057400" indent="-228600">
              <a:spcBef>
                <a:spcPct val="20000"/>
              </a:spcBef>
              <a:buChar char="»"/>
              <a:defRPr sz="2000">
                <a:solidFill>
                  <a:schemeClr val="tx1"/>
                </a:solidFill>
                <a:latin typeface="Times New Roman" charset="0"/>
                <a:ea typeface="MS PGothic"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MS PGothic"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MS PGothic"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MS PGothic"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MS PGothic" charset="-128"/>
              </a:defRPr>
            </a:lvl9pPr>
          </a:lstStyle>
          <a:p>
            <a:pPr defTabSz="457200">
              <a:spcBef>
                <a:spcPct val="0"/>
              </a:spcBef>
              <a:buNone/>
            </a:pPr>
            <a:endParaRPr lang="en-US" altLang="da-DK" sz="1800">
              <a:solidFill>
                <a:prstClr val="white"/>
              </a:solidFill>
            </a:endParaRPr>
          </a:p>
        </p:txBody>
      </p:sp>
      <p:sp>
        <p:nvSpPr>
          <p:cNvPr id="572425" name="Text Box 22"/>
          <p:cNvSpPr txBox="1">
            <a:spLocks noChangeArrowheads="1"/>
          </p:cNvSpPr>
          <p:nvPr/>
        </p:nvSpPr>
        <p:spPr bwMode="auto">
          <a:xfrm>
            <a:off x="4907756" y="3127496"/>
            <a:ext cx="2592388" cy="1107996"/>
          </a:xfrm>
          <a:prstGeom prst="rect">
            <a:avLst/>
          </a:prstGeom>
          <a:noFill/>
          <a:ln w="9525">
            <a:noFill/>
            <a:miter lim="800000"/>
            <a:headEnd/>
            <a:tailEnd/>
          </a:ln>
        </p:spPr>
        <p:txBody>
          <a:bodyPr>
            <a:spAutoFit/>
          </a:bodyPr>
          <a:lstStyle>
            <a:lvl1pPr eaLnBrk="0" hangingPunct="0">
              <a:defRPr sz="2400" b="1">
                <a:solidFill>
                  <a:schemeClr val="bg1"/>
                </a:solidFill>
                <a:latin typeface="Times New Roman" charset="0"/>
                <a:ea typeface="MS PGothic" charset="-128"/>
              </a:defRPr>
            </a:lvl1pPr>
            <a:lvl2pPr marL="742950" indent="-285750" eaLnBrk="0" hangingPunct="0">
              <a:defRPr sz="2400" b="1">
                <a:solidFill>
                  <a:schemeClr val="bg1"/>
                </a:solidFill>
                <a:latin typeface="Times New Roman" charset="0"/>
                <a:ea typeface="MS PGothic" charset="-128"/>
              </a:defRPr>
            </a:lvl2pPr>
            <a:lvl3pPr marL="1143000" indent="-228600" eaLnBrk="0" hangingPunct="0">
              <a:defRPr sz="2400" b="1">
                <a:solidFill>
                  <a:schemeClr val="bg1"/>
                </a:solidFill>
                <a:latin typeface="Times New Roman" charset="0"/>
                <a:ea typeface="MS PGothic" charset="-128"/>
              </a:defRPr>
            </a:lvl3pPr>
            <a:lvl4pPr marL="1600200" indent="-228600" eaLnBrk="0" hangingPunct="0">
              <a:defRPr sz="2400" b="1">
                <a:solidFill>
                  <a:schemeClr val="bg1"/>
                </a:solidFill>
                <a:latin typeface="Times New Roman" charset="0"/>
                <a:ea typeface="MS PGothic" charset="-128"/>
              </a:defRPr>
            </a:lvl4pPr>
            <a:lvl5pPr marL="2057400" indent="-228600" eaLnBrk="0" hangingPunct="0">
              <a:defRPr sz="2400" b="1">
                <a:solidFill>
                  <a:schemeClr val="bg1"/>
                </a:solidFill>
                <a:latin typeface="Times New Roman" charset="0"/>
                <a:ea typeface="MS PGothic" charset="-128"/>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MS PGothic" charset="-128"/>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MS PGothic" charset="-128"/>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MS PGothic" charset="-128"/>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MS PGothic" charset="-128"/>
              </a:defRPr>
            </a:lvl9pPr>
          </a:lstStyle>
          <a:p>
            <a:pPr algn="ctr" defTabSz="457200" eaLnBrk="1" hangingPunct="1">
              <a:spcBef>
                <a:spcPts val="1200"/>
              </a:spcBef>
              <a:defRPr/>
            </a:pPr>
            <a:r>
              <a:rPr lang="en-GB" altLang="da-DK" sz="2800" err="1">
                <a:solidFill>
                  <a:prstClr val="white"/>
                </a:solidFill>
                <a:effectLst>
                  <a:outerShdw blurRad="38100" dist="38100" dir="2700000" algn="tl">
                    <a:srgbClr val="000000"/>
                  </a:outerShdw>
                </a:effectLst>
                <a:latin typeface="Calibri"/>
                <a:ea typeface="ＭＳ Ｐゴシック" charset="-128"/>
              </a:rPr>
              <a:t>Medfølende</a:t>
            </a:r>
            <a:endParaRPr lang="en-GB" altLang="da-DK" sz="2800">
              <a:solidFill>
                <a:prstClr val="white"/>
              </a:solidFill>
              <a:effectLst>
                <a:outerShdw blurRad="38100" dist="38100" dir="2700000" algn="tl">
                  <a:srgbClr val="000000"/>
                </a:outerShdw>
              </a:effectLst>
              <a:latin typeface="Calibri"/>
              <a:ea typeface="ＭＳ Ｐゴシック" charset="-128"/>
            </a:endParaRPr>
          </a:p>
          <a:p>
            <a:pPr algn="ctr" defTabSz="457200" eaLnBrk="1" hangingPunct="1">
              <a:spcBef>
                <a:spcPts val="1200"/>
              </a:spcBef>
              <a:defRPr/>
            </a:pPr>
            <a:r>
              <a:rPr lang="en-GB" altLang="da-DK" sz="2800" err="1">
                <a:solidFill>
                  <a:prstClr val="white"/>
                </a:solidFill>
                <a:effectLst>
                  <a:outerShdw blurRad="38100" dist="38100" dir="2700000" algn="tl">
                    <a:srgbClr val="000000"/>
                  </a:outerShdw>
                </a:effectLst>
                <a:latin typeface="Calibri"/>
                <a:ea typeface="ＭＳ Ｐゴシック" charset="-128"/>
              </a:rPr>
              <a:t>selv</a:t>
            </a:r>
            <a:endParaRPr lang="en-GB" altLang="da-DK" sz="2800">
              <a:solidFill>
                <a:prstClr val="white"/>
              </a:solidFill>
              <a:effectLst>
                <a:outerShdw blurRad="38100" dist="38100" dir="2700000" algn="tl">
                  <a:srgbClr val="000000"/>
                </a:outerShdw>
              </a:effectLst>
              <a:latin typeface="Calibri"/>
              <a:ea typeface="ＭＳ Ｐゴシック" charset="-128"/>
            </a:endParaRPr>
          </a:p>
        </p:txBody>
      </p:sp>
      <p:sp>
        <p:nvSpPr>
          <p:cNvPr id="572426" name="Line 24"/>
          <p:cNvSpPr>
            <a:spLocks noChangeShapeType="1"/>
          </p:cNvSpPr>
          <p:nvPr/>
        </p:nvSpPr>
        <p:spPr bwMode="auto">
          <a:xfrm>
            <a:off x="7346468" y="4207998"/>
            <a:ext cx="0" cy="430213"/>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defTabSz="457200"/>
            <a:endParaRPr lang="da-DK">
              <a:solidFill>
                <a:prstClr val="black"/>
              </a:solidFill>
              <a:latin typeface="Calibri"/>
            </a:endParaRPr>
          </a:p>
        </p:txBody>
      </p:sp>
      <p:sp>
        <p:nvSpPr>
          <p:cNvPr id="572427" name="Line 25"/>
          <p:cNvSpPr>
            <a:spLocks noChangeShapeType="1"/>
          </p:cNvSpPr>
          <p:nvPr/>
        </p:nvSpPr>
        <p:spPr bwMode="auto">
          <a:xfrm flipV="1">
            <a:off x="5016500" y="4221163"/>
            <a:ext cx="0" cy="431800"/>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defTabSz="457200"/>
            <a:endParaRPr lang="da-DK">
              <a:solidFill>
                <a:prstClr val="black"/>
              </a:solidFill>
              <a:latin typeface="Calibri"/>
            </a:endParaRPr>
          </a:p>
        </p:txBody>
      </p:sp>
      <p:sp>
        <p:nvSpPr>
          <p:cNvPr id="572428" name="Line 26"/>
          <p:cNvSpPr>
            <a:spLocks noChangeShapeType="1"/>
          </p:cNvSpPr>
          <p:nvPr/>
        </p:nvSpPr>
        <p:spPr bwMode="auto">
          <a:xfrm flipH="1" flipV="1">
            <a:off x="4008438" y="3500439"/>
            <a:ext cx="431800" cy="288925"/>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defTabSz="457200"/>
            <a:endParaRPr lang="da-DK">
              <a:solidFill>
                <a:prstClr val="black"/>
              </a:solidFill>
              <a:latin typeface="Calibri"/>
            </a:endParaRPr>
          </a:p>
        </p:txBody>
      </p:sp>
      <p:sp>
        <p:nvSpPr>
          <p:cNvPr id="572429" name="Line 27"/>
          <p:cNvSpPr>
            <a:spLocks noChangeShapeType="1"/>
          </p:cNvSpPr>
          <p:nvPr/>
        </p:nvSpPr>
        <p:spPr bwMode="auto">
          <a:xfrm flipV="1">
            <a:off x="7824788" y="3424933"/>
            <a:ext cx="431800" cy="287338"/>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defTabSz="457200"/>
            <a:endParaRPr lang="da-DK">
              <a:solidFill>
                <a:prstClr val="black"/>
              </a:solidFill>
              <a:latin typeface="Calibri"/>
            </a:endParaRPr>
          </a:p>
        </p:txBody>
      </p:sp>
      <p:sp>
        <p:nvSpPr>
          <p:cNvPr id="572430" name="Line 28"/>
          <p:cNvSpPr>
            <a:spLocks noChangeShapeType="1"/>
          </p:cNvSpPr>
          <p:nvPr/>
        </p:nvSpPr>
        <p:spPr bwMode="auto">
          <a:xfrm>
            <a:off x="5664199" y="2158162"/>
            <a:ext cx="863600" cy="0"/>
          </a:xfrm>
          <a:prstGeom prst="line">
            <a:avLst/>
          </a:prstGeom>
          <a:noFill/>
          <a:ln w="57150">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defTabSz="457200"/>
            <a:endParaRPr lang="da-DK">
              <a:solidFill>
                <a:prstClr val="black"/>
              </a:solidFill>
              <a:latin typeface="Calibri"/>
            </a:endParaRPr>
          </a:p>
        </p:txBody>
      </p:sp>
      <p:sp>
        <p:nvSpPr>
          <p:cNvPr id="2" name="Tekstfelt 1"/>
          <p:cNvSpPr txBox="1"/>
          <p:nvPr/>
        </p:nvSpPr>
        <p:spPr>
          <a:xfrm>
            <a:off x="2545867" y="301761"/>
            <a:ext cx="7316166" cy="707886"/>
          </a:xfrm>
          <a:prstGeom prst="rect">
            <a:avLst/>
          </a:prstGeom>
          <a:noFill/>
        </p:spPr>
        <p:txBody>
          <a:bodyPr wrap="square" rtlCol="0">
            <a:spAutoFit/>
          </a:bodyPr>
          <a:lstStyle/>
          <a:p>
            <a:pPr algn="ctr" defTabSz="457200"/>
            <a:r>
              <a:rPr lang="da-DK" sz="4000">
                <a:solidFill>
                  <a:srgbClr val="F8E950"/>
                </a:solidFill>
                <a:latin typeface="Calibri"/>
              </a:rPr>
              <a:t>Integrerende medfølende proces</a:t>
            </a:r>
          </a:p>
        </p:txBody>
      </p:sp>
      <p:sp>
        <p:nvSpPr>
          <p:cNvPr id="17" name="Text Box 6"/>
          <p:cNvSpPr txBox="1">
            <a:spLocks noChangeArrowheads="1"/>
          </p:cNvSpPr>
          <p:nvPr/>
        </p:nvSpPr>
        <p:spPr bwMode="auto">
          <a:xfrm>
            <a:off x="6909593" y="1407659"/>
            <a:ext cx="2833687"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MS PGothic" charset="-128"/>
              </a:defRPr>
            </a:lvl1pPr>
            <a:lvl2pPr marL="742950" indent="-285750">
              <a:spcBef>
                <a:spcPct val="20000"/>
              </a:spcBef>
              <a:buChar char="–"/>
              <a:defRPr sz="2800">
                <a:solidFill>
                  <a:schemeClr val="tx1"/>
                </a:solidFill>
                <a:latin typeface="Times New Roman" charset="0"/>
                <a:ea typeface="MS PGothic" charset="-128"/>
              </a:defRPr>
            </a:lvl2pPr>
            <a:lvl3pPr marL="1143000" indent="-228600">
              <a:spcBef>
                <a:spcPct val="20000"/>
              </a:spcBef>
              <a:buChar char="•"/>
              <a:defRPr sz="2400">
                <a:solidFill>
                  <a:schemeClr val="tx1"/>
                </a:solidFill>
                <a:latin typeface="Times New Roman" charset="0"/>
                <a:ea typeface="MS PGothic" charset="-128"/>
              </a:defRPr>
            </a:lvl3pPr>
            <a:lvl4pPr marL="1600200" indent="-228600">
              <a:spcBef>
                <a:spcPct val="20000"/>
              </a:spcBef>
              <a:buChar char="–"/>
              <a:defRPr sz="2000">
                <a:solidFill>
                  <a:schemeClr val="tx1"/>
                </a:solidFill>
                <a:latin typeface="Times New Roman" charset="0"/>
                <a:ea typeface="MS PGothic" charset="-128"/>
              </a:defRPr>
            </a:lvl4pPr>
            <a:lvl5pPr marL="2057400" indent="-228600">
              <a:spcBef>
                <a:spcPct val="20000"/>
              </a:spcBef>
              <a:buChar char="»"/>
              <a:defRPr sz="2000">
                <a:solidFill>
                  <a:schemeClr val="tx1"/>
                </a:solidFill>
                <a:latin typeface="Times New Roman" charset="0"/>
                <a:ea typeface="MS PGothic"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MS PGothic"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MS PGothic"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MS PGothic"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MS PGothic" charset="-128"/>
              </a:defRPr>
            </a:lvl9pPr>
          </a:lstStyle>
          <a:p>
            <a:pPr algn="ctr" defTabSz="457200">
              <a:spcBef>
                <a:spcPct val="0"/>
              </a:spcBef>
              <a:buNone/>
            </a:pPr>
            <a:r>
              <a:rPr lang="da-DK" altLang="da-DK" sz="1800">
                <a:solidFill>
                  <a:srgbClr val="339933"/>
                </a:solidFill>
                <a:latin typeface="Calibri"/>
              </a:rPr>
              <a:t>At modtage/falde til ro</a:t>
            </a:r>
          </a:p>
          <a:p>
            <a:pPr algn="ctr" defTabSz="457200">
              <a:spcBef>
                <a:spcPct val="0"/>
              </a:spcBef>
              <a:buNone/>
            </a:pPr>
            <a:r>
              <a:rPr lang="da-DK" altLang="da-DK" sz="1800">
                <a:solidFill>
                  <a:srgbClr val="339933"/>
                </a:solidFill>
                <a:latin typeface="Calibri"/>
              </a:rPr>
              <a:t>Beroligende åndedræt/Ro</a:t>
            </a:r>
          </a:p>
          <a:p>
            <a:pPr algn="ctr" defTabSz="457200">
              <a:spcBef>
                <a:spcPct val="0"/>
              </a:spcBef>
              <a:buNone/>
            </a:pPr>
            <a:r>
              <a:rPr lang="da-DK" altLang="da-DK" sz="1800">
                <a:solidFill>
                  <a:srgbClr val="339933"/>
                </a:solidFill>
                <a:latin typeface="Calibri"/>
              </a:rPr>
              <a:t>Få jordforbindelse/stabilitet</a:t>
            </a:r>
          </a:p>
          <a:p>
            <a:pPr algn="ctr" defTabSz="457200">
              <a:spcBef>
                <a:spcPct val="0"/>
              </a:spcBef>
              <a:buNone/>
            </a:pPr>
            <a:r>
              <a:rPr lang="da-DK" altLang="da-DK" sz="1800">
                <a:solidFill>
                  <a:srgbClr val="339933"/>
                </a:solidFill>
                <a:latin typeface="Calibri"/>
              </a:rPr>
              <a:t>Bekræftelse</a:t>
            </a:r>
          </a:p>
          <a:p>
            <a:pPr algn="ctr" defTabSz="457200">
              <a:spcBef>
                <a:spcPct val="0"/>
              </a:spcBef>
              <a:buNone/>
            </a:pPr>
            <a:r>
              <a:rPr lang="da-DK" altLang="da-DK" sz="1800">
                <a:solidFill>
                  <a:srgbClr val="339933"/>
                </a:solidFill>
                <a:latin typeface="Calibri"/>
              </a:rPr>
              <a:t>Taknemmelighed værdsættelse</a:t>
            </a:r>
          </a:p>
        </p:txBody>
      </p:sp>
      <p:sp>
        <p:nvSpPr>
          <p:cNvPr id="4" name="Pladsholder til sidefod 3"/>
          <p:cNvSpPr>
            <a:spLocks noGrp="1"/>
          </p:cNvSpPr>
          <p:nvPr>
            <p:ph type="ftr" sz="quarter" idx="11"/>
          </p:nvPr>
        </p:nvSpPr>
        <p:spPr>
          <a:xfrm>
            <a:off x="4648200" y="6492876"/>
            <a:ext cx="2895600" cy="365125"/>
          </a:xfrm>
        </p:spPr>
        <p:txBody>
          <a:bodyPr/>
          <a:lstStyle/>
          <a:p>
            <a:pPr defTabSz="457200"/>
            <a:r>
              <a:rPr lang="da-DK">
                <a:solidFill>
                  <a:prstClr val="white"/>
                </a:solidFill>
                <a:latin typeface="Calibri"/>
              </a:rPr>
              <a:t>Lena Højgård Isager </a:t>
            </a:r>
            <a:r>
              <a:rPr lang="da-DK" err="1">
                <a:solidFill>
                  <a:prstClr val="white"/>
                </a:solidFill>
                <a:latin typeface="Calibri"/>
              </a:rPr>
              <a:t>www.pkf.name</a:t>
            </a:r>
            <a:endParaRPr lang="da-DK">
              <a:solidFill>
                <a:prstClr val="white"/>
              </a:solidFill>
              <a:latin typeface="Calibri"/>
            </a:endParaRPr>
          </a:p>
        </p:txBody>
      </p:sp>
      <p:sp>
        <p:nvSpPr>
          <p:cNvPr id="19" name="Rectangle 17"/>
          <p:cNvSpPr>
            <a:spLocks/>
          </p:cNvSpPr>
          <p:nvPr/>
        </p:nvSpPr>
        <p:spPr bwMode="auto">
          <a:xfrm>
            <a:off x="8467908" y="5941636"/>
            <a:ext cx="1742893" cy="1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8207" bIns="0">
            <a:spAutoFit/>
          </a:bodyPr>
          <a:lstStyle/>
          <a:p>
            <a:pPr marL="36513" defTabSz="457200"/>
            <a:r>
              <a:rPr lang="en-US" sz="1100">
                <a:solidFill>
                  <a:srgbClr val="FFFFFF"/>
                </a:solidFill>
                <a:latin typeface="Calibri"/>
                <a:cs typeface="Comic Sans MS" charset="0"/>
                <a:sym typeface="Comic Sans MS" charset="0"/>
              </a:rPr>
              <a:t>Fra Paul Gilbert 2015 (</a:t>
            </a:r>
            <a:r>
              <a:rPr lang="en-US" sz="1100" err="1">
                <a:solidFill>
                  <a:srgbClr val="FFFFFF"/>
                </a:solidFill>
                <a:latin typeface="Calibri"/>
                <a:cs typeface="Comic Sans MS" charset="0"/>
                <a:sym typeface="Comic Sans MS" charset="0"/>
              </a:rPr>
              <a:t>Isager</a:t>
            </a:r>
            <a:r>
              <a:rPr lang="en-US" sz="1100">
                <a:solidFill>
                  <a:srgbClr val="FFFFFF"/>
                </a:solidFill>
                <a:latin typeface="Calibri"/>
                <a:cs typeface="Comic Sans MS" charset="0"/>
                <a:sym typeface="Comic Sans MS" charset="0"/>
              </a:rPr>
              <a:t>)</a:t>
            </a:r>
          </a:p>
        </p:txBody>
      </p:sp>
    </p:spTree>
    <p:extLst>
      <p:ext uri="{BB962C8B-B14F-4D97-AF65-F5344CB8AC3E}">
        <p14:creationId xmlns:p14="http://schemas.microsoft.com/office/powerpoint/2010/main" val="19902291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72422"/>
                                        </p:tgtEl>
                                        <p:attrNameLst>
                                          <p:attrName>style.visibility</p:attrName>
                                        </p:attrNameLst>
                                      </p:cBhvr>
                                      <p:to>
                                        <p:strVal val="visible"/>
                                      </p:to>
                                    </p:set>
                                    <p:animEffect transition="in" filter="fade">
                                      <p:cBhvr>
                                        <p:cTn id="7" dur="2000"/>
                                        <p:tgtEl>
                                          <p:spTgt spid="5724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72426"/>
                                        </p:tgtEl>
                                        <p:attrNameLst>
                                          <p:attrName>style.visibility</p:attrName>
                                        </p:attrNameLst>
                                      </p:cBhvr>
                                      <p:to>
                                        <p:strVal val="visible"/>
                                      </p:to>
                                    </p:set>
                                    <p:animEffect transition="in" filter="fade">
                                      <p:cBhvr>
                                        <p:cTn id="12" dur="2000"/>
                                        <p:tgtEl>
                                          <p:spTgt spid="57242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72427"/>
                                        </p:tgtEl>
                                        <p:attrNameLst>
                                          <p:attrName>style.visibility</p:attrName>
                                        </p:attrNameLst>
                                      </p:cBhvr>
                                      <p:to>
                                        <p:strVal val="visible"/>
                                      </p:to>
                                    </p:set>
                                    <p:animEffect transition="in" filter="fade">
                                      <p:cBhvr>
                                        <p:cTn id="15" dur="2000"/>
                                        <p:tgtEl>
                                          <p:spTgt spid="57242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72428"/>
                                        </p:tgtEl>
                                        <p:attrNameLst>
                                          <p:attrName>style.visibility</p:attrName>
                                        </p:attrNameLst>
                                      </p:cBhvr>
                                      <p:to>
                                        <p:strVal val="visible"/>
                                      </p:to>
                                    </p:set>
                                    <p:animEffect transition="in" filter="fade">
                                      <p:cBhvr>
                                        <p:cTn id="20" dur="2000"/>
                                        <p:tgtEl>
                                          <p:spTgt spid="57242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72429"/>
                                        </p:tgtEl>
                                        <p:attrNameLst>
                                          <p:attrName>style.visibility</p:attrName>
                                        </p:attrNameLst>
                                      </p:cBhvr>
                                      <p:to>
                                        <p:strVal val="visible"/>
                                      </p:to>
                                    </p:set>
                                    <p:animEffect transition="in" filter="fade">
                                      <p:cBhvr>
                                        <p:cTn id="23" dur="2000"/>
                                        <p:tgtEl>
                                          <p:spTgt spid="57242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48195"/>
                                        </p:tgtEl>
                                        <p:attrNameLst>
                                          <p:attrName>style.visibility</p:attrName>
                                        </p:attrNameLst>
                                      </p:cBhvr>
                                      <p:to>
                                        <p:strVal val="visible"/>
                                      </p:to>
                                    </p:set>
                                    <p:animEffect transition="in" filter="fade">
                                      <p:cBhvr>
                                        <p:cTn id="28" dur="2000"/>
                                        <p:tgtEl>
                                          <p:spTgt spid="64819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72420"/>
                                        </p:tgtEl>
                                        <p:attrNameLst>
                                          <p:attrName>style.visibility</p:attrName>
                                        </p:attrNameLst>
                                      </p:cBhvr>
                                      <p:to>
                                        <p:strVal val="visible"/>
                                      </p:to>
                                    </p:set>
                                    <p:animEffect transition="in" filter="fade">
                                      <p:cBhvr>
                                        <p:cTn id="33" dur="2000"/>
                                        <p:tgtEl>
                                          <p:spTgt spid="572420"/>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72419"/>
                                        </p:tgtEl>
                                        <p:attrNameLst>
                                          <p:attrName>style.visibility</p:attrName>
                                        </p:attrNameLst>
                                      </p:cBhvr>
                                      <p:to>
                                        <p:strVal val="visible"/>
                                      </p:to>
                                    </p:set>
                                    <p:animEffect transition="in" filter="fade">
                                      <p:cBhvr>
                                        <p:cTn id="38" dur="2000"/>
                                        <p:tgtEl>
                                          <p:spTgt spid="572419"/>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72430"/>
                                        </p:tgtEl>
                                        <p:attrNameLst>
                                          <p:attrName>style.visibility</p:attrName>
                                        </p:attrNameLst>
                                      </p:cBhvr>
                                      <p:to>
                                        <p:strVal val="visible"/>
                                      </p:to>
                                    </p:set>
                                    <p:animEffect transition="in" filter="fade">
                                      <p:cBhvr>
                                        <p:cTn id="43" dur="2000"/>
                                        <p:tgtEl>
                                          <p:spTgt spid="57243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8195" grpId="0" animBg="1"/>
      <p:bldP spid="572419" grpId="0" animBg="1"/>
      <p:bldP spid="572420" grpId="0"/>
      <p:bldP spid="572422" grpId="0" animBg="1"/>
      <p:bldP spid="572426" grpId="0" animBg="1"/>
      <p:bldP spid="572427" grpId="0" animBg="1"/>
      <p:bldP spid="572428" grpId="0" animBg="1"/>
      <p:bldP spid="572429" grpId="0" animBg="1"/>
      <p:bldP spid="572430" grpId="0" animBg="1"/>
      <p:bldP spid="17"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1"/>
          </p:nvPr>
        </p:nvSpPr>
        <p:spPr>
          <a:xfrm>
            <a:off x="4648200" y="6356351"/>
            <a:ext cx="2895600" cy="365125"/>
          </a:xfrm>
        </p:spPr>
        <p:txBody>
          <a:bodyPr/>
          <a:lstStyle/>
          <a:p>
            <a:pPr defTabSz="457200"/>
            <a:r>
              <a:rPr lang="da-DK">
                <a:solidFill>
                  <a:srgbClr val="FFFFFF"/>
                </a:solidFill>
                <a:latin typeface="Calibri"/>
              </a:rPr>
              <a:t>Lena Højgård Isager www.pkf.name</a:t>
            </a:r>
          </a:p>
        </p:txBody>
      </p:sp>
      <p:sp>
        <p:nvSpPr>
          <p:cNvPr id="5" name="Ellipse 4"/>
          <p:cNvSpPr/>
          <p:nvPr/>
        </p:nvSpPr>
        <p:spPr>
          <a:xfrm>
            <a:off x="3576845" y="1115465"/>
            <a:ext cx="5038313" cy="4994724"/>
          </a:xfrm>
          <a:prstGeom prst="ellipse">
            <a:avLst/>
          </a:prstGeom>
          <a:solidFill>
            <a:schemeClr val="bg2">
              <a:lumMod val="20000"/>
              <a:lumOff val="80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da-DK">
                <a:solidFill>
                  <a:srgbClr val="263B86"/>
                </a:solidFill>
                <a:latin typeface="Calibri"/>
              </a:rPr>
              <a:t>Medfølende selv</a:t>
            </a:r>
          </a:p>
        </p:txBody>
      </p:sp>
      <p:sp>
        <p:nvSpPr>
          <p:cNvPr id="6" name="Tekstfelt 5"/>
          <p:cNvSpPr txBox="1"/>
          <p:nvPr/>
        </p:nvSpPr>
        <p:spPr>
          <a:xfrm>
            <a:off x="5249855" y="367654"/>
            <a:ext cx="1692290" cy="584776"/>
          </a:xfrm>
          <a:prstGeom prst="rect">
            <a:avLst/>
          </a:prstGeom>
          <a:noFill/>
        </p:spPr>
        <p:txBody>
          <a:bodyPr wrap="none" rtlCol="0">
            <a:spAutoFit/>
          </a:bodyPr>
          <a:lstStyle/>
          <a:p>
            <a:pPr algn="ctr" defTabSz="457200"/>
            <a:r>
              <a:rPr lang="da-DK" sz="3200">
                <a:solidFill>
                  <a:srgbClr val="F8E950"/>
                </a:solidFill>
                <a:latin typeface="Calibri"/>
              </a:rPr>
              <a:t>Mandala</a:t>
            </a:r>
          </a:p>
        </p:txBody>
      </p:sp>
      <p:sp>
        <p:nvSpPr>
          <p:cNvPr id="7" name="Tekstfelt 6"/>
          <p:cNvSpPr txBox="1"/>
          <p:nvPr/>
        </p:nvSpPr>
        <p:spPr>
          <a:xfrm>
            <a:off x="5471470" y="1570885"/>
            <a:ext cx="1249060" cy="369332"/>
          </a:xfrm>
          <a:prstGeom prst="rect">
            <a:avLst/>
          </a:prstGeom>
          <a:noFill/>
        </p:spPr>
        <p:txBody>
          <a:bodyPr wrap="none" rtlCol="0">
            <a:spAutoFit/>
          </a:bodyPr>
          <a:lstStyle/>
          <a:p>
            <a:pPr defTabSz="457200"/>
            <a:r>
              <a:rPr lang="da-DK">
                <a:solidFill>
                  <a:srgbClr val="263B86"/>
                </a:solidFill>
                <a:latin typeface="Calibri"/>
              </a:rPr>
              <a:t>Angste selv</a:t>
            </a:r>
          </a:p>
        </p:txBody>
      </p:sp>
      <p:sp>
        <p:nvSpPr>
          <p:cNvPr id="8" name="Tekstfelt 7"/>
          <p:cNvSpPr txBox="1"/>
          <p:nvPr/>
        </p:nvSpPr>
        <p:spPr>
          <a:xfrm>
            <a:off x="5317582" y="5516806"/>
            <a:ext cx="1556836" cy="369332"/>
          </a:xfrm>
          <a:prstGeom prst="rect">
            <a:avLst/>
          </a:prstGeom>
          <a:noFill/>
        </p:spPr>
        <p:txBody>
          <a:bodyPr wrap="none" rtlCol="0">
            <a:spAutoFit/>
          </a:bodyPr>
          <a:lstStyle/>
          <a:p>
            <a:pPr defTabSz="457200"/>
            <a:r>
              <a:rPr lang="da-DK">
                <a:solidFill>
                  <a:srgbClr val="263B86"/>
                </a:solidFill>
                <a:latin typeface="Calibri"/>
              </a:rPr>
              <a:t>Ked af det selv</a:t>
            </a:r>
          </a:p>
        </p:txBody>
      </p:sp>
      <p:sp>
        <p:nvSpPr>
          <p:cNvPr id="9" name="Tekstfelt 8"/>
          <p:cNvSpPr txBox="1"/>
          <p:nvPr/>
        </p:nvSpPr>
        <p:spPr>
          <a:xfrm>
            <a:off x="7130297" y="3428161"/>
            <a:ext cx="1176411" cy="369332"/>
          </a:xfrm>
          <a:prstGeom prst="rect">
            <a:avLst/>
          </a:prstGeom>
          <a:noFill/>
        </p:spPr>
        <p:txBody>
          <a:bodyPr wrap="none" rtlCol="0">
            <a:spAutoFit/>
          </a:bodyPr>
          <a:lstStyle/>
          <a:p>
            <a:pPr defTabSz="457200"/>
            <a:r>
              <a:rPr lang="da-DK">
                <a:solidFill>
                  <a:srgbClr val="263B86"/>
                </a:solidFill>
                <a:latin typeface="Calibri"/>
              </a:rPr>
              <a:t>Kritisk selv</a:t>
            </a:r>
          </a:p>
        </p:txBody>
      </p:sp>
      <p:sp>
        <p:nvSpPr>
          <p:cNvPr id="10" name="Tekstfelt 9"/>
          <p:cNvSpPr txBox="1"/>
          <p:nvPr/>
        </p:nvSpPr>
        <p:spPr>
          <a:xfrm>
            <a:off x="3750486" y="3428161"/>
            <a:ext cx="1161646" cy="369332"/>
          </a:xfrm>
          <a:prstGeom prst="rect">
            <a:avLst/>
          </a:prstGeom>
          <a:noFill/>
        </p:spPr>
        <p:txBody>
          <a:bodyPr wrap="none" rtlCol="0">
            <a:spAutoFit/>
          </a:bodyPr>
          <a:lstStyle/>
          <a:p>
            <a:pPr defTabSz="457200"/>
            <a:r>
              <a:rPr lang="da-DK">
                <a:solidFill>
                  <a:srgbClr val="263B86"/>
                </a:solidFill>
                <a:latin typeface="Calibri"/>
              </a:rPr>
              <a:t>Vrede selv</a:t>
            </a:r>
          </a:p>
        </p:txBody>
      </p:sp>
      <p:pic>
        <p:nvPicPr>
          <p:cNvPr id="11"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9325627" y="339634"/>
            <a:ext cx="936625"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2178298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4000">
                <a:solidFill>
                  <a:srgbClr val="F8E950"/>
                </a:solidFill>
              </a:rPr>
              <a:t>Kritisk selv</a:t>
            </a:r>
          </a:p>
        </p:txBody>
      </p:sp>
      <p:pic>
        <p:nvPicPr>
          <p:cNvPr id="11" name="Billede 10"/>
          <p:cNvPicPr>
            <a:picLocks noChangeAspect="1"/>
          </p:cNvPicPr>
          <p:nvPr/>
        </p:nvPicPr>
        <p:blipFill rotWithShape="1">
          <a:blip r:embed="rId2"/>
          <a:srcRect b="25320"/>
          <a:stretch/>
        </p:blipFill>
        <p:spPr>
          <a:xfrm>
            <a:off x="6116550" y="1714342"/>
            <a:ext cx="3921300" cy="2928430"/>
          </a:xfrm>
          <a:prstGeom prst="rect">
            <a:avLst/>
          </a:prstGeom>
        </p:spPr>
      </p:pic>
      <p:sp>
        <p:nvSpPr>
          <p:cNvPr id="13" name="Tekstfelt 12"/>
          <p:cNvSpPr txBox="1"/>
          <p:nvPr/>
        </p:nvSpPr>
        <p:spPr>
          <a:xfrm>
            <a:off x="4648200" y="4939476"/>
            <a:ext cx="3152914" cy="923330"/>
          </a:xfrm>
          <a:prstGeom prst="rect">
            <a:avLst/>
          </a:prstGeom>
          <a:noFill/>
        </p:spPr>
        <p:txBody>
          <a:bodyPr wrap="none" rtlCol="0">
            <a:spAutoFit/>
          </a:bodyPr>
          <a:lstStyle/>
          <a:p>
            <a:pPr defTabSz="457200"/>
            <a:r>
              <a:rPr lang="da-DK">
                <a:solidFill>
                  <a:prstClr val="white"/>
                </a:solidFill>
                <a:latin typeface="Calibri"/>
              </a:rPr>
              <a:t>Hvilken vælger du at lytte til?</a:t>
            </a:r>
          </a:p>
          <a:p>
            <a:pPr defTabSz="457200"/>
            <a:endParaRPr lang="da-DK">
              <a:solidFill>
                <a:prstClr val="white"/>
              </a:solidFill>
              <a:latin typeface="Calibri"/>
            </a:endParaRPr>
          </a:p>
          <a:p>
            <a:pPr defTabSz="457200"/>
            <a:r>
              <a:rPr lang="da-DK">
                <a:solidFill>
                  <a:prstClr val="white"/>
                </a:solidFill>
                <a:latin typeface="Calibri"/>
              </a:rPr>
              <a:t>Hvem får det bedste frem i dig?</a:t>
            </a:r>
          </a:p>
        </p:txBody>
      </p:sp>
      <p:pic>
        <p:nvPicPr>
          <p:cNvPr id="3" name="Billede 2" descr="TeacherAngr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4518" y="1714343"/>
            <a:ext cx="3757003" cy="2958323"/>
          </a:xfrm>
          <a:prstGeom prst="rect">
            <a:avLst/>
          </a:prstGeom>
        </p:spPr>
      </p:pic>
      <p:sp>
        <p:nvSpPr>
          <p:cNvPr id="5" name="Pladsholder til sidefod 4"/>
          <p:cNvSpPr>
            <a:spLocks noGrp="1"/>
          </p:cNvSpPr>
          <p:nvPr>
            <p:ph type="ftr" sz="quarter" idx="11"/>
          </p:nvPr>
        </p:nvSpPr>
        <p:spPr/>
        <p:txBody>
          <a:bodyPr/>
          <a:lstStyle/>
          <a:p>
            <a:pPr defTabSz="457200"/>
            <a:r>
              <a:rPr lang="da-DK">
                <a:solidFill>
                  <a:prstClr val="black">
                    <a:tint val="75000"/>
                  </a:prstClr>
                </a:solidFill>
                <a:latin typeface="Calibri"/>
              </a:rPr>
              <a:t>Lena Højgård Isager www.pkf.name</a:t>
            </a:r>
          </a:p>
        </p:txBody>
      </p:sp>
    </p:spTree>
    <p:extLst>
      <p:ext uri="{BB962C8B-B14F-4D97-AF65-F5344CB8AC3E}">
        <p14:creationId xmlns:p14="http://schemas.microsoft.com/office/powerpoint/2010/main" val="11495059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Grp="1" noChangeArrowheads="1"/>
          </p:cNvSpPr>
          <p:nvPr>
            <p:ph type="title"/>
          </p:nvPr>
        </p:nvSpPr>
        <p:spPr>
          <a:xfrm>
            <a:off x="5308910" y="1337487"/>
            <a:ext cx="4469780" cy="1143000"/>
          </a:xfrm>
        </p:spPr>
        <p:txBody>
          <a:bodyPr vert="horz" lIns="91440" tIns="45720" rIns="96305" bIns="45720" rtlCol="0" anchor="ctr">
            <a:normAutofit fontScale="90000"/>
          </a:bodyPr>
          <a:lstStyle/>
          <a:p>
            <a:pPr marL="35871">
              <a:defRPr/>
            </a:pPr>
            <a:r>
              <a:rPr lang="da-DK" dirty="0">
                <a:solidFill>
                  <a:srgbClr val="FFFFFF"/>
                </a:solidFill>
              </a:rPr>
              <a:t>Definition af medfølelse</a:t>
            </a:r>
            <a:br>
              <a:rPr lang="da-DK" dirty="0">
                <a:solidFill>
                  <a:srgbClr val="FFFFFF"/>
                </a:solidFill>
              </a:rPr>
            </a:br>
            <a:r>
              <a:rPr lang="da-DK" dirty="0">
                <a:solidFill>
                  <a:srgbClr val="FFFFFF"/>
                </a:solidFill>
              </a:rPr>
              <a:t> i </a:t>
            </a:r>
            <a:br>
              <a:rPr lang="da-DK" dirty="0">
                <a:solidFill>
                  <a:srgbClr val="FFFFFF"/>
                </a:solidFill>
              </a:rPr>
            </a:br>
            <a:r>
              <a:rPr lang="da-DK" dirty="0" err="1">
                <a:solidFill>
                  <a:srgbClr val="FFFFFF"/>
                </a:solidFill>
              </a:rPr>
              <a:t>Compassion</a:t>
            </a:r>
            <a:r>
              <a:rPr lang="da-DK" dirty="0">
                <a:solidFill>
                  <a:srgbClr val="FFFFFF"/>
                </a:solidFill>
              </a:rPr>
              <a:t> </a:t>
            </a:r>
            <a:r>
              <a:rPr lang="da-DK" dirty="0" err="1">
                <a:solidFill>
                  <a:srgbClr val="FFFFFF"/>
                </a:solidFill>
              </a:rPr>
              <a:t>Focused</a:t>
            </a:r>
            <a:r>
              <a:rPr lang="da-DK" dirty="0">
                <a:solidFill>
                  <a:srgbClr val="FFFFFF"/>
                </a:solidFill>
              </a:rPr>
              <a:t> </a:t>
            </a:r>
            <a:r>
              <a:rPr lang="da-DK" dirty="0" err="1">
                <a:solidFill>
                  <a:srgbClr val="FFFFFF"/>
                </a:solidFill>
              </a:rPr>
              <a:t>Therapy</a:t>
            </a:r>
            <a:endParaRPr lang="da-DK" dirty="0">
              <a:solidFill>
                <a:srgbClr val="FFFFFF"/>
              </a:solidFill>
            </a:endParaRPr>
          </a:p>
        </p:txBody>
      </p:sp>
      <p:sp>
        <p:nvSpPr>
          <p:cNvPr id="3" name="Pladsholder til sidefod 2"/>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
        <p:nvSpPr>
          <p:cNvPr id="6" name="Pladsholder til indhold 5"/>
          <p:cNvSpPr>
            <a:spLocks noGrp="1"/>
          </p:cNvSpPr>
          <p:nvPr>
            <p:ph idx="4294967295"/>
          </p:nvPr>
        </p:nvSpPr>
        <p:spPr>
          <a:xfrm>
            <a:off x="1524001" y="4000501"/>
            <a:ext cx="8175625" cy="2239963"/>
          </a:xfrm>
        </p:spPr>
        <p:txBody>
          <a:bodyPr>
            <a:normAutofit/>
          </a:bodyPr>
          <a:lstStyle/>
          <a:p>
            <a:pPr marL="784018" lvl="2" indent="-307460">
              <a:spcBef>
                <a:spcPts val="450"/>
              </a:spcBef>
              <a:buNone/>
              <a:tabLst>
                <a:tab pos="5239987" algn="l"/>
                <a:tab pos="6125764" algn="l"/>
                <a:tab pos="7109634" algn="l"/>
                <a:tab pos="5239987" algn="l"/>
                <a:tab pos="6125764" algn="l"/>
                <a:tab pos="7109634" algn="l"/>
                <a:tab pos="5239987" algn="l"/>
                <a:tab pos="6125764" algn="l"/>
                <a:tab pos="7109634" algn="l"/>
                <a:tab pos="5239987" algn="l"/>
                <a:tab pos="6125764" algn="l"/>
                <a:tab pos="7109634" algn="l"/>
                <a:tab pos="5239987" algn="l"/>
                <a:tab pos="6125764" algn="l"/>
                <a:tab pos="7109634" algn="l"/>
                <a:tab pos="2190283" algn="l"/>
                <a:tab pos="3174154" algn="l"/>
                <a:tab pos="4158024" algn="l"/>
                <a:tab pos="5239987" algn="l"/>
                <a:tab pos="5239987" algn="l"/>
                <a:tab pos="6125764" algn="l"/>
                <a:tab pos="6223858" algn="l"/>
                <a:tab pos="7109634" algn="l"/>
                <a:tab pos="7207726" algn="l"/>
                <a:tab pos="5239987" algn="l"/>
                <a:tab pos="6125764" algn="l"/>
                <a:tab pos="7109634" algn="l"/>
                <a:tab pos="5239987" algn="l"/>
                <a:tab pos="6125764" algn="l"/>
                <a:tab pos="7109634" algn="l"/>
                <a:tab pos="5239987" algn="l"/>
                <a:tab pos="6125764" algn="l"/>
              </a:tabLst>
              <a:defRPr/>
            </a:pPr>
            <a:r>
              <a:rPr lang="da-DK" sz="2600">
                <a:solidFill>
                  <a:srgbClr val="FFFFFF"/>
                </a:solidFill>
              </a:rPr>
              <a:t>”En sensitivitet overfor egen og andres lidelse og årsagerne til den, sammen med et dybt engagement i at forsøge at lindre lidelsen og at forebygge den”</a:t>
            </a:r>
          </a:p>
          <a:p>
            <a:pPr marL="784018" lvl="2" indent="-307460">
              <a:spcBef>
                <a:spcPts val="450"/>
              </a:spcBef>
              <a:buNone/>
              <a:tabLst>
                <a:tab pos="5239987" algn="l"/>
                <a:tab pos="6125764" algn="l"/>
                <a:tab pos="7109634" algn="l"/>
                <a:tab pos="5239987" algn="l"/>
                <a:tab pos="6125764" algn="l"/>
                <a:tab pos="7109634" algn="l"/>
                <a:tab pos="5239987" algn="l"/>
                <a:tab pos="6125764" algn="l"/>
                <a:tab pos="7109634" algn="l"/>
                <a:tab pos="5239987" algn="l"/>
                <a:tab pos="6125764" algn="l"/>
                <a:tab pos="7109634" algn="l"/>
                <a:tab pos="5239987" algn="l"/>
                <a:tab pos="6125764" algn="l"/>
                <a:tab pos="7109634" algn="l"/>
                <a:tab pos="2190283" algn="l"/>
                <a:tab pos="3174154" algn="l"/>
                <a:tab pos="4158024" algn="l"/>
                <a:tab pos="5239987" algn="l"/>
                <a:tab pos="5239987" algn="l"/>
                <a:tab pos="6125764" algn="l"/>
                <a:tab pos="6223858" algn="l"/>
                <a:tab pos="7109634" algn="l"/>
                <a:tab pos="7207726" algn="l"/>
                <a:tab pos="5239987" algn="l"/>
                <a:tab pos="6125764" algn="l"/>
                <a:tab pos="7109634" algn="l"/>
                <a:tab pos="5239987" algn="l"/>
                <a:tab pos="6125764" algn="l"/>
                <a:tab pos="7109634" algn="l"/>
                <a:tab pos="5239987" algn="l"/>
                <a:tab pos="6125764" algn="l"/>
              </a:tabLst>
              <a:defRPr/>
            </a:pPr>
            <a:r>
              <a:rPr lang="da-DK" sz="2600">
                <a:solidFill>
                  <a:srgbClr val="FFFFFF"/>
                </a:solidFill>
              </a:rPr>
              <a:t> 		</a:t>
            </a:r>
            <a:r>
              <a:rPr lang="da-DK" sz="1800">
                <a:solidFill>
                  <a:srgbClr val="FFFFFF"/>
                </a:solidFill>
              </a:rPr>
              <a:t>Paul Gilbert og </a:t>
            </a:r>
            <a:r>
              <a:rPr lang="da-DK" sz="1800" err="1">
                <a:solidFill>
                  <a:srgbClr val="FFFFFF"/>
                </a:solidFill>
              </a:rPr>
              <a:t>Choden</a:t>
            </a:r>
            <a:r>
              <a:rPr lang="da-DK" sz="1800">
                <a:solidFill>
                  <a:srgbClr val="FFFFFF"/>
                </a:solidFill>
              </a:rPr>
              <a:t> 2013</a:t>
            </a:r>
          </a:p>
          <a:p>
            <a:pPr marL="784018" lvl="2" indent="-307460">
              <a:spcBef>
                <a:spcPts val="450"/>
              </a:spcBef>
              <a:buNone/>
              <a:tabLst>
                <a:tab pos="5239987" algn="l"/>
                <a:tab pos="6125764" algn="l"/>
                <a:tab pos="7109634" algn="l"/>
                <a:tab pos="5239987" algn="l"/>
                <a:tab pos="6125764" algn="l"/>
                <a:tab pos="7109634" algn="l"/>
                <a:tab pos="5239987" algn="l"/>
                <a:tab pos="6125764" algn="l"/>
                <a:tab pos="7109634" algn="l"/>
                <a:tab pos="5239987" algn="l"/>
                <a:tab pos="6125764" algn="l"/>
                <a:tab pos="7109634" algn="l"/>
                <a:tab pos="5239987" algn="l"/>
                <a:tab pos="6125764" algn="l"/>
                <a:tab pos="7109634" algn="l"/>
                <a:tab pos="2190283" algn="l"/>
                <a:tab pos="3174154" algn="l"/>
                <a:tab pos="4158024" algn="l"/>
                <a:tab pos="5239987" algn="l"/>
                <a:tab pos="5239987" algn="l"/>
                <a:tab pos="6125764" algn="l"/>
                <a:tab pos="6223858" algn="l"/>
                <a:tab pos="7109634" algn="l"/>
                <a:tab pos="7207726" algn="l"/>
                <a:tab pos="5239987" algn="l"/>
                <a:tab pos="6125764" algn="l"/>
                <a:tab pos="7109634" algn="l"/>
                <a:tab pos="5239987" algn="l"/>
                <a:tab pos="6125764" algn="l"/>
                <a:tab pos="7109634" algn="l"/>
                <a:tab pos="5239987" algn="l"/>
                <a:tab pos="6125764" algn="l"/>
              </a:tabLst>
              <a:defRPr/>
            </a:pPr>
            <a:endParaRPr lang="da-DK" sz="2600">
              <a:solidFill>
                <a:srgbClr val="FFFFFF"/>
              </a:solidFill>
            </a:endParaRPr>
          </a:p>
          <a:p>
            <a:pPr marL="784018" lvl="2" indent="-307460">
              <a:spcBef>
                <a:spcPts val="450"/>
              </a:spcBef>
              <a:buNone/>
              <a:tabLst>
                <a:tab pos="5239987" algn="l"/>
                <a:tab pos="6125764" algn="l"/>
                <a:tab pos="7109634" algn="l"/>
                <a:tab pos="5239987" algn="l"/>
                <a:tab pos="6125764" algn="l"/>
                <a:tab pos="7109634" algn="l"/>
                <a:tab pos="5239987" algn="l"/>
                <a:tab pos="6125764" algn="l"/>
                <a:tab pos="7109634" algn="l"/>
                <a:tab pos="5239987" algn="l"/>
                <a:tab pos="6125764" algn="l"/>
                <a:tab pos="7109634" algn="l"/>
                <a:tab pos="5239987" algn="l"/>
                <a:tab pos="6125764" algn="l"/>
                <a:tab pos="7109634" algn="l"/>
                <a:tab pos="2190283" algn="l"/>
                <a:tab pos="3174154" algn="l"/>
                <a:tab pos="4158024" algn="l"/>
                <a:tab pos="5239987" algn="l"/>
                <a:tab pos="5239987" algn="l"/>
                <a:tab pos="6125764" algn="l"/>
                <a:tab pos="6223858" algn="l"/>
                <a:tab pos="7109634" algn="l"/>
                <a:tab pos="7207726" algn="l"/>
                <a:tab pos="5239987" algn="l"/>
                <a:tab pos="6125764" algn="l"/>
                <a:tab pos="7109634" algn="l"/>
                <a:tab pos="5239987" algn="l"/>
                <a:tab pos="6125764" algn="l"/>
                <a:tab pos="7109634" algn="l"/>
                <a:tab pos="5239987" algn="l"/>
                <a:tab pos="6125764" algn="l"/>
              </a:tabLst>
              <a:defRPr/>
            </a:pPr>
            <a:endParaRPr lang="da-DK" sz="2600">
              <a:solidFill>
                <a:srgbClr val="FFFFFF"/>
              </a:solidFill>
            </a:endParaRPr>
          </a:p>
          <a:p>
            <a:pPr marL="400050" lvl="1" indent="0">
              <a:buNone/>
            </a:pPr>
            <a:endParaRPr lang="da-DK" sz="2600">
              <a:solidFill>
                <a:srgbClr val="FFFFFF"/>
              </a:solidFill>
            </a:endParaRPr>
          </a:p>
        </p:txBody>
      </p:sp>
      <p:pic>
        <p:nvPicPr>
          <p:cNvPr id="8" name="Billede 7"/>
          <p:cNvPicPr>
            <a:picLocks noChangeAspect="1"/>
          </p:cNvPicPr>
          <p:nvPr/>
        </p:nvPicPr>
        <p:blipFill>
          <a:blip r:embed="rId3"/>
          <a:stretch>
            <a:fillRect/>
          </a:stretch>
        </p:blipFill>
        <p:spPr>
          <a:xfrm>
            <a:off x="1981201" y="684480"/>
            <a:ext cx="3274083" cy="2449014"/>
          </a:xfrm>
          <a:prstGeom prst="rect">
            <a:avLst/>
          </a:prstGeom>
        </p:spPr>
      </p:pic>
    </p:spTree>
    <p:extLst>
      <p:ext uri="{BB962C8B-B14F-4D97-AF65-F5344CB8AC3E}">
        <p14:creationId xmlns:p14="http://schemas.microsoft.com/office/powerpoint/2010/main" val="4064384972"/>
      </p:ext>
    </p:extLst>
  </p:cSld>
  <p:clrMapOvr>
    <a:masterClrMapping/>
  </p:clrMapOvr>
  <p:transition>
    <p:cover dir="d"/>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4000">
                <a:solidFill>
                  <a:srgbClr val="F8E950"/>
                </a:solidFill>
              </a:rPr>
              <a:t>Undersøgelse af kritisk selv</a:t>
            </a:r>
            <a:br>
              <a:rPr lang="da-DK" sz="4000">
                <a:solidFill>
                  <a:srgbClr val="F8E950"/>
                </a:solidFill>
              </a:rPr>
            </a:br>
            <a:r>
              <a:rPr lang="da-DK" sz="1800">
                <a:solidFill>
                  <a:srgbClr val="FFFFFF"/>
                </a:solidFill>
              </a:rPr>
              <a:t>Med brug af visualisering i plenum</a:t>
            </a:r>
          </a:p>
        </p:txBody>
      </p:sp>
      <p:sp>
        <p:nvSpPr>
          <p:cNvPr id="3" name="Pladsholder til indhold 2"/>
          <p:cNvSpPr>
            <a:spLocks noGrp="1"/>
          </p:cNvSpPr>
          <p:nvPr>
            <p:ph idx="1"/>
          </p:nvPr>
        </p:nvSpPr>
        <p:spPr/>
        <p:txBody>
          <a:bodyPr>
            <a:normAutofit fontScale="40000" lnSpcReduction="20000"/>
          </a:bodyPr>
          <a:lstStyle/>
          <a:p>
            <a:r>
              <a:rPr lang="da-DK" dirty="0">
                <a:solidFill>
                  <a:srgbClr val="FFFFFF"/>
                </a:solidFill>
              </a:rPr>
              <a:t>Fokus på beroligende åndedræt</a:t>
            </a:r>
          </a:p>
          <a:p>
            <a:endParaRPr lang="da-DK" dirty="0">
              <a:solidFill>
                <a:srgbClr val="FFFFFF"/>
              </a:solidFill>
            </a:endParaRPr>
          </a:p>
          <a:p>
            <a:r>
              <a:rPr lang="da-DK" dirty="0">
                <a:solidFill>
                  <a:srgbClr val="FFFFFF"/>
                </a:solidFill>
              </a:rPr>
              <a:t>Prøv nu at tænke på en situation som du ikke klarede ret godt, hvor du dummede dig eller lavede fejl, og hvor du blev selvkritisk. Prøv om du kan fange de selvkritiske tanker og følelser.</a:t>
            </a:r>
          </a:p>
          <a:p>
            <a:r>
              <a:rPr lang="da-DK" dirty="0">
                <a:solidFill>
                  <a:srgbClr val="FFFFFF"/>
                </a:solidFill>
              </a:rPr>
              <a:t>Prøv at forestil dig, at du kan se den del af dig, der kritiserer, prøv at se den foran dig og se, hvilken form den tager. Ligner den dig eller andre? </a:t>
            </a:r>
          </a:p>
          <a:p>
            <a:r>
              <a:rPr lang="da-DK" dirty="0">
                <a:solidFill>
                  <a:srgbClr val="FFFFFF"/>
                </a:solidFill>
              </a:rPr>
              <a:t>Læg mærke til hvilket tonefald kritikeren har.</a:t>
            </a:r>
          </a:p>
          <a:p>
            <a:r>
              <a:rPr lang="da-DK" dirty="0">
                <a:solidFill>
                  <a:srgbClr val="FFFFFF"/>
                </a:solidFill>
              </a:rPr>
              <a:t>Læg mærke til kritikerens ansigtsudtryk. </a:t>
            </a:r>
          </a:p>
          <a:p>
            <a:r>
              <a:rPr lang="da-DK" dirty="0">
                <a:solidFill>
                  <a:srgbClr val="FFFFFF"/>
                </a:solidFill>
              </a:rPr>
              <a:t>Minder den dig om nogen?</a:t>
            </a:r>
          </a:p>
          <a:p>
            <a:r>
              <a:rPr lang="da-DK" dirty="0">
                <a:solidFill>
                  <a:srgbClr val="FFFFFF"/>
                </a:solidFill>
              </a:rPr>
              <a:t>Læg mærke til hvilke følelser kritikeren har overfor dig. Vær nysgerrig og læg mærke til vreden eller skuffelsen eller foragten.</a:t>
            </a:r>
          </a:p>
          <a:p>
            <a:r>
              <a:rPr lang="da-DK" dirty="0">
                <a:solidFill>
                  <a:srgbClr val="FFFFFF"/>
                </a:solidFill>
              </a:rPr>
              <a:t>Bevar dit venlige smil og prøv at undersøge, hvad der er bag alle beskyldningerne.</a:t>
            </a:r>
          </a:p>
          <a:p>
            <a:r>
              <a:rPr lang="da-DK" dirty="0">
                <a:solidFill>
                  <a:srgbClr val="FFFFFF"/>
                </a:solidFill>
              </a:rPr>
              <a:t>Hvad er din kritiker faktisk bange for?</a:t>
            </a:r>
          </a:p>
          <a:p>
            <a:r>
              <a:rPr lang="da-DK" dirty="0">
                <a:solidFill>
                  <a:srgbClr val="FFFFFF"/>
                </a:solidFill>
              </a:rPr>
              <a:t>Hvad har din kritiker lyst til at gøre ved dig?</a:t>
            </a:r>
          </a:p>
          <a:p>
            <a:r>
              <a:rPr lang="da-DK" dirty="0">
                <a:solidFill>
                  <a:srgbClr val="FFFFFF"/>
                </a:solidFill>
              </a:rPr>
              <a:t>Hvordan får det dig til </a:t>
            </a:r>
            <a:r>
              <a:rPr lang="da-DK">
                <a:solidFill>
                  <a:srgbClr val="FFFFFF"/>
                </a:solidFill>
              </a:rPr>
              <a:t>at have det?</a:t>
            </a:r>
            <a:endParaRPr lang="da-DK" dirty="0">
              <a:solidFill>
                <a:srgbClr val="FFFFFF"/>
              </a:solidFill>
            </a:endParaRPr>
          </a:p>
          <a:p>
            <a:r>
              <a:rPr lang="da-DK" dirty="0">
                <a:solidFill>
                  <a:srgbClr val="FFFFFF"/>
                </a:solidFill>
              </a:rPr>
              <a:t>Spørg dig selv:</a:t>
            </a:r>
          </a:p>
          <a:p>
            <a:r>
              <a:rPr lang="da-DK" dirty="0">
                <a:solidFill>
                  <a:srgbClr val="FFFFFF"/>
                </a:solidFill>
              </a:rPr>
              <a:t>Har min kritiker virkelig mit bedste i sinde? </a:t>
            </a:r>
          </a:p>
          <a:p>
            <a:r>
              <a:rPr lang="da-DK" dirty="0">
                <a:solidFill>
                  <a:srgbClr val="FFFFFF"/>
                </a:solidFill>
              </a:rPr>
              <a:t>Ønsker den at se mig trives, være glad og have fred?</a:t>
            </a:r>
          </a:p>
          <a:p>
            <a:r>
              <a:rPr lang="da-DK" dirty="0">
                <a:solidFill>
                  <a:srgbClr val="FFFFFF"/>
                </a:solidFill>
              </a:rPr>
              <a:t>Giver den mig opmuntring og en hjælpende hånd, når jeg har det hårdt?</a:t>
            </a:r>
          </a:p>
          <a:p>
            <a:r>
              <a:rPr lang="da-DK" dirty="0">
                <a:solidFill>
                  <a:srgbClr val="FFFFFF"/>
                </a:solidFill>
              </a:rPr>
              <a:t>Ønsker du, at det er den, der styrer showet?</a:t>
            </a:r>
          </a:p>
          <a:p>
            <a:endParaRPr lang="da-DK" dirty="0">
              <a:solidFill>
                <a:srgbClr val="FFFFFF"/>
              </a:solidFill>
            </a:endParaRPr>
          </a:p>
          <a:p>
            <a:r>
              <a:rPr lang="da-DK" dirty="0">
                <a:solidFill>
                  <a:srgbClr val="FFFFFF"/>
                </a:solidFill>
              </a:rPr>
              <a:t>Vend opmærksomheden tilbage til åndedrættet og det lille smil</a:t>
            </a:r>
          </a:p>
          <a:p>
            <a:r>
              <a:rPr lang="da-DK" dirty="0">
                <a:solidFill>
                  <a:srgbClr val="FFFFFF"/>
                </a:solidFill>
              </a:rPr>
              <a:t>Gør dig klar til at komme ud igen.</a:t>
            </a:r>
          </a:p>
        </p:txBody>
      </p:sp>
      <p:sp>
        <p:nvSpPr>
          <p:cNvPr id="6" name="Pladsholder til sidefod 5"/>
          <p:cNvSpPr>
            <a:spLocks noGrp="1"/>
          </p:cNvSpPr>
          <p:nvPr>
            <p:ph type="ftr" sz="quarter" idx="11"/>
          </p:nvPr>
        </p:nvSpPr>
        <p:spPr/>
        <p:txBody>
          <a:bodyPr/>
          <a:lstStyle/>
          <a:p>
            <a:pPr defTabSz="457200"/>
            <a:r>
              <a:rPr lang="da-DK">
                <a:solidFill>
                  <a:prstClr val="white"/>
                </a:solidFill>
                <a:latin typeface="Calibri"/>
              </a:rPr>
              <a:t>Lena Højgård Isager www.pkf.name</a:t>
            </a:r>
          </a:p>
        </p:txBody>
      </p:sp>
    </p:spTree>
    <p:extLst>
      <p:ext uri="{BB962C8B-B14F-4D97-AF65-F5344CB8AC3E}">
        <p14:creationId xmlns:p14="http://schemas.microsoft.com/office/powerpoint/2010/main" val="313037493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idefod 2"/>
          <p:cNvSpPr>
            <a:spLocks noGrp="1"/>
          </p:cNvSpPr>
          <p:nvPr>
            <p:ph type="ftr" sz="quarter" idx="11"/>
          </p:nvPr>
        </p:nvSpPr>
        <p:spPr/>
        <p:txBody>
          <a:bodyPr/>
          <a:lstStyle/>
          <a:p>
            <a:pPr defTabSz="457200"/>
            <a:r>
              <a:rPr lang="da-DK" dirty="0">
                <a:solidFill>
                  <a:prstClr val="white"/>
                </a:solidFill>
                <a:latin typeface="Calibri"/>
              </a:rPr>
              <a:t>Lena Højgård Isager </a:t>
            </a:r>
            <a:r>
              <a:rPr lang="da-DK" dirty="0" err="1">
                <a:solidFill>
                  <a:prstClr val="white"/>
                </a:solidFill>
                <a:latin typeface="Calibri"/>
              </a:rPr>
              <a:t>www.pkf.name</a:t>
            </a:r>
            <a:endParaRPr lang="da-DK" dirty="0">
              <a:solidFill>
                <a:prstClr val="white"/>
              </a:solidFill>
              <a:latin typeface="Calibri"/>
            </a:endParaRPr>
          </a:p>
        </p:txBody>
      </p:sp>
      <p:graphicFrame>
        <p:nvGraphicFramePr>
          <p:cNvPr id="6" name="Tabel 5"/>
          <p:cNvGraphicFramePr>
            <a:graphicFrameLocks noGrp="1"/>
          </p:cNvGraphicFramePr>
          <p:nvPr>
            <p:extLst>
              <p:ext uri="{D42A27DB-BD31-4B8C-83A1-F6EECF244321}">
                <p14:modId xmlns:p14="http://schemas.microsoft.com/office/powerpoint/2010/main" val="232925997"/>
              </p:ext>
            </p:extLst>
          </p:nvPr>
        </p:nvGraphicFramePr>
        <p:xfrm>
          <a:off x="817581" y="523709"/>
          <a:ext cx="10682344" cy="5517863"/>
        </p:xfrm>
        <a:graphic>
          <a:graphicData uri="http://schemas.openxmlformats.org/drawingml/2006/table">
            <a:tbl>
              <a:tblPr firstRow="1" bandRow="1">
                <a:tableStyleId>{2D5ABB26-0587-4C30-8999-92F81FD0307C}</a:tableStyleId>
              </a:tblPr>
              <a:tblGrid>
                <a:gridCol w="2670586">
                  <a:extLst>
                    <a:ext uri="{9D8B030D-6E8A-4147-A177-3AD203B41FA5}">
                      <a16:colId xmlns:a16="http://schemas.microsoft.com/office/drawing/2014/main" val="20000"/>
                    </a:ext>
                  </a:extLst>
                </a:gridCol>
                <a:gridCol w="2670586">
                  <a:extLst>
                    <a:ext uri="{9D8B030D-6E8A-4147-A177-3AD203B41FA5}">
                      <a16:colId xmlns:a16="http://schemas.microsoft.com/office/drawing/2014/main" val="20001"/>
                    </a:ext>
                  </a:extLst>
                </a:gridCol>
                <a:gridCol w="2670586">
                  <a:extLst>
                    <a:ext uri="{9D8B030D-6E8A-4147-A177-3AD203B41FA5}">
                      <a16:colId xmlns:a16="http://schemas.microsoft.com/office/drawing/2014/main" val="20002"/>
                    </a:ext>
                  </a:extLst>
                </a:gridCol>
                <a:gridCol w="2670586">
                  <a:extLst>
                    <a:ext uri="{9D8B030D-6E8A-4147-A177-3AD203B41FA5}">
                      <a16:colId xmlns:a16="http://schemas.microsoft.com/office/drawing/2014/main" val="3921543248"/>
                    </a:ext>
                  </a:extLst>
                </a:gridCol>
              </a:tblGrid>
              <a:tr h="1190861">
                <a:tc gridSpan="4">
                  <a:txBody>
                    <a:bodyPr/>
                    <a:lstStyle/>
                    <a:p>
                      <a:pPr algn="ctr"/>
                      <a:r>
                        <a:rPr lang="da-DK" sz="3200" b="1" dirty="0">
                          <a:solidFill>
                            <a:schemeClr val="accent4"/>
                          </a:solidFill>
                        </a:rPr>
                        <a:t>Funktionsanalyse</a:t>
                      </a:r>
                      <a:r>
                        <a:rPr lang="da-DK" sz="3200" b="1" baseline="0" dirty="0">
                          <a:solidFill>
                            <a:schemeClr val="accent4"/>
                          </a:solidFill>
                        </a:rPr>
                        <a:t> af kritisk selv</a:t>
                      </a:r>
                      <a:endParaRPr lang="da-DK" sz="3200" b="1" dirty="0">
                        <a:solidFill>
                          <a:schemeClr val="accent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hMerge="1">
                  <a:txBody>
                    <a:bodyPr/>
                    <a:lstStyle/>
                    <a:p>
                      <a:endParaRPr lang="da-DK" dirty="0"/>
                    </a:p>
                  </a:txBody>
                  <a:tcPr/>
                </a:tc>
                <a:tc hMerge="1">
                  <a:txBody>
                    <a:bodyPr/>
                    <a:lstStyle/>
                    <a:p>
                      <a:endParaRPr lang="da-DK" dirty="0"/>
                    </a:p>
                  </a:txBody>
                  <a:tcPr/>
                </a:tc>
                <a:tc hMerge="1">
                  <a:txBody>
                    <a:bodyPr/>
                    <a:lstStyle/>
                    <a:p>
                      <a:endParaRPr lang="da-DK"/>
                    </a:p>
                  </a:txBody>
                  <a:tcPr/>
                </a:tc>
                <a:extLst>
                  <a:ext uri="{0D108BD9-81ED-4DB2-BD59-A6C34878D82A}">
                    <a16:rowId xmlns:a16="http://schemas.microsoft.com/office/drawing/2014/main" val="10000"/>
                  </a:ext>
                </a:extLst>
              </a:tr>
              <a:tr h="1349641">
                <a:tc gridSpan="4">
                  <a:txBody>
                    <a:bodyPr/>
                    <a:lstStyle/>
                    <a:p>
                      <a:r>
                        <a:rPr lang="da-DK" sz="1400" baseline="0" dirty="0">
                          <a:solidFill>
                            <a:schemeClr val="tx1"/>
                          </a:solidFill>
                        </a:rPr>
                        <a:t>Hvad er din største frygt, hvis du giver slip på skam baseret selvkritik?:</a:t>
                      </a:r>
                    </a:p>
                    <a:p>
                      <a:endParaRPr lang="da-DK"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hMerge="1">
                  <a:txBody>
                    <a:bodyPr/>
                    <a:lstStyle/>
                    <a:p>
                      <a:endParaRPr lang="da-DK" dirty="0"/>
                    </a:p>
                  </a:txBody>
                  <a:tcPr/>
                </a:tc>
                <a:tc hMerge="1">
                  <a:txBody>
                    <a:bodyPr/>
                    <a:lstStyle/>
                    <a:p>
                      <a:endParaRPr lang="da-DK" dirty="0"/>
                    </a:p>
                  </a:txBody>
                  <a:tcPr/>
                </a:tc>
                <a:tc hMerge="1">
                  <a:txBody>
                    <a:bodyPr/>
                    <a:lstStyle/>
                    <a:p>
                      <a:endParaRPr lang="da-DK"/>
                    </a:p>
                  </a:txBody>
                  <a:tcPr/>
                </a:tc>
                <a:extLst>
                  <a:ext uri="{0D108BD9-81ED-4DB2-BD59-A6C34878D82A}">
                    <a16:rowId xmlns:a16="http://schemas.microsoft.com/office/drawing/2014/main" val="10001"/>
                  </a:ext>
                </a:extLst>
              </a:tr>
              <a:tr h="1627720">
                <a:tc>
                  <a:txBody>
                    <a:bodyPr/>
                    <a:lstStyle/>
                    <a:p>
                      <a:r>
                        <a:rPr lang="da-DK" sz="1400" dirty="0">
                          <a:solidFill>
                            <a:schemeClr val="tx1"/>
                          </a:solidFill>
                        </a:rPr>
                        <a:t>Hvordan ser den ud: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da-DK" sz="1400" dirty="0">
                          <a:solidFill>
                            <a:schemeClr val="tx1"/>
                          </a:solidFill>
                        </a:rPr>
                        <a:t>Siger til mig: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da-DK" sz="1400" dirty="0">
                          <a:solidFill>
                            <a:schemeClr val="tx1"/>
                          </a:solidFill>
                        </a:rPr>
                        <a:t>Føler over for mig: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da-DK" sz="1400" dirty="0">
                          <a:solidFill>
                            <a:schemeClr val="tx1"/>
                          </a:solidFill>
                        </a:rPr>
                        <a:t>Hvad har den lyst til at gøre ved dig?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02"/>
                  </a:ext>
                </a:extLst>
              </a:tr>
              <a:tr h="1349641">
                <a:tc gridSpan="4">
                  <a:txBody>
                    <a:bodyPr/>
                    <a:lstStyle/>
                    <a:p>
                      <a:r>
                        <a:rPr lang="da-DK" sz="1400" dirty="0">
                          <a:solidFill>
                            <a:schemeClr val="tx1"/>
                          </a:solidFill>
                        </a:rPr>
                        <a:t>Hvordan har jeg det nu og hvilke tanker har jeg om</a:t>
                      </a:r>
                      <a:r>
                        <a:rPr lang="da-DK" sz="1400" baseline="0" dirty="0">
                          <a:solidFill>
                            <a:schemeClr val="tx1"/>
                          </a:solidFill>
                        </a:rPr>
                        <a:t> mig?:</a:t>
                      </a:r>
                    </a:p>
                    <a:p>
                      <a:endParaRPr lang="da-DK"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hMerge="1">
                  <a:txBody>
                    <a:bodyPr/>
                    <a:lstStyle/>
                    <a:p>
                      <a:endParaRPr lang="da-DK" dirty="0"/>
                    </a:p>
                  </a:txBody>
                  <a:tcPr/>
                </a:tc>
                <a:tc hMerge="1">
                  <a:txBody>
                    <a:bodyPr/>
                    <a:lstStyle/>
                    <a:p>
                      <a:endParaRPr lang="da-DK" dirty="0"/>
                    </a:p>
                  </a:txBody>
                  <a:tcPr/>
                </a:tc>
                <a:tc hMerge="1">
                  <a:txBody>
                    <a:bodyPr/>
                    <a:lstStyle/>
                    <a:p>
                      <a:endParaRPr lang="da-DK"/>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73096893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idefod 1"/>
          <p:cNvSpPr>
            <a:spLocks noGrp="1"/>
          </p:cNvSpPr>
          <p:nvPr>
            <p:ph type="ftr" sz="quarter" idx="11"/>
          </p:nvPr>
        </p:nvSpPr>
        <p:spPr/>
        <p:txBody>
          <a:bodyPr/>
          <a:lstStyle/>
          <a:p>
            <a:pPr defTabSz="457200"/>
            <a:r>
              <a:rPr lang="da-DK">
                <a:solidFill>
                  <a:prstClr val="white"/>
                </a:solidFill>
                <a:latin typeface="Calibri"/>
              </a:rPr>
              <a:t>Lena Højgård Isager www.pkf.name</a:t>
            </a:r>
          </a:p>
        </p:txBody>
      </p:sp>
      <p:graphicFrame>
        <p:nvGraphicFramePr>
          <p:cNvPr id="3" name="Tabel 2"/>
          <p:cNvGraphicFramePr>
            <a:graphicFrameLocks noGrp="1"/>
          </p:cNvGraphicFramePr>
          <p:nvPr>
            <p:extLst>
              <p:ext uri="{D42A27DB-BD31-4B8C-83A1-F6EECF244321}">
                <p14:modId xmlns:p14="http://schemas.microsoft.com/office/powerpoint/2010/main" val="832927955"/>
              </p:ext>
            </p:extLst>
          </p:nvPr>
        </p:nvGraphicFramePr>
        <p:xfrm>
          <a:off x="699246" y="947058"/>
          <a:ext cx="10994316" cy="5078187"/>
        </p:xfrm>
        <a:graphic>
          <a:graphicData uri="http://schemas.openxmlformats.org/drawingml/2006/table">
            <a:tbl>
              <a:tblPr firstRow="1" bandRow="1">
                <a:tableStyleId>{2D5ABB26-0587-4C30-8999-92F81FD0307C}</a:tableStyleId>
              </a:tblPr>
              <a:tblGrid>
                <a:gridCol w="2748579">
                  <a:extLst>
                    <a:ext uri="{9D8B030D-6E8A-4147-A177-3AD203B41FA5}">
                      <a16:colId xmlns:a16="http://schemas.microsoft.com/office/drawing/2014/main" val="20000"/>
                    </a:ext>
                  </a:extLst>
                </a:gridCol>
                <a:gridCol w="2748579">
                  <a:extLst>
                    <a:ext uri="{9D8B030D-6E8A-4147-A177-3AD203B41FA5}">
                      <a16:colId xmlns:a16="http://schemas.microsoft.com/office/drawing/2014/main" val="20001"/>
                    </a:ext>
                  </a:extLst>
                </a:gridCol>
                <a:gridCol w="2748579">
                  <a:extLst>
                    <a:ext uri="{9D8B030D-6E8A-4147-A177-3AD203B41FA5}">
                      <a16:colId xmlns:a16="http://schemas.microsoft.com/office/drawing/2014/main" val="20002"/>
                    </a:ext>
                  </a:extLst>
                </a:gridCol>
                <a:gridCol w="2748579">
                  <a:extLst>
                    <a:ext uri="{9D8B030D-6E8A-4147-A177-3AD203B41FA5}">
                      <a16:colId xmlns:a16="http://schemas.microsoft.com/office/drawing/2014/main" val="1218006450"/>
                    </a:ext>
                  </a:extLst>
                </a:gridCol>
              </a:tblGrid>
              <a:tr h="1154133">
                <a:tc gridSpan="4">
                  <a:txBody>
                    <a:bodyPr/>
                    <a:lstStyle/>
                    <a:p>
                      <a:pPr algn="ctr"/>
                      <a:r>
                        <a:rPr lang="da-DK" sz="3200" b="1" dirty="0">
                          <a:solidFill>
                            <a:srgbClr val="00B050"/>
                          </a:solidFill>
                        </a:rPr>
                        <a:t>Medfølende selv/ Medfølende figur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hMerge="1">
                  <a:txBody>
                    <a:bodyPr/>
                    <a:lstStyle/>
                    <a:p>
                      <a:endParaRPr lang="da-DK" dirty="0"/>
                    </a:p>
                  </a:txBody>
                  <a:tcPr/>
                </a:tc>
                <a:tc hMerge="1">
                  <a:txBody>
                    <a:bodyPr/>
                    <a:lstStyle/>
                    <a:p>
                      <a:endParaRPr lang="da-DK" dirty="0"/>
                    </a:p>
                  </a:txBody>
                  <a:tcPr/>
                </a:tc>
                <a:tc hMerge="1">
                  <a:txBody>
                    <a:bodyPr/>
                    <a:lstStyle/>
                    <a:p>
                      <a:endParaRPr lang="da-DK"/>
                    </a:p>
                  </a:txBody>
                  <a:tcPr/>
                </a:tc>
                <a:extLst>
                  <a:ext uri="{0D108BD9-81ED-4DB2-BD59-A6C34878D82A}">
                    <a16:rowId xmlns:a16="http://schemas.microsoft.com/office/drawing/2014/main" val="10000"/>
                  </a:ext>
                </a:extLst>
              </a:tr>
              <a:tr h="1308018">
                <a:tc gridSpan="4">
                  <a:txBody>
                    <a:bodyPr/>
                    <a:lstStyle/>
                    <a:p>
                      <a:r>
                        <a:rPr lang="da-DK" sz="1400" dirty="0">
                          <a:solidFill>
                            <a:schemeClr val="tx1"/>
                          </a:solidFill>
                        </a:rPr>
                        <a:t> Største ønske for mig:</a:t>
                      </a:r>
                    </a:p>
                    <a:p>
                      <a:endParaRPr lang="da-DK"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hMerge="1">
                  <a:txBody>
                    <a:bodyPr/>
                    <a:lstStyle/>
                    <a:p>
                      <a:endParaRPr lang="da-DK" dirty="0"/>
                    </a:p>
                  </a:txBody>
                  <a:tcPr/>
                </a:tc>
                <a:tc hMerge="1">
                  <a:txBody>
                    <a:bodyPr/>
                    <a:lstStyle/>
                    <a:p>
                      <a:endParaRPr lang="da-DK" dirty="0"/>
                    </a:p>
                  </a:txBody>
                  <a:tcPr/>
                </a:tc>
                <a:tc hMerge="1">
                  <a:txBody>
                    <a:bodyPr/>
                    <a:lstStyle/>
                    <a:p>
                      <a:endParaRPr lang="da-DK"/>
                    </a:p>
                  </a:txBody>
                  <a:tcPr/>
                </a:tc>
                <a:extLst>
                  <a:ext uri="{0D108BD9-81ED-4DB2-BD59-A6C34878D82A}">
                    <a16:rowId xmlns:a16="http://schemas.microsoft.com/office/drawing/2014/main" val="10001"/>
                  </a:ext>
                </a:extLst>
              </a:tr>
              <a:tr h="1308018">
                <a:tc>
                  <a:txBody>
                    <a:bodyPr/>
                    <a:lstStyle/>
                    <a:p>
                      <a:r>
                        <a:rPr lang="da-DK" sz="1400" dirty="0">
                          <a:solidFill>
                            <a:schemeClr val="tx1"/>
                          </a:solidFill>
                        </a:rPr>
                        <a:t>Hvordan ser den ud:</a:t>
                      </a:r>
                    </a:p>
                    <a:p>
                      <a:endParaRPr lang="da-DK"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da-DK" sz="1400" dirty="0">
                          <a:solidFill>
                            <a:schemeClr val="tx1"/>
                          </a:solidFill>
                        </a:rPr>
                        <a:t>Siger til mig: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da-DK" sz="1400" dirty="0">
                          <a:solidFill>
                            <a:schemeClr val="tx1"/>
                          </a:solidFill>
                        </a:rPr>
                        <a:t>Føler over for mig: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lang="da-DK" sz="1400" dirty="0">
                          <a:solidFill>
                            <a:schemeClr val="tx1"/>
                          </a:solidFill>
                        </a:rPr>
                        <a:t>Hvad ønsker den at gøre ved mig?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02"/>
                  </a:ext>
                </a:extLst>
              </a:tr>
              <a:tr h="1308018">
                <a:tc gridSpan="4">
                  <a:txBody>
                    <a:bodyPr/>
                    <a:lstStyle/>
                    <a:p>
                      <a:r>
                        <a:rPr lang="da-DK" sz="1400" dirty="0">
                          <a:solidFill>
                            <a:schemeClr val="tx1"/>
                          </a:solidFill>
                        </a:rPr>
                        <a:t>Hvordan har jeg det nu og hvilke tanker har jeg om</a:t>
                      </a:r>
                      <a:r>
                        <a:rPr lang="da-DK" sz="1400" baseline="0" dirty="0">
                          <a:solidFill>
                            <a:schemeClr val="tx1"/>
                          </a:solidFill>
                        </a:rPr>
                        <a:t> mig:</a:t>
                      </a:r>
                    </a:p>
                    <a:p>
                      <a:endParaRPr lang="da-DK"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hMerge="1">
                  <a:txBody>
                    <a:bodyPr/>
                    <a:lstStyle/>
                    <a:p>
                      <a:endParaRPr lang="da-DK" dirty="0"/>
                    </a:p>
                  </a:txBody>
                  <a:tcPr/>
                </a:tc>
                <a:tc hMerge="1">
                  <a:txBody>
                    <a:bodyPr/>
                    <a:lstStyle/>
                    <a:p>
                      <a:endParaRPr lang="da-DK" dirty="0"/>
                    </a:p>
                  </a:txBody>
                  <a:tcPr/>
                </a:tc>
                <a:tc hMerge="1">
                  <a:txBody>
                    <a:bodyPr/>
                    <a:lstStyle/>
                    <a:p>
                      <a:endParaRPr lang="da-DK"/>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54679870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4000">
                <a:solidFill>
                  <a:srgbClr val="F8E950"/>
                </a:solidFill>
              </a:rPr>
              <a:t>Giv medfølelse til din kritiker</a:t>
            </a:r>
          </a:p>
        </p:txBody>
      </p:sp>
      <p:pic>
        <p:nvPicPr>
          <p:cNvPr id="7" name="Pladsholder til indhold 6" descr="saadan-traener-du-din-drage-web.jpg"/>
          <p:cNvPicPr>
            <a:picLocks noGrp="1" noChangeAspect="1"/>
          </p:cNvPicPr>
          <p:nvPr>
            <p:ph idx="1"/>
          </p:nvPr>
        </p:nvPicPr>
        <p:blipFill>
          <a:blip r:embed="rId2">
            <a:extLst>
              <a:ext uri="{28A0092B-C50C-407E-A947-70E740481C1C}">
                <a14:useLocalDpi xmlns:a14="http://schemas.microsoft.com/office/drawing/2010/main" val="0"/>
              </a:ext>
            </a:extLst>
          </a:blip>
          <a:srcRect l="13877" r="13877"/>
          <a:stretch>
            <a:fillRect/>
          </a:stretch>
        </p:blipFill>
        <p:spPr/>
      </p:pic>
      <p:sp>
        <p:nvSpPr>
          <p:cNvPr id="5" name="Pladsholder til sidefod 4"/>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34340811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75730" y="274638"/>
            <a:ext cx="8229600" cy="1143000"/>
          </a:xfrm>
        </p:spPr>
        <p:txBody>
          <a:bodyPr>
            <a:normAutofit fontScale="90000"/>
          </a:bodyPr>
          <a:lstStyle/>
          <a:p>
            <a:r>
              <a:rPr lang="da-DK" sz="4000" dirty="0">
                <a:solidFill>
                  <a:srgbClr val="F8E950"/>
                </a:solidFill>
              </a:rPr>
              <a:t>Arbejde med at give medfølelse til den indre kritiker</a:t>
            </a:r>
            <a:br>
              <a:rPr lang="da-DK" dirty="0">
                <a:solidFill>
                  <a:srgbClr val="FFFFFF"/>
                </a:solidFill>
              </a:rPr>
            </a:br>
            <a:r>
              <a:rPr lang="da-DK" sz="1400" dirty="0">
                <a:solidFill>
                  <a:srgbClr val="FFFFFF"/>
                </a:solidFill>
              </a:rPr>
              <a:t>Med brug af stole plenum og parvis</a:t>
            </a:r>
            <a:endParaRPr lang="da-DK" dirty="0">
              <a:solidFill>
                <a:srgbClr val="FFFFFF"/>
              </a:solidFill>
            </a:endParaRPr>
          </a:p>
        </p:txBody>
      </p:sp>
      <p:sp>
        <p:nvSpPr>
          <p:cNvPr id="3" name="Pladsholder til indhold 2"/>
          <p:cNvSpPr>
            <a:spLocks noGrp="1"/>
          </p:cNvSpPr>
          <p:nvPr>
            <p:ph idx="1"/>
          </p:nvPr>
        </p:nvSpPr>
        <p:spPr>
          <a:xfrm>
            <a:off x="1075765" y="1830388"/>
            <a:ext cx="9918550" cy="4525963"/>
          </a:xfrm>
        </p:spPr>
        <p:txBody>
          <a:bodyPr>
            <a:normAutofit fontScale="47500" lnSpcReduction="20000"/>
          </a:bodyPr>
          <a:lstStyle/>
          <a:p>
            <a:pPr marL="0" indent="0">
              <a:buNone/>
            </a:pPr>
            <a:r>
              <a:rPr lang="da-DK" dirty="0">
                <a:solidFill>
                  <a:srgbClr val="FFFFFF"/>
                </a:solidFill>
              </a:rPr>
              <a:t>Når der er opnået en fornemmelse af kontakt med medfølende selv, så brug lidt tid på bare at have medfølelse med kritiske selv. Forestil dig at det sidder i stolen overfor dig.</a:t>
            </a:r>
          </a:p>
          <a:p>
            <a:pPr marL="0" indent="0">
              <a:buNone/>
            </a:pPr>
            <a:r>
              <a:rPr lang="da-DK" dirty="0">
                <a:solidFill>
                  <a:srgbClr val="FFFFFF"/>
                </a:solidFill>
              </a:rPr>
              <a:t>Hvis personen begynder at blive trukket over i kritiske selvs følelser, så bryd kontakten og sæt fokus på det medfølende selv igen, indtil kontakten er der igen</a:t>
            </a:r>
          </a:p>
          <a:p>
            <a:pPr marL="0" indent="0">
              <a:buNone/>
            </a:pPr>
            <a:r>
              <a:rPr lang="da-DK" dirty="0">
                <a:solidFill>
                  <a:srgbClr val="FFFFFF"/>
                </a:solidFill>
              </a:rPr>
              <a:t>Undersøg hvad der dukker op, når personen er medfølende over for kritisk selv</a:t>
            </a:r>
          </a:p>
          <a:p>
            <a:pPr marL="0" indent="0">
              <a:buNone/>
            </a:pPr>
            <a:r>
              <a:rPr lang="da-DK" dirty="0">
                <a:solidFill>
                  <a:srgbClr val="FFFFFF"/>
                </a:solidFill>
              </a:rPr>
              <a:t>Inviter herefter det medfølende selv til at tænke over: ”Hvad er det virkelig, der er forstyrrende / truende for det kritiske selv? Hvad er der bag den vrede facade? Hvad er det, det kritiske selv frygter? Hvor stammer denne frygt fra? ”</a:t>
            </a:r>
          </a:p>
          <a:p>
            <a:pPr marL="0" indent="0">
              <a:buNone/>
            </a:pPr>
            <a:r>
              <a:rPr lang="da-DK" dirty="0">
                <a:solidFill>
                  <a:srgbClr val="FFFFFF"/>
                </a:solidFill>
              </a:rPr>
              <a:t>Sådan at selvkritikken bliver genkendt som en måde at håndtere trussel på.</a:t>
            </a:r>
          </a:p>
          <a:p>
            <a:pPr marL="0" indent="0">
              <a:buNone/>
            </a:pPr>
            <a:endParaRPr lang="da-DK" dirty="0">
              <a:solidFill>
                <a:srgbClr val="FFFFFF"/>
              </a:solidFill>
            </a:endParaRPr>
          </a:p>
          <a:p>
            <a:pPr marL="0" indent="0">
              <a:buNone/>
            </a:pPr>
            <a:r>
              <a:rPr lang="da-DK" dirty="0">
                <a:solidFill>
                  <a:srgbClr val="FFFFFF"/>
                </a:solidFill>
              </a:rPr>
              <a:t>”Hvad har det medfølende selv lyst til at sige til eller gøre for det kritiske selv?”</a:t>
            </a:r>
          </a:p>
          <a:p>
            <a:pPr marL="0" indent="0">
              <a:buNone/>
            </a:pPr>
            <a:r>
              <a:rPr lang="da-DK" dirty="0">
                <a:solidFill>
                  <a:srgbClr val="FFFFFF"/>
                </a:solidFill>
              </a:rPr>
              <a:t>Forestil dig at det kritiske selv er helet, ikke længere truet.</a:t>
            </a:r>
          </a:p>
          <a:p>
            <a:pPr marL="0" indent="0">
              <a:buNone/>
            </a:pPr>
            <a:r>
              <a:rPr lang="da-DK" dirty="0">
                <a:solidFill>
                  <a:srgbClr val="FFFFFF"/>
                </a:solidFill>
              </a:rPr>
              <a:t> ”Hvordan vil det så føle?”</a:t>
            </a:r>
          </a:p>
          <a:p>
            <a:pPr marL="0" indent="0">
              <a:buNone/>
            </a:pPr>
            <a:r>
              <a:rPr lang="da-DK" dirty="0">
                <a:solidFill>
                  <a:srgbClr val="FFFFFF"/>
                </a:solidFill>
              </a:rPr>
              <a:t> ”Hvordan vil det hjælpe?”</a:t>
            </a:r>
          </a:p>
          <a:p>
            <a:pPr marL="0" indent="0">
              <a:buNone/>
            </a:pPr>
            <a:r>
              <a:rPr lang="da-DK" dirty="0">
                <a:solidFill>
                  <a:srgbClr val="FFFFFF"/>
                </a:solidFill>
              </a:rPr>
              <a:t>Prøv at holde den her, ved at gentage guidningen ovenfor.</a:t>
            </a:r>
          </a:p>
          <a:p>
            <a:pPr marL="0" indent="0">
              <a:buNone/>
            </a:pPr>
            <a:r>
              <a:rPr lang="da-DK" dirty="0">
                <a:solidFill>
                  <a:srgbClr val="FFFFFF"/>
                </a:solidFill>
              </a:rPr>
              <a:t>”Forestil dig, hvad der sker, hvis kritisk selv får al den medfølelse, det har brug for. Forestil dig at truslen lægger sig for den.”</a:t>
            </a:r>
          </a:p>
          <a:p>
            <a:pPr marL="0" indent="0">
              <a:buNone/>
            </a:pPr>
            <a:endParaRPr lang="da-DK" dirty="0">
              <a:solidFill>
                <a:srgbClr val="FFFFFF"/>
              </a:solidFill>
            </a:endParaRPr>
          </a:p>
          <a:p>
            <a:pPr marL="0" indent="0">
              <a:buNone/>
            </a:pPr>
            <a:r>
              <a:rPr lang="da-DK" dirty="0">
                <a:solidFill>
                  <a:srgbClr val="FFFFFF"/>
                </a:solidFill>
              </a:rPr>
              <a:t>Giv slip på kritisk selv og vend tilbage til medfølende selv, dit eget beroligende åndedræt, og dit milde ansigtsudtryk og det lille smil.</a:t>
            </a:r>
          </a:p>
          <a:p>
            <a:endParaRPr lang="da-DK" dirty="0">
              <a:solidFill>
                <a:srgbClr val="FFFFFF"/>
              </a:solidFill>
            </a:endParaRPr>
          </a:p>
          <a:p>
            <a:endParaRPr lang="da-DK" dirty="0">
              <a:solidFill>
                <a:srgbClr val="FFFFFF"/>
              </a:solidFill>
            </a:endParaRPr>
          </a:p>
          <a:p>
            <a:pPr marL="0" indent="0">
              <a:buNone/>
            </a:pPr>
            <a:endParaRPr lang="da-DK" dirty="0">
              <a:solidFill>
                <a:srgbClr val="FFFFFF"/>
              </a:solidFill>
            </a:endParaRPr>
          </a:p>
        </p:txBody>
      </p:sp>
      <p:sp>
        <p:nvSpPr>
          <p:cNvPr id="6" name="Pladsholder til sidefod 5"/>
          <p:cNvSpPr>
            <a:spLocks noGrp="1"/>
          </p:cNvSpPr>
          <p:nvPr>
            <p:ph type="ftr" sz="quarter" idx="11"/>
          </p:nvPr>
        </p:nvSpPr>
        <p:spPr/>
        <p:txBody>
          <a:bodyPr/>
          <a:lstStyle/>
          <a:p>
            <a:pPr defTabSz="457200"/>
            <a:r>
              <a:rPr lang="da-DK">
                <a:solidFill>
                  <a:prstClr val="white"/>
                </a:solidFill>
                <a:latin typeface="Calibri"/>
              </a:rPr>
              <a:t>Lena Højgård Isager www.pkf.name</a:t>
            </a:r>
          </a:p>
        </p:txBody>
      </p:sp>
    </p:spTree>
    <p:extLst>
      <p:ext uri="{BB962C8B-B14F-4D97-AF65-F5344CB8AC3E}">
        <p14:creationId xmlns:p14="http://schemas.microsoft.com/office/powerpoint/2010/main" val="300862616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Oval 1"/>
          <p:cNvSpPr>
            <a:spLocks/>
          </p:cNvSpPr>
          <p:nvPr/>
        </p:nvSpPr>
        <p:spPr bwMode="auto">
          <a:xfrm>
            <a:off x="2552700" y="1008211"/>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en-US" sz="1200">
                <a:solidFill>
                  <a:srgbClr val="000000"/>
                </a:solidFill>
                <a:latin typeface="Calibri"/>
                <a:ea typeface="ＭＳ Ｐゴシック" charset="0"/>
                <a:cs typeface="Calibri"/>
                <a:sym typeface="Comic Sans MS" charset="0"/>
              </a:rPr>
              <a:t>Opmærksomhed</a:t>
            </a:r>
          </a:p>
        </p:txBody>
      </p:sp>
      <p:sp>
        <p:nvSpPr>
          <p:cNvPr id="60419" name="Oval 3"/>
          <p:cNvSpPr>
            <a:spLocks/>
          </p:cNvSpPr>
          <p:nvPr/>
        </p:nvSpPr>
        <p:spPr bwMode="auto">
          <a:xfrm>
            <a:off x="3533331" y="4707367"/>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en-US" sz="1200">
                <a:solidFill>
                  <a:srgbClr val="000000"/>
                </a:solidFill>
                <a:latin typeface="Calibri"/>
                <a:ea typeface="ＭＳ Ｐゴシック" charset="0"/>
                <a:cs typeface="Calibri"/>
                <a:sym typeface="Comic Sans MS" charset="0"/>
              </a:rPr>
              <a:t>Motivation</a:t>
            </a:r>
          </a:p>
        </p:txBody>
      </p:sp>
      <p:sp>
        <p:nvSpPr>
          <p:cNvPr id="60420" name="Oval 4"/>
          <p:cNvSpPr>
            <a:spLocks/>
          </p:cNvSpPr>
          <p:nvPr/>
        </p:nvSpPr>
        <p:spPr bwMode="auto">
          <a:xfrm>
            <a:off x="6723300" y="4566575"/>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en-US" sz="1200">
                <a:solidFill>
                  <a:srgbClr val="000000"/>
                </a:solidFill>
                <a:latin typeface="Calibri"/>
                <a:ea typeface="ＭＳ Ｐゴシック" charset="0"/>
                <a:cs typeface="Calibri"/>
                <a:sym typeface="Comic Sans MS" charset="0"/>
              </a:rPr>
              <a:t>Følelser</a:t>
            </a:r>
          </a:p>
        </p:txBody>
      </p:sp>
      <p:sp>
        <p:nvSpPr>
          <p:cNvPr id="60421" name="Oval 5"/>
          <p:cNvSpPr>
            <a:spLocks/>
          </p:cNvSpPr>
          <p:nvPr/>
        </p:nvSpPr>
        <p:spPr bwMode="auto">
          <a:xfrm>
            <a:off x="1614847" y="3001473"/>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en-US" sz="1200">
                <a:solidFill>
                  <a:srgbClr val="000000"/>
                </a:solidFill>
                <a:latin typeface="Calibri"/>
                <a:ea typeface="ＭＳ Ｐゴシック" charset="0"/>
                <a:cs typeface="Calibri"/>
                <a:sym typeface="Comic Sans MS" charset="0"/>
              </a:rPr>
              <a:t>Forestillinger</a:t>
            </a:r>
          </a:p>
        </p:txBody>
      </p:sp>
      <p:sp>
        <p:nvSpPr>
          <p:cNvPr id="60422" name="Oval 6"/>
          <p:cNvSpPr>
            <a:spLocks/>
          </p:cNvSpPr>
          <p:nvPr/>
        </p:nvSpPr>
        <p:spPr bwMode="auto">
          <a:xfrm>
            <a:off x="7916638" y="2664210"/>
            <a:ext cx="2626763" cy="1902365"/>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en-US" sz="1200">
                <a:solidFill>
                  <a:srgbClr val="000000"/>
                </a:solidFill>
                <a:latin typeface="Calibri"/>
                <a:ea typeface="ＭＳ Ｐゴシック" charset="0"/>
                <a:cs typeface="Calibri"/>
                <a:sym typeface="Comic Sans MS" charset="0"/>
              </a:rPr>
              <a:t>Adfærd</a:t>
            </a:r>
          </a:p>
        </p:txBody>
      </p:sp>
      <p:sp>
        <p:nvSpPr>
          <p:cNvPr id="60423" name="Oval 7"/>
          <p:cNvSpPr>
            <a:spLocks/>
          </p:cNvSpPr>
          <p:nvPr/>
        </p:nvSpPr>
        <p:spPr bwMode="auto">
          <a:xfrm>
            <a:off x="6449331" y="557504"/>
            <a:ext cx="3454204" cy="2020329"/>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en-US" sz="1200" err="1">
                <a:solidFill>
                  <a:srgbClr val="000000"/>
                </a:solidFill>
                <a:latin typeface="Calibri"/>
                <a:ea typeface="ＭＳ Ｐゴシック" charset="0"/>
                <a:cs typeface="Calibri"/>
                <a:sym typeface="Comic Sans MS" charset="0"/>
              </a:rPr>
              <a:t>Reflekteren</a:t>
            </a:r>
            <a:endParaRPr lang="en-US" sz="1200">
              <a:solidFill>
                <a:srgbClr val="000000"/>
              </a:solidFill>
              <a:latin typeface="Calibri"/>
              <a:ea typeface="ＭＳ Ｐゴシック" charset="0"/>
              <a:cs typeface="Calibri"/>
              <a:sym typeface="Comic Sans MS" charset="0"/>
            </a:endParaRPr>
          </a:p>
        </p:txBody>
      </p:sp>
      <p:sp>
        <p:nvSpPr>
          <p:cNvPr id="60424" name="Line 8"/>
          <p:cNvSpPr>
            <a:spLocks noChangeShapeType="1"/>
          </p:cNvSpPr>
          <p:nvPr/>
        </p:nvSpPr>
        <p:spPr bwMode="auto">
          <a:xfrm flipV="1">
            <a:off x="6929475" y="3503294"/>
            <a:ext cx="987163" cy="2300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5" name="Line 9"/>
          <p:cNvSpPr>
            <a:spLocks noChangeShapeType="1"/>
          </p:cNvSpPr>
          <p:nvPr/>
        </p:nvSpPr>
        <p:spPr bwMode="auto">
          <a:xfrm flipH="1">
            <a:off x="5237308" y="4058467"/>
            <a:ext cx="450396" cy="693148"/>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6" name="Line 10"/>
          <p:cNvSpPr>
            <a:spLocks noChangeShapeType="1"/>
          </p:cNvSpPr>
          <p:nvPr/>
        </p:nvSpPr>
        <p:spPr bwMode="auto">
          <a:xfrm>
            <a:off x="6558643" y="3887886"/>
            <a:ext cx="659266" cy="922519"/>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7" name="Line 11"/>
          <p:cNvSpPr>
            <a:spLocks noChangeShapeType="1"/>
          </p:cNvSpPr>
          <p:nvPr/>
        </p:nvSpPr>
        <p:spPr bwMode="auto">
          <a:xfrm>
            <a:off x="5108803" y="2355397"/>
            <a:ext cx="493260" cy="804472"/>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8" name="Line 12"/>
          <p:cNvSpPr>
            <a:spLocks noChangeShapeType="1"/>
          </p:cNvSpPr>
          <p:nvPr/>
        </p:nvSpPr>
        <p:spPr bwMode="auto">
          <a:xfrm>
            <a:off x="4530848" y="3655535"/>
            <a:ext cx="706461" cy="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9" name="Line 13"/>
          <p:cNvSpPr>
            <a:spLocks noChangeShapeType="1"/>
          </p:cNvSpPr>
          <p:nvPr/>
        </p:nvSpPr>
        <p:spPr bwMode="auto">
          <a:xfrm flipH="1">
            <a:off x="6449331" y="2317850"/>
            <a:ext cx="593726" cy="842027"/>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30" name="Rectangle 14"/>
          <p:cNvSpPr>
            <a:spLocks/>
          </p:cNvSpPr>
          <p:nvPr/>
        </p:nvSpPr>
        <p:spPr bwMode="auto">
          <a:xfrm>
            <a:off x="2552700" y="254726"/>
            <a:ext cx="7086600" cy="6400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36437" bIns="0"/>
          <a:lstStyle/>
          <a:p>
            <a:pPr marL="35867" defTabSz="421660" fontAlgn="base">
              <a:spcBef>
                <a:spcPct val="0"/>
              </a:spcBef>
              <a:spcAft>
                <a:spcPct val="0"/>
              </a:spcAft>
            </a:pPr>
            <a:r>
              <a:rPr lang="en-US" sz="1400">
                <a:solidFill>
                  <a:srgbClr val="000000"/>
                </a:solidFill>
                <a:latin typeface="Calibri"/>
                <a:ea typeface="ＭＳ Ｐゴシック" charset="0"/>
                <a:cs typeface="Calibri"/>
                <a:sym typeface="Comic Sans MS" charset="0"/>
              </a:rPr>
              <a:t>Situation:</a:t>
            </a:r>
          </a:p>
        </p:txBody>
      </p:sp>
      <p:sp>
        <p:nvSpPr>
          <p:cNvPr id="2" name="Eksplosion 1 1"/>
          <p:cNvSpPr/>
          <p:nvPr/>
        </p:nvSpPr>
        <p:spPr bwMode="auto">
          <a:xfrm>
            <a:off x="4807556" y="2664211"/>
            <a:ext cx="2602061" cy="1796789"/>
          </a:xfrm>
          <a:prstGeom prst="irregularSeal1">
            <a:avLst/>
          </a:prstGeom>
          <a:solidFill>
            <a:srgbClr val="FF0000"/>
          </a:solidFill>
          <a:ln w="25400" cap="flat">
            <a:solidFill>
              <a:schemeClr val="tx1"/>
            </a:solidFill>
            <a:prstDash val="solid"/>
            <a:round/>
            <a:headEnd type="none" w="med" len="med"/>
            <a:tailEnd type="none" w="med" len="med"/>
          </a:ln>
        </p:spPr>
        <p:txBody>
          <a:bodyPr lIns="0" tIns="0" rIns="78959" bIns="0" spcCol="0" rtlCol="0" anchor="ctr"/>
          <a:lstStyle/>
          <a:p>
            <a:pPr marL="77725" algn="ctr" defTabSz="456836"/>
            <a:r>
              <a:rPr lang="da-DK" sz="2400">
                <a:solidFill>
                  <a:srgbClr val="000000"/>
                </a:solidFill>
                <a:latin typeface="Calibri"/>
                <a:ea typeface="ＭＳ Ｐゴシック" charset="0"/>
                <a:cs typeface="Calibri"/>
                <a:sym typeface="Comic Sans MS" charset="0"/>
              </a:rPr>
              <a:t>Trussel</a:t>
            </a:r>
          </a:p>
        </p:txBody>
      </p:sp>
      <p:sp>
        <p:nvSpPr>
          <p:cNvPr id="3" name="Tekstfelt 2"/>
          <p:cNvSpPr txBox="1"/>
          <p:nvPr/>
        </p:nvSpPr>
        <p:spPr>
          <a:xfrm>
            <a:off x="8047906" y="6460757"/>
            <a:ext cx="2495495" cy="246221"/>
          </a:xfrm>
          <a:prstGeom prst="rect">
            <a:avLst/>
          </a:prstGeom>
          <a:noFill/>
        </p:spPr>
        <p:txBody>
          <a:bodyPr wrap="none" rtlCol="0">
            <a:spAutoFit/>
          </a:bodyPr>
          <a:lstStyle/>
          <a:p>
            <a:pPr defTabSz="457200"/>
            <a:r>
              <a:rPr lang="da-DK" sz="1000">
                <a:solidFill>
                  <a:srgbClr val="000000"/>
                </a:solidFill>
                <a:latin typeface="Calibri"/>
                <a:ea typeface="ヒラギノ明朝 ProN W3"/>
                <a:cs typeface="Calibri"/>
              </a:rPr>
              <a:t>( Inspireret af Paul Gilbert 2010/Lena Isager)</a:t>
            </a:r>
          </a:p>
        </p:txBody>
      </p:sp>
    </p:spTree>
    <p:extLst>
      <p:ext uri="{BB962C8B-B14F-4D97-AF65-F5344CB8AC3E}">
        <p14:creationId xmlns:p14="http://schemas.microsoft.com/office/powerpoint/2010/main" val="3392546086"/>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Oval 1"/>
          <p:cNvSpPr>
            <a:spLocks/>
          </p:cNvSpPr>
          <p:nvPr/>
        </p:nvSpPr>
        <p:spPr bwMode="auto">
          <a:xfrm>
            <a:off x="2552700" y="1008211"/>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da-DK" sz="1600" b="1">
                <a:solidFill>
                  <a:srgbClr val="000000"/>
                </a:solidFill>
                <a:latin typeface="Calibri"/>
                <a:ea typeface="ＭＳ Ｐゴシック" charset="0"/>
                <a:cs typeface="Calibri"/>
                <a:sym typeface="Comic Sans MS" charset="0"/>
              </a:rPr>
              <a:t>Opmærksomhed</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Hvad var i  fokus for din opmærksomhed?</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Hvordan var opmærksomheden?</a:t>
            </a:r>
          </a:p>
          <a:p>
            <a:pPr marL="35867" algn="ctr" defTabSz="421660" fontAlgn="base">
              <a:spcBef>
                <a:spcPct val="0"/>
              </a:spcBef>
              <a:spcAft>
                <a:spcPct val="0"/>
              </a:spcAft>
            </a:pPr>
            <a:endParaRPr lang="da-DK" sz="1200">
              <a:solidFill>
                <a:srgbClr val="000000"/>
              </a:solidFill>
              <a:latin typeface="Calibri"/>
              <a:ea typeface="ＭＳ Ｐゴシック" charset="0"/>
              <a:cs typeface="Calibri"/>
              <a:sym typeface="Comic Sans MS" charset="0"/>
            </a:endParaRPr>
          </a:p>
        </p:txBody>
      </p:sp>
      <p:sp>
        <p:nvSpPr>
          <p:cNvPr id="60419" name="Oval 3"/>
          <p:cNvSpPr>
            <a:spLocks/>
          </p:cNvSpPr>
          <p:nvPr/>
        </p:nvSpPr>
        <p:spPr bwMode="auto">
          <a:xfrm>
            <a:off x="3533331" y="4707367"/>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da-DK" sz="1600" b="1">
                <a:solidFill>
                  <a:srgbClr val="000000"/>
                </a:solidFill>
                <a:latin typeface="Calibri"/>
                <a:ea typeface="ＭＳ Ｐゴシック" charset="0"/>
                <a:cs typeface="Calibri"/>
                <a:sym typeface="Comic Sans MS" charset="0"/>
              </a:rPr>
              <a:t>Motivation</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Hvad havde du lyst til at gøre i situationen?</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Hvad var du motiveret til?</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At komme væk, gå i kamp eller stivnede du?</a:t>
            </a:r>
          </a:p>
        </p:txBody>
      </p:sp>
      <p:sp>
        <p:nvSpPr>
          <p:cNvPr id="60420" name="Oval 4"/>
          <p:cNvSpPr>
            <a:spLocks/>
          </p:cNvSpPr>
          <p:nvPr/>
        </p:nvSpPr>
        <p:spPr bwMode="auto">
          <a:xfrm>
            <a:off x="6723300" y="4566575"/>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da-DK" sz="1600" b="1">
                <a:solidFill>
                  <a:srgbClr val="000000"/>
                </a:solidFill>
                <a:latin typeface="Calibri"/>
                <a:ea typeface="ＭＳ Ｐゴシック" charset="0"/>
                <a:cs typeface="Calibri"/>
                <a:sym typeface="Comic Sans MS" charset="0"/>
              </a:rPr>
              <a:t>Følelser / kropslige fornemmelser</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Hvordan havde du det?</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Hvad mærkede du i kroppen?</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Hvordan var din vejrtrækning?</a:t>
            </a:r>
          </a:p>
        </p:txBody>
      </p:sp>
      <p:sp>
        <p:nvSpPr>
          <p:cNvPr id="60421" name="Oval 5"/>
          <p:cNvSpPr>
            <a:spLocks/>
          </p:cNvSpPr>
          <p:nvPr/>
        </p:nvSpPr>
        <p:spPr bwMode="auto">
          <a:xfrm>
            <a:off x="1614847" y="3001473"/>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da-DK" sz="1600" b="1">
                <a:solidFill>
                  <a:srgbClr val="000000"/>
                </a:solidFill>
                <a:latin typeface="Calibri"/>
                <a:ea typeface="ＭＳ Ｐゴシック" charset="0"/>
                <a:cs typeface="Calibri"/>
                <a:sym typeface="Comic Sans MS" charset="0"/>
              </a:rPr>
              <a:t>Forestillinger</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Havde du nogle forestillinger?</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Dukkede der erindringer op om andre situationer, der mindede om denne?</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(Har du barndomsminder fra lign. situationer?)</a:t>
            </a:r>
          </a:p>
        </p:txBody>
      </p:sp>
      <p:sp>
        <p:nvSpPr>
          <p:cNvPr id="60422" name="Oval 6"/>
          <p:cNvSpPr>
            <a:spLocks/>
          </p:cNvSpPr>
          <p:nvPr/>
        </p:nvSpPr>
        <p:spPr bwMode="auto">
          <a:xfrm>
            <a:off x="7916638" y="2664210"/>
            <a:ext cx="2626763" cy="1902365"/>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da-DK" sz="1600" b="1">
                <a:solidFill>
                  <a:srgbClr val="000000"/>
                </a:solidFill>
                <a:latin typeface="Calibri"/>
                <a:ea typeface="ＭＳ Ｐゴシック" charset="0"/>
                <a:cs typeface="Calibri"/>
                <a:sym typeface="Comic Sans MS" charset="0"/>
              </a:rPr>
              <a:t>Adfærd</a:t>
            </a:r>
            <a:endParaRPr lang="da-DK" sz="1200">
              <a:solidFill>
                <a:srgbClr val="000000"/>
              </a:solidFill>
              <a:latin typeface="Calibri"/>
              <a:ea typeface="ＭＳ Ｐゴシック" charset="0"/>
              <a:cs typeface="Calibri"/>
              <a:sym typeface="Comic Sans MS" charset="0"/>
            </a:endParaRP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Hvilke handlinger foretog du dig i situaionen?</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Ydre adfærd?</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Indre adfærd?( Fx. ruminerede eller bekymrede sig)</a:t>
            </a:r>
          </a:p>
        </p:txBody>
      </p:sp>
      <p:sp>
        <p:nvSpPr>
          <p:cNvPr id="60423" name="Oval 7"/>
          <p:cNvSpPr>
            <a:spLocks/>
          </p:cNvSpPr>
          <p:nvPr/>
        </p:nvSpPr>
        <p:spPr bwMode="auto">
          <a:xfrm>
            <a:off x="6449331" y="557504"/>
            <a:ext cx="3454204" cy="2020329"/>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da-DK" sz="1600" b="1">
                <a:solidFill>
                  <a:srgbClr val="000000"/>
                </a:solidFill>
                <a:latin typeface="Calibri"/>
                <a:ea typeface="ＭＳ Ｐゴシック" charset="0"/>
                <a:cs typeface="Calibri"/>
                <a:sym typeface="Comic Sans MS" charset="0"/>
              </a:rPr>
              <a:t>Reflekteren</a:t>
            </a:r>
            <a:endParaRPr lang="da-DK" sz="1200">
              <a:solidFill>
                <a:srgbClr val="000000"/>
              </a:solidFill>
              <a:latin typeface="Calibri"/>
              <a:ea typeface="ＭＳ Ｐゴシック" charset="0"/>
              <a:cs typeface="Calibri"/>
              <a:sym typeface="Comic Sans MS" charset="0"/>
            </a:endParaRP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Hvilke tanker gik igennem hovedet på dig?</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Hvad tænkte du om dig selv?</a:t>
            </a:r>
          </a:p>
          <a:p>
            <a:pPr marL="35867" algn="ctr" defTabSz="421660" fontAlgn="base">
              <a:spcBef>
                <a:spcPct val="0"/>
              </a:spcBef>
              <a:spcAft>
                <a:spcPct val="0"/>
              </a:spcAft>
            </a:pPr>
            <a:r>
              <a:rPr lang="da-DK" sz="1200">
                <a:solidFill>
                  <a:srgbClr val="000000"/>
                </a:solidFill>
                <a:latin typeface="Calibri"/>
                <a:ea typeface="ＭＳ Ｐゴシック" charset="0"/>
                <a:cs typeface="Calibri"/>
                <a:sym typeface="Comic Sans MS" charset="0"/>
              </a:rPr>
              <a:t>Hvad tænkte du om andre?</a:t>
            </a:r>
          </a:p>
        </p:txBody>
      </p:sp>
      <p:sp>
        <p:nvSpPr>
          <p:cNvPr id="60424" name="Line 8"/>
          <p:cNvSpPr>
            <a:spLocks noChangeShapeType="1"/>
          </p:cNvSpPr>
          <p:nvPr/>
        </p:nvSpPr>
        <p:spPr bwMode="auto">
          <a:xfrm flipV="1">
            <a:off x="6929475" y="3503294"/>
            <a:ext cx="987163" cy="2300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5" name="Line 9"/>
          <p:cNvSpPr>
            <a:spLocks noChangeShapeType="1"/>
          </p:cNvSpPr>
          <p:nvPr/>
        </p:nvSpPr>
        <p:spPr bwMode="auto">
          <a:xfrm flipH="1">
            <a:off x="5237308" y="4058467"/>
            <a:ext cx="450396" cy="693148"/>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6" name="Line 10"/>
          <p:cNvSpPr>
            <a:spLocks noChangeShapeType="1"/>
          </p:cNvSpPr>
          <p:nvPr/>
        </p:nvSpPr>
        <p:spPr bwMode="auto">
          <a:xfrm>
            <a:off x="6558643" y="3887886"/>
            <a:ext cx="659266" cy="922519"/>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7" name="Line 11"/>
          <p:cNvSpPr>
            <a:spLocks noChangeShapeType="1"/>
          </p:cNvSpPr>
          <p:nvPr/>
        </p:nvSpPr>
        <p:spPr bwMode="auto">
          <a:xfrm>
            <a:off x="5108803" y="2355397"/>
            <a:ext cx="493260" cy="804472"/>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8" name="Line 12"/>
          <p:cNvSpPr>
            <a:spLocks noChangeShapeType="1"/>
          </p:cNvSpPr>
          <p:nvPr/>
        </p:nvSpPr>
        <p:spPr bwMode="auto">
          <a:xfrm>
            <a:off x="4530848" y="3655535"/>
            <a:ext cx="706461" cy="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9" name="Line 13"/>
          <p:cNvSpPr>
            <a:spLocks noChangeShapeType="1"/>
          </p:cNvSpPr>
          <p:nvPr/>
        </p:nvSpPr>
        <p:spPr bwMode="auto">
          <a:xfrm flipH="1">
            <a:off x="6449331" y="2317850"/>
            <a:ext cx="593726" cy="842027"/>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30" name="Rectangle 14"/>
          <p:cNvSpPr>
            <a:spLocks/>
          </p:cNvSpPr>
          <p:nvPr/>
        </p:nvSpPr>
        <p:spPr bwMode="auto">
          <a:xfrm>
            <a:off x="2073189" y="557503"/>
            <a:ext cx="8752284" cy="3429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36437" bIns="0"/>
          <a:lstStyle/>
          <a:p>
            <a:pPr marL="35867" defTabSz="421660" fontAlgn="base">
              <a:spcBef>
                <a:spcPct val="0"/>
              </a:spcBef>
              <a:spcAft>
                <a:spcPct val="0"/>
              </a:spcAft>
            </a:pPr>
            <a:r>
              <a:rPr lang="da-DK" sz="1400">
                <a:solidFill>
                  <a:srgbClr val="000000"/>
                </a:solidFill>
                <a:latin typeface="Calibri"/>
                <a:ea typeface="ＭＳ Ｐゴシック" charset="0"/>
                <a:cs typeface="Calibri"/>
                <a:sym typeface="Comic Sans MS" charset="0"/>
              </a:rPr>
              <a:t>Situation: Beskriv kort hændelsesforløbet, hvor, hvornår  og hvem</a:t>
            </a:r>
          </a:p>
        </p:txBody>
      </p:sp>
      <p:sp>
        <p:nvSpPr>
          <p:cNvPr id="2" name="Eksplosion 1 1"/>
          <p:cNvSpPr/>
          <p:nvPr/>
        </p:nvSpPr>
        <p:spPr bwMode="auto">
          <a:xfrm>
            <a:off x="4827066" y="2664211"/>
            <a:ext cx="2602061" cy="1796789"/>
          </a:xfrm>
          <a:prstGeom prst="irregularSeal1">
            <a:avLst/>
          </a:prstGeom>
          <a:solidFill>
            <a:srgbClr val="FF0000"/>
          </a:solidFill>
          <a:ln w="25400" cap="flat">
            <a:solidFill>
              <a:schemeClr val="tx1"/>
            </a:solidFill>
            <a:prstDash val="solid"/>
            <a:round/>
            <a:headEnd type="none" w="med" len="med"/>
            <a:tailEnd type="none" w="med" len="med"/>
          </a:ln>
        </p:spPr>
        <p:txBody>
          <a:bodyPr lIns="0" tIns="0" rIns="78959" bIns="0" spcCol="0" rtlCol="0" anchor="ctr"/>
          <a:lstStyle/>
          <a:p>
            <a:pPr marL="77725" algn="ctr" defTabSz="456836"/>
            <a:r>
              <a:rPr lang="da-DK" sz="2400">
                <a:solidFill>
                  <a:srgbClr val="000000"/>
                </a:solidFill>
                <a:latin typeface="Calibri"/>
                <a:ea typeface="ＭＳ Ｐゴシック" charset="0"/>
                <a:cs typeface="Calibri"/>
                <a:sym typeface="Comic Sans MS" charset="0"/>
              </a:rPr>
              <a:t>Trussel</a:t>
            </a:r>
          </a:p>
        </p:txBody>
      </p:sp>
      <p:sp>
        <p:nvSpPr>
          <p:cNvPr id="3" name="Tekstfelt 2"/>
          <p:cNvSpPr txBox="1"/>
          <p:nvPr/>
        </p:nvSpPr>
        <p:spPr>
          <a:xfrm>
            <a:off x="4198471" y="43962"/>
            <a:ext cx="3019438" cy="800219"/>
          </a:xfrm>
          <a:prstGeom prst="rect">
            <a:avLst/>
          </a:prstGeom>
          <a:noFill/>
        </p:spPr>
        <p:txBody>
          <a:bodyPr wrap="square" rtlCol="0">
            <a:spAutoFit/>
          </a:bodyPr>
          <a:lstStyle/>
          <a:p>
            <a:pPr algn="ctr" defTabSz="457200"/>
            <a:r>
              <a:rPr lang="da-DK" sz="2800" b="1">
                <a:solidFill>
                  <a:srgbClr val="000000"/>
                </a:solidFill>
                <a:latin typeface="Calibri"/>
                <a:ea typeface="ＭＳ Ｐゴシック" charset="0"/>
                <a:cs typeface="Calibri"/>
                <a:sym typeface="Comic Sans MS" charset="0"/>
              </a:rPr>
              <a:t>Spørgeguide:</a:t>
            </a:r>
          </a:p>
          <a:p>
            <a:pPr algn="ctr" defTabSz="457200"/>
            <a:endParaRPr lang="da-DK">
              <a:solidFill>
                <a:srgbClr val="000000"/>
              </a:solidFill>
              <a:latin typeface="Comic Sans MS"/>
              <a:ea typeface="ヒラギノ明朝 ProN W3"/>
            </a:endParaRPr>
          </a:p>
        </p:txBody>
      </p:sp>
    </p:spTree>
    <p:extLst>
      <p:ext uri="{BB962C8B-B14F-4D97-AF65-F5344CB8AC3E}">
        <p14:creationId xmlns:p14="http://schemas.microsoft.com/office/powerpoint/2010/main" val="3200707448"/>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solidFill>
                  <a:srgbClr val="F8E950"/>
                </a:solidFill>
              </a:rPr>
              <a:t>Plenumøvelse</a:t>
            </a:r>
          </a:p>
        </p:txBody>
      </p:sp>
      <p:pic>
        <p:nvPicPr>
          <p:cNvPr id="4" name="Pladsholder til indhold 3" descr="Edderkoppen skriveskema.pdf"/>
          <p:cNvPicPr>
            <a:picLocks noGrp="1" noChangeAspect="1"/>
          </p:cNvPicPr>
          <p:nvPr>
            <p:ph idx="1"/>
          </p:nvPr>
        </p:nvPicPr>
        <p:blipFill>
          <a:blip r:embed="rId2">
            <a:extLst>
              <a:ext uri="{28A0092B-C50C-407E-A947-70E740481C1C}">
                <a14:useLocalDpi xmlns:a14="http://schemas.microsoft.com/office/drawing/2010/main" val="0"/>
              </a:ext>
            </a:extLst>
          </a:blip>
          <a:srcRect t="11087" b="11087"/>
          <a:stretch>
            <a:fillRect/>
          </a:stretch>
        </p:blipFill>
        <p:spPr/>
      </p:pic>
      <p:sp>
        <p:nvSpPr>
          <p:cNvPr id="6" name="Pladsholder til sidefod 5"/>
          <p:cNvSpPr>
            <a:spLocks noGrp="1"/>
          </p:cNvSpPr>
          <p:nvPr>
            <p:ph type="ftr" sz="quarter" idx="11"/>
          </p:nvPr>
        </p:nvSpPr>
        <p:spPr/>
        <p:txBody>
          <a:bodyPr/>
          <a:lstStyle/>
          <a:p>
            <a:pPr defTabSz="457200"/>
            <a:r>
              <a:rPr lang="da-DK" dirty="0">
                <a:solidFill>
                  <a:prstClr val="white"/>
                </a:solidFill>
                <a:latin typeface="Calibri"/>
              </a:rPr>
              <a:t>Lena Højgård Isager </a:t>
            </a:r>
            <a:r>
              <a:rPr lang="da-DK" dirty="0" err="1">
                <a:solidFill>
                  <a:prstClr val="white"/>
                </a:solidFill>
                <a:latin typeface="Calibri"/>
              </a:rPr>
              <a:t>www.pkf.name</a:t>
            </a:r>
            <a:endParaRPr lang="da-DK" dirty="0">
              <a:solidFill>
                <a:prstClr val="white"/>
              </a:solidFill>
              <a:latin typeface="Calibri"/>
            </a:endParaRPr>
          </a:p>
        </p:txBody>
      </p:sp>
    </p:spTree>
    <p:extLst>
      <p:ext uri="{BB962C8B-B14F-4D97-AF65-F5344CB8AC3E}">
        <p14:creationId xmlns:p14="http://schemas.microsoft.com/office/powerpoint/2010/main" val="346310823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a:solidFill>
                  <a:srgbClr val="F8E950"/>
                </a:solidFill>
              </a:rPr>
              <a:t>Gruppearbejde i par</a:t>
            </a:r>
            <a:br>
              <a:rPr lang="da-DK" dirty="0">
                <a:solidFill>
                  <a:srgbClr val="F8E950"/>
                </a:solidFill>
              </a:rPr>
            </a:br>
            <a:r>
              <a:rPr lang="da-DK" sz="2700" dirty="0">
                <a:solidFill>
                  <a:srgbClr val="FFFFFF"/>
                </a:solidFill>
              </a:rPr>
              <a:t>(2 X 30 min.)</a:t>
            </a:r>
          </a:p>
        </p:txBody>
      </p:sp>
      <p:sp>
        <p:nvSpPr>
          <p:cNvPr id="3" name="Pladsholder til indhold 2"/>
          <p:cNvSpPr>
            <a:spLocks noGrp="1"/>
          </p:cNvSpPr>
          <p:nvPr>
            <p:ph idx="1"/>
          </p:nvPr>
        </p:nvSpPr>
        <p:spPr/>
        <p:txBody>
          <a:bodyPr>
            <a:normAutofit fontScale="92500" lnSpcReduction="10000"/>
          </a:bodyPr>
          <a:lstStyle/>
          <a:p>
            <a:pPr marL="0" indent="0">
              <a:buNone/>
            </a:pPr>
            <a:r>
              <a:rPr lang="da-DK" dirty="0">
                <a:solidFill>
                  <a:srgbClr val="FFFFFF"/>
                </a:solidFill>
              </a:rPr>
              <a:t>Udfyld en edderkop ud fra en af jeres situationer. Vælg hvem der er på og hvem der interviewer.</a:t>
            </a:r>
          </a:p>
          <a:p>
            <a:pPr marL="0" indent="0">
              <a:buNone/>
            </a:pPr>
            <a:r>
              <a:rPr lang="da-DK" dirty="0">
                <a:solidFill>
                  <a:srgbClr val="FFFFFF"/>
                </a:solidFill>
              </a:rPr>
              <a:t>Brug spørgsmålene til støtte til at komme ind i alle cirklerne.</a:t>
            </a:r>
          </a:p>
          <a:p>
            <a:pPr lvl="1"/>
            <a:endParaRPr lang="da-DK" dirty="0">
              <a:solidFill>
                <a:srgbClr val="FFFFFF"/>
              </a:solidFill>
            </a:endParaRPr>
          </a:p>
          <a:p>
            <a:pPr lvl="1"/>
            <a:r>
              <a:rPr lang="da-DK" dirty="0">
                <a:solidFill>
                  <a:srgbClr val="FFFFFF"/>
                </a:solidFill>
              </a:rPr>
              <a:t>Tanker</a:t>
            </a:r>
          </a:p>
          <a:p>
            <a:pPr lvl="1"/>
            <a:r>
              <a:rPr lang="da-DK" dirty="0">
                <a:solidFill>
                  <a:srgbClr val="FFFFFF"/>
                </a:solidFill>
              </a:rPr>
              <a:t>Adfærd</a:t>
            </a:r>
          </a:p>
          <a:p>
            <a:pPr lvl="1"/>
            <a:r>
              <a:rPr lang="da-DK" dirty="0">
                <a:solidFill>
                  <a:srgbClr val="FFFFFF"/>
                </a:solidFill>
              </a:rPr>
              <a:t>Følelser og kropslige fornemmelser</a:t>
            </a:r>
          </a:p>
          <a:p>
            <a:pPr lvl="1"/>
            <a:r>
              <a:rPr lang="da-DK" dirty="0">
                <a:solidFill>
                  <a:srgbClr val="FFFFFF"/>
                </a:solidFill>
              </a:rPr>
              <a:t>Hvad du får lyst til at gøre - motivation</a:t>
            </a:r>
          </a:p>
          <a:p>
            <a:pPr lvl="1"/>
            <a:r>
              <a:rPr lang="da-DK" dirty="0">
                <a:solidFill>
                  <a:srgbClr val="FFFFFF"/>
                </a:solidFill>
              </a:rPr>
              <a:t>Forestillinger / fantasier</a:t>
            </a:r>
          </a:p>
          <a:p>
            <a:pPr lvl="1"/>
            <a:r>
              <a:rPr lang="da-DK" dirty="0">
                <a:solidFill>
                  <a:srgbClr val="FFFFFF"/>
                </a:solidFill>
              </a:rPr>
              <a:t>Opmærksomhed</a:t>
            </a:r>
          </a:p>
          <a:p>
            <a:pPr lvl="1"/>
            <a:endParaRPr lang="da-DK" dirty="0">
              <a:solidFill>
                <a:srgbClr val="FFFFFF"/>
              </a:solidFill>
            </a:endParaRPr>
          </a:p>
        </p:txBody>
      </p:sp>
      <p:sp>
        <p:nvSpPr>
          <p:cNvPr id="5" name="Pladsholder til sidefod 4"/>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148560474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solidFill>
                  <a:srgbClr val="F8E950"/>
                </a:solidFill>
              </a:rPr>
              <a:t>Brug af medfølende selv</a:t>
            </a:r>
          </a:p>
        </p:txBody>
      </p:sp>
      <p:sp>
        <p:nvSpPr>
          <p:cNvPr id="3" name="Pladsholder til indhold 2"/>
          <p:cNvSpPr>
            <a:spLocks noGrp="1"/>
          </p:cNvSpPr>
          <p:nvPr>
            <p:ph idx="1"/>
          </p:nvPr>
        </p:nvSpPr>
        <p:spPr/>
        <p:txBody>
          <a:bodyPr>
            <a:normAutofit fontScale="85000" lnSpcReduction="20000"/>
          </a:bodyPr>
          <a:lstStyle/>
          <a:p>
            <a:r>
              <a:rPr lang="da-DK">
                <a:solidFill>
                  <a:srgbClr val="FFFFFF"/>
                </a:solidFill>
              </a:rPr>
              <a:t>Find nu tilbage til den mest medfølende udgave af dig. Se om du virkelig kan mærke varme, styrke, forståelse og indlevelse.</a:t>
            </a:r>
          </a:p>
          <a:p>
            <a:r>
              <a:rPr lang="da-DK">
                <a:solidFill>
                  <a:srgbClr val="FFFFFF"/>
                </a:solidFill>
              </a:rPr>
              <a:t>Brug nu denne mentalitet til at se, hvordan du gerne ville reagere i den type situation, du arbejdede med før</a:t>
            </a:r>
          </a:p>
          <a:p>
            <a:endParaRPr lang="da-DK">
              <a:solidFill>
                <a:srgbClr val="FFFFFF"/>
              </a:solidFill>
            </a:endParaRPr>
          </a:p>
          <a:p>
            <a:r>
              <a:rPr lang="da-DK">
                <a:solidFill>
                  <a:srgbClr val="FFFFFF"/>
                </a:solidFill>
              </a:rPr>
              <a:t>Hvad ville din intention være, hvis du var motiveret af medfølelse</a:t>
            </a:r>
          </a:p>
          <a:p>
            <a:r>
              <a:rPr lang="da-DK">
                <a:solidFill>
                  <a:srgbClr val="FFFFFF"/>
                </a:solidFill>
              </a:rPr>
              <a:t>Hvordan ville det være hjælpsomt at tænke</a:t>
            </a:r>
          </a:p>
          <a:p>
            <a:r>
              <a:rPr lang="da-DK">
                <a:solidFill>
                  <a:srgbClr val="FFFFFF"/>
                </a:solidFill>
              </a:rPr>
              <a:t>Hvilken adfærd ville være god for dig</a:t>
            </a:r>
          </a:p>
          <a:p>
            <a:r>
              <a:rPr lang="da-DK">
                <a:solidFill>
                  <a:srgbClr val="FFFFFF"/>
                </a:solidFill>
              </a:rPr>
              <a:t>Hvilke følelser og kropslige fornemmelser tror du, så du ville have?</a:t>
            </a:r>
          </a:p>
          <a:p>
            <a:r>
              <a:rPr lang="da-DK">
                <a:solidFill>
                  <a:srgbClr val="FFFFFF"/>
                </a:solidFill>
              </a:rPr>
              <a:t>Hvilke erindringer eller forestillinger kunne være hjælpsomme?</a:t>
            </a:r>
          </a:p>
          <a:p>
            <a:r>
              <a:rPr lang="da-DK">
                <a:solidFill>
                  <a:srgbClr val="FFFFFF"/>
                </a:solidFill>
              </a:rPr>
              <a:t>Hvad ville så være i fokus for din opmærksomhed?</a:t>
            </a:r>
          </a:p>
        </p:txBody>
      </p:sp>
      <p:sp>
        <p:nvSpPr>
          <p:cNvPr id="5" name="Pladsholder til sidefod 4"/>
          <p:cNvSpPr>
            <a:spLocks noGrp="1"/>
          </p:cNvSpPr>
          <p:nvPr>
            <p:ph type="ftr" sz="quarter" idx="11"/>
          </p:nvPr>
        </p:nvSpPr>
        <p:spPr/>
        <p:txBody>
          <a:bodyPr/>
          <a:lstStyle/>
          <a:p>
            <a:pPr defTabSz="457200"/>
            <a:r>
              <a:rPr lang="da-DK">
                <a:solidFill>
                  <a:srgbClr val="FFFFFF"/>
                </a:solidFill>
                <a:latin typeface="Calibri"/>
              </a:rPr>
              <a:t>Lena Højgård Isager www.pkf.name</a:t>
            </a:r>
          </a:p>
        </p:txBody>
      </p:sp>
    </p:spTree>
    <p:extLst>
      <p:ext uri="{BB962C8B-B14F-4D97-AF65-F5344CB8AC3E}">
        <p14:creationId xmlns:p14="http://schemas.microsoft.com/office/powerpoint/2010/main" val="3491521949"/>
      </p:ext>
    </p:extLst>
  </p:cSld>
  <p:clrMapOvr>
    <a:masterClrMapping/>
  </p:clrMapOvr>
</p:sld>
</file>

<file path=ppt/theme/theme1.xml><?xml version="1.0" encoding="utf-8"?>
<a:theme xmlns:a="http://schemas.openxmlformats.org/drawingml/2006/main" name="Bue">
  <a:themeElements>
    <a:clrScheme name="Fremvisning">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6_Standardtema">
  <a:themeElements>
    <a:clrScheme name="Fremvisning">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Hvid baggrund">
  <a:themeElements>
    <a:clrScheme name="">
      <a:dk1>
        <a:srgbClr val="000000"/>
      </a:dk1>
      <a:lt1>
        <a:srgbClr val="FFFFFF"/>
      </a:lt1>
      <a:dk2>
        <a:srgbClr val="000000"/>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vid baggrund">
      <a:majorFont>
        <a:latin typeface="Comic Sans MS"/>
        <a:ea typeface="ヒラギノ明朝 ProN W3"/>
        <a:cs typeface="ヒラギノ明朝 ProN W3"/>
      </a:majorFont>
      <a:minorFont>
        <a:latin typeface="Comic Sans MS"/>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25400" cap="flat">
          <a:solidFill>
            <a:schemeClr val="tx1"/>
          </a:solidFill>
          <a:prstDash val="solid"/>
          <a:round/>
          <a:headEnd type="none" w="med" len="med"/>
          <a:tailEnd type="none" w="med" len="med"/>
        </a:ln>
      </a:spPr>
      <a:bodyPr lIns="0" tIns="0" rIns="79022" bIns="0" anchor="ctr"/>
      <a:lstStyle>
        <a:defPPr marL="77788" algn="ctr">
          <a:defRPr sz="3600" b="1" dirty="0" err="1">
            <a:solidFill>
              <a:schemeClr val="tx1"/>
            </a:solidFill>
            <a:latin typeface="Comic Sans MS" charset="0"/>
            <a:ea typeface="ＭＳ Ｐゴシック" charset="0"/>
            <a:cs typeface="Comic Sans MS" charset="0"/>
            <a:sym typeface="Comic Sans MS" charset="0"/>
          </a:defRPr>
        </a:defPPr>
      </a:lstStyle>
    </a:spDef>
    <a:lnDef>
      <a:spPr bwMode="auto">
        <a:xfrm>
          <a:off x="0" y="0"/>
          <a:ext cx="1" cy="1"/>
        </a:xfrm>
        <a:custGeom>
          <a:avLst/>
          <a:gdLst/>
          <a:ahLst/>
          <a:cxnLst/>
          <a:rect l="0" t="0" r="0" b="0"/>
          <a:pathLst/>
        </a:cu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6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defRPr>
        </a:defPPr>
      </a:lstStyle>
    </a:lnDef>
  </a:objectDefaults>
  <a:extraClrSchemeLst>
    <a:extraClrScheme>
      <a:clrScheme name="Hvid baggrun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Hvid baggrund">
  <a:themeElements>
    <a:clrScheme name="Hvid baggrun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vid baggrund">
      <a:majorFont>
        <a:latin typeface="Comic Sans MS"/>
        <a:ea typeface="ＭＳ Ｐゴシック"/>
        <a:cs typeface="ＭＳ Ｐゴシック"/>
      </a:majorFont>
      <a:minorFont>
        <a:latin typeface="Comic Sans MS"/>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a-DK" sz="1300" b="0" i="0" u="none" strike="noStrike" cap="none" normalizeH="0" baseline="0">
            <a:ln>
              <a:noFill/>
            </a:ln>
            <a:solidFill>
              <a:srgbClr val="000000"/>
            </a:solidFill>
            <a:effectLst/>
            <a:latin typeface="Comic Sans MS"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a-DK" sz="1300" b="0" i="0" u="none" strike="noStrike" cap="none" normalizeH="0" baseline="0">
            <a:ln>
              <a:noFill/>
            </a:ln>
            <a:solidFill>
              <a:srgbClr val="000000"/>
            </a:solidFill>
            <a:effectLst/>
            <a:latin typeface="Comic Sans MS" charset="0"/>
            <a:ea typeface="ＭＳ Ｐゴシック" charset="0"/>
            <a:cs typeface="ＭＳ Ｐゴシック" charset="0"/>
          </a:defRPr>
        </a:defPPr>
      </a:lstStyle>
    </a:lnDef>
  </a:objectDefaults>
  <a:extraClrSchemeLst>
    <a:extraClrScheme>
      <a:clrScheme name="Hvid baggrun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vid baggrun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vid baggrun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vid baggrun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vid baggrun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vid baggrun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vid baggrund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vid baggrun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vid baggrun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vid baggrun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vid baggrun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vid baggrun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4973</TotalTime>
  <Words>8437</Words>
  <Application>Microsoft Macintosh PowerPoint</Application>
  <PresentationFormat>Widescreen</PresentationFormat>
  <Paragraphs>1123</Paragraphs>
  <Slides>104</Slides>
  <Notes>17</Notes>
  <HiddenSlides>0</HiddenSlides>
  <MMClips>1</MMClips>
  <ScaleCrop>false</ScaleCrop>
  <HeadingPairs>
    <vt:vector size="8" baseType="variant">
      <vt:variant>
        <vt:lpstr>Benyttede skrifttyper</vt:lpstr>
      </vt:variant>
      <vt:variant>
        <vt:i4>8</vt:i4>
      </vt:variant>
      <vt:variant>
        <vt:lpstr>Tema</vt:lpstr>
      </vt:variant>
      <vt:variant>
        <vt:i4>4</vt:i4>
      </vt:variant>
      <vt:variant>
        <vt:lpstr>Integrerede OLE-servere</vt:lpstr>
      </vt:variant>
      <vt:variant>
        <vt:i4>1</vt:i4>
      </vt:variant>
      <vt:variant>
        <vt:lpstr>Slidetitler</vt:lpstr>
      </vt:variant>
      <vt:variant>
        <vt:i4>104</vt:i4>
      </vt:variant>
    </vt:vector>
  </HeadingPairs>
  <TitlesOfParts>
    <vt:vector size="117" baseType="lpstr">
      <vt:lpstr>ＭＳ Ｐゴシック</vt:lpstr>
      <vt:lpstr>Arial</vt:lpstr>
      <vt:lpstr>Calibri</vt:lpstr>
      <vt:lpstr>Comic Sans MS</vt:lpstr>
      <vt:lpstr>Lucida Grande</vt:lpstr>
      <vt:lpstr>Times New Roman</vt:lpstr>
      <vt:lpstr>Wingdings</vt:lpstr>
      <vt:lpstr>Zapf Dingbats</vt:lpstr>
      <vt:lpstr>Bue</vt:lpstr>
      <vt:lpstr>6_Standardtema</vt:lpstr>
      <vt:lpstr>Hvid baggrund</vt:lpstr>
      <vt:lpstr>1_Hvid baggrund</vt:lpstr>
      <vt:lpstr>Bitmap Image</vt:lpstr>
      <vt:lpstr> Compassion Fokuseret terapi 3 dages basiskursus </vt:lpstr>
      <vt:lpstr>Introduktion til en medfølelsesfokuseret tilgang  </vt:lpstr>
      <vt:lpstr>Ansvar</vt:lpstr>
      <vt:lpstr>Kurset</vt:lpstr>
      <vt:lpstr>PowerPoint-præsentation</vt:lpstr>
      <vt:lpstr>Terapi og træning</vt:lpstr>
      <vt:lpstr>PowerPoint-præsentation</vt:lpstr>
      <vt:lpstr>Undersøgelse af medfølelse</vt:lpstr>
      <vt:lpstr>Definition af medfølelse  i  Compassion Focused Therapy</vt:lpstr>
      <vt:lpstr>Hvorfor fokus på medfølelse i terapi? </vt:lpstr>
      <vt:lpstr>Hvad er medfølelse?</vt:lpstr>
      <vt:lpstr>PowerPoint-præsentation</vt:lpstr>
      <vt:lpstr>PowerPoint-præsentation</vt:lpstr>
      <vt:lpstr>Compassion og mod</vt:lpstr>
      <vt:lpstr>Compassion og mod</vt:lpstr>
      <vt:lpstr>To processer i at udvikle vores  medfølende sind </vt:lpstr>
      <vt:lpstr>Medfølelse som flow</vt:lpstr>
      <vt:lpstr>Realitetstjek: Livet kan være hårdt</vt:lpstr>
      <vt:lpstr>Livets strøm</vt:lpstr>
      <vt:lpstr>PowerPoint-præsentation</vt:lpstr>
      <vt:lpstr>Vores udviklede følelser</vt:lpstr>
      <vt:lpstr>PowerPoint-præsentation</vt:lpstr>
      <vt:lpstr>PowerPoint-præsentation</vt:lpstr>
      <vt:lpstr>PowerPoint-præsentation</vt:lpstr>
      <vt:lpstr>PowerPoint-præsentation</vt:lpstr>
      <vt:lpstr>PowerPoint-præsentation</vt:lpstr>
      <vt:lpstr> Vores personlige historie</vt:lpstr>
      <vt:lpstr>Engagement af klienten i psykoedukation</vt:lpstr>
      <vt:lpstr>Indlæring af følelser</vt:lpstr>
      <vt:lpstr>En version af os</vt:lpstr>
      <vt:lpstr>Neural Bases of Threat Processing  (LeDoux, 1994) </vt:lpstr>
      <vt:lpstr>Flygt eller Kæmp i hverdagen-   din hjerne er designet til at beskytte dig</vt:lpstr>
      <vt:lpstr>”Man kan ikke være for forsigtig”  (Better safe than sorry)</vt:lpstr>
      <vt:lpstr>PowerPoint-præsentation</vt:lpstr>
      <vt:lpstr>Sources of behaviour</vt:lpstr>
      <vt:lpstr>Hjernediagram af stimulus-respons model for indre og ydre stimuli</vt:lpstr>
      <vt:lpstr>Den indre stemmes tonefald</vt:lpstr>
      <vt:lpstr>Opmærksomhedsøvelser</vt:lpstr>
      <vt:lpstr>Opmærksomhedsøvelser fortsat</vt:lpstr>
      <vt:lpstr>Sindet er som en have</vt:lpstr>
      <vt:lpstr>PowerPoint-præsentation</vt:lpstr>
      <vt:lpstr>Drøftelse af øvelsen i par</vt:lpstr>
      <vt:lpstr>Typer af affektreguleringssystemer</vt:lpstr>
      <vt:lpstr>PowerPoint-præsentation</vt:lpstr>
      <vt:lpstr>PowerPoint-præsentation</vt:lpstr>
      <vt:lpstr>PowerPoint-præsentation</vt:lpstr>
      <vt:lpstr>Lotterigevinst</vt:lpstr>
      <vt:lpstr>PowerPoint-præsentation</vt:lpstr>
      <vt:lpstr>PowerPoint-præsentation</vt:lpstr>
      <vt:lpstr>PowerPoint-præsentation</vt:lpstr>
      <vt:lpstr>PowerPoint-præsentation</vt:lpstr>
      <vt:lpstr>PowerPoint-præsentation</vt:lpstr>
      <vt:lpstr>Tre cirkler arbejdsskema</vt:lpstr>
      <vt:lpstr>Demonstration i plenum</vt:lpstr>
      <vt:lpstr>Øvelse med de tre cirkler</vt:lpstr>
      <vt:lpstr>Basis netværket i hjernen</vt:lpstr>
      <vt:lpstr>Introduktion til en medfølelsesfokuseret tilgang  </vt:lpstr>
      <vt:lpstr>Øvelse med trygt sted</vt:lpstr>
      <vt:lpstr>Øvelse parvis</vt:lpstr>
      <vt:lpstr>Medfølende sind/selv</vt:lpstr>
      <vt:lpstr>Karakteristika ved medfølelse</vt:lpstr>
      <vt:lpstr>Medfølende færdigheder</vt:lpstr>
      <vt:lpstr>Medfølende proces</vt:lpstr>
      <vt:lpstr>At være og handle medfølende</vt:lpstr>
      <vt:lpstr>  Et ægte ønske om at føle omsorg og lade sig bevæge af andres lidelse</vt:lpstr>
      <vt:lpstr>Hjertevarme </vt:lpstr>
      <vt:lpstr>Rummelig og empatisk</vt:lpstr>
      <vt:lpstr>Fordomsfrihed – vi har alle vore kampe</vt:lpstr>
      <vt:lpstr>Visdom og styrke</vt:lpstr>
      <vt:lpstr>Opbygning af den medfølende figur  </vt:lpstr>
      <vt:lpstr>Hertil kom vi </vt:lpstr>
      <vt:lpstr>Øvelse med medfølende figur</vt:lpstr>
      <vt:lpstr>Skuespils tilgang</vt:lpstr>
      <vt:lpstr>Guide til ”Medfølende selv”</vt:lpstr>
      <vt:lpstr>Øvelse parvis</vt:lpstr>
      <vt:lpstr>Frygt - blokering - modstand</vt:lpstr>
      <vt:lpstr>Refleksioner og hjemmearbejde</vt:lpstr>
      <vt:lpstr>Introduktion til en medfølelsesfokuseret tilgang  </vt:lpstr>
      <vt:lpstr>Skam som vedligeholdende faktor</vt:lpstr>
      <vt:lpstr>Analyse af skam</vt:lpstr>
      <vt:lpstr>Analyse af skam</vt:lpstr>
      <vt:lpstr>Den grundlæggende filosofi er:</vt:lpstr>
      <vt:lpstr>En model for skam med ydre skam som det centrale aspekt</vt:lpstr>
      <vt:lpstr>PowerPoint-præsentation</vt:lpstr>
      <vt:lpstr>Funktionsanalyse af følelserne  i forbindelse med en nylig konflikt  </vt:lpstr>
      <vt:lpstr>PowerPoint-præsentation</vt:lpstr>
      <vt:lpstr>PowerPoint-præsentation</vt:lpstr>
      <vt:lpstr>PowerPoint-præsentation</vt:lpstr>
      <vt:lpstr>Kritisk selv</vt:lpstr>
      <vt:lpstr>Undersøgelse af kritisk selv Med brug af visualisering i plenum</vt:lpstr>
      <vt:lpstr>PowerPoint-præsentation</vt:lpstr>
      <vt:lpstr>PowerPoint-præsentation</vt:lpstr>
      <vt:lpstr>Giv medfølelse til din kritiker</vt:lpstr>
      <vt:lpstr>Arbejde med at give medfølelse til den indre kritiker Med brug af stole plenum og parvis</vt:lpstr>
      <vt:lpstr>PowerPoint-præsentation</vt:lpstr>
      <vt:lpstr>PowerPoint-præsentation</vt:lpstr>
      <vt:lpstr>Plenumøvelse</vt:lpstr>
      <vt:lpstr>Gruppearbejde i par (2 X 30 min.)</vt:lpstr>
      <vt:lpstr>Brug af medfølende selv</vt:lpstr>
      <vt:lpstr>Plenumøvelse</vt:lpstr>
      <vt:lpstr>PowerPoint-præsentation</vt:lpstr>
      <vt:lpstr>PowerPoint-præsentation</vt:lpstr>
      <vt:lpstr>Refleksioner og hjemmearbejde</vt:lpstr>
      <vt:lpstr>Referencer og kilder til inspiration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Basiskursus i  Medfølelsesfokuseret terapi / Compassion Focused Therapy CFT for tværfagligt personale 1 og 2 februar og 9 marts 2018</dc:title>
  <dc:creator>Lena Højgård Isager</dc:creator>
  <cp:lastModifiedBy>Lena Højgård Isager</cp:lastModifiedBy>
  <cp:revision>21</cp:revision>
  <dcterms:created xsi:type="dcterms:W3CDTF">2018-01-25T13:29:56Z</dcterms:created>
  <dcterms:modified xsi:type="dcterms:W3CDTF">2019-06-14T14:53:43Z</dcterms:modified>
</cp:coreProperties>
</file>