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Lst>
  <p:notesMasterIdLst>
    <p:notesMasterId r:id="rId118"/>
  </p:notesMasterIdLst>
  <p:sldIdLst>
    <p:sldId id="257" r:id="rId5"/>
    <p:sldId id="258" r:id="rId6"/>
    <p:sldId id="259" r:id="rId7"/>
    <p:sldId id="260" r:id="rId8"/>
    <p:sldId id="2002" r:id="rId9"/>
    <p:sldId id="262" r:id="rId10"/>
    <p:sldId id="264" r:id="rId11"/>
    <p:sldId id="1996" r:id="rId12"/>
    <p:sldId id="265" r:id="rId13"/>
    <p:sldId id="261" r:id="rId14"/>
    <p:sldId id="266" r:id="rId15"/>
    <p:sldId id="1967" r:id="rId16"/>
    <p:sldId id="1997" r:id="rId17"/>
    <p:sldId id="1994" r:id="rId18"/>
    <p:sldId id="1995" r:id="rId19"/>
    <p:sldId id="267" r:id="rId20"/>
    <p:sldId id="2005" r:id="rId21"/>
    <p:sldId id="2006" r:id="rId22"/>
    <p:sldId id="2007" r:id="rId23"/>
    <p:sldId id="2008" r:id="rId24"/>
    <p:sldId id="2009" r:id="rId25"/>
    <p:sldId id="2010" r:id="rId26"/>
    <p:sldId id="2011" r:id="rId27"/>
    <p:sldId id="2012" r:id="rId28"/>
    <p:sldId id="2013" r:id="rId29"/>
    <p:sldId id="268" r:id="rId30"/>
    <p:sldId id="270"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7" r:id="rId46"/>
    <p:sldId id="288" r:id="rId47"/>
    <p:sldId id="289" r:id="rId48"/>
    <p:sldId id="263"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2015" r:id="rId66"/>
    <p:sldId id="2016"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2001" r:id="rId84"/>
    <p:sldId id="323" r:id="rId85"/>
    <p:sldId id="324" r:id="rId86"/>
    <p:sldId id="325" r:id="rId87"/>
    <p:sldId id="326" r:id="rId88"/>
    <p:sldId id="256" r:id="rId89"/>
    <p:sldId id="327" r:id="rId90"/>
    <p:sldId id="328" r:id="rId91"/>
    <p:sldId id="329" r:id="rId92"/>
    <p:sldId id="330" r:id="rId93"/>
    <p:sldId id="331" r:id="rId94"/>
    <p:sldId id="332" r:id="rId95"/>
    <p:sldId id="333" r:id="rId96"/>
    <p:sldId id="334" r:id="rId97"/>
    <p:sldId id="335" r:id="rId98"/>
    <p:sldId id="336" r:id="rId99"/>
    <p:sldId id="337" r:id="rId100"/>
    <p:sldId id="338" r:id="rId101"/>
    <p:sldId id="341" r:id="rId102"/>
    <p:sldId id="342" r:id="rId103"/>
    <p:sldId id="339" r:id="rId104"/>
    <p:sldId id="340" r:id="rId105"/>
    <p:sldId id="343" r:id="rId106"/>
    <p:sldId id="344" r:id="rId107"/>
    <p:sldId id="345" r:id="rId108"/>
    <p:sldId id="346" r:id="rId109"/>
    <p:sldId id="347" r:id="rId110"/>
    <p:sldId id="348" r:id="rId111"/>
    <p:sldId id="349" r:id="rId112"/>
    <p:sldId id="350" r:id="rId113"/>
    <p:sldId id="351" r:id="rId114"/>
    <p:sldId id="352" r:id="rId115"/>
    <p:sldId id="353" r:id="rId116"/>
    <p:sldId id="354" r:id="rId11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a Højgård Isager" initials="LHI" lastIdx="2" clrIdx="0">
    <p:extLst>
      <p:ext uri="{19B8F6BF-5375-455C-9EA6-DF929625EA0E}">
        <p15:presenceInfo xmlns:p15="http://schemas.microsoft.com/office/powerpoint/2012/main" userId="ad6536e5a1851c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E950"/>
    <a:srgbClr val="009051"/>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llemlayout 3 - Markerin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00"/>
    <p:restoredTop sz="92609"/>
  </p:normalViewPr>
  <p:slideViewPr>
    <p:cSldViewPr snapToGrid="0" snapToObjects="1">
      <p:cViewPr varScale="1">
        <p:scale>
          <a:sx n="106" d="100"/>
          <a:sy n="106" d="100"/>
        </p:scale>
        <p:origin x="1080"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14T16:52:37.574" idx="1">
    <p:pos x="10" y="10"/>
    <p:text/>
    <p:extLst>
      <p:ext uri="{C676402C-5697-4E1C-873F-D02D1690AC5C}">
        <p15:threadingInfo xmlns:p15="http://schemas.microsoft.com/office/powerpoint/2012/main" timeZoneBias="-120"/>
      </p:ext>
    </p:extLst>
  </p:cm>
  <p:cm authorId="1" dt="2019-06-14T16:52:38.643" idx="2">
    <p:pos x="146" y="146"/>
    <p:text>Vi nåede hertil på trediedagen, med gennemgang af de forskellige følelser. Vi har ikke kikket på kritisk selv.</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jpe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344EC-7E69-F345-A1E6-72886127A10D}" type="datetimeFigureOut">
              <a:rPr lang="da-DK" smtClean="0"/>
              <a:t>15.01.2021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B1397-34FF-B044-8B12-6BA74503C954}" type="slidenum">
              <a:rPr lang="da-DK" smtClean="0"/>
              <a:t>‹nr.›</a:t>
            </a:fld>
            <a:endParaRPr lang="da-DK"/>
          </a:p>
        </p:txBody>
      </p:sp>
    </p:spTree>
    <p:extLst>
      <p:ext uri="{BB962C8B-B14F-4D97-AF65-F5344CB8AC3E}">
        <p14:creationId xmlns:p14="http://schemas.microsoft.com/office/powerpoint/2010/main" val="357997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03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4C8BEFCE-852A-4667-AD62-35A4E0F8AB9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880748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71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CFB1397-34FF-B044-8B12-6BA74503C954}" type="slidenum">
              <a:rPr lang="da-DK" smtClean="0"/>
              <a:t>80</a:t>
            </a:fld>
            <a:endParaRPr lang="da-DK"/>
          </a:p>
        </p:txBody>
      </p:sp>
    </p:spTree>
    <p:extLst>
      <p:ext uri="{BB962C8B-B14F-4D97-AF65-F5344CB8AC3E}">
        <p14:creationId xmlns:p14="http://schemas.microsoft.com/office/powerpoint/2010/main" val="151928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36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298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E3A24-9F69-E34A-912B-C49CFF359E4D}"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622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202709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55B7FEEC-4AE4-3144-9C49-24DA861BEF2C}" type="slidenum">
              <a:rPr kumimoji="0" lang="en-GB" altLang="da-DK" sz="1200" b="0" i="0" u="none" strike="noStrike" kern="1200" cap="none" spc="0" normalizeH="0" baseline="0" noProof="0">
                <a:ln>
                  <a:noFill/>
                </a:ln>
                <a:solidFill>
                  <a:srgbClr val="000000"/>
                </a:solidFill>
                <a:effectLst/>
                <a:uLnTx/>
                <a:uFillTx/>
                <a:latin typeface="Times New Roman" charset="0"/>
                <a:ea typeface="MS PGothic" charset="-128"/>
                <a:cs typeface="+mn-cs"/>
              </a:rPr>
              <a:pPr marL="0" marR="0" lvl="0" indent="0" algn="r" defTabSz="949325" rtl="0" eaLnBrk="1" fontAlgn="auto" latinLnBrk="0" hangingPunct="1">
                <a:lnSpc>
                  <a:spcPct val="100000"/>
                </a:lnSpc>
                <a:spcBef>
                  <a:spcPct val="0"/>
                </a:spcBef>
                <a:spcAft>
                  <a:spcPts val="0"/>
                </a:spcAft>
                <a:buClrTx/>
                <a:buSzTx/>
                <a:buFontTx/>
                <a:buNone/>
                <a:tabLst/>
                <a:defRPr/>
              </a:pPr>
              <a:t>95</a:t>
            </a:fld>
            <a:endParaRPr kumimoji="0" lang="en-GB" altLang="da-DK" sz="1200" b="0" i="0" u="none" strike="noStrike" kern="1200" cap="none" spc="0" normalizeH="0" baseline="0" noProof="0">
              <a:ln>
                <a:noFill/>
              </a:ln>
              <a:solidFill>
                <a:srgbClr val="000000"/>
              </a:solidFill>
              <a:effectLst/>
              <a:uLnTx/>
              <a:uFillTx/>
              <a:latin typeface="Times New Roman" charset="0"/>
              <a:ea typeface="MS PGothic" charset="-128"/>
              <a:cs typeface="+mn-cs"/>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2852522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9F7E34A0-978C-834F-B285-806223463ACC}" type="slidenum">
              <a:rPr kumimoji="0" lang="en-GB" altLang="da-DK" sz="1200" b="0" i="0" u="none" strike="noStrike" kern="1200" cap="none" spc="0" normalizeH="0" baseline="0" noProof="0">
                <a:ln>
                  <a:noFill/>
                </a:ln>
                <a:solidFill>
                  <a:prstClr val="black"/>
                </a:solidFill>
                <a:effectLst/>
                <a:uLnTx/>
                <a:uFillTx/>
                <a:latin typeface="Times New Roman" charset="0"/>
                <a:ea typeface="MS PGothic" charset="-128"/>
                <a:cs typeface="+mn-cs"/>
              </a:rPr>
              <a:pPr marL="0" marR="0" lvl="0" indent="0" algn="r" defTabSz="949325" rtl="0" eaLnBrk="1" fontAlgn="auto" latinLnBrk="0" hangingPunct="1">
                <a:lnSpc>
                  <a:spcPct val="100000"/>
                </a:lnSpc>
                <a:spcBef>
                  <a:spcPct val="0"/>
                </a:spcBef>
                <a:spcAft>
                  <a:spcPts val="0"/>
                </a:spcAft>
                <a:buClrTx/>
                <a:buSzTx/>
                <a:buFontTx/>
                <a:buNone/>
                <a:tabLst/>
                <a:defRPr/>
              </a:pPr>
              <a:t>96</a:t>
            </a:fld>
            <a:endParaRPr kumimoji="0" lang="en-GB" altLang="da-DK" sz="1200" b="0" i="0" u="none" strike="noStrike" kern="1200" cap="none" spc="0" normalizeH="0" baseline="0" noProof="0">
              <a:ln>
                <a:noFill/>
              </a:ln>
              <a:solidFill>
                <a:prstClr val="black"/>
              </a:solidFill>
              <a:effectLst/>
              <a:uLnTx/>
              <a:uFillTx/>
              <a:latin typeface="Times New Roman" charset="0"/>
              <a:ea typeface="MS PGothic" charset="-128"/>
              <a:cs typeface="+mn-cs"/>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406475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96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011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FAFBC4-D48D-4DF4-8DEE-7C8EBABD11EF}"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576514"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FBA6DE0-2307-47D1-906F-242EB27EEAC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05997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2857500" y="514350"/>
            <a:ext cx="3429000" cy="257175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a:solidFill>
                <a:srgbClr val="000000"/>
              </a:solidFill>
              <a:cs typeface="Arial" charset="0"/>
              <a:sym typeface="Arial" charset="0"/>
            </a:endParaRPr>
          </a:p>
          <a:p>
            <a:pPr marL="76200" eaLnBrk="1" hangingPunct="1">
              <a:spcBef>
                <a:spcPts val="813"/>
              </a:spcBef>
              <a:defRPr/>
            </a:pPr>
            <a:r>
              <a:rPr lang="ja-JP" altLang="en-US" sz="2200">
                <a:solidFill>
                  <a:srgbClr val="000000"/>
                </a:solidFill>
                <a:latin typeface="Arial"/>
                <a:cs typeface="Arial" charset="0"/>
                <a:sym typeface="Arial" charset="0"/>
              </a:rPr>
              <a:t>“</a:t>
            </a:r>
            <a:r>
              <a:rPr lang="en-US" sz="2200">
                <a:solidFill>
                  <a:srgbClr val="000000"/>
                </a:solidFill>
                <a:cs typeface="Arial" charset="0"/>
                <a:sym typeface="Arial" charset="0"/>
              </a:rPr>
              <a:t>Snake example &amp; stick analogy</a:t>
            </a:r>
            <a:r>
              <a:rPr lang="ja-JP" altLang="en-US" sz="2200">
                <a:solidFill>
                  <a:srgbClr val="000000"/>
                </a:solidFill>
                <a:latin typeface="Arial"/>
                <a:cs typeface="Arial" charset="0"/>
                <a:sym typeface="Arial" charset="0"/>
              </a:rPr>
              <a:t>”</a:t>
            </a:r>
            <a:endParaRPr lang="en-US" sz="2200">
              <a:solidFill>
                <a:srgbClr val="000000"/>
              </a:solidFill>
              <a:cs typeface="Arial" charset="0"/>
              <a:sym typeface="Arial" charset="0"/>
            </a:endParaRPr>
          </a:p>
        </p:txBody>
      </p:sp>
    </p:spTree>
    <p:extLst>
      <p:ext uri="{BB962C8B-B14F-4D97-AF65-F5344CB8AC3E}">
        <p14:creationId xmlns:p14="http://schemas.microsoft.com/office/powerpoint/2010/main" val="279530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05275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93444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B3273-84C9-384C-8730-9EE84FEB8F35}"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358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2042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10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defRPr>
                <a:solidFill>
                  <a:schemeClr val="bg1"/>
                </a:solidFill>
              </a:defRPr>
            </a:lvl1p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62291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42308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lodret titel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69967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lvl1pPr>
              <a:defRPr>
                <a:solidFill>
                  <a:schemeClr val="bg1"/>
                </a:solidFill>
              </a:defRPr>
            </a:lvl1pPr>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85521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914400" y="1981200"/>
            <a:ext cx="10363200" cy="4114800"/>
          </a:xfrm>
        </p:spPr>
        <p:txBody>
          <a:bodyPr/>
          <a:lstStyle/>
          <a:p>
            <a:pPr lvl="0"/>
            <a:endParaRPr lang="en-GB" noProof="0"/>
          </a:p>
        </p:txBody>
      </p:sp>
      <p:sp>
        <p:nvSpPr>
          <p:cNvPr id="4" name="Rectangle 4">
            <a:extLst>
              <a:ext uri="{FF2B5EF4-FFF2-40B4-BE49-F238E27FC236}">
                <a16:creationId xmlns:a16="http://schemas.microsoft.com/office/drawing/2014/main" id="{7548A7B6-F799-49C7-B3EB-9453F0BB2CB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B3E4F59-D86E-4282-BAC2-CA039C24A9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B516BA2-5606-4F93-90D5-36BEB732ECFD}"/>
              </a:ext>
            </a:extLst>
          </p:cNvPr>
          <p:cNvSpPr>
            <a:spLocks noGrp="1" noChangeArrowheads="1"/>
          </p:cNvSpPr>
          <p:nvPr>
            <p:ph type="sldNum" sz="quarter" idx="12"/>
          </p:nvPr>
        </p:nvSpPr>
        <p:spPr>
          <a:ln/>
        </p:spPr>
        <p:txBody>
          <a:bodyPr/>
          <a:lstStyle>
            <a:lvl1pPr>
              <a:defRPr/>
            </a:lvl1pPr>
          </a:lstStyle>
          <a:p>
            <a:pPr>
              <a:defRPr/>
            </a:pPr>
            <a:fld id="{E2AAA5ED-6F55-4C0B-B75C-95BBDF41AB28}" type="slidenum">
              <a:rPr lang="en-GB"/>
              <a:pPr>
                <a:defRPr/>
              </a:pPr>
              <a:t>‹nr.›</a:t>
            </a:fld>
            <a:endParaRPr lang="en-GB"/>
          </a:p>
        </p:txBody>
      </p:sp>
    </p:spTree>
    <p:extLst>
      <p:ext uri="{BB962C8B-B14F-4D97-AF65-F5344CB8AC3E}">
        <p14:creationId xmlns:p14="http://schemas.microsoft.com/office/powerpoint/2010/main" val="167391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205502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2749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35427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708656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09785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8253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4224462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729870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52360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492801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18627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77362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8110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062"/>
            <a:ext cx="10363200" cy="1470388"/>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a:t>Klik for at redigere undertiteltypografien i masteren</a:t>
            </a:r>
          </a:p>
        </p:txBody>
      </p:sp>
    </p:spTree>
    <p:extLst>
      <p:ext uri="{BB962C8B-B14F-4D97-AF65-F5344CB8AC3E}">
        <p14:creationId xmlns:p14="http://schemas.microsoft.com/office/powerpoint/2010/main" val="9796012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589115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385" y="4407082"/>
            <a:ext cx="10363200" cy="1361803"/>
          </a:xfrm>
        </p:spPr>
        <p:txBody>
          <a:bodyPr anchor="t"/>
          <a:lstStyle>
            <a:lvl1pPr algn="l">
              <a:defRPr sz="1800" b="1" cap="all"/>
            </a:lvl1pPr>
          </a:lstStyle>
          <a:p>
            <a:r>
              <a:rPr lang="da-DK"/>
              <a:t>Klik for at redigere i masteren</a:t>
            </a:r>
          </a:p>
        </p:txBody>
      </p:sp>
      <p:sp>
        <p:nvSpPr>
          <p:cNvPr id="3" name="Pladsholder til tekst 2"/>
          <p:cNvSpPr>
            <a:spLocks noGrp="1"/>
          </p:cNvSpPr>
          <p:nvPr>
            <p:ph type="body" idx="1"/>
          </p:nvPr>
        </p:nvSpPr>
        <p:spPr>
          <a:xfrm>
            <a:off x="963385" y="2906486"/>
            <a:ext cx="103632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a:t>Klik for at redigere teksttypografierne i masteren</a:t>
            </a:r>
          </a:p>
        </p:txBody>
      </p:sp>
    </p:spTree>
    <p:extLst>
      <p:ext uri="{BB962C8B-B14F-4D97-AF65-F5344CB8AC3E}">
        <p14:creationId xmlns:p14="http://schemas.microsoft.com/office/powerpoint/2010/main" val="17734258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914401" y="1979024"/>
            <a:ext cx="5138057"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39545" y="1979024"/>
            <a:ext cx="5138057"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5709087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ind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4068637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320"/>
            <a:ext cx="109728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2" y="1534886"/>
            <a:ext cx="5386615"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a:t>Klik for at redigere teksttypografierne i masteren</a:t>
            </a:r>
          </a:p>
        </p:txBody>
      </p:sp>
      <p:sp>
        <p:nvSpPr>
          <p:cNvPr id="4" name="Pladsholder til indhold 3"/>
          <p:cNvSpPr>
            <a:spLocks noGrp="1"/>
          </p:cNvSpPr>
          <p:nvPr>
            <p:ph sz="half" idx="2"/>
          </p:nvPr>
        </p:nvSpPr>
        <p:spPr>
          <a:xfrm>
            <a:off x="609602" y="2174966"/>
            <a:ext cx="5386615"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064" y="1534886"/>
            <a:ext cx="5389336"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a:t>Klik for at redigere teksttypografierne i masteren</a:t>
            </a:r>
          </a:p>
        </p:txBody>
      </p:sp>
      <p:sp>
        <p:nvSpPr>
          <p:cNvPr id="6" name="Pladsholder til indhold 5"/>
          <p:cNvSpPr>
            <a:spLocks noGrp="1"/>
          </p:cNvSpPr>
          <p:nvPr>
            <p:ph sz="quarter" idx="4"/>
          </p:nvPr>
        </p:nvSpPr>
        <p:spPr>
          <a:xfrm>
            <a:off x="6193064" y="2174966"/>
            <a:ext cx="5389336"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5596989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Tree>
    <p:extLst>
      <p:ext uri="{BB962C8B-B14F-4D97-AF65-F5344CB8AC3E}">
        <p14:creationId xmlns:p14="http://schemas.microsoft.com/office/powerpoint/2010/main" val="286532517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92526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2687"/>
            <a:ext cx="4011385" cy="1162594"/>
          </a:xfrm>
        </p:spPr>
        <p:txBody>
          <a:bodyPr anchor="b"/>
          <a:lstStyle>
            <a:lvl1pPr algn="l">
              <a:defRPr sz="900" b="1"/>
            </a:lvl1pPr>
          </a:lstStyle>
          <a:p>
            <a:r>
              <a:rPr lang="da-DK"/>
              <a:t>Klik for at redigere i masteren</a:t>
            </a:r>
          </a:p>
        </p:txBody>
      </p:sp>
      <p:sp>
        <p:nvSpPr>
          <p:cNvPr id="3" name="Pladsholder til indhold 2"/>
          <p:cNvSpPr>
            <a:spLocks noGrp="1"/>
          </p:cNvSpPr>
          <p:nvPr>
            <p:ph idx="1"/>
          </p:nvPr>
        </p:nvSpPr>
        <p:spPr>
          <a:xfrm>
            <a:off x="4767046" y="272695"/>
            <a:ext cx="6815364"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281"/>
            <a:ext cx="4011385"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a:t>Klik for at redigere teksttypografierne i masteren</a:t>
            </a:r>
          </a:p>
        </p:txBody>
      </p:sp>
    </p:spTree>
    <p:extLst>
      <p:ext uri="{BB962C8B-B14F-4D97-AF65-F5344CB8AC3E}">
        <p14:creationId xmlns:p14="http://schemas.microsoft.com/office/powerpoint/2010/main" val="13352621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415" y="4800601"/>
            <a:ext cx="7315200" cy="566601"/>
          </a:xfrm>
        </p:spPr>
        <p:txBody>
          <a:bodyPr anchor="b"/>
          <a:lstStyle>
            <a:lvl1pPr algn="l">
              <a:defRPr sz="900" b="1"/>
            </a:lvl1pPr>
          </a:lstStyle>
          <a:p>
            <a:r>
              <a:rPr lang="da-DK"/>
              <a:t>Klik for at redigere i masteren</a:t>
            </a:r>
          </a:p>
        </p:txBody>
      </p:sp>
      <p:sp>
        <p:nvSpPr>
          <p:cNvPr id="3" name="Pladsholder til billede 2"/>
          <p:cNvSpPr>
            <a:spLocks noGrp="1"/>
          </p:cNvSpPr>
          <p:nvPr>
            <p:ph type="pic" idx="1"/>
          </p:nvPr>
        </p:nvSpPr>
        <p:spPr>
          <a:xfrm>
            <a:off x="2389415" y="613138"/>
            <a:ext cx="73152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a:sym typeface="Comic Sans MS" charset="0"/>
            </a:endParaRPr>
          </a:p>
        </p:txBody>
      </p:sp>
      <p:sp>
        <p:nvSpPr>
          <p:cNvPr id="4" name="Pladsholder til tekst 3"/>
          <p:cNvSpPr>
            <a:spLocks noGrp="1"/>
          </p:cNvSpPr>
          <p:nvPr>
            <p:ph type="body" sz="half" idx="2"/>
          </p:nvPr>
        </p:nvSpPr>
        <p:spPr>
          <a:xfrm>
            <a:off x="2389415" y="5367202"/>
            <a:ext cx="73152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a:t>Klik for at redigere teksttypografierne i masteren</a:t>
            </a:r>
          </a:p>
        </p:txBody>
      </p:sp>
    </p:spTree>
    <p:extLst>
      <p:ext uri="{BB962C8B-B14F-4D97-AF65-F5344CB8AC3E}">
        <p14:creationId xmlns:p14="http://schemas.microsoft.com/office/powerpoint/2010/main" val="7712068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6526896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686800" y="378823"/>
            <a:ext cx="2590800" cy="6479177"/>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914400" y="378823"/>
            <a:ext cx="7685315" cy="6479177"/>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38704325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026365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260676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0242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202682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245792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957042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521395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530560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872875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733709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526675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686800" y="609600"/>
            <a:ext cx="25908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914400" y="609600"/>
            <a:ext cx="75692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6576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914400" y="609600"/>
            <a:ext cx="10363200" cy="54864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p:cNvSpPr>
            <a:spLocks noGrp="1"/>
          </p:cNvSpPr>
          <p:nvPr>
            <p:ph type="dt" sz="half" idx="10"/>
          </p:nvPr>
        </p:nvSpPr>
        <p:spPr>
          <a:xfrm>
            <a:off x="914400" y="6248400"/>
            <a:ext cx="2540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4165600" y="6248400"/>
            <a:ext cx="3860800" cy="457200"/>
          </a:xfrm>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5" name="Pladsholder til diasnummer 4"/>
          <p:cNvSpPr>
            <a:spLocks noGrp="1"/>
          </p:cNvSpPr>
          <p:nvPr>
            <p:ph type="sldNum" sz="quarter" idx="12"/>
          </p:nvPr>
        </p:nvSpPr>
        <p:spPr>
          <a:xfrm>
            <a:off x="8737600" y="6248400"/>
            <a:ext cx="2540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64543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a-DK"/>
              <a:t>Klik for at redigere i masteren</a:t>
            </a:r>
          </a:p>
        </p:txBody>
      </p:sp>
      <p:sp>
        <p:nvSpPr>
          <p:cNvPr id="3" name="Pladsholder til tabel 2"/>
          <p:cNvSpPr>
            <a:spLocks noGrp="1"/>
          </p:cNvSpPr>
          <p:nvPr>
            <p:ph type="tbl" idx="1"/>
          </p:nvPr>
        </p:nvSpPr>
        <p:spPr>
          <a:xfrm>
            <a:off x="914400" y="1981200"/>
            <a:ext cx="10363200" cy="4114800"/>
          </a:xfrm>
        </p:spPr>
        <p:txBody>
          <a:bodyPr/>
          <a:lstStyle/>
          <a:p>
            <a:endParaRPr lang="da-DK"/>
          </a:p>
        </p:txBody>
      </p:sp>
      <p:sp>
        <p:nvSpPr>
          <p:cNvPr id="4" name="Pladsholder til dato 3"/>
          <p:cNvSpPr>
            <a:spLocks noGrp="1"/>
          </p:cNvSpPr>
          <p:nvPr>
            <p:ph type="dt" sz="half" idx="10"/>
          </p:nvPr>
        </p:nvSpPr>
        <p:spPr>
          <a:xfrm>
            <a:off x="914400" y="6248400"/>
            <a:ext cx="2540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4165600" y="6248400"/>
            <a:ext cx="3860800" cy="457200"/>
          </a:xfrm>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a:xfrm>
            <a:off x="8737600" y="6248400"/>
            <a:ext cx="2540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94608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20200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61919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50979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53298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solidFill>
                  <a:schemeClr val="bg1"/>
                </a:solidFill>
              </a:defRPr>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44418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da-DK" dirty="0"/>
              <a:t>Lena Højgård Isager </a:t>
            </a:r>
            <a:r>
              <a:rPr lang="da-DK" dirty="0" err="1"/>
              <a:t>www.pkf.name</a:t>
            </a:r>
            <a:endParaRPr lang="da-DK" dirty="0"/>
          </a:p>
        </p:txBody>
      </p:sp>
      <p:pic>
        <p:nvPicPr>
          <p:cNvPr id="8" name="Billed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577493" y="6291853"/>
            <a:ext cx="2004907" cy="429623"/>
          </a:xfrm>
          <a:prstGeom prst="rect">
            <a:avLst/>
          </a:prstGeom>
        </p:spPr>
      </p:pic>
    </p:spTree>
    <p:extLst>
      <p:ext uri="{BB962C8B-B14F-4D97-AF65-F5344CB8AC3E}">
        <p14:creationId xmlns:p14="http://schemas.microsoft.com/office/powerpoint/2010/main" val="2418670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2" r:id="rId13"/>
  </p:sldLayoutIdLst>
  <p:hf sldNum="0" hd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FFFFFF"/>
                </a:solidFill>
              </a:defRPr>
            </a:lvl1pPr>
          </a:lstStyle>
          <a:p>
            <a:endParaRPr lang="da-DK">
              <a:latin typeface="Calibri"/>
            </a:endParaRPr>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FFFFFF"/>
                </a:solidFill>
              </a:defRPr>
            </a:lvl1pPr>
          </a:lstStyle>
          <a:p>
            <a:r>
              <a:rPr lang="da-DK">
                <a:latin typeface="Calibri"/>
              </a:rPr>
              <a:t>Lena Højgård Isager www.pkf.name</a:t>
            </a:r>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58506" y="243536"/>
            <a:ext cx="1250949"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547186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14400" y="378823"/>
            <a:ext cx="10363200" cy="1600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914400" y="1979024"/>
            <a:ext cx="10363200" cy="487897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15983780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sldNum="0" hdr="0" dt="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914400" y="6248400"/>
            <a:ext cx="2540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da-DK">
              <a:solidFill>
                <a:srgbClr val="000000"/>
              </a:solidFill>
            </a:endParaRPr>
          </a:p>
        </p:txBody>
      </p:sp>
      <p:sp>
        <p:nvSpPr>
          <p:cNvPr id="334853" name="Rectangle 5"/>
          <p:cNvSpPr>
            <a:spLocks noGrp="1" noChangeArrowheads="1"/>
          </p:cNvSpPr>
          <p:nvPr>
            <p:ph type="ftr" sz="quarter" idx="3"/>
          </p:nvPr>
        </p:nvSpPr>
        <p:spPr bwMode="auto">
          <a:xfrm>
            <a:off x="4165600" y="6248400"/>
            <a:ext cx="3860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r>
              <a:rPr lang="da-DK">
                <a:solidFill>
                  <a:srgbClr val="000000"/>
                </a:solidFill>
              </a:rPr>
              <a:t>Lena Højgård Isager www.pkf.name</a:t>
            </a:r>
          </a:p>
        </p:txBody>
      </p:sp>
      <p:sp>
        <p:nvSpPr>
          <p:cNvPr id="334854" name="Rectangle 6"/>
          <p:cNvSpPr>
            <a:spLocks noGrp="1" noChangeArrowheads="1"/>
          </p:cNvSpPr>
          <p:nvPr>
            <p:ph type="sldNum" sz="quarter" idx="4"/>
          </p:nvPr>
        </p:nvSpPr>
        <p:spPr bwMode="auto">
          <a:xfrm>
            <a:off x="8737600" y="6248400"/>
            <a:ext cx="2540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800213EB-9975-134C-8707-14EB34506FB1}" type="slidenum">
              <a:rPr lang="da-DK" smtClean="0">
                <a:solidFill>
                  <a:srgbClr val="000000"/>
                </a:solidFill>
              </a:rPr>
              <a:pPr eaLnBrk="0" fontAlgn="base" hangingPunct="0">
                <a:spcBef>
                  <a:spcPct val="0"/>
                </a:spcBef>
                <a:spcAft>
                  <a:spcPct val="0"/>
                </a:spcAft>
              </a:pPr>
              <a:t>‹nr.›</a:t>
            </a:fld>
            <a:endParaRPr lang="da-DK">
              <a:solidFill>
                <a:srgbClr val="000000"/>
              </a:solidFill>
            </a:endParaRPr>
          </a:p>
        </p:txBody>
      </p:sp>
    </p:spTree>
    <p:extLst>
      <p:ext uri="{BB962C8B-B14F-4D97-AF65-F5344CB8AC3E}">
        <p14:creationId xmlns:p14="http://schemas.microsoft.com/office/powerpoint/2010/main" val="375037219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dt="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7" Type="http://schemas.openxmlformats.org/officeDocument/2006/relationships/hyperlink" Target="http://compassionforvoices.com/" TargetMode="External"/><Relationship Id="rId2" Type="http://schemas.openxmlformats.org/officeDocument/2006/relationships/hyperlink" Target="https://compassionatemind.co.uk/" TargetMode="External"/><Relationship Id="rId1" Type="http://schemas.openxmlformats.org/officeDocument/2006/relationships/slideLayout" Target="../slideLayouts/slideLayout8.xml"/><Relationship Id="rId6" Type="http://schemas.openxmlformats.org/officeDocument/2006/relationships/hyperlink" Target="http://www.mindfulselfcompassion.org/meditations_downloads.php" TargetMode="External"/><Relationship Id="rId5" Type="http://schemas.openxmlformats.org/officeDocument/2006/relationships/hyperlink" Target="http://www.self-compassion.org/guided-self-compassion-meditations-mp3.html" TargetMode="External"/><Relationship Id="rId4" Type="http://schemas.openxmlformats.org/officeDocument/2006/relationships/hyperlink" Target="https://compassionatemind.co.uk/individuals/audio-for-individuals"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hyperlink" Target="http://compassionforvoices.com/videos/compassion-for-voices-film"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0.tif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BC2063C-1CF6-B64A-A66E-8675CCC25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57" y="-1669311"/>
            <a:ext cx="13552967" cy="10164725"/>
          </a:xfrm>
          <a:prstGeom prst="rect">
            <a:avLst/>
          </a:prstGeom>
        </p:spPr>
      </p:pic>
      <p:sp>
        <p:nvSpPr>
          <p:cNvPr id="2" name="Titel 1"/>
          <p:cNvSpPr>
            <a:spLocks noGrp="1"/>
          </p:cNvSpPr>
          <p:nvPr>
            <p:ph type="ctrTitle"/>
          </p:nvPr>
        </p:nvSpPr>
        <p:spPr>
          <a:xfrm>
            <a:off x="1139011" y="254061"/>
            <a:ext cx="10367629" cy="2510404"/>
          </a:xfrm>
        </p:spPr>
        <p:txBody>
          <a:bodyPr>
            <a:normAutofit fontScale="90000"/>
          </a:bodyPr>
          <a:lstStyle/>
          <a:p>
            <a:br>
              <a:rPr lang="da-DK" b="1" dirty="0">
                <a:solidFill>
                  <a:schemeClr val="bg1"/>
                </a:solidFill>
              </a:rPr>
            </a:br>
            <a:r>
              <a:rPr lang="da-DK" sz="7300" b="1" dirty="0" err="1">
                <a:solidFill>
                  <a:schemeClr val="bg1"/>
                </a:solidFill>
              </a:rPr>
              <a:t>Compassionfokuseret</a:t>
            </a:r>
            <a:r>
              <a:rPr lang="da-DK" sz="7300" b="1" dirty="0">
                <a:solidFill>
                  <a:schemeClr val="bg1"/>
                </a:solidFill>
              </a:rPr>
              <a:t> terapi</a:t>
            </a:r>
            <a:br>
              <a:rPr lang="da-DK" sz="2000" b="1" dirty="0">
                <a:solidFill>
                  <a:schemeClr val="bg1"/>
                </a:solidFill>
              </a:rPr>
            </a:br>
            <a:r>
              <a:rPr lang="da-DK" sz="2800" dirty="0"/>
              <a:t>3 dages basiskursus </a:t>
            </a:r>
          </a:p>
        </p:txBody>
      </p:sp>
      <p:sp>
        <p:nvSpPr>
          <p:cNvPr id="3" name="Undertitel 2"/>
          <p:cNvSpPr>
            <a:spLocks noGrp="1"/>
          </p:cNvSpPr>
          <p:nvPr>
            <p:ph type="subTitle" idx="1"/>
          </p:nvPr>
        </p:nvSpPr>
        <p:spPr>
          <a:xfrm>
            <a:off x="3122426" y="3922406"/>
            <a:ext cx="6400800" cy="1752600"/>
          </a:xfrm>
        </p:spPr>
        <p:txBody>
          <a:bodyPr/>
          <a:lstStyle/>
          <a:p>
            <a:r>
              <a:rPr lang="da-DK" dirty="0">
                <a:solidFill>
                  <a:srgbClr val="FFFFFF"/>
                </a:solidFill>
              </a:rPr>
              <a:t>Ved psykolog Lena Højgård Isager</a:t>
            </a:r>
          </a:p>
          <a:p>
            <a:r>
              <a:rPr lang="da-DK" dirty="0">
                <a:solidFill>
                  <a:srgbClr val="FFFFFF"/>
                </a:solidFill>
              </a:rPr>
              <a:t>Psykologhuset Kognitivt Fokus</a:t>
            </a:r>
          </a:p>
          <a:p>
            <a:r>
              <a:rPr lang="da-DK" dirty="0" err="1">
                <a:solidFill>
                  <a:srgbClr val="FFFFFF"/>
                </a:solidFill>
              </a:rPr>
              <a:t>www.pkf.name</a:t>
            </a:r>
            <a:endParaRPr lang="da-DK" dirty="0">
              <a:solidFill>
                <a:srgbClr val="FFFFFF"/>
              </a:solidFill>
            </a:endParaRPr>
          </a:p>
          <a:p>
            <a:endParaRPr lang="da-DK" dirty="0">
              <a:solidFill>
                <a:srgbClr val="FFFFFF"/>
              </a:solidFill>
            </a:endParaRPr>
          </a:p>
        </p:txBody>
      </p:sp>
    </p:spTree>
    <p:extLst>
      <p:ext uri="{BB962C8B-B14F-4D97-AF65-F5344CB8AC3E}">
        <p14:creationId xmlns:p14="http://schemas.microsoft.com/office/powerpoint/2010/main" val="201001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209800" y="607423"/>
            <a:ext cx="7772400" cy="1143000"/>
          </a:xfrm>
        </p:spPr>
        <p:txBody>
          <a:bodyPr vert="horz" lIns="91440" tIns="45720" rIns="96382" bIns="45720" rtlCol="0" anchor="ctr">
            <a:normAutofit/>
          </a:bodyPr>
          <a:lstStyle/>
          <a:p>
            <a:pPr marL="35899">
              <a:defRPr/>
            </a:pPr>
            <a:r>
              <a:rPr lang="en-US" sz="3000" dirty="0" err="1">
                <a:solidFill>
                  <a:srgbClr val="F8E950"/>
                </a:solidFill>
              </a:rPr>
              <a:t>Hvorfor</a:t>
            </a:r>
            <a:r>
              <a:rPr lang="en-US" sz="3000" dirty="0">
                <a:solidFill>
                  <a:srgbClr val="F8E950"/>
                </a:solidFill>
              </a:rPr>
              <a:t> </a:t>
            </a:r>
            <a:r>
              <a:rPr lang="en-US" sz="3000" dirty="0" err="1">
                <a:solidFill>
                  <a:srgbClr val="F8E950"/>
                </a:solidFill>
              </a:rPr>
              <a:t>fokus</a:t>
            </a:r>
            <a:r>
              <a:rPr lang="en-US" sz="3000" dirty="0">
                <a:solidFill>
                  <a:srgbClr val="F8E950"/>
                </a:solidFill>
              </a:rPr>
              <a:t> </a:t>
            </a:r>
            <a:r>
              <a:rPr lang="en-US" sz="3000" dirty="0" err="1">
                <a:solidFill>
                  <a:srgbClr val="F8E950"/>
                </a:solidFill>
              </a:rPr>
              <a:t>på</a:t>
            </a:r>
            <a:r>
              <a:rPr lang="en-US" sz="3000" dirty="0">
                <a:solidFill>
                  <a:srgbClr val="F8E950"/>
                </a:solidFill>
              </a:rPr>
              <a:t> compassion </a:t>
            </a:r>
            <a:r>
              <a:rPr lang="en-US" sz="3000" dirty="0" err="1">
                <a:solidFill>
                  <a:srgbClr val="F8E950"/>
                </a:solidFill>
              </a:rPr>
              <a:t>i</a:t>
            </a:r>
            <a:r>
              <a:rPr lang="en-US" sz="3000" dirty="0">
                <a:solidFill>
                  <a:srgbClr val="F8E950"/>
                </a:solidFill>
              </a:rPr>
              <a:t> </a:t>
            </a:r>
            <a:r>
              <a:rPr lang="en-US" sz="3000" dirty="0" err="1">
                <a:solidFill>
                  <a:srgbClr val="F8E950"/>
                </a:solidFill>
              </a:rPr>
              <a:t>terapi</a:t>
            </a:r>
            <a:r>
              <a:rPr lang="en-US" sz="3000" dirty="0">
                <a:solidFill>
                  <a:srgbClr val="F8E950"/>
                </a:solidFill>
              </a:rPr>
              <a:t>? </a:t>
            </a:r>
          </a:p>
        </p:txBody>
      </p:sp>
      <p:sp>
        <p:nvSpPr>
          <p:cNvPr id="16386" name="Rectangle 2"/>
          <p:cNvSpPr>
            <a:spLocks noGrp="1" noChangeArrowheads="1"/>
          </p:cNvSpPr>
          <p:nvPr>
            <p:ph idx="1"/>
          </p:nvPr>
        </p:nvSpPr>
        <p:spPr>
          <a:xfrm>
            <a:off x="2209800" y="2561752"/>
            <a:ext cx="7772400" cy="4114800"/>
          </a:xfrm>
        </p:spPr>
        <p:txBody>
          <a:bodyPr vert="horz" lIns="91440" tIns="45720" rIns="96382" bIns="45720" rtlCol="0">
            <a:normAutofit/>
          </a:bodyPr>
          <a:lstStyle/>
          <a:p>
            <a:pPr eaLnBrk="1" hangingPunct="1">
              <a:lnSpc>
                <a:spcPct val="90000"/>
              </a:lnSpc>
              <a:spcBef>
                <a:spcPct val="0"/>
              </a:spcBef>
              <a:buClr>
                <a:srgbClr val="FF6600"/>
              </a:buClr>
              <a:defRPr/>
            </a:pPr>
            <a:r>
              <a:rPr lang="en-US" sz="2400" dirty="0" err="1">
                <a:solidFill>
                  <a:srgbClr val="FFFFFF"/>
                </a:solidFill>
              </a:rPr>
              <a:t>Skam</a:t>
            </a:r>
            <a:r>
              <a:rPr lang="en-US" sz="2400" dirty="0">
                <a:solidFill>
                  <a:srgbClr val="FFFFFF"/>
                </a:solidFill>
              </a:rPr>
              <a:t> </a:t>
            </a:r>
            <a:r>
              <a:rPr lang="en-US" sz="2400" dirty="0" err="1">
                <a:solidFill>
                  <a:srgbClr val="FFFFFF"/>
                </a:solidFill>
              </a:rPr>
              <a:t>og</a:t>
            </a:r>
            <a:r>
              <a:rPr lang="en-US" sz="2400" dirty="0">
                <a:solidFill>
                  <a:srgbClr val="FFFFFF"/>
                </a:solidFill>
              </a:rPr>
              <a:t> </a:t>
            </a:r>
            <a:r>
              <a:rPr lang="en-US" sz="2400" dirty="0" err="1">
                <a:solidFill>
                  <a:srgbClr val="FFFFFF"/>
                </a:solidFill>
              </a:rPr>
              <a:t>skyld</a:t>
            </a:r>
            <a:r>
              <a:rPr lang="en-US" sz="2400" dirty="0">
                <a:solidFill>
                  <a:srgbClr val="FFFFFF"/>
                </a:solidFill>
              </a:rPr>
              <a:t> </a:t>
            </a:r>
            <a:r>
              <a:rPr lang="en-US" sz="2400" dirty="0" err="1">
                <a:solidFill>
                  <a:srgbClr val="FFFFFF"/>
                </a:solidFill>
              </a:rPr>
              <a:t>som</a:t>
            </a:r>
            <a:r>
              <a:rPr lang="en-US" sz="2400" dirty="0">
                <a:solidFill>
                  <a:srgbClr val="FFFFFF"/>
                </a:solidFill>
              </a:rPr>
              <a:t> </a:t>
            </a:r>
            <a:r>
              <a:rPr lang="en-US" sz="2400" dirty="0" err="1">
                <a:solidFill>
                  <a:srgbClr val="FFFFFF"/>
                </a:solidFill>
              </a:rPr>
              <a:t>blokering</a:t>
            </a:r>
            <a:r>
              <a:rPr lang="en-US" sz="2400" dirty="0">
                <a:solidFill>
                  <a:srgbClr val="FFFFFF"/>
                </a:solidFill>
              </a:rPr>
              <a:t> </a:t>
            </a:r>
            <a:r>
              <a:rPr lang="en-US" sz="2400" dirty="0" err="1">
                <a:solidFill>
                  <a:srgbClr val="FFFFFF"/>
                </a:solidFill>
              </a:rPr>
              <a:t>i</a:t>
            </a:r>
            <a:r>
              <a:rPr lang="en-US" sz="2400" dirty="0">
                <a:solidFill>
                  <a:srgbClr val="FFFFFF"/>
                </a:solidFill>
              </a:rPr>
              <a:t> den </a:t>
            </a:r>
            <a:r>
              <a:rPr lang="en-US" sz="2400" dirty="0" err="1">
                <a:solidFill>
                  <a:srgbClr val="FFFFFF"/>
                </a:solidFill>
              </a:rPr>
              <a:t>terapeutiske</a:t>
            </a:r>
            <a:r>
              <a:rPr lang="en-US" sz="2400" dirty="0">
                <a:solidFill>
                  <a:srgbClr val="FFFFFF"/>
                </a:solidFill>
              </a:rPr>
              <a:t> </a:t>
            </a:r>
            <a:r>
              <a:rPr lang="en-US" sz="2400" dirty="0" err="1">
                <a:solidFill>
                  <a:srgbClr val="FFFFFF"/>
                </a:solidFill>
              </a:rPr>
              <a:t>proces</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a:p>
            <a:pPr>
              <a:lnSpc>
                <a:spcPct val="90000"/>
              </a:lnSpc>
              <a:spcBef>
                <a:spcPts val="364"/>
              </a:spcBef>
              <a:buClr>
                <a:srgbClr val="FF6600"/>
              </a:buClr>
              <a:defRPr/>
            </a:pPr>
            <a:r>
              <a:rPr lang="en-US" sz="2400" dirty="0" err="1">
                <a:solidFill>
                  <a:srgbClr val="FFFFFF"/>
                </a:solidFill>
              </a:rPr>
              <a:t>Skam</a:t>
            </a:r>
            <a:r>
              <a:rPr lang="en-US" sz="2400" dirty="0">
                <a:solidFill>
                  <a:srgbClr val="FFFFFF"/>
                </a:solidFill>
              </a:rPr>
              <a:t> </a:t>
            </a:r>
            <a:r>
              <a:rPr lang="en-US" sz="2400" dirty="0" err="1">
                <a:solidFill>
                  <a:srgbClr val="FFFFFF"/>
                </a:solidFill>
              </a:rPr>
              <a:t>kan</a:t>
            </a:r>
            <a:r>
              <a:rPr lang="en-US" sz="2400" dirty="0">
                <a:solidFill>
                  <a:srgbClr val="FFFFFF"/>
                </a:solidFill>
              </a:rPr>
              <a:t> </a:t>
            </a:r>
            <a:r>
              <a:rPr lang="en-US" sz="2400" dirty="0" err="1">
                <a:solidFill>
                  <a:srgbClr val="FFFFFF"/>
                </a:solidFill>
              </a:rPr>
              <a:t>blokere</a:t>
            </a:r>
            <a:r>
              <a:rPr lang="en-US" sz="2400" dirty="0">
                <a:solidFill>
                  <a:srgbClr val="FFFFFF"/>
                </a:solidFill>
              </a:rPr>
              <a:t> for </a:t>
            </a:r>
            <a:r>
              <a:rPr lang="en-US" sz="2400" dirty="0" err="1">
                <a:solidFill>
                  <a:srgbClr val="FFFFFF"/>
                </a:solidFill>
              </a:rPr>
              <a:t>en</a:t>
            </a:r>
            <a:r>
              <a:rPr lang="en-US" sz="2400" dirty="0">
                <a:solidFill>
                  <a:srgbClr val="FFFFFF"/>
                </a:solidFill>
              </a:rPr>
              <a:t> </a:t>
            </a:r>
            <a:r>
              <a:rPr lang="en-US" sz="2400" dirty="0" err="1">
                <a:solidFill>
                  <a:srgbClr val="FFFFFF"/>
                </a:solidFill>
              </a:rPr>
              <a:t>følelsesmæssig</a:t>
            </a:r>
            <a:r>
              <a:rPr lang="en-US" sz="2400" dirty="0">
                <a:solidFill>
                  <a:srgbClr val="FFFFFF"/>
                </a:solidFill>
              </a:rPr>
              <a:t> </a:t>
            </a:r>
            <a:r>
              <a:rPr lang="en-US" sz="2400" dirty="0" err="1">
                <a:solidFill>
                  <a:srgbClr val="FFFFFF"/>
                </a:solidFill>
              </a:rPr>
              <a:t>erkendelse</a:t>
            </a:r>
            <a:r>
              <a:rPr lang="en-US" sz="2400" dirty="0">
                <a:solidFill>
                  <a:srgbClr val="FFFFFF"/>
                </a:solidFill>
              </a:rPr>
              <a:t>. </a:t>
            </a:r>
            <a:r>
              <a:rPr lang="en-US" sz="2400" dirty="0" err="1">
                <a:solidFill>
                  <a:srgbClr val="FFFFFF"/>
                </a:solidFill>
              </a:rPr>
              <a:t>Klienten</a:t>
            </a:r>
            <a:r>
              <a:rPr lang="en-US" sz="2400" dirty="0">
                <a:solidFill>
                  <a:srgbClr val="FFFFFF"/>
                </a:solidFill>
              </a:rPr>
              <a:t>  </a:t>
            </a:r>
            <a:r>
              <a:rPr lang="en-US" sz="2400" dirty="0" err="1">
                <a:solidFill>
                  <a:srgbClr val="FFFFFF"/>
                </a:solidFill>
              </a:rPr>
              <a:t>godt</a:t>
            </a:r>
            <a:r>
              <a:rPr lang="en-US" sz="2400" dirty="0">
                <a:solidFill>
                  <a:srgbClr val="FFFFFF"/>
                </a:solidFill>
              </a:rPr>
              <a:t> </a:t>
            </a:r>
            <a:r>
              <a:rPr lang="en-US" sz="2400" dirty="0" err="1">
                <a:solidFill>
                  <a:srgbClr val="FFFFFF"/>
                </a:solidFill>
              </a:rPr>
              <a:t>kan</a:t>
            </a:r>
            <a:r>
              <a:rPr lang="en-US" sz="2400" dirty="0">
                <a:solidFill>
                  <a:srgbClr val="FFFFFF"/>
                </a:solidFill>
              </a:rPr>
              <a:t> se </a:t>
            </a:r>
            <a:r>
              <a:rPr lang="en-US" sz="2400" dirty="0" err="1">
                <a:solidFill>
                  <a:srgbClr val="FFFFFF"/>
                </a:solidFill>
              </a:rPr>
              <a:t>pointen</a:t>
            </a:r>
            <a:r>
              <a:rPr lang="en-US" sz="2400" dirty="0">
                <a:solidFill>
                  <a:srgbClr val="FFFFFF"/>
                </a:solidFill>
              </a:rPr>
              <a:t>, men </a:t>
            </a:r>
            <a:r>
              <a:rPr lang="en-US" sz="2400" dirty="0" err="1">
                <a:solidFill>
                  <a:srgbClr val="FFFFFF"/>
                </a:solidFill>
              </a:rPr>
              <a:t>ikke</a:t>
            </a:r>
            <a:r>
              <a:rPr lang="en-US" sz="2400" dirty="0">
                <a:solidFill>
                  <a:srgbClr val="FFFFFF"/>
                </a:solidFill>
              </a:rPr>
              <a:t> </a:t>
            </a:r>
            <a:r>
              <a:rPr lang="en-US" sz="2400" dirty="0" err="1">
                <a:solidFill>
                  <a:srgbClr val="FFFFFF"/>
                </a:solidFill>
              </a:rPr>
              <a:t>mærke</a:t>
            </a:r>
            <a:r>
              <a:rPr lang="en-US" sz="2400" dirty="0">
                <a:solidFill>
                  <a:srgbClr val="FFFFFF"/>
                </a:solidFill>
              </a:rPr>
              <a:t>, at </a:t>
            </a:r>
            <a:r>
              <a:rPr lang="en-US" sz="2400" dirty="0" err="1">
                <a:solidFill>
                  <a:srgbClr val="FFFFFF"/>
                </a:solidFill>
              </a:rPr>
              <a:t>det</a:t>
            </a:r>
            <a:r>
              <a:rPr lang="en-US" sz="2400" dirty="0">
                <a:solidFill>
                  <a:srgbClr val="FFFFFF"/>
                </a:solidFill>
              </a:rPr>
              <a:t> </a:t>
            </a:r>
            <a:r>
              <a:rPr lang="en-US" sz="2400" dirty="0" err="1">
                <a:solidFill>
                  <a:srgbClr val="FFFFFF"/>
                </a:solidFill>
              </a:rPr>
              <a:t>gør</a:t>
            </a:r>
            <a:r>
              <a:rPr lang="en-US" sz="2400" dirty="0">
                <a:solidFill>
                  <a:srgbClr val="FFFFFF"/>
                </a:solidFill>
              </a:rPr>
              <a:t> </a:t>
            </a:r>
            <a:r>
              <a:rPr lang="en-US" sz="2400" dirty="0" err="1">
                <a:solidFill>
                  <a:srgbClr val="FFFFFF"/>
                </a:solidFill>
              </a:rPr>
              <a:t>nogen</a:t>
            </a:r>
            <a:r>
              <a:rPr lang="en-US" sz="2400" dirty="0">
                <a:solidFill>
                  <a:srgbClr val="FFFFFF"/>
                </a:solidFill>
              </a:rPr>
              <a:t> </a:t>
            </a:r>
            <a:r>
              <a:rPr lang="en-US" sz="2400" dirty="0" err="1">
                <a:solidFill>
                  <a:srgbClr val="FFFFFF"/>
                </a:solidFill>
              </a:rPr>
              <a:t>forskel</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143254891"/>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graphicFrame>
        <p:nvGraphicFramePr>
          <p:cNvPr id="6" name="Tabel 5"/>
          <p:cNvGraphicFramePr>
            <a:graphicFrameLocks noGrp="1"/>
          </p:cNvGraphicFramePr>
          <p:nvPr>
            <p:extLst>
              <p:ext uri="{D42A27DB-BD31-4B8C-83A1-F6EECF244321}">
                <p14:modId xmlns:p14="http://schemas.microsoft.com/office/powerpoint/2010/main" val="1376091088"/>
              </p:ext>
            </p:extLst>
          </p:nvPr>
        </p:nvGraphicFramePr>
        <p:xfrm>
          <a:off x="817581" y="523709"/>
          <a:ext cx="10682344" cy="5517863"/>
        </p:xfrm>
        <a:graphic>
          <a:graphicData uri="http://schemas.openxmlformats.org/drawingml/2006/table">
            <a:tbl>
              <a:tblPr firstRow="1" bandRow="1">
                <a:tableStyleId>{2D5ABB26-0587-4C30-8999-92F81FD0307C}</a:tableStyleId>
              </a:tblPr>
              <a:tblGrid>
                <a:gridCol w="2670586">
                  <a:extLst>
                    <a:ext uri="{9D8B030D-6E8A-4147-A177-3AD203B41FA5}">
                      <a16:colId xmlns:a16="http://schemas.microsoft.com/office/drawing/2014/main" val="20000"/>
                    </a:ext>
                  </a:extLst>
                </a:gridCol>
                <a:gridCol w="2670586">
                  <a:extLst>
                    <a:ext uri="{9D8B030D-6E8A-4147-A177-3AD203B41FA5}">
                      <a16:colId xmlns:a16="http://schemas.microsoft.com/office/drawing/2014/main" val="20001"/>
                    </a:ext>
                  </a:extLst>
                </a:gridCol>
                <a:gridCol w="2670586">
                  <a:extLst>
                    <a:ext uri="{9D8B030D-6E8A-4147-A177-3AD203B41FA5}">
                      <a16:colId xmlns:a16="http://schemas.microsoft.com/office/drawing/2014/main" val="20002"/>
                    </a:ext>
                  </a:extLst>
                </a:gridCol>
                <a:gridCol w="2670586">
                  <a:extLst>
                    <a:ext uri="{9D8B030D-6E8A-4147-A177-3AD203B41FA5}">
                      <a16:colId xmlns:a16="http://schemas.microsoft.com/office/drawing/2014/main" val="3921543248"/>
                    </a:ext>
                  </a:extLst>
                </a:gridCol>
              </a:tblGrid>
              <a:tr h="1190861">
                <a:tc gridSpan="4">
                  <a:txBody>
                    <a:bodyPr/>
                    <a:lstStyle/>
                    <a:p>
                      <a:pPr algn="ctr"/>
                      <a:r>
                        <a:rPr lang="da-DK" sz="3200" b="1" dirty="0">
                          <a:solidFill>
                            <a:schemeClr val="accent4"/>
                          </a:solidFill>
                        </a:rPr>
                        <a:t>Funktionsanalyse</a:t>
                      </a:r>
                      <a:r>
                        <a:rPr lang="da-DK" sz="3200" b="1" baseline="0" dirty="0">
                          <a:solidFill>
                            <a:schemeClr val="accent4"/>
                          </a:solidFill>
                        </a:rPr>
                        <a:t> af kritisk selv</a:t>
                      </a:r>
                      <a:endParaRPr lang="da-DK" sz="3200" b="1"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0"/>
                  </a:ext>
                </a:extLst>
              </a:tr>
              <a:tr h="1349641">
                <a:tc gridSpan="4">
                  <a:txBody>
                    <a:bodyPr/>
                    <a:lstStyle/>
                    <a:p>
                      <a:r>
                        <a:rPr lang="da-DK" sz="1400" baseline="0" dirty="0">
                          <a:solidFill>
                            <a:schemeClr val="tx1"/>
                          </a:solidFill>
                        </a:rPr>
                        <a:t>Hvad er din største frygt, hvis du giver slip på din skam baserede selvkritik?</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1"/>
                  </a:ext>
                </a:extLst>
              </a:tr>
              <a:tr h="1627720">
                <a:tc>
                  <a:txBody>
                    <a:bodyPr/>
                    <a:lstStyle/>
                    <a:p>
                      <a:r>
                        <a:rPr lang="da-DK" sz="1400" dirty="0">
                          <a:solidFill>
                            <a:schemeClr val="tx1"/>
                          </a:solidFill>
                        </a:rPr>
                        <a:t>Hvordan ser din kritiker ud?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a-DK" sz="1400" dirty="0">
                          <a:solidFill>
                            <a:schemeClr val="tx1"/>
                          </a:solidFill>
                        </a:rPr>
                        <a:t>Hvad siger den til dig?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a-DK" sz="1400" dirty="0">
                          <a:solidFill>
                            <a:schemeClr val="tx1"/>
                          </a:solidFill>
                        </a:rPr>
                        <a:t>Hvordan føler den over for dig?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a-DK" sz="1400" dirty="0">
                          <a:solidFill>
                            <a:schemeClr val="tx1"/>
                          </a:solidFill>
                        </a:rPr>
                        <a:t>Hvad har den lyst til at gøre ved dig?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49641">
                <a:tc gridSpan="4">
                  <a:txBody>
                    <a:bodyPr/>
                    <a:lstStyle/>
                    <a:p>
                      <a:r>
                        <a:rPr lang="da-DK" sz="1400" dirty="0">
                          <a:solidFill>
                            <a:schemeClr val="tx1"/>
                          </a:solidFill>
                        </a:rPr>
                        <a:t>Hvordan har jeg det nu og hvilke tanker har jeg om</a:t>
                      </a:r>
                      <a:r>
                        <a:rPr lang="da-DK" sz="1400" baseline="0" dirty="0">
                          <a:solidFill>
                            <a:schemeClr val="tx1"/>
                          </a:solidFill>
                        </a:rPr>
                        <a:t> mig selv?</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309689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pPr defTabSz="457200"/>
            <a:r>
              <a:rPr lang="da-DK">
                <a:solidFill>
                  <a:prstClr val="white"/>
                </a:solidFill>
                <a:latin typeface="Calibri"/>
              </a:rPr>
              <a:t>Lena Højgård Isager www.pkf.name</a:t>
            </a:r>
          </a:p>
        </p:txBody>
      </p:sp>
      <p:graphicFrame>
        <p:nvGraphicFramePr>
          <p:cNvPr id="3" name="Tabel 2"/>
          <p:cNvGraphicFramePr>
            <a:graphicFrameLocks noGrp="1"/>
          </p:cNvGraphicFramePr>
          <p:nvPr>
            <p:extLst>
              <p:ext uri="{D42A27DB-BD31-4B8C-83A1-F6EECF244321}">
                <p14:modId xmlns:p14="http://schemas.microsoft.com/office/powerpoint/2010/main" val="814645419"/>
              </p:ext>
            </p:extLst>
          </p:nvPr>
        </p:nvGraphicFramePr>
        <p:xfrm>
          <a:off x="359923" y="947058"/>
          <a:ext cx="11376000" cy="5078187"/>
        </p:xfrm>
        <a:graphic>
          <a:graphicData uri="http://schemas.openxmlformats.org/drawingml/2006/table">
            <a:tbl>
              <a:tblPr firstRow="1" bandRow="1">
                <a:tableStyleId>{2D5ABB26-0587-4C30-8999-92F81FD0307C}</a:tableStyleId>
              </a:tblPr>
              <a:tblGrid>
                <a:gridCol w="2844000">
                  <a:extLst>
                    <a:ext uri="{9D8B030D-6E8A-4147-A177-3AD203B41FA5}">
                      <a16:colId xmlns:a16="http://schemas.microsoft.com/office/drawing/2014/main" val="20000"/>
                    </a:ext>
                  </a:extLst>
                </a:gridCol>
                <a:gridCol w="2844000">
                  <a:extLst>
                    <a:ext uri="{9D8B030D-6E8A-4147-A177-3AD203B41FA5}">
                      <a16:colId xmlns:a16="http://schemas.microsoft.com/office/drawing/2014/main" val="20001"/>
                    </a:ext>
                  </a:extLst>
                </a:gridCol>
                <a:gridCol w="2844000">
                  <a:extLst>
                    <a:ext uri="{9D8B030D-6E8A-4147-A177-3AD203B41FA5}">
                      <a16:colId xmlns:a16="http://schemas.microsoft.com/office/drawing/2014/main" val="20002"/>
                    </a:ext>
                  </a:extLst>
                </a:gridCol>
                <a:gridCol w="2844000">
                  <a:extLst>
                    <a:ext uri="{9D8B030D-6E8A-4147-A177-3AD203B41FA5}">
                      <a16:colId xmlns:a16="http://schemas.microsoft.com/office/drawing/2014/main" val="1218006450"/>
                    </a:ext>
                  </a:extLst>
                </a:gridCol>
              </a:tblGrid>
              <a:tr h="1154133">
                <a:tc gridSpan="4">
                  <a:txBody>
                    <a:bodyPr/>
                    <a:lstStyle/>
                    <a:p>
                      <a:pPr algn="ctr"/>
                      <a:r>
                        <a:rPr lang="da-DK" sz="3200" b="1" dirty="0">
                          <a:solidFill>
                            <a:srgbClr val="00B050"/>
                          </a:solidFill>
                        </a:rPr>
                        <a:t>Compassion-selv/ compassion-figur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0"/>
                  </a:ext>
                </a:extLst>
              </a:tr>
              <a:tr h="1308018">
                <a:tc gridSpan="4">
                  <a:txBody>
                    <a:bodyPr/>
                    <a:lstStyle/>
                    <a:p>
                      <a:r>
                        <a:rPr lang="da-DK" sz="1400" dirty="0">
                          <a:solidFill>
                            <a:schemeClr val="tx1"/>
                          </a:solidFill>
                        </a:rPr>
                        <a:t> Hvad er compassion-figurens største ønske for dig?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1"/>
                  </a:ext>
                </a:extLst>
              </a:tr>
              <a:tr h="1308018">
                <a:tc>
                  <a:txBody>
                    <a:bodyPr/>
                    <a:lstStyle/>
                    <a:p>
                      <a:r>
                        <a:rPr lang="da-DK" sz="1400" dirty="0">
                          <a:solidFill>
                            <a:schemeClr val="tx1"/>
                          </a:solidFill>
                        </a:rPr>
                        <a:t>Hvordan ser compassion-figuren ud?</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a-DK" sz="1400" dirty="0">
                          <a:solidFill>
                            <a:schemeClr val="tx1"/>
                          </a:solidFill>
                        </a:rPr>
                        <a:t>Hvad siger den til dig?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a-DK" sz="1400" dirty="0">
                          <a:solidFill>
                            <a:schemeClr val="tx1"/>
                          </a:solidFill>
                        </a:rPr>
                        <a:t>Hvordan føler den for dig?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a-DK" sz="1400" dirty="0">
                          <a:solidFill>
                            <a:schemeClr val="tx1"/>
                          </a:solidFill>
                        </a:rPr>
                        <a:t>Hvad ønsker den at gøre ved dig?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08018">
                <a:tc gridSpan="4">
                  <a:txBody>
                    <a:bodyPr/>
                    <a:lstStyle/>
                    <a:p>
                      <a:r>
                        <a:rPr lang="da-DK" sz="1400" dirty="0">
                          <a:solidFill>
                            <a:schemeClr val="tx1"/>
                          </a:solidFill>
                        </a:rPr>
                        <a:t>Hvordan har jeg det nu og hvilke tanker har jeg om</a:t>
                      </a:r>
                      <a:r>
                        <a:rPr lang="da-DK" sz="1400" baseline="0" dirty="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67987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a:solidFill>
                  <a:srgbClr val="F8E950"/>
                </a:solidFill>
              </a:rPr>
              <a:t>Giv compassion til din kritiker</a:t>
            </a: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43408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3311" y="274638"/>
            <a:ext cx="10262680" cy="1143000"/>
          </a:xfrm>
        </p:spPr>
        <p:txBody>
          <a:bodyPr>
            <a:normAutofit fontScale="90000"/>
          </a:bodyPr>
          <a:lstStyle/>
          <a:p>
            <a:r>
              <a:rPr lang="da-DK" sz="4000" dirty="0">
                <a:solidFill>
                  <a:srgbClr val="F8E950"/>
                </a:solidFill>
              </a:rPr>
              <a:t>Arbejde med at give compassion til den indre kritiker</a:t>
            </a:r>
            <a:br>
              <a:rPr lang="da-DK" dirty="0">
                <a:solidFill>
                  <a:srgbClr val="FFFFFF"/>
                </a:solidFill>
              </a:rPr>
            </a:br>
            <a:r>
              <a:rPr lang="da-DK" sz="1400" dirty="0">
                <a:solidFill>
                  <a:srgbClr val="FFFFFF"/>
                </a:solidFill>
              </a:rPr>
              <a:t>Med brug af stole eller som visualisering</a:t>
            </a:r>
            <a:endParaRPr lang="da-DK" dirty="0">
              <a:solidFill>
                <a:srgbClr val="FFFFFF"/>
              </a:solidFill>
            </a:endParaRPr>
          </a:p>
        </p:txBody>
      </p:sp>
      <p:sp>
        <p:nvSpPr>
          <p:cNvPr id="3" name="Pladsholder til indhold 2"/>
          <p:cNvSpPr>
            <a:spLocks noGrp="1"/>
          </p:cNvSpPr>
          <p:nvPr>
            <p:ph idx="1"/>
          </p:nvPr>
        </p:nvSpPr>
        <p:spPr>
          <a:xfrm>
            <a:off x="1075765" y="1830388"/>
            <a:ext cx="9918550" cy="4525963"/>
          </a:xfrm>
        </p:spPr>
        <p:txBody>
          <a:bodyPr>
            <a:normAutofit fontScale="40000" lnSpcReduction="20000"/>
          </a:bodyPr>
          <a:lstStyle/>
          <a:p>
            <a:pPr marL="0" indent="0">
              <a:buNone/>
            </a:pPr>
            <a:r>
              <a:rPr lang="da-DK" dirty="0">
                <a:solidFill>
                  <a:srgbClr val="FFFFFF"/>
                </a:solidFill>
              </a:rPr>
              <a:t>Når der er opnået en fornemmelse af kontakt med dit compassion-selv, så brug lidt tid på bare at have compassion for kritiske selv. Forestil dig, at det sidder i stolen overfor dig.</a:t>
            </a:r>
          </a:p>
          <a:p>
            <a:pPr marL="0" indent="0">
              <a:buNone/>
            </a:pPr>
            <a:r>
              <a:rPr lang="da-DK" dirty="0">
                <a:solidFill>
                  <a:srgbClr val="FFFFFF"/>
                </a:solidFill>
              </a:rPr>
              <a:t>Hvis du begynder at blive trukket over i kritiske selvs følelser, så bryd kontakten og sæt fokus på det compassion-selv igen, indtil kontakten med det er der igen</a:t>
            </a:r>
          </a:p>
          <a:p>
            <a:pPr marL="0" indent="0">
              <a:buNone/>
            </a:pPr>
            <a:r>
              <a:rPr lang="da-DK" dirty="0">
                <a:solidFill>
                  <a:srgbClr val="FFFFFF"/>
                </a:solidFill>
              </a:rPr>
              <a:t>Undersøg hvad der dukker op, når du møder kritisk selv med compassion</a:t>
            </a:r>
          </a:p>
          <a:p>
            <a:pPr marL="0" indent="0">
              <a:buNone/>
            </a:pPr>
            <a:r>
              <a:rPr lang="da-DK" dirty="0">
                <a:solidFill>
                  <a:srgbClr val="FFFFFF"/>
                </a:solidFill>
              </a:rPr>
              <a:t>Prøv som dit compassion-selv til at tænke over: ”Hvad er det virkelig, der er forstyrrende / truende for det kritiske selv? Hvad er der bag den vrede facade? Hvad er det, det kritiske selv frygter? Hvor stammer denne frygt fra? ”</a:t>
            </a:r>
          </a:p>
          <a:p>
            <a:pPr marL="0" indent="0">
              <a:buNone/>
            </a:pPr>
            <a:r>
              <a:rPr lang="da-DK" dirty="0">
                <a:solidFill>
                  <a:srgbClr val="FFFFFF"/>
                </a:solidFill>
              </a:rPr>
              <a:t>Sådan at kritisk selv bliver anerkendt for at prøve at håndtere noget, der føles truende. At kritisk selvs intention er at få dig i sikkerhed.</a:t>
            </a:r>
          </a:p>
          <a:p>
            <a:pPr marL="0" indent="0">
              <a:buNone/>
            </a:pPr>
            <a:endParaRPr lang="da-DK" dirty="0">
              <a:solidFill>
                <a:srgbClr val="FFFFFF"/>
              </a:solidFill>
            </a:endParaRPr>
          </a:p>
          <a:p>
            <a:pPr marL="0" indent="0">
              <a:buNone/>
            </a:pPr>
            <a:r>
              <a:rPr lang="da-DK" dirty="0">
                <a:solidFill>
                  <a:srgbClr val="FFFFFF"/>
                </a:solidFill>
              </a:rPr>
              <a:t>Hvad har dit compassion-selv lyst til at sige til eller gøre for det kritiske selv?</a:t>
            </a:r>
          </a:p>
          <a:p>
            <a:pPr marL="0" indent="0">
              <a:buNone/>
            </a:pPr>
            <a:r>
              <a:rPr lang="da-DK" dirty="0">
                <a:solidFill>
                  <a:srgbClr val="FFFFFF"/>
                </a:solidFill>
              </a:rPr>
              <a:t>Forestil dig at dit compassion-selv får talt kritisk selv til ro. Bare giv dig tid til at finde ud af, hvad der skal til. Måske skal du bruge styrke og mod, til at vise kritisk selv, at du med dit compassion-selv kan håndtere situationen på en bedre og mere vis måde.</a:t>
            </a:r>
          </a:p>
          <a:p>
            <a:pPr marL="0" indent="0">
              <a:buNone/>
            </a:pPr>
            <a:r>
              <a:rPr lang="da-DK" dirty="0">
                <a:solidFill>
                  <a:srgbClr val="FFFFFF"/>
                </a:solidFill>
              </a:rPr>
              <a:t>Forestil dig at det kritiske selv er helet, ikke længere truet.</a:t>
            </a:r>
          </a:p>
          <a:p>
            <a:pPr marL="0" indent="0">
              <a:buNone/>
            </a:pPr>
            <a:r>
              <a:rPr lang="da-DK" dirty="0">
                <a:solidFill>
                  <a:srgbClr val="FFFFFF"/>
                </a:solidFill>
              </a:rPr>
              <a:t>Hvordan vil det  kritiske selv så føle?</a:t>
            </a:r>
          </a:p>
          <a:p>
            <a:pPr marL="0" indent="0">
              <a:buNone/>
            </a:pPr>
            <a:r>
              <a:rPr lang="da-DK" dirty="0">
                <a:solidFill>
                  <a:srgbClr val="FFFFFF"/>
                </a:solidFill>
              </a:rPr>
              <a:t>Hvordan vil det hjælpe?</a:t>
            </a:r>
          </a:p>
          <a:p>
            <a:pPr marL="0" indent="0">
              <a:buNone/>
            </a:pPr>
            <a:r>
              <a:rPr lang="da-DK" dirty="0">
                <a:solidFill>
                  <a:srgbClr val="FFFFFF"/>
                </a:solidFill>
              </a:rPr>
              <a:t>Forestil dig, hvad der sker, hvis kritisk selv får al den compassion, det har brug for. Forestil dig, at truslen lægger sig for den.</a:t>
            </a:r>
          </a:p>
          <a:p>
            <a:pPr marL="0" indent="0">
              <a:buNone/>
            </a:pPr>
            <a:endParaRPr lang="da-DK" dirty="0">
              <a:solidFill>
                <a:srgbClr val="FFFFFF"/>
              </a:solidFill>
            </a:endParaRPr>
          </a:p>
          <a:p>
            <a:pPr marL="0" indent="0">
              <a:buNone/>
            </a:pPr>
            <a:r>
              <a:rPr lang="da-DK" dirty="0">
                <a:solidFill>
                  <a:srgbClr val="FFFFFF"/>
                </a:solidFill>
              </a:rPr>
              <a:t>Giv slip på kritisk selv og vend tilbage til dit compassion-selv, dit eget beroligende åndedræt, og dit milde ansigtsudtryk og det lille smil.</a:t>
            </a:r>
          </a:p>
          <a:p>
            <a:endParaRPr lang="da-DK" dirty="0">
              <a:solidFill>
                <a:srgbClr val="FFFFFF"/>
              </a:solidFill>
            </a:endParaRPr>
          </a:p>
          <a:p>
            <a:endParaRPr lang="da-DK" dirty="0">
              <a:solidFill>
                <a:srgbClr val="FFFFFF"/>
              </a:solidFill>
            </a:endParaRPr>
          </a:p>
          <a:p>
            <a:pPr marL="0" inden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086261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Forestillinger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552700" y="254726"/>
            <a:ext cx="70866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a:solidFill>
                  <a:srgbClr val="000000"/>
                </a:solidFill>
                <a:latin typeface="Calibri"/>
                <a:ea typeface="ＭＳ Ｐゴシック" charset="0"/>
                <a:cs typeface="Calibri"/>
                <a:sym typeface="Comic Sans MS" charset="0"/>
              </a:rPr>
              <a:t>Situation:</a:t>
            </a:r>
          </a:p>
        </p:txBody>
      </p:sp>
      <p:sp>
        <p:nvSpPr>
          <p:cNvPr id="2" name="Eksplosion 1 1"/>
          <p:cNvSpPr/>
          <p:nvPr/>
        </p:nvSpPr>
        <p:spPr bwMode="auto">
          <a:xfrm>
            <a:off x="4807556" y="2664211"/>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a:solidFill>
                  <a:srgbClr val="000000"/>
                </a:solidFill>
                <a:latin typeface="Calibri"/>
                <a:ea typeface="ＭＳ Ｐゴシック" charset="0"/>
                <a:cs typeface="Calibri"/>
                <a:sym typeface="Comic Sans MS" charset="0"/>
              </a:rPr>
              <a:t>Trussel</a:t>
            </a:r>
          </a:p>
        </p:txBody>
      </p:sp>
      <p:sp>
        <p:nvSpPr>
          <p:cNvPr id="3" name="Tekstfelt 2"/>
          <p:cNvSpPr txBox="1"/>
          <p:nvPr/>
        </p:nvSpPr>
        <p:spPr>
          <a:xfrm>
            <a:off x="8047906" y="6460757"/>
            <a:ext cx="2495495" cy="246221"/>
          </a:xfrm>
          <a:prstGeom prst="rect">
            <a:avLst/>
          </a:prstGeom>
          <a:noFill/>
        </p:spPr>
        <p:txBody>
          <a:bodyPr wrap="none" rtlCol="0">
            <a:spAutoFit/>
          </a:bodyPr>
          <a:lstStyle/>
          <a:p>
            <a:pPr defTabSz="457200"/>
            <a:r>
              <a:rPr lang="da-DK" sz="1000">
                <a:solidFill>
                  <a:srgbClr val="000000"/>
                </a:solidFill>
                <a:latin typeface="Calibri"/>
                <a:ea typeface="ヒラギノ明朝 ProN W3"/>
                <a:cs typeface="Calibri"/>
              </a:rPr>
              <a:t>( Inspireret af Paul Gilbert 2010/Lena Isager)</a:t>
            </a:r>
          </a:p>
        </p:txBody>
      </p:sp>
    </p:spTree>
    <p:extLst>
      <p:ext uri="{BB962C8B-B14F-4D97-AF65-F5344CB8AC3E}">
        <p14:creationId xmlns:p14="http://schemas.microsoft.com/office/powerpoint/2010/main" val="339254608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var i  fokus for din 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var opmærksomheden?</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havde du lyst til at gøre i situationen?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var du motiveret til?</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At komme væk, gå i kamp eller stivnede du?</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havde du det?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mærkede du i kroppen?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var din vejrtrækning?</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Havde du nogle 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Dukkede der erindringer op om andre situationer, der mindede om denne?</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barndomsminder fra lign. situationer?)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Adfærd</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handlinger foretog du dig i situaionen?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Ydre adfærd?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Indre adfærd?( Fx. ruminerede eller bekymrede sig)</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Reflekteren</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tanker gik igennem hovedet på dig?</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tænkte du om dig selv?</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tænkte du om andre?</a:t>
            </a: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073189" y="557503"/>
            <a:ext cx="8752284" cy="34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a:solidFill>
                  <a:srgbClr val="000000"/>
                </a:solidFill>
                <a:latin typeface="Calibri"/>
                <a:ea typeface="ＭＳ Ｐゴシック" charset="0"/>
                <a:cs typeface="Calibri"/>
                <a:sym typeface="Comic Sans MS" charset="0"/>
              </a:rPr>
              <a:t>Situation: Beskriv kort hændelsesforløbet, hvor, hvornår  og hvem</a:t>
            </a:r>
          </a:p>
        </p:txBody>
      </p:sp>
      <p:sp>
        <p:nvSpPr>
          <p:cNvPr id="2" name="Eksplosion 1 1"/>
          <p:cNvSpPr/>
          <p:nvPr/>
        </p:nvSpPr>
        <p:spPr bwMode="auto">
          <a:xfrm>
            <a:off x="4827066" y="2664211"/>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a:solidFill>
                  <a:srgbClr val="000000"/>
                </a:solidFill>
                <a:latin typeface="Calibri"/>
                <a:ea typeface="ＭＳ Ｐゴシック" charset="0"/>
                <a:cs typeface="Calibri"/>
                <a:sym typeface="Comic Sans MS" charset="0"/>
              </a:rPr>
              <a:t>Trussel</a:t>
            </a:r>
          </a:p>
        </p:txBody>
      </p:sp>
      <p:sp>
        <p:nvSpPr>
          <p:cNvPr id="3" name="Tekstfelt 2"/>
          <p:cNvSpPr txBox="1"/>
          <p:nvPr/>
        </p:nvSpPr>
        <p:spPr>
          <a:xfrm>
            <a:off x="4198471" y="43962"/>
            <a:ext cx="3019438" cy="800219"/>
          </a:xfrm>
          <a:prstGeom prst="rect">
            <a:avLst/>
          </a:prstGeom>
          <a:noFill/>
        </p:spPr>
        <p:txBody>
          <a:bodyPr wrap="square" rtlCol="0">
            <a:spAutoFit/>
          </a:bodyPr>
          <a:lstStyle/>
          <a:p>
            <a:pPr algn="ctr" defTabSz="457200"/>
            <a:r>
              <a:rPr lang="da-DK" sz="2800" b="1">
                <a:solidFill>
                  <a:srgbClr val="000000"/>
                </a:solidFill>
                <a:latin typeface="Calibri"/>
                <a:ea typeface="ＭＳ Ｐゴシック" charset="0"/>
                <a:cs typeface="Calibri"/>
                <a:sym typeface="Comic Sans MS" charset="0"/>
              </a:rPr>
              <a:t>Spørgeguide:</a:t>
            </a:r>
          </a:p>
          <a:p>
            <a:pPr algn="ctr" defTabSz="457200"/>
            <a:endParaRPr lang="da-DK">
              <a:solidFill>
                <a:srgbClr val="000000"/>
              </a:solidFill>
              <a:latin typeface="Comic Sans MS"/>
              <a:ea typeface="ヒラギノ明朝 ProN W3"/>
            </a:endParaRPr>
          </a:p>
        </p:txBody>
      </p:sp>
    </p:spTree>
    <p:extLst>
      <p:ext uri="{BB962C8B-B14F-4D97-AF65-F5344CB8AC3E}">
        <p14:creationId xmlns:p14="http://schemas.microsoft.com/office/powerpoint/2010/main" val="320070744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Plenumøvelse</a:t>
            </a:r>
          </a:p>
        </p:txBody>
      </p:sp>
      <p:pic>
        <p:nvPicPr>
          <p:cNvPr id="4" name="Pladsholder til indhold 3"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6" name="Pladsholder til sidefod 5"/>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4631082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solidFill>
                  <a:srgbClr val="F8E950"/>
                </a:solidFill>
              </a:rPr>
              <a:t>Gruppearbejde i par</a:t>
            </a:r>
            <a:br>
              <a:rPr lang="da-DK" dirty="0">
                <a:solidFill>
                  <a:srgbClr val="F8E950"/>
                </a:solidFill>
              </a:rPr>
            </a:br>
            <a:r>
              <a:rPr lang="da-DK" sz="2700" dirty="0">
                <a:solidFill>
                  <a:srgbClr val="FFFFFF"/>
                </a:solidFill>
              </a:rPr>
              <a:t>(2 X 30 min.)</a:t>
            </a: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a:solidFill>
                  <a:srgbClr val="FFFFFF"/>
                </a:solidFill>
              </a:rPr>
              <a:t>Udfyld en edderkop ud fra en af jeres situationer. Vælg hvem der er på og hvem der interviewer.</a:t>
            </a:r>
          </a:p>
          <a:p>
            <a:pPr marL="0" indent="0">
              <a:buNone/>
            </a:pPr>
            <a:r>
              <a:rPr lang="da-DK" dirty="0">
                <a:solidFill>
                  <a:srgbClr val="FFFFFF"/>
                </a:solidFill>
              </a:rPr>
              <a:t>Brug spørgsmålene til støtte til at komme ind i alle cirklerne.</a:t>
            </a:r>
          </a:p>
          <a:p>
            <a:pPr lvl="1"/>
            <a:endParaRPr lang="da-DK" dirty="0">
              <a:solidFill>
                <a:srgbClr val="FFFFFF"/>
              </a:solidFill>
            </a:endParaRPr>
          </a:p>
          <a:p>
            <a:pPr lvl="1"/>
            <a:r>
              <a:rPr lang="da-DK" dirty="0">
                <a:solidFill>
                  <a:srgbClr val="FFFFFF"/>
                </a:solidFill>
              </a:rPr>
              <a:t>Tanker</a:t>
            </a:r>
          </a:p>
          <a:p>
            <a:pPr lvl="1"/>
            <a:r>
              <a:rPr lang="da-DK" dirty="0">
                <a:solidFill>
                  <a:srgbClr val="FFFFFF"/>
                </a:solidFill>
              </a:rPr>
              <a:t>Adfærd</a:t>
            </a:r>
          </a:p>
          <a:p>
            <a:pPr lvl="1"/>
            <a:r>
              <a:rPr lang="da-DK" dirty="0">
                <a:solidFill>
                  <a:srgbClr val="FFFFFF"/>
                </a:solidFill>
              </a:rPr>
              <a:t>Følelser og kropslige fornemmelser</a:t>
            </a:r>
          </a:p>
          <a:p>
            <a:pPr lvl="1"/>
            <a:r>
              <a:rPr lang="da-DK" dirty="0">
                <a:solidFill>
                  <a:srgbClr val="FFFFFF"/>
                </a:solidFill>
              </a:rPr>
              <a:t>Hvad du får lyst til at gøre - motivation</a:t>
            </a:r>
          </a:p>
          <a:p>
            <a:pPr lvl="1"/>
            <a:r>
              <a:rPr lang="da-DK" dirty="0">
                <a:solidFill>
                  <a:srgbClr val="FFFFFF"/>
                </a:solidFill>
              </a:rPr>
              <a:t>Forestillinger / fantasier</a:t>
            </a:r>
          </a:p>
          <a:p>
            <a:pPr lvl="1"/>
            <a:r>
              <a:rPr lang="da-DK" dirty="0">
                <a:solidFill>
                  <a:srgbClr val="FFFFFF"/>
                </a:solidFill>
              </a:rPr>
              <a:t>Opmærksomhed</a:t>
            </a:r>
          </a:p>
          <a:p>
            <a:pPr lvl="1"/>
            <a:endParaRPr lang="da-DK"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856047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Brug af compassion-selv</a:t>
            </a:r>
          </a:p>
        </p:txBody>
      </p:sp>
      <p:sp>
        <p:nvSpPr>
          <p:cNvPr id="3" name="Pladsholder til indhold 2"/>
          <p:cNvSpPr>
            <a:spLocks noGrp="1"/>
          </p:cNvSpPr>
          <p:nvPr>
            <p:ph idx="1"/>
          </p:nvPr>
        </p:nvSpPr>
        <p:spPr/>
        <p:txBody>
          <a:bodyPr>
            <a:normAutofit fontScale="77500" lnSpcReduction="20000"/>
          </a:bodyPr>
          <a:lstStyle/>
          <a:p>
            <a:r>
              <a:rPr lang="da-DK" dirty="0">
                <a:solidFill>
                  <a:srgbClr val="FFFFFF"/>
                </a:solidFill>
              </a:rPr>
              <a:t>Find nu tilbage til den bedste compassion udgave af dig. Se om du virkelig kan mærke engagement, varme, styrke og mod, forståelse og indlevelse og visdom.</a:t>
            </a:r>
          </a:p>
          <a:p>
            <a:r>
              <a:rPr lang="da-DK" dirty="0">
                <a:solidFill>
                  <a:srgbClr val="FFFFFF"/>
                </a:solidFill>
              </a:rPr>
              <a:t>Brug nu dit compassion-selv til at se, hvordan du gerne ville reagere i den type situation, du arbejdede med før</a:t>
            </a:r>
          </a:p>
          <a:p>
            <a:endParaRPr lang="da-DK" dirty="0">
              <a:solidFill>
                <a:srgbClr val="FFFFFF"/>
              </a:solidFill>
            </a:endParaRPr>
          </a:p>
          <a:p>
            <a:r>
              <a:rPr lang="da-DK" dirty="0">
                <a:solidFill>
                  <a:srgbClr val="FFFFFF"/>
                </a:solidFill>
              </a:rPr>
              <a:t>Hvad ville din intention være, hvis du var motiveret af compassion?</a:t>
            </a:r>
          </a:p>
          <a:p>
            <a:r>
              <a:rPr lang="da-DK" dirty="0">
                <a:solidFill>
                  <a:srgbClr val="FFFFFF"/>
                </a:solidFill>
              </a:rPr>
              <a:t>Hvad ville det være hjælpsomt at tænke?</a:t>
            </a:r>
          </a:p>
          <a:p>
            <a:r>
              <a:rPr lang="da-DK" dirty="0">
                <a:solidFill>
                  <a:srgbClr val="FFFFFF"/>
                </a:solidFill>
              </a:rPr>
              <a:t>Hvilken adfærd ville hjælpe dig?</a:t>
            </a:r>
          </a:p>
          <a:p>
            <a:r>
              <a:rPr lang="da-DK" dirty="0">
                <a:solidFill>
                  <a:srgbClr val="FFFFFF"/>
                </a:solidFill>
              </a:rPr>
              <a:t>Hvilke følelser og kropslige fornemmelser tror du, så du ville have?</a:t>
            </a:r>
          </a:p>
          <a:p>
            <a:r>
              <a:rPr lang="da-DK" dirty="0">
                <a:solidFill>
                  <a:srgbClr val="FFFFFF"/>
                </a:solidFill>
              </a:rPr>
              <a:t>Hvilke erindringer eller forestillinger kunne være hjælpsomme?</a:t>
            </a:r>
          </a:p>
          <a:p>
            <a:r>
              <a:rPr lang="da-DK" dirty="0">
                <a:solidFill>
                  <a:srgbClr val="FFFFFF"/>
                </a:solidFill>
              </a:rPr>
              <a:t>Hvad ville så være i fokus for din opmærksomhed?</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4915219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Plenumøvelse</a:t>
            </a:r>
          </a:p>
        </p:txBody>
      </p:sp>
      <p:pic>
        <p:nvPicPr>
          <p:cNvPr id="5" name="Pladsholder til indhold 4"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7" name="Pladsholder til sidefod 6"/>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667041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Hvad er compassion?</a:t>
            </a:r>
          </a:p>
        </p:txBody>
      </p:sp>
      <p:sp>
        <p:nvSpPr>
          <p:cNvPr id="3" name="Pladsholder til indhold 2"/>
          <p:cNvSpPr>
            <a:spLocks noGrp="1"/>
          </p:cNvSpPr>
          <p:nvPr>
            <p:ph idx="1"/>
          </p:nvPr>
        </p:nvSpPr>
        <p:spPr/>
        <p:txBody>
          <a:bodyPr>
            <a:normAutofit fontScale="92500" lnSpcReduction="20000"/>
          </a:bodyPr>
          <a:lstStyle/>
          <a:p>
            <a:r>
              <a:rPr lang="da-DK" sz="2600" dirty="0">
                <a:solidFill>
                  <a:schemeClr val="bg1"/>
                </a:solidFill>
              </a:rPr>
              <a:t>Videnskabelige undersøgelser viser, at den vigtigste kerne i compassion er styrke, og ikke som de fleste tror – venlighed</a:t>
            </a:r>
          </a:p>
          <a:p>
            <a:endParaRPr lang="da-DK" sz="2600" dirty="0">
              <a:solidFill>
                <a:schemeClr val="bg1"/>
              </a:solidFill>
            </a:endParaRPr>
          </a:p>
          <a:p>
            <a:r>
              <a:rPr lang="da-DK" sz="2600" dirty="0">
                <a:solidFill>
                  <a:schemeClr val="bg1"/>
                </a:solidFill>
              </a:rPr>
              <a:t>Modet til at have compassion ligger i villigheden til at se på arten af og årsagerne til lidelse, både vores egen, andres og menneskehedens</a:t>
            </a:r>
            <a:endParaRPr lang="da-DK" sz="2600" dirty="0"/>
          </a:p>
          <a:p>
            <a:endParaRPr lang="da-DK" sz="2600" dirty="0">
              <a:solidFill>
                <a:schemeClr val="bg1"/>
              </a:solidFill>
            </a:endParaRPr>
          </a:p>
          <a:p>
            <a:r>
              <a:rPr lang="da-DK" sz="2600" dirty="0">
                <a:solidFill>
                  <a:schemeClr val="bg1"/>
                </a:solidFill>
              </a:rPr>
              <a:t>Udfordringen er, at opnå den visdom vi har brug for til at kunne håndtere årsagerne til lidelsen hos os selv og andre</a:t>
            </a:r>
          </a:p>
          <a:p>
            <a:endParaRPr lang="da-DK" sz="2600" dirty="0">
              <a:solidFill>
                <a:schemeClr val="bg1"/>
              </a:solidFill>
            </a:endParaRPr>
          </a:p>
          <a:p>
            <a:r>
              <a:rPr lang="da-DK" sz="2600" dirty="0">
                <a:solidFill>
                  <a:schemeClr val="bg1"/>
                </a:solidFill>
              </a:rPr>
              <a:t>Compassion er en af de mest betydningsfulde måder at vise styrke og mod på, som menneskeheden kender </a:t>
            </a:r>
          </a:p>
          <a:p>
            <a:pPr marL="0" indent="0">
              <a:buNone/>
            </a:pPr>
            <a:r>
              <a:rPr lang="da-DK" sz="2600" dirty="0">
                <a:solidFill>
                  <a:schemeClr val="bg1"/>
                </a:solidFill>
              </a:rPr>
              <a:t>     Det er vanskeligt, kraftfuldt, smitsomt og indflydelsesrigt </a:t>
            </a:r>
            <a:endParaRPr lang="da-DK" sz="2600" dirty="0"/>
          </a:p>
          <a:p>
            <a:pPr marL="0" indent="0">
              <a:buNone/>
            </a:pPr>
            <a:r>
              <a:rPr lang="da-DK" sz="2600" dirty="0"/>
              <a:t>     Compassion</a:t>
            </a:r>
            <a:r>
              <a:rPr lang="da-DK" sz="2600" dirty="0">
                <a:solidFill>
                  <a:schemeClr val="bg1"/>
                </a:solidFill>
              </a:rPr>
              <a:t> er en </a:t>
            </a:r>
            <a:r>
              <a:rPr lang="da-DK" sz="2600" dirty="0"/>
              <a:t>universelt kendt </a:t>
            </a:r>
            <a:r>
              <a:rPr lang="da-DK" sz="2600" dirty="0">
                <a:solidFill>
                  <a:schemeClr val="bg1"/>
                </a:solidFill>
              </a:rPr>
              <a:t>motivation med potentiale til at ændre verden</a:t>
            </a:r>
          </a:p>
          <a:p>
            <a:endParaRPr lang="da-DK" dirty="0">
              <a:solidFill>
                <a:schemeClr val="bg1"/>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Tekstfelt 7"/>
          <p:cNvSpPr txBox="1"/>
          <p:nvPr/>
        </p:nvSpPr>
        <p:spPr>
          <a:xfrm>
            <a:off x="6843430" y="5933480"/>
            <a:ext cx="2917594" cy="307777"/>
          </a:xfrm>
          <a:prstGeom prst="rect">
            <a:avLst/>
          </a:prstGeom>
          <a:noFill/>
        </p:spPr>
        <p:txBody>
          <a:bodyPr wrap="none" rtlCol="0">
            <a:spAutoFit/>
          </a:bodyPr>
          <a:lstStyle/>
          <a:p>
            <a:pPr defTabSz="457200"/>
            <a:r>
              <a:rPr lang="da-DK" sz="1400" dirty="0">
                <a:solidFill>
                  <a:prstClr val="white"/>
                </a:solidFill>
                <a:latin typeface="Calibri"/>
              </a:rPr>
              <a:t>Fra </a:t>
            </a:r>
            <a:r>
              <a:rPr lang="da-DK" sz="1400" dirty="0" err="1">
                <a:solidFill>
                  <a:prstClr val="white"/>
                </a:solidFill>
                <a:latin typeface="Calibri"/>
              </a:rPr>
              <a:t>https</a:t>
            </a:r>
            <a:r>
              <a:rPr lang="da-DK" sz="1400" dirty="0">
                <a:solidFill>
                  <a:prstClr val="white"/>
                </a:solidFill>
                <a:latin typeface="Calibri"/>
              </a:rPr>
              <a:t>://</a:t>
            </a:r>
            <a:r>
              <a:rPr lang="da-DK" sz="1400" dirty="0" err="1">
                <a:solidFill>
                  <a:prstClr val="white"/>
                </a:solidFill>
                <a:latin typeface="Calibri"/>
              </a:rPr>
              <a:t>compassionatemind.co.uk</a:t>
            </a:r>
            <a:endParaRPr lang="da-DK" sz="1400" dirty="0">
              <a:solidFill>
                <a:prstClr val="white"/>
              </a:solidFill>
              <a:latin typeface="Calibri"/>
            </a:endParaRPr>
          </a:p>
        </p:txBody>
      </p:sp>
    </p:spTree>
    <p:extLst>
      <p:ext uri="{BB962C8B-B14F-4D97-AF65-F5344CB8AC3E}">
        <p14:creationId xmlns:p14="http://schemas.microsoft.com/office/powerpoint/2010/main" val="16835706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ville så være i fokus for din 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opmærksomheden så være?</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ville du være optaget af, hvis du kunne bevare medfølelsen og roen  i situationen?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Ville du have lyst til at bevare relationen?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du så have haft det?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kroppen så være?</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nogle positive erindringer fra lign. situationer?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tidligere haft gode oplevelser med den/ de andre?</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Adfærd</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handlinger kunne du have foretaget dig?</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Ydre handlinger? </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Indre handlinger? ( fx. talt til 10 eller trukket vejret)</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err="1">
                <a:solidFill>
                  <a:srgbClr val="000000"/>
                </a:solidFill>
                <a:latin typeface="Calibri"/>
                <a:ea typeface="ＭＳ Ｐゴシック" charset="0"/>
                <a:cs typeface="Calibri"/>
                <a:sym typeface="Comic Sans MS" charset="0"/>
              </a:rPr>
              <a:t>Reflekteren</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Hvis du havde haft medfølelse og været optaget af at bevare relationen, hvad ville du så have tænkt?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dig selv?</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andre?</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situationen?</a:t>
            </a: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073189" y="557503"/>
            <a:ext cx="8752284" cy="34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a:solidFill>
                  <a:srgbClr val="000000"/>
                </a:solidFill>
                <a:latin typeface="Calibri"/>
                <a:ea typeface="ＭＳ Ｐゴシック" charset="0"/>
                <a:cs typeface="Calibri"/>
                <a:sym typeface="Comic Sans MS" charset="0"/>
              </a:rPr>
              <a:t>Situation: Beskriv kort hændelsesforløbet, hvor, hvornår  og hvem</a:t>
            </a:r>
          </a:p>
        </p:txBody>
      </p:sp>
      <p:sp>
        <p:nvSpPr>
          <p:cNvPr id="3" name="Tekstfelt 2"/>
          <p:cNvSpPr txBox="1"/>
          <p:nvPr/>
        </p:nvSpPr>
        <p:spPr>
          <a:xfrm>
            <a:off x="4198471" y="43962"/>
            <a:ext cx="3019438" cy="800219"/>
          </a:xfrm>
          <a:prstGeom prst="rect">
            <a:avLst/>
          </a:prstGeom>
          <a:noFill/>
        </p:spPr>
        <p:txBody>
          <a:bodyPr wrap="square" rtlCol="0">
            <a:spAutoFit/>
          </a:bodyPr>
          <a:lstStyle/>
          <a:p>
            <a:pPr algn="ctr" defTabSz="457200"/>
            <a:r>
              <a:rPr lang="da-DK" sz="2800" b="1">
                <a:solidFill>
                  <a:srgbClr val="000000"/>
                </a:solidFill>
                <a:latin typeface="Calibri"/>
                <a:ea typeface="ＭＳ Ｐゴシック" charset="0"/>
                <a:cs typeface="Calibri"/>
                <a:sym typeface="Comic Sans MS" charset="0"/>
              </a:rPr>
              <a:t>Spørgeguide:</a:t>
            </a:r>
          </a:p>
          <a:p>
            <a:pPr algn="ctr" defTabSz="457200"/>
            <a:endParaRPr lang="da-DK">
              <a:solidFill>
                <a:srgbClr val="000000"/>
              </a:solidFill>
              <a:latin typeface="Comic Sans MS"/>
              <a:ea typeface="ヒラギノ明朝 ProN W3"/>
              <a:cs typeface="ヒラギノ明朝 ProN W3"/>
            </a:endParaRPr>
          </a:p>
        </p:txBody>
      </p:sp>
      <p:sp>
        <p:nvSpPr>
          <p:cNvPr id="18" name="Oval 2"/>
          <p:cNvSpPr>
            <a:spLocks/>
          </p:cNvSpPr>
          <p:nvPr/>
        </p:nvSpPr>
        <p:spPr bwMode="auto">
          <a:xfrm>
            <a:off x="5061857" y="2847704"/>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da-DK" sz="2200" dirty="0">
                <a:solidFill>
                  <a:srgbClr val="000000"/>
                </a:solidFill>
                <a:latin typeface="Calibri"/>
                <a:ea typeface="ＭＳ Ｐゴシック" charset="0"/>
                <a:cs typeface="Calibri"/>
                <a:sym typeface="Comic Sans MS" charset="0"/>
              </a:rPr>
              <a:t>Compassion</a:t>
            </a:r>
          </a:p>
        </p:txBody>
      </p:sp>
    </p:spTree>
    <p:extLst>
      <p:ext uri="{BB962C8B-B14F-4D97-AF65-F5344CB8AC3E}">
        <p14:creationId xmlns:p14="http://schemas.microsoft.com/office/powerpoint/2010/main" val="282494391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Forestillinger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552700" y="254726"/>
            <a:ext cx="70866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a:solidFill>
                  <a:srgbClr val="000000"/>
                </a:solidFill>
                <a:latin typeface="Calibri"/>
                <a:ea typeface="ＭＳ Ｐゴシック" charset="0"/>
                <a:cs typeface="Calibri"/>
                <a:sym typeface="Comic Sans MS" charset="0"/>
              </a:rPr>
              <a:t>Situation:</a:t>
            </a:r>
          </a:p>
        </p:txBody>
      </p:sp>
      <p:sp>
        <p:nvSpPr>
          <p:cNvPr id="20" name="Oval 2"/>
          <p:cNvSpPr>
            <a:spLocks/>
          </p:cNvSpPr>
          <p:nvPr/>
        </p:nvSpPr>
        <p:spPr bwMode="auto">
          <a:xfrm>
            <a:off x="5061857" y="2847704"/>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en-US" sz="2200" dirty="0">
                <a:solidFill>
                  <a:srgbClr val="000000"/>
                </a:solidFill>
                <a:latin typeface="Calibri"/>
                <a:ea typeface="ＭＳ Ｐゴシック" charset="0"/>
                <a:cs typeface="Calibri"/>
                <a:sym typeface="Comic Sans MS" charset="0"/>
              </a:rPr>
              <a:t>Compassion</a:t>
            </a:r>
          </a:p>
        </p:txBody>
      </p:sp>
    </p:spTree>
    <p:extLst>
      <p:ext uri="{BB962C8B-B14F-4D97-AF65-F5344CB8AC3E}">
        <p14:creationId xmlns:p14="http://schemas.microsoft.com/office/powerpoint/2010/main" val="182604485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a:solidFill>
                  <a:srgbClr val="F8E950"/>
                </a:solidFill>
              </a:rPr>
              <a:t>Refleksioner og hjemmearbejde</a:t>
            </a:r>
          </a:p>
        </p:txBody>
      </p:sp>
      <p:sp>
        <p:nvSpPr>
          <p:cNvPr id="5" name="Pladsholder til indhold 4"/>
          <p:cNvSpPr>
            <a:spLocks noGrp="1"/>
          </p:cNvSpPr>
          <p:nvPr>
            <p:ph idx="1"/>
          </p:nvPr>
        </p:nvSpPr>
        <p:spPr/>
        <p:txBody>
          <a:bodyPr>
            <a:normAutofit fontScale="77500" lnSpcReduction="20000"/>
          </a:bodyPr>
          <a:lstStyle/>
          <a:p>
            <a:pPr marL="0" indent="0">
              <a:buNone/>
            </a:pPr>
            <a:r>
              <a:rPr lang="da-DK">
                <a:solidFill>
                  <a:srgbClr val="FFFFFF"/>
                </a:solidFill>
              </a:rPr>
              <a:t>Fælles: Hvad er de vigtigste pointer fra dagen?</a:t>
            </a:r>
          </a:p>
          <a:p>
            <a:endParaRPr lang="da-DK">
              <a:solidFill>
                <a:srgbClr val="FFFFFF"/>
              </a:solidFill>
            </a:endParaRPr>
          </a:p>
          <a:p>
            <a:pPr marL="0" indent="0">
              <a:buNone/>
            </a:pPr>
            <a:r>
              <a:rPr lang="da-DK">
                <a:solidFill>
                  <a:srgbClr val="FFFFFF"/>
                </a:solidFill>
              </a:rPr>
              <a:t>Parvis: Plan for implementering:</a:t>
            </a:r>
          </a:p>
          <a:p>
            <a:pPr marL="0" indent="0">
              <a:buNone/>
            </a:pPr>
            <a:r>
              <a:rPr lang="da-DK" sz="2000">
                <a:solidFill>
                  <a:srgbClr val="FFFFFF"/>
                </a:solidFill>
              </a:rPr>
              <a:t>Hvordan vil </a:t>
            </a:r>
            <a:r>
              <a:rPr lang="da-DK" sz="2000" b="1">
                <a:solidFill>
                  <a:srgbClr val="FFFFFF"/>
                </a:solidFill>
              </a:rPr>
              <a:t>I</a:t>
            </a:r>
            <a:r>
              <a:rPr lang="da-DK" sz="2000">
                <a:solidFill>
                  <a:srgbClr val="FFFFFF"/>
                </a:solidFill>
              </a:rPr>
              <a:t> arbejde videre med den medfølelsesfokuserede tilgang?</a:t>
            </a:r>
          </a:p>
          <a:p>
            <a:pPr marL="0" indent="0">
              <a:buNone/>
            </a:pPr>
            <a:endParaRPr lang="da-DK" sz="2000">
              <a:solidFill>
                <a:srgbClr val="FFFFFF"/>
              </a:solidFill>
            </a:endParaRPr>
          </a:p>
          <a:p>
            <a:r>
              <a:rPr lang="da-DK" sz="2300">
                <a:solidFill>
                  <a:srgbClr val="FFFFFF"/>
                </a:solidFill>
              </a:rPr>
              <a:t>Med hinanden			Hvordan holde fast – hvilke møder kan understøtte?</a:t>
            </a:r>
          </a:p>
          <a:p>
            <a:pPr marL="0" indent="0">
              <a:buNone/>
            </a:pPr>
            <a:r>
              <a:rPr lang="da-DK" sz="2300">
                <a:solidFill>
                  <a:srgbClr val="FFFFFF"/>
                </a:solidFill>
              </a:rPr>
              <a:t>						Ledelsens rolle?</a:t>
            </a:r>
          </a:p>
          <a:p>
            <a:pPr marL="0" indent="0">
              <a:buNone/>
            </a:pPr>
            <a:endParaRPr lang="da-DK" sz="2300">
              <a:solidFill>
                <a:srgbClr val="FFFFFF"/>
              </a:solidFill>
            </a:endParaRPr>
          </a:p>
          <a:p>
            <a:r>
              <a:rPr lang="da-DK" sz="2300">
                <a:solidFill>
                  <a:srgbClr val="FFFFFF"/>
                </a:solidFill>
              </a:rPr>
              <a:t>Personligt arbejde:		Hvilke øvelser? Hvor ofte og hvornår?</a:t>
            </a:r>
          </a:p>
          <a:p>
            <a:pPr marL="0" indent="0">
              <a:buNone/>
            </a:pPr>
            <a:endParaRPr lang="da-DK" sz="2300">
              <a:solidFill>
                <a:srgbClr val="FFFFFF"/>
              </a:solidFill>
            </a:endParaRPr>
          </a:p>
          <a:p>
            <a:r>
              <a:rPr lang="da-DK" sz="2300">
                <a:solidFill>
                  <a:srgbClr val="FFFFFF"/>
                </a:solidFill>
              </a:rPr>
              <a:t>Klientarbejde:			Hvilke plancher, øvelser, modeller?</a:t>
            </a:r>
          </a:p>
          <a:p>
            <a:pPr marL="2743200" lvl="6" indent="0">
              <a:buNone/>
            </a:pPr>
            <a:r>
              <a:rPr lang="da-DK" sz="2300">
                <a:solidFill>
                  <a:srgbClr val="FFFFFF"/>
                </a:solidFill>
              </a:rPr>
              <a:t>Hvilke patienter?</a:t>
            </a:r>
          </a:p>
          <a:p>
            <a:pPr marL="2743200" lvl="6" indent="0">
              <a:buNone/>
            </a:pPr>
            <a:endParaRPr lang="da-DK" sz="2300">
              <a:solidFill>
                <a:srgbClr val="FFFFFF"/>
              </a:solidFill>
            </a:endParaRPr>
          </a:p>
          <a:p>
            <a:r>
              <a:rPr lang="da-DK" sz="2300">
                <a:solidFill>
                  <a:srgbClr val="FFFFFF"/>
                </a:solidFill>
              </a:rPr>
              <a:t>Træning:				Sammen med hvem?</a:t>
            </a:r>
          </a:p>
          <a:p>
            <a:pPr marL="2286000" lvl="5" indent="0">
              <a:buNone/>
            </a:pPr>
            <a:r>
              <a:rPr lang="da-DK" sz="2300">
                <a:solidFill>
                  <a:srgbClr val="FFFFFF"/>
                </a:solidFill>
              </a:rPr>
              <a:t>	Hvornår?</a:t>
            </a:r>
          </a:p>
          <a:p>
            <a:pPr marL="2286000" lvl="5" indent="0">
              <a:buNone/>
            </a:pPr>
            <a:endParaRPr lang="da-DK">
              <a:solidFill>
                <a:srgbClr val="FFFFFF"/>
              </a:solidFill>
            </a:endParaRPr>
          </a:p>
          <a:p>
            <a:pPr marL="2286000" lvl="5" indent="0">
              <a:buNone/>
            </a:pPr>
            <a:endParaRPr lang="da-DK">
              <a:solidFill>
                <a:srgbClr val="FFFFFF"/>
              </a:solidFill>
            </a:endParaRP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0088976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800895" y="237286"/>
            <a:ext cx="8229600" cy="1143000"/>
          </a:xfrm>
        </p:spPr>
        <p:txBody>
          <a:bodyPr>
            <a:normAutofit/>
          </a:bodyPr>
          <a:lstStyle/>
          <a:p>
            <a:r>
              <a:rPr lang="da-DK" sz="4000">
                <a:solidFill>
                  <a:srgbClr val="F8E950"/>
                </a:solidFill>
              </a:rPr>
              <a:t>Referencer og kilder til inspiration</a:t>
            </a:r>
          </a:p>
        </p:txBody>
      </p:sp>
      <p:sp>
        <p:nvSpPr>
          <p:cNvPr id="3" name="Pladsholder til indhold 2"/>
          <p:cNvSpPr>
            <a:spLocks noGrp="1"/>
          </p:cNvSpPr>
          <p:nvPr>
            <p:ph idx="4294967295"/>
          </p:nvPr>
        </p:nvSpPr>
        <p:spPr>
          <a:xfrm>
            <a:off x="2438400" y="1632858"/>
            <a:ext cx="8229600" cy="4525963"/>
          </a:xfrm>
          <a:noFill/>
        </p:spPr>
        <p:txBody>
          <a:bodyPr>
            <a:normAutofit fontScale="77500" lnSpcReduction="20000"/>
          </a:bodyPr>
          <a:lstStyle/>
          <a:p>
            <a:pPr marL="0" indent="0">
              <a:buNone/>
            </a:pPr>
            <a:r>
              <a:rPr lang="da-DK" sz="3300" dirty="0">
                <a:solidFill>
                  <a:srgbClr val="FFFFFF"/>
                </a:solidFill>
                <a:hlinkClick r:id="rId2"/>
              </a:rPr>
              <a:t>https://compassionatemind.co.uk</a:t>
            </a:r>
            <a:r>
              <a:rPr lang="da-DK" sz="3300" dirty="0">
                <a:solidFill>
                  <a:srgbClr val="FFFFFF"/>
                </a:solidFill>
              </a:rPr>
              <a:t> </a:t>
            </a:r>
            <a:r>
              <a:rPr lang="da-DK" sz="2400" dirty="0">
                <a:solidFill>
                  <a:srgbClr val="FFFFFF"/>
                </a:solidFill>
              </a:rPr>
              <a:t>Kik der for inspiration, videoer, kurser og konferencer, bøger og artikler</a:t>
            </a:r>
            <a:r>
              <a:rPr lang="da-DK" sz="2400" dirty="0">
                <a:solidFill>
                  <a:srgbClr val="FFFFFF"/>
                </a:solidFill>
                <a:sym typeface="Wingdings"/>
              </a:rPr>
              <a:t></a:t>
            </a:r>
            <a:endParaRPr lang="da-DK" sz="2400" dirty="0">
              <a:solidFill>
                <a:srgbClr val="FFFFFF"/>
              </a:solidFill>
            </a:endParaRPr>
          </a:p>
          <a:p>
            <a:pPr marL="0" indent="0">
              <a:buNone/>
            </a:pPr>
            <a:endParaRPr lang="da-DK" sz="2400" dirty="0">
              <a:solidFill>
                <a:srgbClr val="FFFFFF"/>
              </a:solidFill>
            </a:endParaRPr>
          </a:p>
          <a:p>
            <a:pPr marL="0" indent="0">
              <a:buNone/>
            </a:pPr>
            <a:r>
              <a:rPr lang="da-DK" sz="2400" b="1" dirty="0">
                <a:solidFill>
                  <a:srgbClr val="FFFFFF"/>
                </a:solidFill>
              </a:rPr>
              <a:t>Forslag til bøger på dansk:</a:t>
            </a:r>
          </a:p>
          <a:p>
            <a:pPr marL="0" indent="0">
              <a:buNone/>
            </a:pPr>
            <a:r>
              <a:rPr lang="da-DK" sz="1700" dirty="0">
                <a:solidFill>
                  <a:srgbClr val="FFFFFF"/>
                </a:solidFill>
              </a:rPr>
              <a:t>Paul Gilbert: Medfølelse og </a:t>
            </a:r>
            <a:r>
              <a:rPr lang="da-DK" sz="1700" dirty="0" err="1">
                <a:solidFill>
                  <a:srgbClr val="FFFFFF"/>
                </a:solidFill>
              </a:rPr>
              <a:t>mindfulness</a:t>
            </a:r>
            <a:r>
              <a:rPr lang="da-DK" sz="1700" dirty="0">
                <a:solidFill>
                  <a:srgbClr val="FFFFFF"/>
                </a:solidFill>
              </a:rPr>
              <a:t> – fra selvkritik til selvværd. Klim 2009</a:t>
            </a:r>
          </a:p>
          <a:p>
            <a:pPr marL="0" indent="0">
              <a:buNone/>
            </a:pPr>
            <a:r>
              <a:rPr lang="da-DK" sz="1700" dirty="0">
                <a:solidFill>
                  <a:srgbClr val="FFFFFF"/>
                </a:solidFill>
              </a:rPr>
              <a:t>Paul Gilbert: Compassion-fokuseret terapi, Dansk Psykologisk Forlag 2018</a:t>
            </a:r>
          </a:p>
          <a:p>
            <a:pPr marL="0" indent="0">
              <a:buNone/>
            </a:pPr>
            <a:r>
              <a:rPr lang="da-DK" sz="1700" dirty="0">
                <a:solidFill>
                  <a:srgbClr val="FFFFFF"/>
                </a:solidFill>
              </a:rPr>
              <a:t>H. Tingleff og V. Lunding-Gregersen: Kort og godt om Compassion, Dansk psykologisk Forlag 2019</a:t>
            </a:r>
          </a:p>
          <a:p>
            <a:pPr marL="0" indent="0">
              <a:buNone/>
            </a:pPr>
            <a:r>
              <a:rPr lang="da-DK" sz="1700" dirty="0">
                <a:solidFill>
                  <a:srgbClr val="FFFFFF"/>
                </a:solidFill>
              </a:rPr>
              <a:t>H. Tingleff og V. Lunding-Gregersen: Hjernen på overarbejde, </a:t>
            </a:r>
            <a:r>
              <a:rPr lang="da-DK" sz="1700" dirty="0" err="1">
                <a:solidFill>
                  <a:srgbClr val="FFFFFF"/>
                </a:solidFill>
              </a:rPr>
              <a:t>Mindwork</a:t>
            </a:r>
            <a:r>
              <a:rPr lang="da-DK" sz="1700" dirty="0">
                <a:solidFill>
                  <a:srgbClr val="FFFFFF"/>
                </a:solidFill>
              </a:rPr>
              <a:t> 2018</a:t>
            </a:r>
          </a:p>
          <a:p>
            <a:pPr marL="0" indent="0">
              <a:buNone/>
            </a:pPr>
            <a:endParaRPr lang="da-DK" sz="2800" dirty="0">
              <a:solidFill>
                <a:srgbClr val="FFFFFF"/>
              </a:solidFill>
            </a:endParaRPr>
          </a:p>
          <a:p>
            <a:pPr marL="0" indent="0">
              <a:buNone/>
            </a:pPr>
            <a:r>
              <a:rPr lang="da-DK" sz="2400" b="1" dirty="0">
                <a:solidFill>
                  <a:srgbClr val="FFFFFF"/>
                </a:solidFill>
              </a:rPr>
              <a:t>Andre hjemmesider m. videoer og meditationer til download:</a:t>
            </a: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3"/>
              </a:rPr>
              <a:t>http://www.pkf.name/lena-hoejgaard-isager/downloads/</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4"/>
              </a:rPr>
              <a:t>https://compassionatemind.co.uk/individuals/audio-for-individuals</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http://www.self-compassion.org/guided-self-compassion-meditations-mp3.html</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http://www.mindfulselfcompassion.org/meditations_downloads.php</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7"/>
              </a:rPr>
              <a:t>http://compassionforvoices.com</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endParaRPr lang="da-DK" sz="2000" dirty="0">
              <a:solidFill>
                <a:srgbClr val="800000"/>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885729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West - We Are What We Do">
            <a:hlinkClick r:id="" action="ppaction://media"/>
            <a:extLst>
              <a:ext uri="{FF2B5EF4-FFF2-40B4-BE49-F238E27FC236}">
                <a16:creationId xmlns:a16="http://schemas.microsoft.com/office/drawing/2014/main" id="{EBABC093-7214-4FE8-9AD9-1F8A410FA6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4252" y="949717"/>
            <a:ext cx="8703496" cy="4696574"/>
          </a:xfrm>
          <a:prstGeom prst="rect">
            <a:avLst/>
          </a:prstGeom>
        </p:spPr>
      </p:pic>
    </p:spTree>
    <p:extLst>
      <p:ext uri="{BB962C8B-B14F-4D97-AF65-F5344CB8AC3E}">
        <p14:creationId xmlns:p14="http://schemas.microsoft.com/office/powerpoint/2010/main" val="9225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5C485F36-A891-F243-B605-38156C07C74D}"/>
              </a:ext>
            </a:extLst>
          </p:cNvPr>
          <p:cNvSpPr>
            <a:spLocks noGrp="1"/>
          </p:cNvSpPr>
          <p:nvPr>
            <p:ph type="ftr" sz="quarter" idx="11"/>
          </p:nvPr>
        </p:nvSpPr>
        <p:spPr/>
        <p:txBody>
          <a:bodyPr/>
          <a:lstStyle/>
          <a:p>
            <a:r>
              <a:rPr lang="da-DK"/>
              <a:t>Lena Højgård Isager www.pkf.name</a:t>
            </a:r>
          </a:p>
        </p:txBody>
      </p:sp>
      <p:graphicFrame>
        <p:nvGraphicFramePr>
          <p:cNvPr id="6" name="Table 1">
            <a:extLst>
              <a:ext uri="{FF2B5EF4-FFF2-40B4-BE49-F238E27FC236}">
                <a16:creationId xmlns:a16="http://schemas.microsoft.com/office/drawing/2014/main" id="{F5C25BDD-8D52-1649-BDEA-E0737650E2EE}"/>
              </a:ext>
            </a:extLst>
          </p:cNvPr>
          <p:cNvGraphicFramePr>
            <a:graphicFrameLocks noGrp="1"/>
          </p:cNvGraphicFramePr>
          <p:nvPr/>
        </p:nvGraphicFramePr>
        <p:xfrm>
          <a:off x="2387601" y="1397001"/>
          <a:ext cx="3400824" cy="3712369"/>
        </p:xfrm>
        <a:graphic>
          <a:graphicData uri="http://schemas.openxmlformats.org/drawingml/2006/table">
            <a:tbl>
              <a:tblPr firstRow="1" bandRow="1">
                <a:tableStyleId>{5C22544A-7EE6-4342-B048-85BDC9FD1C3A}</a:tableStyleId>
              </a:tblPr>
              <a:tblGrid>
                <a:gridCol w="3400824">
                  <a:extLst>
                    <a:ext uri="{9D8B030D-6E8A-4147-A177-3AD203B41FA5}">
                      <a16:colId xmlns:a16="http://schemas.microsoft.com/office/drawing/2014/main" val="4231001556"/>
                    </a:ext>
                  </a:extLst>
                </a:gridCol>
              </a:tblGrid>
              <a:tr h="3712369">
                <a:tc>
                  <a:txBody>
                    <a:bodyPr/>
                    <a:lstStyle/>
                    <a:p>
                      <a:pPr algn="ctr"/>
                      <a:r>
                        <a:rPr lang="en-GB" sz="2800" dirty="0"/>
                        <a:t>Compassion</a:t>
                      </a:r>
                    </a:p>
                    <a:p>
                      <a:pPr algn="ctr"/>
                      <a:endParaRPr lang="en-GB" sz="2800" dirty="0"/>
                    </a:p>
                    <a:p>
                      <a:pPr algn="ctr"/>
                      <a:r>
                        <a:rPr lang="en-GB" sz="2800" dirty="0" err="1"/>
                        <a:t>Sensitivitet</a:t>
                      </a:r>
                      <a:r>
                        <a:rPr lang="en-GB" sz="2800" dirty="0"/>
                        <a:t> over for </a:t>
                      </a:r>
                      <a:r>
                        <a:rPr lang="en-GB" sz="2800" dirty="0" err="1"/>
                        <a:t>egen</a:t>
                      </a:r>
                      <a:r>
                        <a:rPr lang="en-GB" sz="2800" dirty="0"/>
                        <a:t> </a:t>
                      </a:r>
                      <a:r>
                        <a:rPr lang="en-GB" sz="2800" dirty="0" err="1"/>
                        <a:t>og</a:t>
                      </a:r>
                      <a:r>
                        <a:rPr lang="en-GB" sz="2800" dirty="0"/>
                        <a:t> </a:t>
                      </a:r>
                      <a:r>
                        <a:rPr lang="en-GB" sz="2800" dirty="0" err="1"/>
                        <a:t>andres</a:t>
                      </a:r>
                      <a:r>
                        <a:rPr lang="en-GB" sz="2800" dirty="0"/>
                        <a:t> </a:t>
                      </a:r>
                      <a:r>
                        <a:rPr lang="en-GB" sz="2800" dirty="0" err="1"/>
                        <a:t>lidelse</a:t>
                      </a:r>
                      <a:r>
                        <a:rPr lang="en-GB" sz="2800" dirty="0"/>
                        <a:t> </a:t>
                      </a:r>
                      <a:r>
                        <a:rPr lang="en-GB" sz="2800" dirty="0" err="1"/>
                        <a:t>sammen</a:t>
                      </a:r>
                      <a:r>
                        <a:rPr lang="en-GB" sz="2800" dirty="0"/>
                        <a:t> med </a:t>
                      </a:r>
                      <a:r>
                        <a:rPr lang="en-GB" sz="2800" dirty="0" err="1"/>
                        <a:t>en</a:t>
                      </a:r>
                      <a:r>
                        <a:rPr lang="en-GB" sz="2800" dirty="0"/>
                        <a:t> </a:t>
                      </a:r>
                      <a:r>
                        <a:rPr lang="en-GB" sz="2800" dirty="0" err="1"/>
                        <a:t>forpligtelse</a:t>
                      </a:r>
                      <a:r>
                        <a:rPr lang="en-GB" sz="2800" dirty="0"/>
                        <a:t>  </a:t>
                      </a:r>
                      <a:r>
                        <a:rPr lang="en-GB" sz="2800" dirty="0" err="1"/>
                        <a:t>til</a:t>
                      </a:r>
                      <a:r>
                        <a:rPr lang="en-GB" sz="2800" dirty="0"/>
                        <a:t> at </a:t>
                      </a:r>
                      <a:r>
                        <a:rPr lang="en-GB" sz="2800" dirty="0" err="1"/>
                        <a:t>prøve</a:t>
                      </a:r>
                      <a:r>
                        <a:rPr lang="en-GB" sz="2800" dirty="0"/>
                        <a:t> at </a:t>
                      </a:r>
                      <a:r>
                        <a:rPr lang="en-GB" sz="2800" dirty="0" err="1"/>
                        <a:t>lindre</a:t>
                      </a:r>
                      <a:r>
                        <a:rPr lang="en-GB" sz="2800" dirty="0"/>
                        <a:t> </a:t>
                      </a:r>
                      <a:r>
                        <a:rPr lang="en-GB" sz="2800" dirty="0" err="1"/>
                        <a:t>og</a:t>
                      </a:r>
                      <a:r>
                        <a:rPr lang="en-GB" sz="2800" dirty="0"/>
                        <a:t> </a:t>
                      </a:r>
                      <a:r>
                        <a:rPr lang="en-GB" sz="2800" dirty="0" err="1"/>
                        <a:t>forebygge</a:t>
                      </a:r>
                      <a:r>
                        <a:rPr lang="en-GB" sz="2800" dirty="0"/>
                        <a:t> </a:t>
                      </a:r>
                    </a:p>
                  </a:txBody>
                  <a:tcPr marL="68589" marR="68589" marT="34289" marB="34289">
                    <a:solidFill>
                      <a:srgbClr val="002060"/>
                    </a:solidFill>
                  </a:tcPr>
                </a:tc>
                <a:extLst>
                  <a:ext uri="{0D108BD9-81ED-4DB2-BD59-A6C34878D82A}">
                    <a16:rowId xmlns:a16="http://schemas.microsoft.com/office/drawing/2014/main" val="3757879896"/>
                  </a:ext>
                </a:extLst>
              </a:tr>
            </a:tbl>
          </a:graphicData>
        </a:graphic>
      </p:graphicFrame>
      <p:graphicFrame>
        <p:nvGraphicFramePr>
          <p:cNvPr id="8" name="Table 3">
            <a:extLst>
              <a:ext uri="{FF2B5EF4-FFF2-40B4-BE49-F238E27FC236}">
                <a16:creationId xmlns:a16="http://schemas.microsoft.com/office/drawing/2014/main" id="{369E5C47-3019-834C-ABEF-EC220E3A0D59}"/>
              </a:ext>
            </a:extLst>
          </p:cNvPr>
          <p:cNvGraphicFramePr>
            <a:graphicFrameLocks noGrp="1"/>
          </p:cNvGraphicFramePr>
          <p:nvPr/>
        </p:nvGraphicFramePr>
        <p:xfrm>
          <a:off x="6378575" y="1397001"/>
          <a:ext cx="3451225" cy="3712369"/>
        </p:xfrm>
        <a:graphic>
          <a:graphicData uri="http://schemas.openxmlformats.org/drawingml/2006/table">
            <a:tbl>
              <a:tblPr firstRow="1" bandRow="1"/>
              <a:tblGrid>
                <a:gridCol w="3451225">
                  <a:extLst>
                    <a:ext uri="{9D8B030D-6E8A-4147-A177-3AD203B41FA5}">
                      <a16:colId xmlns:a16="http://schemas.microsoft.com/office/drawing/2014/main" val="1508144660"/>
                    </a:ext>
                  </a:extLst>
                </a:gridCol>
              </a:tblGrid>
              <a:tr h="371236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2800" dirty="0"/>
                        <a:t>Dark Side</a:t>
                      </a:r>
                    </a:p>
                    <a:p>
                      <a:pPr algn="ctr"/>
                      <a:endParaRPr lang="en-GB" sz="2800" dirty="0"/>
                    </a:p>
                    <a:p>
                      <a:pPr algn="ctr"/>
                      <a:r>
                        <a:rPr lang="en-GB" sz="2800" dirty="0" err="1"/>
                        <a:t>Ikke</a:t>
                      </a:r>
                      <a:r>
                        <a:rPr lang="en-GB" sz="2800" dirty="0"/>
                        <a:t> </a:t>
                      </a:r>
                      <a:r>
                        <a:rPr lang="en-GB" sz="2800" dirty="0" err="1"/>
                        <a:t>sensitiv</a:t>
                      </a:r>
                      <a:r>
                        <a:rPr lang="en-GB" sz="2800" dirty="0"/>
                        <a:t> over for </a:t>
                      </a:r>
                      <a:r>
                        <a:rPr lang="en-GB" sz="2800" dirty="0" err="1"/>
                        <a:t>egen</a:t>
                      </a:r>
                      <a:r>
                        <a:rPr lang="en-GB" sz="2800" dirty="0"/>
                        <a:t> </a:t>
                      </a:r>
                      <a:r>
                        <a:rPr lang="en-GB" sz="2800" dirty="0" err="1"/>
                        <a:t>og</a:t>
                      </a:r>
                      <a:r>
                        <a:rPr lang="en-GB" sz="2800" dirty="0"/>
                        <a:t> </a:t>
                      </a:r>
                      <a:r>
                        <a:rPr lang="en-GB" sz="2800" dirty="0" err="1"/>
                        <a:t>andres</a:t>
                      </a:r>
                      <a:r>
                        <a:rPr lang="en-GB" sz="2800" dirty="0"/>
                        <a:t> </a:t>
                      </a:r>
                      <a:r>
                        <a:rPr lang="en-GB" sz="2800" dirty="0" err="1"/>
                        <a:t>lidelse</a:t>
                      </a:r>
                      <a:r>
                        <a:rPr lang="en-GB" sz="2800" dirty="0"/>
                        <a:t> </a:t>
                      </a:r>
                      <a:r>
                        <a:rPr lang="en-GB" sz="2800" dirty="0" err="1"/>
                        <a:t>og</a:t>
                      </a:r>
                      <a:r>
                        <a:rPr lang="en-GB" sz="2800" dirty="0"/>
                        <a:t> </a:t>
                      </a:r>
                      <a:r>
                        <a:rPr lang="en-GB" sz="2800" dirty="0" err="1"/>
                        <a:t>ved</a:t>
                      </a:r>
                      <a:r>
                        <a:rPr lang="en-GB" sz="2800" dirty="0"/>
                        <a:t> </a:t>
                      </a:r>
                      <a:r>
                        <a:rPr lang="en-GB" sz="2800" dirty="0" err="1"/>
                        <a:t>hensynsløshed</a:t>
                      </a:r>
                      <a:r>
                        <a:rPr lang="en-GB" sz="2800" dirty="0"/>
                        <a:t> </a:t>
                      </a:r>
                      <a:r>
                        <a:rPr lang="en-GB" sz="2800" dirty="0" err="1"/>
                        <a:t>eller</a:t>
                      </a:r>
                      <a:r>
                        <a:rPr lang="en-GB" sz="2800" dirty="0"/>
                        <a:t> med </a:t>
                      </a:r>
                      <a:r>
                        <a:rPr lang="en-GB" sz="2800" dirty="0" err="1"/>
                        <a:t>vilje</a:t>
                      </a:r>
                      <a:r>
                        <a:rPr lang="en-GB" sz="2800" dirty="0"/>
                        <a:t> at </a:t>
                      </a:r>
                      <a:r>
                        <a:rPr lang="en-GB" sz="2800" dirty="0" err="1"/>
                        <a:t>være</a:t>
                      </a:r>
                      <a:r>
                        <a:rPr lang="en-GB" sz="2800" dirty="0"/>
                        <a:t> </a:t>
                      </a:r>
                      <a:r>
                        <a:rPr lang="en-GB" sz="2800" dirty="0" err="1"/>
                        <a:t>årsag</a:t>
                      </a:r>
                      <a:r>
                        <a:rPr lang="en-GB" sz="2800" dirty="0"/>
                        <a:t> </a:t>
                      </a:r>
                      <a:r>
                        <a:rPr lang="en-GB" sz="2800" dirty="0" err="1"/>
                        <a:t>til</a:t>
                      </a:r>
                      <a:r>
                        <a:rPr lang="en-GB" sz="2800" dirty="0"/>
                        <a:t> den </a:t>
                      </a:r>
                    </a:p>
                  </a:txBody>
                  <a:tcPr marL="68581" marR="68581" marT="34293" marB="342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239480173"/>
                  </a:ext>
                </a:extLst>
              </a:tr>
            </a:tbl>
          </a:graphicData>
        </a:graphic>
      </p:graphicFrame>
      <p:pic>
        <p:nvPicPr>
          <p:cNvPr id="10" name="Picture 2" descr="A close up of a logo&#10;&#10;Description generated with very high confidence">
            <a:extLst>
              <a:ext uri="{FF2B5EF4-FFF2-40B4-BE49-F238E27FC236}">
                <a16:creationId xmlns:a16="http://schemas.microsoft.com/office/drawing/2014/main" id="{C1C3D477-A0FC-384F-863D-39253DC17A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061" y="5109370"/>
            <a:ext cx="2213952" cy="1451207"/>
          </a:xfrm>
          <a:prstGeom prst="rect">
            <a:avLst/>
          </a:prstGeom>
        </p:spPr>
      </p:pic>
    </p:spTree>
    <p:extLst>
      <p:ext uri="{BB962C8B-B14F-4D97-AF65-F5344CB8AC3E}">
        <p14:creationId xmlns:p14="http://schemas.microsoft.com/office/powerpoint/2010/main" val="35852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3665656" y="290079"/>
            <a:ext cx="5829300" cy="810090"/>
          </a:xfrm>
        </p:spPr>
        <p:txBody>
          <a:bodyPr>
            <a:normAutofit/>
          </a:bodyPr>
          <a:lstStyle/>
          <a:p>
            <a:pPr>
              <a:defRPr/>
            </a:pPr>
            <a:r>
              <a:rPr lang="en-GB" sz="4000" b="1" dirty="0">
                <a:solidFill>
                  <a:srgbClr val="F8E950"/>
                </a:solidFill>
                <a:ea typeface="MS PGothic" charset="0"/>
                <a:cs typeface="MS PGothic" charset="0"/>
              </a:rPr>
              <a:t>Compassion </a:t>
            </a:r>
            <a:r>
              <a:rPr lang="en-GB" sz="4000" b="1" dirty="0" err="1">
                <a:solidFill>
                  <a:srgbClr val="F8E950"/>
                </a:solidFill>
                <a:ea typeface="MS PGothic" charset="0"/>
                <a:cs typeface="MS PGothic" charset="0"/>
              </a:rPr>
              <a:t>og</a:t>
            </a:r>
            <a:r>
              <a:rPr lang="en-GB" sz="4000" b="1" dirty="0">
                <a:solidFill>
                  <a:srgbClr val="F8E950"/>
                </a:solidFill>
                <a:ea typeface="MS PGothic" charset="0"/>
                <a:cs typeface="MS PGothic" charset="0"/>
              </a:rPr>
              <a:t> mod</a:t>
            </a:r>
          </a:p>
        </p:txBody>
      </p:sp>
      <p:sp>
        <p:nvSpPr>
          <p:cNvPr id="515076" name="Text Box 4"/>
          <p:cNvSpPr txBox="1">
            <a:spLocks noChangeArrowheads="1"/>
          </p:cNvSpPr>
          <p:nvPr/>
        </p:nvSpPr>
        <p:spPr bwMode="auto">
          <a:xfrm>
            <a:off x="7173783" y="1605394"/>
            <a:ext cx="3186113" cy="4524315"/>
          </a:xfrm>
          <a:prstGeom prst="rect">
            <a:avLst/>
          </a:prstGeom>
          <a:noFill/>
          <a:ln w="9525">
            <a:noFill/>
            <a:miter lim="800000"/>
            <a:headEnd/>
            <a:tailEnd/>
          </a:ln>
          <a:effectLst/>
        </p:spPr>
        <p:txBody>
          <a:bodyPr>
            <a:spAutoFit/>
          </a:bodyPr>
          <a:lstStyle>
            <a:lvl1pPr>
              <a:defRPr b="1">
                <a:solidFill>
                  <a:schemeClr val="bg1"/>
                </a:solidFill>
                <a:latin typeface="Times New Roman" charset="0"/>
                <a:ea typeface="ＭＳ Ｐゴシック" charset="0"/>
              </a:defRPr>
            </a:lvl1pPr>
            <a:lvl2pPr marL="742950" indent="-285750">
              <a:defRPr b="1">
                <a:solidFill>
                  <a:schemeClr val="bg1"/>
                </a:solidFill>
                <a:latin typeface="Times New Roman" charset="0"/>
                <a:ea typeface="ＭＳ Ｐゴシック" charset="0"/>
              </a:defRPr>
            </a:lvl2pPr>
            <a:lvl3pPr marL="1143000" indent="-228600">
              <a:defRPr b="1">
                <a:solidFill>
                  <a:schemeClr val="bg1"/>
                </a:solidFill>
                <a:latin typeface="Times New Roman" charset="0"/>
                <a:ea typeface="ＭＳ Ｐゴシック" charset="0"/>
              </a:defRPr>
            </a:lvl3pPr>
            <a:lvl4pPr marL="1600200" indent="-228600">
              <a:defRPr b="1">
                <a:solidFill>
                  <a:schemeClr val="bg1"/>
                </a:solidFill>
                <a:latin typeface="Times New Roman" charset="0"/>
                <a:ea typeface="ＭＳ Ｐゴシック" charset="0"/>
              </a:defRPr>
            </a:lvl4pPr>
            <a:lvl5pPr marL="2057400" indent="-228600">
              <a:defRPr b="1">
                <a:solidFill>
                  <a:schemeClr val="bg1"/>
                </a:solidFill>
                <a:latin typeface="Times New Roman" charset="0"/>
                <a:ea typeface="ＭＳ Ｐゴシック" charset="0"/>
              </a:defRPr>
            </a:lvl5pPr>
            <a:lvl6pPr marL="2514600" indent="-228600" eaLnBrk="0" fontAlgn="base" hangingPunct="0">
              <a:spcBef>
                <a:spcPct val="0"/>
              </a:spcBef>
              <a:spcAft>
                <a:spcPct val="0"/>
              </a:spcAft>
              <a:defRPr b="1">
                <a:solidFill>
                  <a:schemeClr val="bg1"/>
                </a:solidFill>
                <a:latin typeface="Times New Roman" charset="0"/>
                <a:ea typeface="ＭＳ Ｐゴシック" charset="0"/>
              </a:defRPr>
            </a:lvl6pPr>
            <a:lvl7pPr marL="2971800" indent="-228600" eaLnBrk="0" fontAlgn="base" hangingPunct="0">
              <a:spcBef>
                <a:spcPct val="0"/>
              </a:spcBef>
              <a:spcAft>
                <a:spcPct val="0"/>
              </a:spcAft>
              <a:defRPr b="1">
                <a:solidFill>
                  <a:schemeClr val="bg1"/>
                </a:solidFill>
                <a:latin typeface="Times New Roman" charset="0"/>
                <a:ea typeface="ＭＳ Ｐゴシック" charset="0"/>
              </a:defRPr>
            </a:lvl7pPr>
            <a:lvl8pPr marL="3429000" indent="-228600" eaLnBrk="0" fontAlgn="base" hangingPunct="0">
              <a:spcBef>
                <a:spcPct val="0"/>
              </a:spcBef>
              <a:spcAft>
                <a:spcPct val="0"/>
              </a:spcAft>
              <a:defRPr b="1">
                <a:solidFill>
                  <a:schemeClr val="bg1"/>
                </a:solidFill>
                <a:latin typeface="Times New Roman" charset="0"/>
                <a:ea typeface="ＭＳ Ｐゴシック" charset="0"/>
              </a:defRPr>
            </a:lvl8pPr>
            <a:lvl9pPr marL="3886200" indent="-228600" eaLnBrk="0" fontAlgn="base" hangingPunct="0">
              <a:spcBef>
                <a:spcPct val="0"/>
              </a:spcBef>
              <a:spcAft>
                <a:spcPct val="0"/>
              </a:spcAft>
              <a:defRPr b="1">
                <a:solidFill>
                  <a:schemeClr val="bg1"/>
                </a:solidFill>
                <a:latin typeface="Times New Roman" charset="0"/>
                <a:ea typeface="ＭＳ Ｐゴシック" charset="0"/>
              </a:defRPr>
            </a:lvl9pPr>
          </a:lstStyle>
          <a:p>
            <a:pPr defTabSz="685800" fontAlgn="base">
              <a:spcBef>
                <a:spcPct val="50000"/>
              </a:spcBef>
              <a:spcAft>
                <a:spcPct val="0"/>
              </a:spcAft>
              <a:defRPr/>
            </a:pPr>
            <a:r>
              <a:rPr lang="en-GB" b="0" dirty="0">
                <a:latin typeface="+mn-lt"/>
                <a:ea typeface="MS PGothic" charset="0"/>
                <a:cs typeface="MS PGothic" charset="0"/>
              </a:rPr>
              <a:t>Mange </a:t>
            </a:r>
            <a:r>
              <a:rPr lang="en-GB" b="0" dirty="0" err="1">
                <a:latin typeface="+mn-lt"/>
                <a:ea typeface="MS PGothic" charset="0"/>
                <a:cs typeface="MS PGothic" charset="0"/>
              </a:rPr>
              <a:t>mennesker</a:t>
            </a:r>
            <a:r>
              <a:rPr lang="en-GB" b="0" dirty="0">
                <a:latin typeface="+mn-lt"/>
                <a:ea typeface="MS PGothic" charset="0"/>
                <a:cs typeface="MS PGothic" charset="0"/>
              </a:rPr>
              <a:t> der </a:t>
            </a:r>
            <a:r>
              <a:rPr lang="en-GB" b="0" dirty="0" err="1">
                <a:latin typeface="+mn-lt"/>
                <a:ea typeface="MS PGothic" charset="0"/>
                <a:cs typeface="MS PGothic" charset="0"/>
              </a:rPr>
              <a:t>arbejder</a:t>
            </a:r>
            <a:r>
              <a:rPr lang="en-GB" b="0" dirty="0">
                <a:latin typeface="+mn-lt"/>
                <a:ea typeface="MS PGothic" charset="0"/>
                <a:cs typeface="MS PGothic" charset="0"/>
              </a:rPr>
              <a:t> med at </a:t>
            </a:r>
            <a:r>
              <a:rPr lang="en-GB" b="0" dirty="0" err="1">
                <a:latin typeface="+mn-lt"/>
                <a:ea typeface="MS PGothic" charset="0"/>
                <a:cs typeface="MS PGothic" charset="0"/>
              </a:rPr>
              <a:t>hjælpe</a:t>
            </a:r>
            <a:r>
              <a:rPr lang="en-GB" b="0" dirty="0">
                <a:latin typeface="+mn-lt"/>
                <a:ea typeface="MS PGothic" charset="0"/>
                <a:cs typeface="MS PGothic" charset="0"/>
              </a:rPr>
              <a:t>/</a:t>
            </a:r>
            <a:r>
              <a:rPr lang="en-GB" b="0" dirty="0" err="1">
                <a:latin typeface="+mn-lt"/>
                <a:ea typeface="MS PGothic" charset="0"/>
                <a:cs typeface="MS PGothic" charset="0"/>
              </a:rPr>
              <a:t>redde</a:t>
            </a:r>
            <a:r>
              <a:rPr lang="en-GB" b="0" dirty="0">
                <a:latin typeface="+mn-lt"/>
                <a:ea typeface="MS PGothic" charset="0"/>
                <a:cs typeface="MS PGothic" charset="0"/>
              </a:rPr>
              <a:t> </a:t>
            </a:r>
            <a:r>
              <a:rPr lang="en-GB" b="0" dirty="0" err="1">
                <a:latin typeface="+mn-lt"/>
                <a:ea typeface="MS PGothic" charset="0"/>
                <a:cs typeface="MS PGothic" charset="0"/>
              </a:rPr>
              <a:t>andre</a:t>
            </a:r>
            <a:r>
              <a:rPr lang="en-GB" b="0" dirty="0">
                <a:latin typeface="+mn-lt"/>
                <a:ea typeface="MS PGothic" charset="0"/>
                <a:cs typeface="MS PGothic" charset="0"/>
              </a:rPr>
              <a:t> </a:t>
            </a:r>
            <a:r>
              <a:rPr lang="en-GB" b="0" dirty="0" err="1">
                <a:latin typeface="+mn-lt"/>
                <a:ea typeface="MS PGothic" charset="0"/>
                <a:cs typeface="MS PGothic" charset="0"/>
              </a:rPr>
              <a:t>er</a:t>
            </a:r>
            <a:r>
              <a:rPr lang="en-GB" b="0" dirty="0">
                <a:latin typeface="+mn-lt"/>
                <a:ea typeface="MS PGothic" charset="0"/>
                <a:cs typeface="MS PGothic" charset="0"/>
              </a:rPr>
              <a:t> </a:t>
            </a:r>
            <a:r>
              <a:rPr lang="en-GB" b="0" dirty="0" err="1">
                <a:latin typeface="+mn-lt"/>
                <a:ea typeface="MS PGothic" charset="0"/>
                <a:cs typeface="MS PGothic" charset="0"/>
              </a:rPr>
              <a:t>parate</a:t>
            </a:r>
            <a:r>
              <a:rPr lang="en-GB" b="0" dirty="0">
                <a:latin typeface="+mn-lt"/>
                <a:ea typeface="MS PGothic" charset="0"/>
                <a:cs typeface="MS PGothic" charset="0"/>
              </a:rPr>
              <a:t> </a:t>
            </a:r>
            <a:r>
              <a:rPr lang="en-GB" b="0" dirty="0" err="1">
                <a:latin typeface="+mn-lt"/>
                <a:ea typeface="MS PGothic" charset="0"/>
                <a:cs typeface="MS PGothic" charset="0"/>
              </a:rPr>
              <a:t>til</a:t>
            </a:r>
            <a:r>
              <a:rPr lang="en-GB" b="0" dirty="0">
                <a:latin typeface="+mn-lt"/>
                <a:ea typeface="MS PGothic" charset="0"/>
                <a:cs typeface="MS PGothic" charset="0"/>
              </a:rPr>
              <a:t> at </a:t>
            </a:r>
            <a:r>
              <a:rPr lang="en-GB" b="0" dirty="0" err="1">
                <a:latin typeface="+mn-lt"/>
                <a:ea typeface="MS PGothic" charset="0"/>
                <a:cs typeface="MS PGothic" charset="0"/>
              </a:rPr>
              <a:t>lide</a:t>
            </a:r>
            <a:r>
              <a:rPr lang="en-GB" b="0" dirty="0">
                <a:latin typeface="+mn-lt"/>
                <a:ea typeface="MS PGothic" charset="0"/>
                <a:cs typeface="MS PGothic" charset="0"/>
              </a:rPr>
              <a:t> </a:t>
            </a:r>
            <a:r>
              <a:rPr lang="en-GB" b="0" dirty="0" err="1">
                <a:latin typeface="+mn-lt"/>
                <a:ea typeface="MS PGothic" charset="0"/>
                <a:cs typeface="MS PGothic" charset="0"/>
              </a:rPr>
              <a:t>og</a:t>
            </a:r>
            <a:r>
              <a:rPr lang="en-GB" b="0" dirty="0">
                <a:latin typeface="+mn-lt"/>
                <a:ea typeface="MS PGothic" charset="0"/>
                <a:cs typeface="MS PGothic" charset="0"/>
              </a:rPr>
              <a:t> at </a:t>
            </a:r>
            <a:r>
              <a:rPr lang="en-GB" b="0" dirty="0" err="1">
                <a:latin typeface="+mn-lt"/>
                <a:ea typeface="MS PGothic" charset="0"/>
                <a:cs typeface="MS PGothic" charset="0"/>
              </a:rPr>
              <a:t>være</a:t>
            </a:r>
            <a:r>
              <a:rPr lang="en-GB" b="0" dirty="0">
                <a:latin typeface="+mn-lt"/>
                <a:ea typeface="MS PGothic" charset="0"/>
                <a:cs typeface="MS PGothic" charset="0"/>
              </a:rPr>
              <a:t> </a:t>
            </a:r>
            <a:r>
              <a:rPr lang="en-GB" b="0" dirty="0" err="1">
                <a:latin typeface="+mn-lt"/>
                <a:ea typeface="MS PGothic" charset="0"/>
                <a:cs typeface="MS PGothic" charset="0"/>
              </a:rPr>
              <a:t>i</a:t>
            </a:r>
            <a:r>
              <a:rPr lang="en-GB" b="0" dirty="0">
                <a:latin typeface="+mn-lt"/>
                <a:ea typeface="MS PGothic" charset="0"/>
                <a:cs typeface="MS PGothic" charset="0"/>
              </a:rPr>
              <a:t> </a:t>
            </a:r>
            <a:r>
              <a:rPr lang="en-GB" b="0" dirty="0" err="1">
                <a:latin typeface="+mn-lt"/>
                <a:ea typeface="MS PGothic" charset="0"/>
                <a:cs typeface="MS PGothic" charset="0"/>
              </a:rPr>
              <a:t>højt</a:t>
            </a:r>
            <a:r>
              <a:rPr lang="en-GB" b="0" dirty="0">
                <a:latin typeface="+mn-lt"/>
                <a:ea typeface="MS PGothic" charset="0"/>
                <a:cs typeface="MS PGothic" charset="0"/>
              </a:rPr>
              <a:t> </a:t>
            </a:r>
            <a:r>
              <a:rPr lang="en-GB" b="0" dirty="0" err="1">
                <a:latin typeface="+mn-lt"/>
                <a:ea typeface="MS PGothic" charset="0"/>
                <a:cs typeface="MS PGothic" charset="0"/>
              </a:rPr>
              <a:t>alarmberedskab</a:t>
            </a:r>
            <a:r>
              <a:rPr lang="en-GB" b="0" dirty="0">
                <a:latin typeface="+mn-lt"/>
                <a:ea typeface="MS PGothic" charset="0"/>
                <a:cs typeface="MS PGothic" charset="0"/>
              </a:rPr>
              <a:t>/</a:t>
            </a:r>
            <a:r>
              <a:rPr lang="en-GB" b="0" dirty="0" err="1">
                <a:latin typeface="+mn-lt"/>
                <a:ea typeface="MS PGothic" charset="0"/>
                <a:cs typeface="MS PGothic" charset="0"/>
              </a:rPr>
              <a:t>trussel</a:t>
            </a:r>
            <a:endParaRPr lang="en-GB" b="0" dirty="0">
              <a:latin typeface="+mn-lt"/>
              <a:ea typeface="MS PGothic" charset="0"/>
              <a:cs typeface="MS PGothic" charset="0"/>
            </a:endParaRPr>
          </a:p>
          <a:p>
            <a:pPr defTabSz="685800" fontAlgn="base">
              <a:spcBef>
                <a:spcPct val="50000"/>
              </a:spcBef>
              <a:spcAft>
                <a:spcPct val="0"/>
              </a:spcAft>
              <a:defRPr/>
            </a:pPr>
            <a:r>
              <a:rPr lang="en-GB" b="0" dirty="0">
                <a:latin typeface="+mn-lt"/>
                <a:ea typeface="MS PGothic" charset="0"/>
                <a:cs typeface="MS PGothic" charset="0"/>
              </a:rPr>
              <a:t>Vi </a:t>
            </a:r>
            <a:r>
              <a:rPr lang="en-GB" b="0" dirty="0" err="1">
                <a:latin typeface="+mn-lt"/>
                <a:ea typeface="MS PGothic" charset="0"/>
                <a:cs typeface="MS PGothic" charset="0"/>
              </a:rPr>
              <a:t>har</a:t>
            </a:r>
            <a:r>
              <a:rPr lang="en-GB" b="0" dirty="0">
                <a:latin typeface="+mn-lt"/>
                <a:ea typeface="MS PGothic" charset="0"/>
                <a:cs typeface="MS PGothic" charset="0"/>
              </a:rPr>
              <a:t> </a:t>
            </a:r>
            <a:r>
              <a:rPr lang="en-GB" b="0" dirty="0" err="1">
                <a:latin typeface="+mn-lt"/>
                <a:ea typeface="MS PGothic" charset="0"/>
                <a:cs typeface="MS PGothic" charset="0"/>
              </a:rPr>
              <a:t>brug</a:t>
            </a:r>
            <a:r>
              <a:rPr lang="en-GB" b="0" dirty="0">
                <a:latin typeface="+mn-lt"/>
                <a:ea typeface="MS PGothic" charset="0"/>
                <a:cs typeface="MS PGothic" charset="0"/>
              </a:rPr>
              <a:t> for mere </a:t>
            </a:r>
            <a:r>
              <a:rPr lang="en-GB" b="0" dirty="0" err="1">
                <a:latin typeface="+mn-lt"/>
                <a:ea typeface="MS PGothic" charset="0"/>
                <a:cs typeface="MS PGothic" charset="0"/>
              </a:rPr>
              <a:t>udforskning</a:t>
            </a:r>
            <a:r>
              <a:rPr lang="en-GB" b="0" dirty="0">
                <a:latin typeface="+mn-lt"/>
                <a:ea typeface="MS PGothic" charset="0"/>
                <a:cs typeface="MS PGothic" charset="0"/>
              </a:rPr>
              <a:t> </a:t>
            </a:r>
            <a:r>
              <a:rPr lang="en-GB" b="0" dirty="0" err="1">
                <a:latin typeface="+mn-lt"/>
                <a:ea typeface="MS PGothic" charset="0"/>
                <a:cs typeface="MS PGothic" charset="0"/>
              </a:rPr>
              <a:t>af</a:t>
            </a:r>
            <a:r>
              <a:rPr lang="en-GB" b="0" dirty="0">
                <a:latin typeface="+mn-lt"/>
                <a:ea typeface="MS PGothic" charset="0"/>
                <a:cs typeface="MS PGothic" charset="0"/>
              </a:rPr>
              <a:t>, </a:t>
            </a:r>
            <a:r>
              <a:rPr lang="en-GB" b="0" dirty="0" err="1">
                <a:latin typeface="+mn-lt"/>
                <a:ea typeface="MS PGothic" charset="0"/>
                <a:cs typeface="MS PGothic" charset="0"/>
              </a:rPr>
              <a:t>hvordan</a:t>
            </a:r>
            <a:r>
              <a:rPr lang="en-GB" b="0" dirty="0">
                <a:latin typeface="+mn-lt"/>
                <a:ea typeface="MS PGothic" charset="0"/>
                <a:cs typeface="MS PGothic" charset="0"/>
              </a:rPr>
              <a:t> de </a:t>
            </a:r>
            <a:r>
              <a:rPr lang="en-GB" b="0" dirty="0" err="1">
                <a:latin typeface="+mn-lt"/>
                <a:ea typeface="MS PGothic" charset="0"/>
                <a:cs typeface="MS PGothic" charset="0"/>
              </a:rPr>
              <a:t>regulerer</a:t>
            </a:r>
            <a:r>
              <a:rPr lang="en-GB" b="0" dirty="0">
                <a:latin typeface="+mn-lt"/>
                <a:ea typeface="MS PGothic" charset="0"/>
                <a:cs typeface="MS PGothic" charset="0"/>
              </a:rPr>
              <a:t> </a:t>
            </a:r>
            <a:r>
              <a:rPr lang="en-GB" b="0" dirty="0" err="1">
                <a:latin typeface="+mn-lt"/>
                <a:ea typeface="MS PGothic" charset="0"/>
                <a:cs typeface="MS PGothic" charset="0"/>
              </a:rPr>
              <a:t>deres</a:t>
            </a:r>
            <a:r>
              <a:rPr lang="en-GB" b="0" dirty="0">
                <a:latin typeface="+mn-lt"/>
                <a:ea typeface="MS PGothic" charset="0"/>
                <a:cs typeface="MS PGothic" charset="0"/>
              </a:rPr>
              <a:t> </a:t>
            </a:r>
            <a:r>
              <a:rPr lang="en-GB" b="0" dirty="0" err="1">
                <a:latin typeface="+mn-lt"/>
                <a:ea typeface="MS PGothic" charset="0"/>
                <a:cs typeface="MS PGothic" charset="0"/>
              </a:rPr>
              <a:t>tilstand</a:t>
            </a:r>
            <a:r>
              <a:rPr lang="en-GB" b="0" dirty="0">
                <a:latin typeface="+mn-lt"/>
                <a:ea typeface="MS PGothic" charset="0"/>
                <a:cs typeface="MS PGothic" charset="0"/>
              </a:rPr>
              <a:t> </a:t>
            </a:r>
            <a:r>
              <a:rPr lang="en-GB" b="0" dirty="0" err="1">
                <a:latin typeface="+mn-lt"/>
                <a:ea typeface="MS PGothic" charset="0"/>
                <a:cs typeface="MS PGothic" charset="0"/>
              </a:rPr>
              <a:t>og</a:t>
            </a:r>
            <a:r>
              <a:rPr lang="en-GB" b="0" dirty="0">
                <a:latin typeface="+mn-lt"/>
                <a:ea typeface="MS PGothic" charset="0"/>
                <a:cs typeface="MS PGothic" charset="0"/>
              </a:rPr>
              <a:t> </a:t>
            </a:r>
            <a:r>
              <a:rPr lang="en-GB" b="0" dirty="0" err="1">
                <a:latin typeface="+mn-lt"/>
                <a:ea typeface="MS PGothic" charset="0"/>
                <a:cs typeface="MS PGothic" charset="0"/>
              </a:rPr>
              <a:t>forbliver</a:t>
            </a:r>
            <a:r>
              <a:rPr lang="en-GB" b="0" dirty="0">
                <a:latin typeface="+mn-lt"/>
                <a:ea typeface="MS PGothic" charset="0"/>
                <a:cs typeface="MS PGothic" charset="0"/>
              </a:rPr>
              <a:t> “</a:t>
            </a:r>
            <a:r>
              <a:rPr lang="en-GB" b="0" dirty="0" err="1">
                <a:latin typeface="+mn-lt"/>
                <a:ea typeface="MS PGothic" charset="0"/>
                <a:cs typeface="MS PGothic" charset="0"/>
              </a:rPr>
              <a:t>sande</a:t>
            </a:r>
            <a:r>
              <a:rPr lang="en-GB" b="0" dirty="0">
                <a:latin typeface="+mn-lt"/>
                <a:ea typeface="MS PGothic" charset="0"/>
                <a:cs typeface="MS PGothic" charset="0"/>
              </a:rPr>
              <a:t>” </a:t>
            </a:r>
            <a:r>
              <a:rPr lang="en-GB" b="0" dirty="0" err="1">
                <a:latin typeface="+mn-lt"/>
                <a:ea typeface="MS PGothic" charset="0"/>
                <a:cs typeface="MS PGothic" charset="0"/>
              </a:rPr>
              <a:t>i</a:t>
            </a:r>
            <a:r>
              <a:rPr lang="en-GB" b="0" dirty="0">
                <a:latin typeface="+mn-lt"/>
                <a:ea typeface="MS PGothic" charset="0"/>
                <a:cs typeface="MS PGothic" charset="0"/>
              </a:rPr>
              <a:t> forhold </a:t>
            </a:r>
            <a:r>
              <a:rPr lang="en-GB" b="0" dirty="0" err="1">
                <a:latin typeface="+mn-lt"/>
                <a:ea typeface="MS PGothic" charset="0"/>
                <a:cs typeface="MS PGothic" charset="0"/>
              </a:rPr>
              <a:t>til</a:t>
            </a:r>
            <a:r>
              <a:rPr lang="en-GB" b="0" dirty="0">
                <a:latin typeface="+mn-lt"/>
                <a:ea typeface="MS PGothic" charset="0"/>
                <a:cs typeface="MS PGothic" charset="0"/>
              </a:rPr>
              <a:t> </a:t>
            </a:r>
            <a:r>
              <a:rPr lang="en-GB" b="0" dirty="0" err="1">
                <a:latin typeface="+mn-lt"/>
                <a:ea typeface="MS PGothic" charset="0"/>
                <a:cs typeface="MS PGothic" charset="0"/>
              </a:rPr>
              <a:t>deres</a:t>
            </a:r>
            <a:r>
              <a:rPr lang="en-GB" b="0" dirty="0">
                <a:latin typeface="+mn-lt"/>
                <a:ea typeface="MS PGothic" charset="0"/>
                <a:cs typeface="MS PGothic" charset="0"/>
              </a:rPr>
              <a:t> “motivation”</a:t>
            </a:r>
          </a:p>
          <a:p>
            <a:pPr defTabSz="685800" fontAlgn="base">
              <a:spcBef>
                <a:spcPct val="50000"/>
              </a:spcBef>
              <a:spcAft>
                <a:spcPct val="0"/>
              </a:spcAft>
              <a:defRPr/>
            </a:pPr>
            <a:r>
              <a:rPr lang="en-GB" b="0" dirty="0" err="1">
                <a:latin typeface="+mn-lt"/>
                <a:ea typeface="MS PGothic" charset="0"/>
                <a:cs typeface="MS PGothic" charset="0"/>
              </a:rPr>
              <a:t>Kernen</a:t>
            </a:r>
            <a:r>
              <a:rPr lang="en-GB" b="0" dirty="0">
                <a:latin typeface="+mn-lt"/>
                <a:ea typeface="MS PGothic" charset="0"/>
                <a:cs typeface="MS PGothic" charset="0"/>
              </a:rPr>
              <a:t> </a:t>
            </a:r>
            <a:r>
              <a:rPr lang="en-GB" b="0" dirty="0" err="1">
                <a:latin typeface="+mn-lt"/>
                <a:ea typeface="MS PGothic" charset="0"/>
                <a:cs typeface="MS PGothic" charset="0"/>
              </a:rPr>
              <a:t>i</a:t>
            </a:r>
            <a:r>
              <a:rPr lang="en-GB" b="0" dirty="0">
                <a:latin typeface="+mn-lt"/>
                <a:ea typeface="MS PGothic" charset="0"/>
                <a:cs typeface="MS PGothic" charset="0"/>
              </a:rPr>
              <a:t> det </a:t>
            </a:r>
            <a:r>
              <a:rPr lang="en-GB" b="0" dirty="0" err="1">
                <a:latin typeface="+mn-lt"/>
                <a:ea typeface="MS PGothic" charset="0"/>
                <a:cs typeface="MS PGothic" charset="0"/>
              </a:rPr>
              <a:t>er</a:t>
            </a:r>
            <a:r>
              <a:rPr lang="en-GB" b="0" dirty="0">
                <a:latin typeface="+mn-lt"/>
                <a:ea typeface="MS PGothic" charset="0"/>
                <a:cs typeface="MS PGothic" charset="0"/>
              </a:rPr>
              <a:t> at </a:t>
            </a:r>
            <a:r>
              <a:rPr lang="en-GB" b="0" dirty="0" err="1">
                <a:latin typeface="+mn-lt"/>
                <a:ea typeface="MS PGothic" charset="0"/>
                <a:cs typeface="MS PGothic" charset="0"/>
              </a:rPr>
              <a:t>kunne</a:t>
            </a:r>
            <a:r>
              <a:rPr lang="en-GB" b="0" dirty="0">
                <a:latin typeface="+mn-lt"/>
                <a:ea typeface="MS PGothic" charset="0"/>
                <a:cs typeface="MS PGothic" charset="0"/>
              </a:rPr>
              <a:t> </a:t>
            </a:r>
            <a:r>
              <a:rPr lang="en-GB" b="0" dirty="0" err="1">
                <a:latin typeface="+mn-lt"/>
                <a:ea typeface="MS PGothic" charset="0"/>
                <a:cs typeface="MS PGothic" charset="0"/>
              </a:rPr>
              <a:t>bruge</a:t>
            </a:r>
            <a:r>
              <a:rPr lang="en-GB" b="0" dirty="0">
                <a:latin typeface="+mn-lt"/>
                <a:ea typeface="MS PGothic" charset="0"/>
                <a:cs typeface="MS PGothic" charset="0"/>
              </a:rPr>
              <a:t> </a:t>
            </a:r>
            <a:r>
              <a:rPr lang="en-GB" b="0" dirty="0" err="1">
                <a:latin typeface="+mn-lt"/>
                <a:ea typeface="MS PGothic" charset="0"/>
                <a:cs typeface="MS PGothic" charset="0"/>
              </a:rPr>
              <a:t>visdom</a:t>
            </a:r>
            <a:r>
              <a:rPr lang="en-GB" b="0" dirty="0">
                <a:latin typeface="+mn-lt"/>
                <a:ea typeface="MS PGothic" charset="0"/>
                <a:cs typeface="MS PGothic" charset="0"/>
              </a:rPr>
              <a:t> </a:t>
            </a:r>
            <a:r>
              <a:rPr lang="en-GB" b="0" dirty="0" err="1">
                <a:latin typeface="+mn-lt"/>
                <a:ea typeface="MS PGothic" charset="0"/>
                <a:cs typeface="MS PGothic" charset="0"/>
              </a:rPr>
              <a:t>og</a:t>
            </a:r>
            <a:r>
              <a:rPr lang="en-GB" b="0" dirty="0">
                <a:latin typeface="+mn-lt"/>
                <a:ea typeface="MS PGothic" charset="0"/>
                <a:cs typeface="MS PGothic" charset="0"/>
              </a:rPr>
              <a:t> mod – </a:t>
            </a:r>
            <a:r>
              <a:rPr lang="en-GB" b="0" dirty="0" err="1">
                <a:latin typeface="+mn-lt"/>
                <a:ea typeface="MS PGothic" charset="0"/>
                <a:cs typeface="MS PGothic" charset="0"/>
              </a:rPr>
              <a:t>til</a:t>
            </a:r>
            <a:r>
              <a:rPr lang="en-GB" b="0" dirty="0">
                <a:latin typeface="+mn-lt"/>
                <a:ea typeface="MS PGothic" charset="0"/>
                <a:cs typeface="MS PGothic" charset="0"/>
              </a:rPr>
              <a:t> at </a:t>
            </a:r>
            <a:r>
              <a:rPr lang="en-GB" b="0" dirty="0" err="1">
                <a:latin typeface="+mn-lt"/>
                <a:ea typeface="MS PGothic" charset="0"/>
                <a:cs typeface="MS PGothic" charset="0"/>
              </a:rPr>
              <a:t>kunne</a:t>
            </a:r>
            <a:r>
              <a:rPr lang="en-GB" b="0" dirty="0">
                <a:latin typeface="+mn-lt"/>
                <a:ea typeface="MS PGothic" charset="0"/>
                <a:cs typeface="MS PGothic" charset="0"/>
              </a:rPr>
              <a:t> </a:t>
            </a:r>
            <a:r>
              <a:rPr lang="en-GB" b="0" dirty="0" err="1">
                <a:latin typeface="+mn-lt"/>
                <a:ea typeface="MS PGothic" charset="0"/>
                <a:cs typeface="MS PGothic" charset="0"/>
              </a:rPr>
              <a:t>være</a:t>
            </a:r>
            <a:r>
              <a:rPr lang="en-GB" b="0" dirty="0">
                <a:latin typeface="+mn-lt"/>
                <a:ea typeface="MS PGothic" charset="0"/>
                <a:cs typeface="MS PGothic" charset="0"/>
              </a:rPr>
              <a:t> </a:t>
            </a:r>
            <a:r>
              <a:rPr lang="en-GB" b="0" dirty="0" err="1">
                <a:latin typeface="+mn-lt"/>
                <a:ea typeface="MS PGothic" charset="0"/>
                <a:cs typeface="MS PGothic" charset="0"/>
              </a:rPr>
              <a:t>opmærksom</a:t>
            </a:r>
            <a:r>
              <a:rPr lang="en-GB" b="0" dirty="0">
                <a:latin typeface="+mn-lt"/>
                <a:ea typeface="MS PGothic" charset="0"/>
                <a:cs typeface="MS PGothic" charset="0"/>
              </a:rPr>
              <a:t> </a:t>
            </a:r>
            <a:r>
              <a:rPr lang="en-GB" b="0" dirty="0" err="1">
                <a:latin typeface="+mn-lt"/>
                <a:ea typeface="MS PGothic" charset="0"/>
                <a:cs typeface="MS PGothic" charset="0"/>
              </a:rPr>
              <a:t>på</a:t>
            </a:r>
            <a:r>
              <a:rPr lang="en-GB" b="0" dirty="0">
                <a:latin typeface="+mn-lt"/>
                <a:ea typeface="MS PGothic" charset="0"/>
                <a:cs typeface="MS PGothic" charset="0"/>
              </a:rPr>
              <a:t>, men </a:t>
            </a:r>
            <a:r>
              <a:rPr lang="en-GB" b="0" dirty="0" err="1">
                <a:latin typeface="+mn-lt"/>
                <a:ea typeface="MS PGothic" charset="0"/>
                <a:cs typeface="MS PGothic" charset="0"/>
              </a:rPr>
              <a:t>modstå</a:t>
            </a:r>
            <a:r>
              <a:rPr lang="en-GB" b="0" dirty="0">
                <a:latin typeface="+mn-lt"/>
                <a:ea typeface="MS PGothic" charset="0"/>
                <a:cs typeface="MS PGothic" charset="0"/>
              </a:rPr>
              <a:t> </a:t>
            </a:r>
            <a:r>
              <a:rPr lang="en-GB" b="0" dirty="0" err="1">
                <a:latin typeface="+mn-lt"/>
                <a:ea typeface="MS PGothic" charset="0"/>
                <a:cs typeface="MS PGothic" charset="0"/>
              </a:rPr>
              <a:t>indre</a:t>
            </a:r>
            <a:r>
              <a:rPr lang="en-GB" b="0" dirty="0">
                <a:latin typeface="+mn-lt"/>
                <a:ea typeface="MS PGothic" charset="0"/>
                <a:cs typeface="MS PGothic" charset="0"/>
              </a:rPr>
              <a:t> </a:t>
            </a:r>
            <a:r>
              <a:rPr lang="en-GB" b="0" dirty="0" err="1">
                <a:latin typeface="+mn-lt"/>
                <a:ea typeface="MS PGothic" charset="0"/>
                <a:cs typeface="MS PGothic" charset="0"/>
              </a:rPr>
              <a:t>modstand</a:t>
            </a:r>
            <a:r>
              <a:rPr lang="en-GB" b="0" dirty="0">
                <a:latin typeface="+mn-lt"/>
                <a:ea typeface="MS PGothic" charset="0"/>
                <a:cs typeface="MS PGothic" charset="0"/>
              </a:rPr>
              <a:t> </a:t>
            </a:r>
            <a:r>
              <a:rPr lang="en-GB" b="0" dirty="0" err="1">
                <a:latin typeface="+mn-lt"/>
                <a:ea typeface="MS PGothic" charset="0"/>
                <a:cs typeface="MS PGothic" charset="0"/>
              </a:rPr>
              <a:t>og</a:t>
            </a:r>
            <a:r>
              <a:rPr lang="en-GB" b="0" dirty="0">
                <a:latin typeface="+mn-lt"/>
                <a:ea typeface="MS PGothic" charset="0"/>
                <a:cs typeface="MS PGothic" charset="0"/>
              </a:rPr>
              <a:t> </a:t>
            </a:r>
            <a:r>
              <a:rPr lang="en-GB" b="0" dirty="0" err="1">
                <a:latin typeface="+mn-lt"/>
                <a:ea typeface="MS PGothic" charset="0"/>
                <a:cs typeface="MS PGothic" charset="0"/>
              </a:rPr>
              <a:t>stå</a:t>
            </a:r>
            <a:r>
              <a:rPr lang="en-GB" b="0" dirty="0">
                <a:latin typeface="+mn-lt"/>
                <a:ea typeface="MS PGothic" charset="0"/>
                <a:cs typeface="MS PGothic" charset="0"/>
              </a:rPr>
              <a:t> </a:t>
            </a:r>
            <a:r>
              <a:rPr lang="en-GB" b="0" dirty="0" err="1">
                <a:latin typeface="+mn-lt"/>
                <a:ea typeface="MS PGothic" charset="0"/>
                <a:cs typeface="MS PGothic" charset="0"/>
              </a:rPr>
              <a:t>ansigt</a:t>
            </a:r>
            <a:r>
              <a:rPr lang="en-GB" b="0" dirty="0">
                <a:latin typeface="+mn-lt"/>
                <a:ea typeface="MS PGothic" charset="0"/>
                <a:cs typeface="MS PGothic" charset="0"/>
              </a:rPr>
              <a:t> </a:t>
            </a:r>
            <a:r>
              <a:rPr lang="en-GB" b="0" dirty="0" err="1">
                <a:latin typeface="+mn-lt"/>
                <a:ea typeface="MS PGothic" charset="0"/>
                <a:cs typeface="MS PGothic" charset="0"/>
              </a:rPr>
              <a:t>til</a:t>
            </a:r>
            <a:r>
              <a:rPr lang="en-GB" b="0" dirty="0">
                <a:latin typeface="+mn-lt"/>
                <a:ea typeface="MS PGothic" charset="0"/>
                <a:cs typeface="MS PGothic" charset="0"/>
              </a:rPr>
              <a:t> </a:t>
            </a:r>
            <a:r>
              <a:rPr lang="en-GB" b="0" dirty="0" err="1">
                <a:latin typeface="+mn-lt"/>
                <a:ea typeface="MS PGothic" charset="0"/>
                <a:cs typeface="MS PGothic" charset="0"/>
              </a:rPr>
              <a:t>ansigt</a:t>
            </a:r>
            <a:r>
              <a:rPr lang="en-GB" b="0" dirty="0">
                <a:latin typeface="+mn-lt"/>
                <a:ea typeface="MS PGothic" charset="0"/>
                <a:cs typeface="MS PGothic" charset="0"/>
              </a:rPr>
              <a:t> med det </a:t>
            </a:r>
            <a:r>
              <a:rPr lang="en-GB" b="0" dirty="0" err="1">
                <a:latin typeface="+mn-lt"/>
                <a:ea typeface="MS PGothic" charset="0"/>
                <a:cs typeface="MS PGothic" charset="0"/>
              </a:rPr>
              <a:t>frygtede</a:t>
            </a:r>
            <a:endParaRPr lang="en-GB" b="0" dirty="0">
              <a:latin typeface="+mn-lt"/>
              <a:ea typeface="MS PGothic" charset="0"/>
              <a:cs typeface="MS PGothic" charset="0"/>
            </a:endParaRPr>
          </a:p>
        </p:txBody>
      </p:sp>
      <p:pic>
        <p:nvPicPr>
          <p:cNvPr id="61443" name="Picture 5" descr="slide_360083_4022695_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096" y="1741286"/>
            <a:ext cx="3550236" cy="4130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1" name="Text Box 7"/>
          <p:cNvSpPr txBox="1">
            <a:spLocks noChangeArrowheads="1"/>
          </p:cNvSpPr>
          <p:nvPr/>
        </p:nvSpPr>
        <p:spPr bwMode="auto">
          <a:xfrm>
            <a:off x="2572120" y="6007972"/>
            <a:ext cx="302418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685800" fontAlgn="base">
              <a:spcBef>
                <a:spcPct val="50000"/>
              </a:spcBef>
              <a:spcAft>
                <a:spcPct val="0"/>
              </a:spcAft>
              <a:defRPr/>
            </a:pPr>
            <a:r>
              <a:rPr lang="en-GB" b="1" dirty="0">
                <a:solidFill>
                  <a:srgbClr val="FFFFFF"/>
                </a:solidFill>
                <a:cs typeface="Arial" charset="0"/>
              </a:rPr>
              <a:t>Ebola </a:t>
            </a:r>
            <a:r>
              <a:rPr lang="en-GB" b="1" dirty="0" err="1">
                <a:solidFill>
                  <a:srgbClr val="FFFFFF"/>
                </a:solidFill>
                <a:cs typeface="Arial" charset="0"/>
              </a:rPr>
              <a:t>klinik</a:t>
            </a:r>
            <a:endParaRPr lang="en-GB" b="1" dirty="0">
              <a:solidFill>
                <a:srgbClr val="FFFFFF"/>
              </a:solidFill>
              <a:cs typeface="Arial" charset="0"/>
            </a:endParaRPr>
          </a:p>
        </p:txBody>
      </p:sp>
      <p:pic>
        <p:nvPicPr>
          <p:cNvPr id="7" name="Picture 2" descr="A close up of a logo&#10;&#10;Description generated with very high confidence">
            <a:extLst>
              <a:ext uri="{FF2B5EF4-FFF2-40B4-BE49-F238E27FC236}">
                <a16:creationId xmlns:a16="http://schemas.microsoft.com/office/drawing/2014/main" id="{A9F6189C-F23B-B648-B1F6-47B42064A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27" y="154187"/>
            <a:ext cx="2213952" cy="1451207"/>
          </a:xfrm>
          <a:prstGeom prst="rect">
            <a:avLst/>
          </a:prstGeom>
        </p:spPr>
      </p:pic>
    </p:spTree>
    <p:extLst>
      <p:ext uri="{BB962C8B-B14F-4D97-AF65-F5344CB8AC3E}">
        <p14:creationId xmlns:p14="http://schemas.microsoft.com/office/powerpoint/2010/main" val="108682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3506391" y="662941"/>
            <a:ext cx="5829300" cy="1026114"/>
          </a:xfrm>
        </p:spPr>
        <p:txBody>
          <a:bodyPr>
            <a:normAutofit/>
          </a:bodyPr>
          <a:lstStyle/>
          <a:p>
            <a:pPr>
              <a:defRPr/>
            </a:pPr>
            <a:r>
              <a:rPr lang="en-GB" sz="3600" b="1" dirty="0">
                <a:solidFill>
                  <a:srgbClr val="F8E950"/>
                </a:solidFill>
                <a:latin typeface="+mn-lt"/>
                <a:ea typeface="MS PGothic" charset="0"/>
                <a:cs typeface="MS PGothic" charset="0"/>
              </a:rPr>
              <a:t>Compassion </a:t>
            </a:r>
            <a:r>
              <a:rPr lang="en-GB" sz="3600" b="1" dirty="0" err="1">
                <a:solidFill>
                  <a:srgbClr val="F8E950"/>
                </a:solidFill>
                <a:latin typeface="+mn-lt"/>
                <a:ea typeface="MS PGothic" charset="0"/>
                <a:cs typeface="MS PGothic" charset="0"/>
              </a:rPr>
              <a:t>og</a:t>
            </a:r>
            <a:r>
              <a:rPr lang="en-GB" sz="3600" b="1" dirty="0">
                <a:solidFill>
                  <a:srgbClr val="F8E950"/>
                </a:solidFill>
                <a:latin typeface="+mn-lt"/>
                <a:ea typeface="MS PGothic" charset="0"/>
                <a:cs typeface="MS PGothic" charset="0"/>
              </a:rPr>
              <a:t> mod</a:t>
            </a:r>
          </a:p>
        </p:txBody>
      </p:sp>
      <p:sp>
        <p:nvSpPr>
          <p:cNvPr id="515076" name="Text Box 4"/>
          <p:cNvSpPr txBox="1">
            <a:spLocks noChangeArrowheads="1"/>
          </p:cNvSpPr>
          <p:nvPr/>
        </p:nvSpPr>
        <p:spPr bwMode="auto">
          <a:xfrm>
            <a:off x="6960391" y="2240757"/>
            <a:ext cx="3186113" cy="3693319"/>
          </a:xfrm>
          <a:prstGeom prst="rect">
            <a:avLst/>
          </a:prstGeom>
          <a:noFill/>
          <a:ln w="9525">
            <a:noFill/>
            <a:miter lim="800000"/>
            <a:headEnd/>
            <a:tailEnd/>
          </a:ln>
          <a:effectLst/>
        </p:spPr>
        <p:txBody>
          <a:bodyPr>
            <a:spAutoFit/>
          </a:bodyPr>
          <a:lstStyle>
            <a:lvl1pPr>
              <a:defRPr b="1">
                <a:solidFill>
                  <a:schemeClr val="bg1"/>
                </a:solidFill>
                <a:latin typeface="Times New Roman" charset="0"/>
                <a:ea typeface="ＭＳ Ｐゴシック" charset="0"/>
              </a:defRPr>
            </a:lvl1pPr>
            <a:lvl2pPr marL="742950" indent="-285750">
              <a:defRPr b="1">
                <a:solidFill>
                  <a:schemeClr val="bg1"/>
                </a:solidFill>
                <a:latin typeface="Times New Roman" charset="0"/>
                <a:ea typeface="ＭＳ Ｐゴシック" charset="0"/>
              </a:defRPr>
            </a:lvl2pPr>
            <a:lvl3pPr marL="1143000" indent="-228600">
              <a:defRPr b="1">
                <a:solidFill>
                  <a:schemeClr val="bg1"/>
                </a:solidFill>
                <a:latin typeface="Times New Roman" charset="0"/>
                <a:ea typeface="ＭＳ Ｐゴシック" charset="0"/>
              </a:defRPr>
            </a:lvl3pPr>
            <a:lvl4pPr marL="1600200" indent="-228600">
              <a:defRPr b="1">
                <a:solidFill>
                  <a:schemeClr val="bg1"/>
                </a:solidFill>
                <a:latin typeface="Times New Roman" charset="0"/>
                <a:ea typeface="ＭＳ Ｐゴシック" charset="0"/>
              </a:defRPr>
            </a:lvl4pPr>
            <a:lvl5pPr marL="2057400" indent="-228600">
              <a:defRPr b="1">
                <a:solidFill>
                  <a:schemeClr val="bg1"/>
                </a:solidFill>
                <a:latin typeface="Times New Roman" charset="0"/>
                <a:ea typeface="ＭＳ Ｐゴシック" charset="0"/>
              </a:defRPr>
            </a:lvl5pPr>
            <a:lvl6pPr marL="2514600" indent="-228600" eaLnBrk="0" fontAlgn="base" hangingPunct="0">
              <a:spcBef>
                <a:spcPct val="0"/>
              </a:spcBef>
              <a:spcAft>
                <a:spcPct val="0"/>
              </a:spcAft>
              <a:defRPr b="1">
                <a:solidFill>
                  <a:schemeClr val="bg1"/>
                </a:solidFill>
                <a:latin typeface="Times New Roman" charset="0"/>
                <a:ea typeface="ＭＳ Ｐゴシック" charset="0"/>
              </a:defRPr>
            </a:lvl6pPr>
            <a:lvl7pPr marL="2971800" indent="-228600" eaLnBrk="0" fontAlgn="base" hangingPunct="0">
              <a:spcBef>
                <a:spcPct val="0"/>
              </a:spcBef>
              <a:spcAft>
                <a:spcPct val="0"/>
              </a:spcAft>
              <a:defRPr b="1">
                <a:solidFill>
                  <a:schemeClr val="bg1"/>
                </a:solidFill>
                <a:latin typeface="Times New Roman" charset="0"/>
                <a:ea typeface="ＭＳ Ｐゴシック" charset="0"/>
              </a:defRPr>
            </a:lvl7pPr>
            <a:lvl8pPr marL="3429000" indent="-228600" eaLnBrk="0" fontAlgn="base" hangingPunct="0">
              <a:spcBef>
                <a:spcPct val="0"/>
              </a:spcBef>
              <a:spcAft>
                <a:spcPct val="0"/>
              </a:spcAft>
              <a:defRPr b="1">
                <a:solidFill>
                  <a:schemeClr val="bg1"/>
                </a:solidFill>
                <a:latin typeface="Times New Roman" charset="0"/>
                <a:ea typeface="ＭＳ Ｐゴシック" charset="0"/>
              </a:defRPr>
            </a:lvl8pPr>
            <a:lvl9pPr marL="3886200" indent="-228600" eaLnBrk="0" fontAlgn="base" hangingPunct="0">
              <a:spcBef>
                <a:spcPct val="0"/>
              </a:spcBef>
              <a:spcAft>
                <a:spcPct val="0"/>
              </a:spcAft>
              <a:defRPr b="1">
                <a:solidFill>
                  <a:schemeClr val="bg1"/>
                </a:solidFill>
                <a:latin typeface="Times New Roman" charset="0"/>
                <a:ea typeface="ＭＳ Ｐゴシック" charset="0"/>
              </a:defRPr>
            </a:lvl9pPr>
          </a:lstStyle>
          <a:p>
            <a:pPr defTabSz="685800" fontAlgn="base">
              <a:spcBef>
                <a:spcPct val="50000"/>
              </a:spcBef>
              <a:spcAft>
                <a:spcPct val="0"/>
              </a:spcAft>
              <a:defRPr/>
            </a:pPr>
            <a:r>
              <a:rPr lang="en-GB" b="0" dirty="0" err="1">
                <a:latin typeface="+mn-lt"/>
                <a:ea typeface="MS PGothic" charset="0"/>
                <a:cs typeface="MS PGothic" charset="0"/>
              </a:rPr>
              <a:t>Når</a:t>
            </a:r>
            <a:r>
              <a:rPr lang="en-GB" b="0" dirty="0">
                <a:latin typeface="+mn-lt"/>
                <a:ea typeface="MS PGothic" charset="0"/>
                <a:cs typeface="MS PGothic" charset="0"/>
              </a:rPr>
              <a:t> vi </a:t>
            </a:r>
            <a:r>
              <a:rPr lang="en-GB" b="0" dirty="0" err="1">
                <a:latin typeface="+mn-lt"/>
                <a:ea typeface="MS PGothic" charset="0"/>
                <a:cs typeface="MS PGothic" charset="0"/>
              </a:rPr>
              <a:t>nærmer</a:t>
            </a:r>
            <a:r>
              <a:rPr lang="en-GB" b="0" dirty="0">
                <a:latin typeface="+mn-lt"/>
                <a:ea typeface="MS PGothic" charset="0"/>
                <a:cs typeface="MS PGothic" charset="0"/>
              </a:rPr>
              <a:t> </a:t>
            </a:r>
            <a:r>
              <a:rPr lang="en-GB" b="0" dirty="0" err="1">
                <a:latin typeface="+mn-lt"/>
                <a:ea typeface="MS PGothic" charset="0"/>
                <a:cs typeface="MS PGothic" charset="0"/>
              </a:rPr>
              <a:t>os</a:t>
            </a:r>
            <a:r>
              <a:rPr lang="en-GB" b="0" dirty="0">
                <a:latin typeface="+mn-lt"/>
                <a:ea typeface="MS PGothic" charset="0"/>
                <a:cs typeface="MS PGothic" charset="0"/>
              </a:rPr>
              <a:t> </a:t>
            </a:r>
            <a:r>
              <a:rPr lang="en-GB" b="0" dirty="0" err="1">
                <a:latin typeface="+mn-lt"/>
                <a:ea typeface="MS PGothic" charset="0"/>
                <a:cs typeface="MS PGothic" charset="0"/>
              </a:rPr>
              <a:t>vores</a:t>
            </a:r>
            <a:r>
              <a:rPr lang="en-GB" b="0" dirty="0">
                <a:latin typeface="+mn-lt"/>
                <a:ea typeface="MS PGothic" charset="0"/>
                <a:cs typeface="MS PGothic" charset="0"/>
              </a:rPr>
              <a:t> </a:t>
            </a:r>
            <a:r>
              <a:rPr lang="en-GB" b="0" dirty="0" err="1">
                <a:latin typeface="+mn-lt"/>
                <a:ea typeface="MS PGothic" charset="0"/>
                <a:cs typeface="MS PGothic" charset="0"/>
              </a:rPr>
              <a:t>egen</a:t>
            </a:r>
            <a:r>
              <a:rPr lang="en-GB" b="0" dirty="0">
                <a:latin typeface="+mn-lt"/>
                <a:ea typeface="MS PGothic" charset="0"/>
                <a:cs typeface="MS PGothic" charset="0"/>
              </a:rPr>
              <a:t> </a:t>
            </a:r>
            <a:r>
              <a:rPr lang="en-GB" b="0" dirty="0" err="1">
                <a:latin typeface="+mn-lt"/>
                <a:ea typeface="MS PGothic" charset="0"/>
                <a:cs typeface="MS PGothic" charset="0"/>
              </a:rPr>
              <a:t>lidelse</a:t>
            </a:r>
            <a:r>
              <a:rPr lang="en-GB" b="0" dirty="0">
                <a:latin typeface="+mn-lt"/>
                <a:ea typeface="MS PGothic" charset="0"/>
                <a:cs typeface="MS PGothic" charset="0"/>
              </a:rPr>
              <a:t> </a:t>
            </a:r>
            <a:r>
              <a:rPr lang="en-GB" b="0" dirty="0" err="1">
                <a:latin typeface="+mn-lt"/>
                <a:ea typeface="MS PGothic" charset="0"/>
                <a:cs typeface="MS PGothic" charset="0"/>
              </a:rPr>
              <a:t>kan</a:t>
            </a:r>
            <a:r>
              <a:rPr lang="en-GB" b="0" dirty="0">
                <a:latin typeface="+mn-lt"/>
                <a:ea typeface="MS PGothic" charset="0"/>
                <a:cs typeface="MS PGothic" charset="0"/>
              </a:rPr>
              <a:t> det (</a:t>
            </a:r>
            <a:r>
              <a:rPr lang="en-GB" b="0" dirty="0" err="1">
                <a:latin typeface="+mn-lt"/>
                <a:ea typeface="MS PGothic" charset="0"/>
                <a:cs typeface="MS PGothic" charset="0"/>
              </a:rPr>
              <a:t>i</a:t>
            </a:r>
            <a:r>
              <a:rPr lang="en-GB" b="0" dirty="0">
                <a:latin typeface="+mn-lt"/>
                <a:ea typeface="MS PGothic" charset="0"/>
                <a:cs typeface="MS PGothic" charset="0"/>
              </a:rPr>
              <a:t> </a:t>
            </a:r>
            <a:r>
              <a:rPr lang="en-GB" b="0" dirty="0" err="1">
                <a:latin typeface="+mn-lt"/>
                <a:ea typeface="MS PGothic" charset="0"/>
                <a:cs typeface="MS PGothic" charset="0"/>
              </a:rPr>
              <a:t>starten</a:t>
            </a:r>
            <a:r>
              <a:rPr lang="en-GB" b="0" dirty="0">
                <a:latin typeface="+mn-lt"/>
                <a:ea typeface="MS PGothic" charset="0"/>
                <a:cs typeface="MS PGothic" charset="0"/>
              </a:rPr>
              <a:t>) </a:t>
            </a:r>
            <a:r>
              <a:rPr lang="en-GB" b="0" dirty="0" err="1">
                <a:latin typeface="+mn-lt"/>
                <a:ea typeface="MS PGothic" charset="0"/>
                <a:cs typeface="MS PGothic" charset="0"/>
              </a:rPr>
              <a:t>føre</a:t>
            </a:r>
            <a:r>
              <a:rPr lang="en-GB" b="0" dirty="0">
                <a:latin typeface="+mn-lt"/>
                <a:ea typeface="MS PGothic" charset="0"/>
                <a:cs typeface="MS PGothic" charset="0"/>
              </a:rPr>
              <a:t> </a:t>
            </a:r>
            <a:r>
              <a:rPr lang="en-GB" b="0" dirty="0" err="1">
                <a:latin typeface="+mn-lt"/>
                <a:ea typeface="MS PGothic" charset="0"/>
                <a:cs typeface="MS PGothic" charset="0"/>
              </a:rPr>
              <a:t>til</a:t>
            </a:r>
            <a:r>
              <a:rPr lang="en-GB" b="0" dirty="0">
                <a:latin typeface="+mn-lt"/>
                <a:ea typeface="MS PGothic" charset="0"/>
                <a:cs typeface="MS PGothic" charset="0"/>
              </a:rPr>
              <a:t> </a:t>
            </a:r>
            <a:r>
              <a:rPr lang="en-GB" b="0" dirty="0" err="1">
                <a:latin typeface="+mn-lt"/>
                <a:ea typeface="MS PGothic" charset="0"/>
                <a:cs typeface="MS PGothic" charset="0"/>
              </a:rPr>
              <a:t>en</a:t>
            </a:r>
            <a:r>
              <a:rPr lang="en-GB" b="0" dirty="0">
                <a:latin typeface="+mn-lt"/>
                <a:ea typeface="MS PGothic" charset="0"/>
                <a:cs typeface="MS PGothic" charset="0"/>
              </a:rPr>
              <a:t> </a:t>
            </a:r>
            <a:r>
              <a:rPr lang="en-GB" b="0" dirty="0" err="1">
                <a:latin typeface="+mn-lt"/>
                <a:ea typeface="MS PGothic" charset="0"/>
                <a:cs typeface="MS PGothic" charset="0"/>
              </a:rPr>
              <a:t>tilstand</a:t>
            </a:r>
            <a:r>
              <a:rPr lang="en-GB" b="0" dirty="0">
                <a:latin typeface="+mn-lt"/>
                <a:ea typeface="MS PGothic" charset="0"/>
                <a:cs typeface="MS PGothic" charset="0"/>
              </a:rPr>
              <a:t> med </a:t>
            </a:r>
            <a:r>
              <a:rPr lang="en-GB" b="0" dirty="0" err="1">
                <a:latin typeface="+mn-lt"/>
                <a:ea typeface="MS PGothic" charset="0"/>
                <a:cs typeface="MS PGothic" charset="0"/>
              </a:rPr>
              <a:t>høj</a:t>
            </a:r>
            <a:r>
              <a:rPr lang="en-GB" b="0" dirty="0">
                <a:latin typeface="+mn-lt"/>
                <a:ea typeface="MS PGothic" charset="0"/>
                <a:cs typeface="MS PGothic" charset="0"/>
              </a:rPr>
              <a:t> </a:t>
            </a:r>
            <a:r>
              <a:rPr lang="en-GB" b="0" dirty="0" err="1">
                <a:latin typeface="+mn-lt"/>
                <a:ea typeface="MS PGothic" charset="0"/>
                <a:cs typeface="MS PGothic" charset="0"/>
              </a:rPr>
              <a:t>trussel</a:t>
            </a:r>
            <a:r>
              <a:rPr lang="en-GB" b="0" dirty="0">
                <a:latin typeface="+mn-lt"/>
                <a:ea typeface="MS PGothic" charset="0"/>
                <a:cs typeface="MS PGothic" charset="0"/>
              </a:rPr>
              <a:t>/frustration </a:t>
            </a:r>
          </a:p>
          <a:p>
            <a:pPr defTabSz="685800" fontAlgn="base">
              <a:spcBef>
                <a:spcPct val="50000"/>
              </a:spcBef>
              <a:spcAft>
                <a:spcPct val="0"/>
              </a:spcAft>
              <a:defRPr/>
            </a:pPr>
            <a:r>
              <a:rPr lang="en-GB" b="0" dirty="0" err="1">
                <a:latin typeface="+mn-lt"/>
                <a:ea typeface="MS PGothic" charset="0"/>
                <a:cs typeface="MS PGothic" charset="0"/>
              </a:rPr>
              <a:t>Hvordan</a:t>
            </a:r>
            <a:r>
              <a:rPr lang="en-GB" b="0" dirty="0">
                <a:latin typeface="+mn-lt"/>
                <a:ea typeface="MS PGothic" charset="0"/>
                <a:cs typeface="MS PGothic" charset="0"/>
              </a:rPr>
              <a:t> </a:t>
            </a:r>
            <a:r>
              <a:rPr lang="en-GB" b="0" dirty="0" err="1">
                <a:latin typeface="+mn-lt"/>
                <a:ea typeface="MS PGothic" charset="0"/>
                <a:cs typeface="MS PGothic" charset="0"/>
              </a:rPr>
              <a:t>regulerer</a:t>
            </a:r>
            <a:r>
              <a:rPr lang="en-GB" b="0" dirty="0">
                <a:latin typeface="+mn-lt"/>
                <a:ea typeface="MS PGothic" charset="0"/>
                <a:cs typeface="MS PGothic" charset="0"/>
              </a:rPr>
              <a:t> vi </a:t>
            </a:r>
            <a:r>
              <a:rPr lang="en-GB" b="0" dirty="0" err="1">
                <a:latin typeface="+mn-lt"/>
                <a:ea typeface="MS PGothic" charset="0"/>
                <a:cs typeface="MS PGothic" charset="0"/>
              </a:rPr>
              <a:t>disse</a:t>
            </a:r>
            <a:r>
              <a:rPr lang="en-GB" b="0" dirty="0">
                <a:latin typeface="+mn-lt"/>
                <a:ea typeface="MS PGothic" charset="0"/>
                <a:cs typeface="MS PGothic" charset="0"/>
              </a:rPr>
              <a:t> </a:t>
            </a:r>
            <a:r>
              <a:rPr lang="en-GB" b="0" dirty="0" err="1">
                <a:latin typeface="+mn-lt"/>
                <a:ea typeface="MS PGothic" charset="0"/>
                <a:cs typeface="MS PGothic" charset="0"/>
              </a:rPr>
              <a:t>tilstande</a:t>
            </a:r>
            <a:r>
              <a:rPr lang="en-GB" b="0" dirty="0">
                <a:latin typeface="+mn-lt"/>
                <a:ea typeface="MS PGothic" charset="0"/>
                <a:cs typeface="MS PGothic" charset="0"/>
              </a:rPr>
              <a:t> </a:t>
            </a:r>
            <a:r>
              <a:rPr lang="en-GB" b="0" dirty="0" err="1">
                <a:latin typeface="+mn-lt"/>
                <a:ea typeface="MS PGothic" charset="0"/>
                <a:cs typeface="MS PGothic" charset="0"/>
              </a:rPr>
              <a:t>og</a:t>
            </a:r>
            <a:r>
              <a:rPr lang="en-GB" b="0" dirty="0">
                <a:latin typeface="+mn-lt"/>
                <a:ea typeface="MS PGothic" charset="0"/>
                <a:cs typeface="MS PGothic" charset="0"/>
              </a:rPr>
              <a:t> </a:t>
            </a:r>
            <a:r>
              <a:rPr lang="en-GB" b="0" dirty="0" err="1">
                <a:latin typeface="+mn-lt"/>
                <a:ea typeface="MS PGothic" charset="0"/>
                <a:cs typeface="MS PGothic" charset="0"/>
              </a:rPr>
              <a:t>forbliver</a:t>
            </a:r>
            <a:r>
              <a:rPr lang="en-GB" b="0" dirty="0">
                <a:latin typeface="+mn-lt"/>
                <a:ea typeface="MS PGothic" charset="0"/>
                <a:cs typeface="MS PGothic" charset="0"/>
              </a:rPr>
              <a:t> “</a:t>
            </a:r>
            <a:r>
              <a:rPr lang="en-GB" b="0" dirty="0" err="1">
                <a:latin typeface="+mn-lt"/>
                <a:ea typeface="MS PGothic" charset="0"/>
                <a:cs typeface="MS PGothic" charset="0"/>
              </a:rPr>
              <a:t>tro</a:t>
            </a:r>
            <a:r>
              <a:rPr lang="en-GB" b="0" dirty="0">
                <a:latin typeface="+mn-lt"/>
                <a:ea typeface="MS PGothic" charset="0"/>
                <a:cs typeface="MS PGothic" charset="0"/>
              </a:rPr>
              <a:t>” </a:t>
            </a:r>
            <a:r>
              <a:rPr lang="en-GB" b="0" dirty="0" err="1">
                <a:latin typeface="+mn-lt"/>
                <a:ea typeface="MS PGothic" charset="0"/>
                <a:cs typeface="MS PGothic" charset="0"/>
              </a:rPr>
              <a:t>overfor</a:t>
            </a:r>
            <a:r>
              <a:rPr lang="en-GB" b="0" dirty="0">
                <a:latin typeface="+mn-lt"/>
                <a:ea typeface="MS PGothic" charset="0"/>
                <a:cs typeface="MS PGothic" charset="0"/>
              </a:rPr>
              <a:t> </a:t>
            </a:r>
            <a:r>
              <a:rPr lang="en-GB" b="0" dirty="0" err="1">
                <a:latin typeface="+mn-lt"/>
                <a:ea typeface="MS PGothic" charset="0"/>
                <a:cs typeface="MS PGothic" charset="0"/>
              </a:rPr>
              <a:t>vores</a:t>
            </a:r>
            <a:r>
              <a:rPr lang="en-GB" b="0" dirty="0">
                <a:latin typeface="+mn-lt"/>
                <a:ea typeface="MS PGothic" charset="0"/>
                <a:cs typeface="MS PGothic" charset="0"/>
              </a:rPr>
              <a:t> “</a:t>
            </a:r>
            <a:r>
              <a:rPr lang="en-GB" b="0" dirty="0" err="1">
                <a:latin typeface="+mn-lt"/>
                <a:ea typeface="MS PGothic" charset="0"/>
                <a:cs typeface="MS PGothic" charset="0"/>
              </a:rPr>
              <a:t>motiver</a:t>
            </a:r>
            <a:r>
              <a:rPr lang="en-GB" b="0" dirty="0">
                <a:latin typeface="+mn-lt"/>
                <a:ea typeface="MS PGothic" charset="0"/>
                <a:cs typeface="MS PGothic" charset="0"/>
              </a:rPr>
              <a:t>” for heling?</a:t>
            </a:r>
          </a:p>
          <a:p>
            <a:pPr defTabSz="685800" fontAlgn="base">
              <a:spcBef>
                <a:spcPct val="50000"/>
              </a:spcBef>
              <a:spcAft>
                <a:spcPct val="0"/>
              </a:spcAft>
              <a:defRPr/>
            </a:pPr>
            <a:r>
              <a:rPr lang="en-GB" b="0" dirty="0" err="1">
                <a:latin typeface="+mn-lt"/>
                <a:ea typeface="MS PGothic" charset="0"/>
                <a:cs typeface="MS PGothic" charset="0"/>
              </a:rPr>
              <a:t>Kernen</a:t>
            </a:r>
            <a:r>
              <a:rPr lang="en-GB" b="0" dirty="0">
                <a:latin typeface="+mn-lt"/>
                <a:ea typeface="MS PGothic" charset="0"/>
                <a:cs typeface="MS PGothic" charset="0"/>
              </a:rPr>
              <a:t> </a:t>
            </a:r>
            <a:r>
              <a:rPr lang="en-GB" b="0" dirty="0" err="1">
                <a:latin typeface="+mn-lt"/>
                <a:ea typeface="MS PGothic" charset="0"/>
                <a:cs typeface="MS PGothic" charset="0"/>
              </a:rPr>
              <a:t>er</a:t>
            </a:r>
            <a:r>
              <a:rPr lang="en-GB" b="0" dirty="0">
                <a:latin typeface="+mn-lt"/>
                <a:ea typeface="MS PGothic" charset="0"/>
                <a:cs typeface="MS PGothic" charset="0"/>
              </a:rPr>
              <a:t> </a:t>
            </a:r>
            <a:r>
              <a:rPr lang="en-GB" b="0" dirty="0" err="1">
                <a:latin typeface="+mn-lt"/>
                <a:ea typeface="MS PGothic" charset="0"/>
                <a:cs typeface="MS PGothic" charset="0"/>
              </a:rPr>
              <a:t>visdom</a:t>
            </a:r>
            <a:r>
              <a:rPr lang="en-GB" b="0" dirty="0">
                <a:latin typeface="+mn-lt"/>
                <a:ea typeface="MS PGothic" charset="0"/>
                <a:cs typeface="MS PGothic" charset="0"/>
              </a:rPr>
              <a:t> </a:t>
            </a:r>
            <a:r>
              <a:rPr lang="en-GB" b="0" dirty="0" err="1">
                <a:latin typeface="+mn-lt"/>
                <a:ea typeface="MS PGothic" charset="0"/>
                <a:cs typeface="MS PGothic" charset="0"/>
              </a:rPr>
              <a:t>og</a:t>
            </a:r>
            <a:r>
              <a:rPr lang="en-GB" b="0" dirty="0">
                <a:latin typeface="+mn-lt"/>
                <a:ea typeface="MS PGothic" charset="0"/>
                <a:cs typeface="MS PGothic" charset="0"/>
              </a:rPr>
              <a:t> mod – </a:t>
            </a:r>
            <a:r>
              <a:rPr lang="en-GB" b="0" dirty="0" err="1">
                <a:latin typeface="+mn-lt"/>
                <a:ea typeface="MS PGothic" charset="0"/>
                <a:cs typeface="MS PGothic" charset="0"/>
              </a:rPr>
              <a:t>til</a:t>
            </a:r>
            <a:r>
              <a:rPr lang="en-GB" b="0" dirty="0">
                <a:latin typeface="+mn-lt"/>
                <a:ea typeface="MS PGothic" charset="0"/>
                <a:cs typeface="MS PGothic" charset="0"/>
              </a:rPr>
              <a:t> at </a:t>
            </a:r>
            <a:r>
              <a:rPr lang="en-GB" b="0" dirty="0" err="1">
                <a:latin typeface="+mn-lt"/>
                <a:ea typeface="MS PGothic" charset="0"/>
                <a:cs typeface="MS PGothic" charset="0"/>
              </a:rPr>
              <a:t>være</a:t>
            </a:r>
            <a:r>
              <a:rPr lang="en-GB" b="0" dirty="0">
                <a:latin typeface="+mn-lt"/>
                <a:ea typeface="MS PGothic" charset="0"/>
                <a:cs typeface="MS PGothic" charset="0"/>
              </a:rPr>
              <a:t> </a:t>
            </a:r>
            <a:r>
              <a:rPr lang="en-GB" b="0" dirty="0" err="1">
                <a:latin typeface="+mn-lt"/>
                <a:ea typeface="MS PGothic" charset="0"/>
                <a:cs typeface="MS PGothic" charset="0"/>
              </a:rPr>
              <a:t>opmærksom</a:t>
            </a:r>
            <a:r>
              <a:rPr lang="en-GB" b="0" dirty="0">
                <a:latin typeface="+mn-lt"/>
                <a:ea typeface="MS PGothic" charset="0"/>
                <a:cs typeface="MS PGothic" charset="0"/>
              </a:rPr>
              <a:t> </a:t>
            </a:r>
            <a:r>
              <a:rPr lang="en-GB" b="0" dirty="0" err="1">
                <a:latin typeface="+mn-lt"/>
                <a:ea typeface="MS PGothic" charset="0"/>
                <a:cs typeface="MS PGothic" charset="0"/>
              </a:rPr>
              <a:t>på</a:t>
            </a:r>
            <a:r>
              <a:rPr lang="en-GB" b="0" dirty="0">
                <a:latin typeface="+mn-lt"/>
                <a:ea typeface="MS PGothic" charset="0"/>
                <a:cs typeface="MS PGothic" charset="0"/>
              </a:rPr>
              <a:t>, men </a:t>
            </a:r>
            <a:r>
              <a:rPr lang="en-GB" b="0" dirty="0" err="1">
                <a:latin typeface="+mn-lt"/>
                <a:ea typeface="MS PGothic" charset="0"/>
                <a:cs typeface="MS PGothic" charset="0"/>
              </a:rPr>
              <a:t>modstå</a:t>
            </a:r>
            <a:r>
              <a:rPr lang="en-GB" b="0" dirty="0">
                <a:latin typeface="+mn-lt"/>
                <a:ea typeface="MS PGothic" charset="0"/>
                <a:cs typeface="MS PGothic" charset="0"/>
              </a:rPr>
              <a:t> </a:t>
            </a:r>
            <a:r>
              <a:rPr lang="en-GB" b="0" dirty="0" err="1">
                <a:latin typeface="+mn-lt"/>
                <a:ea typeface="MS PGothic" charset="0"/>
                <a:cs typeface="MS PGothic" charset="0"/>
              </a:rPr>
              <a:t>indre</a:t>
            </a:r>
            <a:r>
              <a:rPr lang="en-GB" b="0" dirty="0">
                <a:latin typeface="+mn-lt"/>
                <a:ea typeface="MS PGothic" charset="0"/>
                <a:cs typeface="MS PGothic" charset="0"/>
              </a:rPr>
              <a:t> </a:t>
            </a:r>
            <a:r>
              <a:rPr lang="en-GB" b="0" dirty="0" err="1">
                <a:latin typeface="+mn-lt"/>
                <a:ea typeface="MS PGothic" charset="0"/>
                <a:cs typeface="MS PGothic" charset="0"/>
              </a:rPr>
              <a:t>modstand</a:t>
            </a:r>
            <a:r>
              <a:rPr lang="en-GB" b="0" dirty="0">
                <a:latin typeface="+mn-lt"/>
                <a:ea typeface="MS PGothic" charset="0"/>
                <a:cs typeface="MS PGothic" charset="0"/>
              </a:rPr>
              <a:t> </a:t>
            </a:r>
            <a:r>
              <a:rPr lang="en-GB" b="0" dirty="0" err="1">
                <a:latin typeface="+mn-lt"/>
                <a:ea typeface="MS PGothic" charset="0"/>
                <a:cs typeface="MS PGothic" charset="0"/>
              </a:rPr>
              <a:t>og</a:t>
            </a:r>
            <a:r>
              <a:rPr lang="en-GB" b="0" dirty="0">
                <a:latin typeface="+mn-lt"/>
                <a:ea typeface="MS PGothic" charset="0"/>
                <a:cs typeface="MS PGothic" charset="0"/>
              </a:rPr>
              <a:t> </a:t>
            </a:r>
            <a:r>
              <a:rPr lang="en-GB" b="0" dirty="0" err="1">
                <a:latin typeface="+mn-lt"/>
                <a:ea typeface="MS PGothic" charset="0"/>
                <a:cs typeface="MS PGothic" charset="0"/>
              </a:rPr>
              <a:t>vende</a:t>
            </a:r>
            <a:r>
              <a:rPr lang="en-GB" b="0" dirty="0">
                <a:latin typeface="+mn-lt"/>
                <a:ea typeface="MS PGothic" charset="0"/>
                <a:cs typeface="MS PGothic" charset="0"/>
              </a:rPr>
              <a:t> sig mod det </a:t>
            </a:r>
            <a:r>
              <a:rPr lang="en-GB" b="0" dirty="0" err="1">
                <a:latin typeface="+mn-lt"/>
                <a:ea typeface="MS PGothic" charset="0"/>
                <a:cs typeface="MS PGothic" charset="0"/>
              </a:rPr>
              <a:t>frygtede</a:t>
            </a:r>
            <a:r>
              <a:rPr lang="en-GB" dirty="0">
                <a:latin typeface="+mn-lt"/>
                <a:ea typeface="MS PGothic" charset="0"/>
                <a:cs typeface="MS PGothic" charset="0"/>
              </a:rPr>
              <a:t> </a:t>
            </a:r>
          </a:p>
        </p:txBody>
      </p:sp>
      <p:pic>
        <p:nvPicPr>
          <p:cNvPr id="62467" name="Picture 5" descr="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496" y="2240757"/>
            <a:ext cx="3888581" cy="318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A close up of a logo&#10;&#10;Description generated with very high confidence">
            <a:extLst>
              <a:ext uri="{FF2B5EF4-FFF2-40B4-BE49-F238E27FC236}">
                <a16:creationId xmlns:a16="http://schemas.microsoft.com/office/drawing/2014/main" id="{A1154667-2533-B44C-8137-BE300BBCC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425" y="0"/>
            <a:ext cx="2213952" cy="1451207"/>
          </a:xfrm>
          <a:prstGeom prst="rect">
            <a:avLst/>
          </a:prstGeom>
        </p:spPr>
      </p:pic>
    </p:spTree>
    <p:extLst>
      <p:ext uri="{BB962C8B-B14F-4D97-AF65-F5344CB8AC3E}">
        <p14:creationId xmlns:p14="http://schemas.microsoft.com/office/powerpoint/2010/main" val="334800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464340" y="457201"/>
            <a:ext cx="9118060" cy="1143000"/>
          </a:xfrm>
        </p:spPr>
        <p:txBody>
          <a:bodyPr>
            <a:normAutofit fontScale="90000"/>
          </a:bodyPr>
          <a:lstStyle/>
          <a:p>
            <a:pPr>
              <a:lnSpc>
                <a:spcPct val="120000"/>
              </a:lnSpc>
              <a:defRPr/>
            </a:pPr>
            <a:r>
              <a:rPr lang="da-DK" sz="4900" dirty="0">
                <a:solidFill>
                  <a:srgbClr val="F8E950"/>
                </a:solidFill>
              </a:rPr>
              <a:t>To processer til at udvikle vores compassion sind</a:t>
            </a:r>
            <a:br>
              <a:rPr lang="da-DK" sz="3600" dirty="0">
                <a:solidFill>
                  <a:srgbClr val="F8E950"/>
                </a:solidFill>
              </a:rPr>
            </a:br>
            <a:endParaRPr lang="da-DK" sz="3600" dirty="0"/>
          </a:p>
        </p:txBody>
      </p:sp>
      <p:sp>
        <p:nvSpPr>
          <p:cNvPr id="3" name="Content Placeholder 2"/>
          <p:cNvSpPr>
            <a:spLocks noGrp="1"/>
          </p:cNvSpPr>
          <p:nvPr>
            <p:ph idx="1"/>
          </p:nvPr>
        </p:nvSpPr>
        <p:spPr/>
        <p:txBody>
          <a:bodyPr rtlCol="0">
            <a:normAutofit fontScale="92500" lnSpcReduction="10000"/>
          </a:bodyPr>
          <a:lstStyle/>
          <a:p>
            <a:pPr marL="0" indent="0">
              <a:lnSpc>
                <a:spcPct val="120000"/>
              </a:lnSpc>
              <a:buNone/>
              <a:defRPr/>
            </a:pPr>
            <a:r>
              <a:rPr lang="da-DK" sz="2600" b="1" dirty="0"/>
              <a:t>Engagement - at nærme sig vanskelighederne</a:t>
            </a:r>
            <a:r>
              <a:rPr lang="da-DK" b="1" dirty="0"/>
              <a:t>: </a:t>
            </a:r>
          </a:p>
          <a:p>
            <a:pPr marL="0" indent="0">
              <a:lnSpc>
                <a:spcPct val="120000"/>
              </a:lnSpc>
              <a:buNone/>
              <a:defRPr/>
            </a:pPr>
            <a:r>
              <a:rPr lang="da-DK" sz="2000" dirty="0"/>
              <a:t>At lære at være sensitiv over for de ting, der forårsager vanskeligheder eller smerte</a:t>
            </a:r>
          </a:p>
          <a:p>
            <a:pPr marL="0" indent="0">
              <a:lnSpc>
                <a:spcPct val="120000"/>
              </a:lnSpc>
              <a:buNone/>
              <a:defRPr/>
            </a:pPr>
            <a:r>
              <a:rPr lang="da-DK" sz="2000" dirty="0"/>
              <a:t>At vende sig imod vanskelighederne i stedet for at vende sig væk fra dem (engagement ikke undgåelse)</a:t>
            </a:r>
          </a:p>
          <a:p>
            <a:pPr marL="0" indent="0">
              <a:lnSpc>
                <a:spcPct val="120000"/>
              </a:lnSpc>
              <a:buNone/>
              <a:defRPr/>
            </a:pPr>
            <a:r>
              <a:rPr lang="da-DK" sz="2000" dirty="0"/>
              <a:t>At kunne begynde at udholde og tolerere lidelse</a:t>
            </a:r>
          </a:p>
          <a:p>
            <a:pPr marL="0" indent="0">
              <a:lnSpc>
                <a:spcPct val="120000"/>
              </a:lnSpc>
              <a:buNone/>
              <a:defRPr/>
            </a:pPr>
            <a:r>
              <a:rPr lang="da-DK" sz="2000" dirty="0"/>
              <a:t>At forstå naturen af og årsagerne til lidelse på en ikke-dømmende og accepterende måde </a:t>
            </a:r>
          </a:p>
          <a:p>
            <a:pPr marL="0" indent="0">
              <a:lnSpc>
                <a:spcPct val="120000"/>
              </a:lnSpc>
              <a:buNone/>
              <a:defRPr/>
            </a:pPr>
            <a:endParaRPr lang="da-DK" sz="2000" dirty="0"/>
          </a:p>
          <a:p>
            <a:pPr marL="0" indent="0">
              <a:lnSpc>
                <a:spcPct val="120000"/>
              </a:lnSpc>
              <a:buNone/>
              <a:defRPr/>
            </a:pPr>
            <a:r>
              <a:rPr lang="da-DK" sz="2600" b="1" dirty="0"/>
              <a:t>Lindring – at forebygge lidelse:</a:t>
            </a:r>
          </a:p>
          <a:p>
            <a:pPr marL="0" indent="0">
              <a:lnSpc>
                <a:spcPct val="120000"/>
              </a:lnSpc>
              <a:buNone/>
              <a:defRPr/>
            </a:pPr>
            <a:r>
              <a:rPr lang="da-DK" sz="2000" dirty="0"/>
              <a:t>At arbejde for at lindre lidelse med venlighed og et ægte medfølende ønske om, at vi og andre må få det bedre</a:t>
            </a:r>
          </a:p>
          <a:p>
            <a:pPr marL="0" indent="0">
              <a:lnSpc>
                <a:spcPct val="120000"/>
              </a:lnSpc>
              <a:buNone/>
              <a:defRPr/>
            </a:pPr>
            <a:r>
              <a:rPr lang="da-DK" sz="2000" dirty="0"/>
              <a:t>At forstå venlighed og omsorg som mod (ikke tegn på svaghed)</a:t>
            </a:r>
          </a:p>
          <a:p>
            <a:pPr marL="0" indent="0">
              <a:lnSpc>
                <a:spcPct val="120000"/>
              </a:lnSpc>
              <a:buNone/>
              <a:defRPr/>
            </a:pPr>
            <a:r>
              <a:rPr lang="da-DK" sz="2000" dirty="0"/>
              <a:t>At opbygge motivation for at være hjælpsomme over for os selv og andre</a:t>
            </a:r>
          </a:p>
          <a:p>
            <a:pPr marL="0" indent="0">
              <a:lnSpc>
                <a:spcPct val="120000"/>
              </a:lnSpc>
              <a:buNone/>
              <a:defRPr/>
            </a:pPr>
            <a:endParaRPr lang="da-DK" sz="1900" dirty="0"/>
          </a:p>
          <a:p>
            <a:pPr marL="182880" indent="-182880">
              <a:buFont typeface="Arial" pitchFamily="34" charset="0"/>
              <a:buChar char="•"/>
              <a:defRPr/>
            </a:pPr>
            <a:endParaRPr lang="da-DK" dirty="0"/>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6" name="Picture 2" descr="A close up of a logo&#10;&#10;Description generated with very high confidence">
            <a:extLst>
              <a:ext uri="{FF2B5EF4-FFF2-40B4-BE49-F238E27FC236}">
                <a16:creationId xmlns:a16="http://schemas.microsoft.com/office/drawing/2014/main" id="{8621DDB8-7AED-6F4B-B73A-818615B38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425" y="0"/>
            <a:ext cx="2213952" cy="1451207"/>
          </a:xfrm>
          <a:prstGeom prst="rect">
            <a:avLst/>
          </a:prstGeom>
        </p:spPr>
      </p:pic>
    </p:spTree>
    <p:extLst>
      <p:ext uri="{BB962C8B-B14F-4D97-AF65-F5344CB8AC3E}">
        <p14:creationId xmlns:p14="http://schemas.microsoft.com/office/powerpoint/2010/main" val="316533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CBCD3-83CB-7649-ACD3-38453823AB4F}"/>
              </a:ext>
            </a:extLst>
          </p:cNvPr>
          <p:cNvSpPr>
            <a:spLocks noGrp="1"/>
          </p:cNvSpPr>
          <p:nvPr>
            <p:ph type="title"/>
          </p:nvPr>
        </p:nvSpPr>
        <p:spPr>
          <a:xfrm>
            <a:off x="1119217" y="288408"/>
            <a:ext cx="10972800" cy="1143000"/>
          </a:xfrm>
        </p:spPr>
        <p:txBody>
          <a:bodyPr/>
          <a:lstStyle/>
          <a:p>
            <a:r>
              <a:rPr lang="da-DK" dirty="0">
                <a:solidFill>
                  <a:srgbClr val="F8E950"/>
                </a:solidFill>
              </a:rPr>
              <a:t>Compassion – En biopsykosocial tilgang</a:t>
            </a:r>
          </a:p>
        </p:txBody>
      </p:sp>
      <p:sp>
        <p:nvSpPr>
          <p:cNvPr id="3" name="Pladsholder til indhold 2">
            <a:extLst>
              <a:ext uri="{FF2B5EF4-FFF2-40B4-BE49-F238E27FC236}">
                <a16:creationId xmlns:a16="http://schemas.microsoft.com/office/drawing/2014/main" id="{5B12CA91-1398-5B42-B0F5-0C32DB3B7C7E}"/>
              </a:ext>
            </a:extLst>
          </p:cNvPr>
          <p:cNvSpPr>
            <a:spLocks noGrp="1"/>
          </p:cNvSpPr>
          <p:nvPr>
            <p:ph idx="1"/>
          </p:nvPr>
        </p:nvSpPr>
        <p:spPr/>
        <p:txBody>
          <a:bodyPr>
            <a:normAutofit fontScale="62500" lnSpcReduction="20000"/>
          </a:bodyPr>
          <a:lstStyle/>
          <a:p>
            <a:r>
              <a:rPr lang="da-DK" dirty="0"/>
              <a:t>Når vi ønsker at skabe ”compassion mønstre” i vores hjerne – forudsætter det integration af viden indenfor mange domæner</a:t>
            </a:r>
          </a:p>
          <a:p>
            <a:r>
              <a:rPr lang="da-DK" b="1" dirty="0"/>
              <a:t>Genetik</a:t>
            </a:r>
            <a:r>
              <a:rPr lang="da-DK" dirty="0"/>
              <a:t> – fx forskellige gener, der regulerer </a:t>
            </a:r>
            <a:r>
              <a:rPr lang="da-DK" dirty="0" err="1"/>
              <a:t>oxytocin</a:t>
            </a:r>
            <a:r>
              <a:rPr lang="da-DK" dirty="0"/>
              <a:t>, som påvirker vores tilknytnings- og omsorgsadfærd</a:t>
            </a:r>
          </a:p>
          <a:p>
            <a:r>
              <a:rPr lang="da-DK" b="1" dirty="0"/>
              <a:t>Neurofysiologi</a:t>
            </a:r>
            <a:r>
              <a:rPr lang="da-DK" dirty="0"/>
              <a:t> – fx centrale hjerneområder (særligt i frontal </a:t>
            </a:r>
            <a:r>
              <a:rPr lang="da-DK" dirty="0" err="1"/>
              <a:t>cortex</a:t>
            </a:r>
            <a:r>
              <a:rPr lang="da-DK" dirty="0"/>
              <a:t> som gør os i stand til at have empati for andre og at hæmme aggression)</a:t>
            </a:r>
          </a:p>
          <a:p>
            <a:r>
              <a:rPr lang="da-DK" b="1" dirty="0"/>
              <a:t>Psykologi </a:t>
            </a:r>
            <a:r>
              <a:rPr lang="da-DK" dirty="0"/>
              <a:t>– fx særlige overbevisninger og typer af identitet og forsvar, der kan fremme eller hindre ønsket om og stræben imod </a:t>
            </a:r>
            <a:r>
              <a:rPr lang="da-DK" dirty="0" err="1"/>
              <a:t>compassionværdier</a:t>
            </a:r>
            <a:r>
              <a:rPr lang="da-DK" dirty="0"/>
              <a:t>.</a:t>
            </a:r>
          </a:p>
          <a:p>
            <a:r>
              <a:rPr lang="da-DK" b="1" dirty="0"/>
              <a:t>Sociale relationer </a:t>
            </a:r>
            <a:r>
              <a:rPr lang="da-DK" dirty="0"/>
              <a:t>– fx er mennesker, der føler sig elsket og værdsat, mindre tilbøjelige til at opføre sig defensivt og ondskabsfuldt, end mennesker der føler sig udskammet, udelukket eller truet.</a:t>
            </a:r>
          </a:p>
          <a:p>
            <a:r>
              <a:rPr lang="da-DK" b="1" dirty="0"/>
              <a:t>Kulturelle værdier </a:t>
            </a:r>
            <a:r>
              <a:rPr lang="da-DK" dirty="0"/>
              <a:t>– kulturelle værdier i buddhistiske klostre afføder andre kulturelle mønstre end de der var i de romerske eller nazistiske </a:t>
            </a:r>
            <a:r>
              <a:rPr lang="da-DK" dirty="0" err="1"/>
              <a:t>empirier</a:t>
            </a:r>
            <a:r>
              <a:rPr lang="da-DK" dirty="0"/>
              <a:t>, hvilket selvfølgelig har indflydelse på om compassion trives eller dæmpes.</a:t>
            </a:r>
          </a:p>
          <a:p>
            <a:r>
              <a:rPr lang="da-DK" b="1" dirty="0"/>
              <a:t>Økologi</a:t>
            </a:r>
            <a:r>
              <a:rPr lang="da-DK" dirty="0"/>
              <a:t> – fx ved vi, at mennesker tilpasser sig deres økologi, og at dem, der er relativt trygge og sunde får andre kulturelle værdier end dem, der er fyldt med frygt og usikkerhed.</a:t>
            </a:r>
          </a:p>
          <a:p>
            <a:endParaRPr lang="da-DK" dirty="0"/>
          </a:p>
          <a:p>
            <a:endParaRPr lang="da-DK" dirty="0"/>
          </a:p>
        </p:txBody>
      </p:sp>
      <p:sp>
        <p:nvSpPr>
          <p:cNvPr id="4" name="Pladsholder til sidefod 3">
            <a:extLst>
              <a:ext uri="{FF2B5EF4-FFF2-40B4-BE49-F238E27FC236}">
                <a16:creationId xmlns:a16="http://schemas.microsoft.com/office/drawing/2014/main" id="{A66462AE-0163-A64E-9A3C-09F47E3F6E16}"/>
              </a:ext>
            </a:extLst>
          </p:cNvPr>
          <p:cNvSpPr>
            <a:spLocks noGrp="1"/>
          </p:cNvSpPr>
          <p:nvPr>
            <p:ph type="ftr" sz="quarter" idx="11"/>
          </p:nvPr>
        </p:nvSpPr>
        <p:spPr/>
        <p:txBody>
          <a:bodyPr/>
          <a:lstStyle/>
          <a:p>
            <a:r>
              <a:rPr lang="da-DK"/>
              <a:t>Lena Højgård Isager www.pkf.name</a:t>
            </a:r>
          </a:p>
        </p:txBody>
      </p:sp>
      <p:pic>
        <p:nvPicPr>
          <p:cNvPr id="5" name="Picture 2" descr="A close up of a logo&#10;&#10;Description generated with very high confidence">
            <a:extLst>
              <a:ext uri="{FF2B5EF4-FFF2-40B4-BE49-F238E27FC236}">
                <a16:creationId xmlns:a16="http://schemas.microsoft.com/office/drawing/2014/main" id="{07A82886-D543-8149-9A22-58B1610FC3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83" y="338120"/>
            <a:ext cx="1550058" cy="1016036"/>
          </a:xfrm>
          <a:prstGeom prst="rect">
            <a:avLst/>
          </a:prstGeom>
        </p:spPr>
      </p:pic>
    </p:spTree>
    <p:extLst>
      <p:ext uri="{BB962C8B-B14F-4D97-AF65-F5344CB8AC3E}">
        <p14:creationId xmlns:p14="http://schemas.microsoft.com/office/powerpoint/2010/main" val="407507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312346-5E99-534C-B1FD-3C9A42B6831E}"/>
              </a:ext>
            </a:extLst>
          </p:cNvPr>
          <p:cNvSpPr>
            <a:spLocks noGrp="1"/>
          </p:cNvSpPr>
          <p:nvPr>
            <p:ph type="title"/>
          </p:nvPr>
        </p:nvSpPr>
        <p:spPr>
          <a:xfrm>
            <a:off x="733926" y="57159"/>
            <a:ext cx="10972800" cy="1143000"/>
          </a:xfrm>
        </p:spPr>
        <p:txBody>
          <a:bodyPr/>
          <a:lstStyle/>
          <a:p>
            <a:r>
              <a:rPr lang="da-DK" dirty="0">
                <a:solidFill>
                  <a:srgbClr val="F8E950"/>
                </a:solidFill>
              </a:rPr>
              <a:t>Udviklede systemer og typer af sind</a:t>
            </a:r>
          </a:p>
        </p:txBody>
      </p:sp>
      <p:sp>
        <p:nvSpPr>
          <p:cNvPr id="3" name="Pladsholder til sidefod 2">
            <a:extLst>
              <a:ext uri="{FF2B5EF4-FFF2-40B4-BE49-F238E27FC236}">
                <a16:creationId xmlns:a16="http://schemas.microsoft.com/office/drawing/2014/main" id="{3AF15DC3-5D2E-C543-ACB5-A59A323A2FB5}"/>
              </a:ext>
            </a:extLst>
          </p:cNvPr>
          <p:cNvSpPr>
            <a:spLocks noGrp="1"/>
          </p:cNvSpPr>
          <p:nvPr>
            <p:ph type="ftr" sz="quarter" idx="11"/>
          </p:nvPr>
        </p:nvSpPr>
        <p:spPr/>
        <p:txBody>
          <a:bodyPr/>
          <a:lstStyle/>
          <a:p>
            <a:r>
              <a:rPr lang="da-DK"/>
              <a:t>Lena Højgård Isager www.pkf.name</a:t>
            </a:r>
          </a:p>
        </p:txBody>
      </p:sp>
      <p:pic>
        <p:nvPicPr>
          <p:cNvPr id="4" name="Picture 2" descr="A close up of a logo&#10;&#10;Description generated with very high confidence">
            <a:extLst>
              <a:ext uri="{FF2B5EF4-FFF2-40B4-BE49-F238E27FC236}">
                <a16:creationId xmlns:a16="http://schemas.microsoft.com/office/drawing/2014/main" id="{76272754-94D4-FD45-8D0E-91D47E9CDE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27"/>
            <a:ext cx="1813038" cy="1188415"/>
          </a:xfrm>
          <a:prstGeom prst="rect">
            <a:avLst/>
          </a:prstGeom>
        </p:spPr>
      </p:pic>
      <p:sp>
        <p:nvSpPr>
          <p:cNvPr id="6" name="Afrundet rektangel 5">
            <a:extLst>
              <a:ext uri="{FF2B5EF4-FFF2-40B4-BE49-F238E27FC236}">
                <a16:creationId xmlns:a16="http://schemas.microsoft.com/office/drawing/2014/main" id="{15168C10-9E18-E845-BCE1-B1C12341D9FB}"/>
              </a:ext>
            </a:extLst>
          </p:cNvPr>
          <p:cNvSpPr/>
          <p:nvPr/>
        </p:nvSpPr>
        <p:spPr>
          <a:xfrm>
            <a:off x="733926" y="2033337"/>
            <a:ext cx="2045369" cy="3104147"/>
          </a:xfrm>
          <a:prstGeom prst="roundRect">
            <a:avLst/>
          </a:prstGeom>
          <a:solidFill>
            <a:srgbClr val="92D050"/>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Interagerende processerings systemer</a:t>
            </a:r>
          </a:p>
          <a:p>
            <a:pPr algn="ctr"/>
            <a:endParaRPr lang="da-DK" dirty="0"/>
          </a:p>
          <a:p>
            <a:pPr algn="ctr"/>
            <a:r>
              <a:rPr lang="da-DK" dirty="0"/>
              <a:t>Formet af erfaringer</a:t>
            </a:r>
          </a:p>
        </p:txBody>
      </p:sp>
      <p:sp>
        <p:nvSpPr>
          <p:cNvPr id="7" name="Opad-nedadgående pil 6">
            <a:extLst>
              <a:ext uri="{FF2B5EF4-FFF2-40B4-BE49-F238E27FC236}">
                <a16:creationId xmlns:a16="http://schemas.microsoft.com/office/drawing/2014/main" id="{27F35F6C-5498-D942-A872-FB3013CBDAA3}"/>
              </a:ext>
            </a:extLst>
          </p:cNvPr>
          <p:cNvSpPr/>
          <p:nvPr/>
        </p:nvSpPr>
        <p:spPr>
          <a:xfrm>
            <a:off x="3595552" y="2148158"/>
            <a:ext cx="445169" cy="2923673"/>
          </a:xfrm>
          <a:prstGeom prst="upDownArrow">
            <a:avLst/>
          </a:prstGeom>
          <a:solidFill>
            <a:schemeClr val="tx2">
              <a:lumMod val="60000"/>
              <a:lumOff val="40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BE743C55-DF17-004F-8315-4C9F2A2F8AFE}"/>
              </a:ext>
            </a:extLst>
          </p:cNvPr>
          <p:cNvSpPr/>
          <p:nvPr/>
        </p:nvSpPr>
        <p:spPr>
          <a:xfrm>
            <a:off x="4528885" y="1170866"/>
            <a:ext cx="5040000" cy="1080000"/>
          </a:xfrm>
          <a:prstGeom prst="ellipse">
            <a:avLst/>
          </a:prstGeom>
          <a:solidFill>
            <a:srgbClr val="92D050"/>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Selv og social identitet</a:t>
            </a:r>
          </a:p>
          <a:p>
            <a:pPr algn="ctr"/>
            <a:r>
              <a:rPr lang="da-DK" dirty="0"/>
              <a:t>Automatisk vs. det valgte/det trænede selv</a:t>
            </a:r>
          </a:p>
        </p:txBody>
      </p:sp>
      <p:sp>
        <p:nvSpPr>
          <p:cNvPr id="9" name="Ellipse 8">
            <a:extLst>
              <a:ext uri="{FF2B5EF4-FFF2-40B4-BE49-F238E27FC236}">
                <a16:creationId xmlns:a16="http://schemas.microsoft.com/office/drawing/2014/main" id="{F5EC2DCA-30E8-A34E-B99F-7DBF41E882A2}"/>
              </a:ext>
            </a:extLst>
          </p:cNvPr>
          <p:cNvSpPr/>
          <p:nvPr/>
        </p:nvSpPr>
        <p:spPr>
          <a:xfrm>
            <a:off x="4640176" y="2377305"/>
            <a:ext cx="5040000" cy="1080000"/>
          </a:xfrm>
          <a:prstGeom prst="ellipse">
            <a:avLst/>
          </a:prstGeom>
          <a:solidFill>
            <a:srgbClr val="92D050"/>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Kognitive/metakognitive system af symboler: </a:t>
            </a:r>
          </a:p>
          <a:p>
            <a:pPr algn="ctr"/>
            <a:r>
              <a:rPr lang="da-DK" dirty="0"/>
              <a:t>Det tænkende sind</a:t>
            </a:r>
          </a:p>
        </p:txBody>
      </p:sp>
      <p:sp>
        <p:nvSpPr>
          <p:cNvPr id="10" name="Ellipse 9">
            <a:extLst>
              <a:ext uri="{FF2B5EF4-FFF2-40B4-BE49-F238E27FC236}">
                <a16:creationId xmlns:a16="http://schemas.microsoft.com/office/drawing/2014/main" id="{00DF9474-A3D2-D244-9562-A7929FACC7AB}"/>
              </a:ext>
            </a:extLst>
          </p:cNvPr>
          <p:cNvSpPr/>
          <p:nvPr/>
        </p:nvSpPr>
        <p:spPr>
          <a:xfrm>
            <a:off x="4640175" y="3609995"/>
            <a:ext cx="5040000" cy="1080000"/>
          </a:xfrm>
          <a:prstGeom prst="ellipse">
            <a:avLst/>
          </a:prstGeom>
          <a:solidFill>
            <a:srgbClr val="92D050"/>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Det basale social motivationelle og rolle søgnings system:</a:t>
            </a:r>
          </a:p>
          <a:p>
            <a:pPr algn="ctr"/>
            <a:r>
              <a:rPr lang="da-DK" dirty="0"/>
              <a:t>Status, Sex og Omsorg</a:t>
            </a:r>
          </a:p>
        </p:txBody>
      </p:sp>
      <p:sp>
        <p:nvSpPr>
          <p:cNvPr id="11" name="Ellipse 10">
            <a:extLst>
              <a:ext uri="{FF2B5EF4-FFF2-40B4-BE49-F238E27FC236}">
                <a16:creationId xmlns:a16="http://schemas.microsoft.com/office/drawing/2014/main" id="{CF2190B8-4800-5C45-B3FE-FDDEC8D864C2}"/>
              </a:ext>
            </a:extLst>
          </p:cNvPr>
          <p:cNvSpPr/>
          <p:nvPr/>
        </p:nvSpPr>
        <p:spPr>
          <a:xfrm>
            <a:off x="4640175" y="4842685"/>
            <a:ext cx="5040000" cy="1080000"/>
          </a:xfrm>
          <a:prstGeom prst="ellipse">
            <a:avLst/>
          </a:prstGeom>
          <a:solidFill>
            <a:srgbClr val="92D050"/>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Basal emotionsregulering:</a:t>
            </a:r>
          </a:p>
          <a:p>
            <a:pPr algn="ctr"/>
            <a:r>
              <a:rPr lang="da-DK" dirty="0"/>
              <a:t>Trussel, søgende og tilfredshed/beroligelse</a:t>
            </a:r>
          </a:p>
        </p:txBody>
      </p:sp>
    </p:spTree>
    <p:extLst>
      <p:ext uri="{BB962C8B-B14F-4D97-AF65-F5344CB8AC3E}">
        <p14:creationId xmlns:p14="http://schemas.microsoft.com/office/powerpoint/2010/main" val="117004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2775A-7DD2-1640-A763-FC00768D00DA}"/>
              </a:ext>
            </a:extLst>
          </p:cNvPr>
          <p:cNvSpPr>
            <a:spLocks noGrp="1"/>
          </p:cNvSpPr>
          <p:nvPr>
            <p:ph type="title"/>
          </p:nvPr>
        </p:nvSpPr>
        <p:spPr>
          <a:xfrm>
            <a:off x="905108" y="273753"/>
            <a:ext cx="10972800" cy="1143000"/>
          </a:xfrm>
        </p:spPr>
        <p:txBody>
          <a:bodyPr/>
          <a:lstStyle/>
          <a:p>
            <a:r>
              <a:rPr lang="da-DK" dirty="0">
                <a:solidFill>
                  <a:srgbClr val="F8E950"/>
                </a:solidFill>
              </a:rPr>
              <a:t>Fire udviklede processerings domæner</a:t>
            </a:r>
          </a:p>
        </p:txBody>
      </p:sp>
      <p:sp>
        <p:nvSpPr>
          <p:cNvPr id="3" name="Pladsholder til indhold 2">
            <a:extLst>
              <a:ext uri="{FF2B5EF4-FFF2-40B4-BE49-F238E27FC236}">
                <a16:creationId xmlns:a16="http://schemas.microsoft.com/office/drawing/2014/main" id="{B3848C5C-0695-5241-BCA9-1A7396CF622D}"/>
              </a:ext>
            </a:extLst>
          </p:cNvPr>
          <p:cNvSpPr>
            <a:spLocks noGrp="1"/>
          </p:cNvSpPr>
          <p:nvPr>
            <p:ph idx="1"/>
          </p:nvPr>
        </p:nvSpPr>
        <p:spPr/>
        <p:txBody>
          <a:bodyPr>
            <a:normAutofit fontScale="92500" lnSpcReduction="10000"/>
          </a:bodyPr>
          <a:lstStyle/>
          <a:p>
            <a:pPr marL="0" indent="0">
              <a:buNone/>
            </a:pPr>
            <a:r>
              <a:rPr lang="da-DK" sz="2600" b="1" dirty="0"/>
              <a:t>Utryg vs. tryg: </a:t>
            </a:r>
          </a:p>
          <a:p>
            <a:pPr marL="0" indent="0">
              <a:buNone/>
            </a:pPr>
            <a:r>
              <a:rPr lang="da-DK" sz="2200" dirty="0"/>
              <a:t>Alle dyr må træffe valg om dette inden for deres eksistens domæne. Det linker til udviklede basale trussels emotioner (vrede, angst og afsky) og basale emotioner i form af tryghed og belønning</a:t>
            </a:r>
          </a:p>
          <a:p>
            <a:pPr marL="0" indent="0">
              <a:buNone/>
            </a:pPr>
            <a:endParaRPr lang="da-DK" sz="2200" dirty="0"/>
          </a:p>
          <a:p>
            <a:pPr marL="0" indent="0">
              <a:buNone/>
            </a:pPr>
            <a:r>
              <a:rPr lang="da-DK" sz="2600" b="1" dirty="0"/>
              <a:t>Rolleudformning: </a:t>
            </a:r>
          </a:p>
          <a:p>
            <a:pPr marL="0" indent="0">
              <a:buNone/>
            </a:pPr>
            <a:r>
              <a:rPr lang="da-DK" sz="2200" dirty="0"/>
              <a:t>Pattedyr har specialiserede motivations- og processeringssystemer, der er rollefokuserede (fx på tilknytning, venskab, sex eller lighed)</a:t>
            </a:r>
          </a:p>
          <a:p>
            <a:pPr marL="0" indent="0">
              <a:buNone/>
            </a:pPr>
            <a:endParaRPr lang="da-DK" sz="2200" dirty="0"/>
          </a:p>
          <a:p>
            <a:pPr marL="0" indent="0">
              <a:buNone/>
            </a:pPr>
            <a:r>
              <a:rPr lang="da-DK" sz="2600" b="1" dirty="0"/>
              <a:t>Menneskets kognitive systemer: </a:t>
            </a:r>
          </a:p>
          <a:p>
            <a:pPr marL="0" indent="0">
              <a:buNone/>
            </a:pPr>
            <a:r>
              <a:rPr lang="da-DK" sz="2200" dirty="0"/>
              <a:t>Sprog, bruger symboler, bruger metakognition, forestillinger/fantasi og indre modeller</a:t>
            </a:r>
          </a:p>
          <a:p>
            <a:pPr marL="0" indent="0">
              <a:buNone/>
            </a:pPr>
            <a:endParaRPr lang="da-DK" sz="2200" dirty="0"/>
          </a:p>
          <a:p>
            <a:pPr marL="0" indent="0">
              <a:buNone/>
            </a:pPr>
            <a:r>
              <a:rPr lang="da-DK" sz="2600" b="1" dirty="0"/>
              <a:t>Selvreguleringssystemer: </a:t>
            </a:r>
          </a:p>
          <a:p>
            <a:pPr marL="0" indent="0">
              <a:buNone/>
            </a:pPr>
            <a:r>
              <a:rPr lang="da-DK" sz="2200" dirty="0"/>
              <a:t>Selvevaluering, selvidentiteter og det at forholde sig til sig selv</a:t>
            </a:r>
          </a:p>
        </p:txBody>
      </p:sp>
      <p:sp>
        <p:nvSpPr>
          <p:cNvPr id="4" name="Pladsholder til sidefod 3">
            <a:extLst>
              <a:ext uri="{FF2B5EF4-FFF2-40B4-BE49-F238E27FC236}">
                <a16:creationId xmlns:a16="http://schemas.microsoft.com/office/drawing/2014/main" id="{0FA061BD-B82D-9C40-9442-52020E7AF93A}"/>
              </a:ext>
            </a:extLst>
          </p:cNvPr>
          <p:cNvSpPr>
            <a:spLocks noGrp="1"/>
          </p:cNvSpPr>
          <p:nvPr>
            <p:ph type="ftr" sz="quarter" idx="11"/>
          </p:nvPr>
        </p:nvSpPr>
        <p:spPr/>
        <p:txBody>
          <a:bodyPr/>
          <a:lstStyle/>
          <a:p>
            <a:r>
              <a:rPr lang="da-DK"/>
              <a:t>Lena Højgård Isager www.pkf.name</a:t>
            </a:r>
          </a:p>
        </p:txBody>
      </p:sp>
      <p:pic>
        <p:nvPicPr>
          <p:cNvPr id="5" name="Picture 2" descr="A close up of a logo&#10;&#10;Description generated with very high confidence">
            <a:extLst>
              <a:ext uri="{FF2B5EF4-FFF2-40B4-BE49-F238E27FC236}">
                <a16:creationId xmlns:a16="http://schemas.microsoft.com/office/drawing/2014/main" id="{45B0F9C5-7822-3C4B-A624-96C86794D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10217" cy="1186566"/>
          </a:xfrm>
          <a:prstGeom prst="rect">
            <a:avLst/>
          </a:prstGeom>
        </p:spPr>
      </p:pic>
    </p:spTree>
    <p:extLst>
      <p:ext uri="{BB962C8B-B14F-4D97-AF65-F5344CB8AC3E}">
        <p14:creationId xmlns:p14="http://schemas.microsoft.com/office/powerpoint/2010/main" val="3171433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3387" y="733095"/>
            <a:ext cx="10894979" cy="828000"/>
          </a:xfrm>
        </p:spPr>
        <p:txBody>
          <a:bodyPr>
            <a:noAutofit/>
          </a:bodyPr>
          <a:lstStyle/>
          <a:p>
            <a:pPr>
              <a:lnSpc>
                <a:spcPct val="90000"/>
              </a:lnSpc>
            </a:pPr>
            <a:r>
              <a:rPr lang="da-DK" sz="3600" dirty="0">
                <a:solidFill>
                  <a:srgbClr val="F8E950"/>
                </a:solidFill>
              </a:rPr>
              <a:t>Introduktion til en </a:t>
            </a:r>
            <a:r>
              <a:rPr lang="da-DK" sz="3600" dirty="0" err="1">
                <a:solidFill>
                  <a:srgbClr val="F8E950"/>
                </a:solidFill>
              </a:rPr>
              <a:t>compassionfokuseret</a:t>
            </a:r>
            <a:r>
              <a:rPr lang="da-DK" sz="3600" dirty="0">
                <a:solidFill>
                  <a:srgbClr val="F8E950"/>
                </a:solidFill>
              </a:rPr>
              <a:t> tilgang </a:t>
            </a:r>
            <a:br>
              <a:rPr lang="da-DK" sz="3600" dirty="0">
                <a:solidFill>
                  <a:srgbClr val="F8E950"/>
                </a:solidFill>
              </a:rPr>
            </a:br>
            <a:endParaRPr lang="da-DK" sz="3600" dirty="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t>Dag 1.: </a:t>
            </a:r>
          </a:p>
          <a:p>
            <a:pPr marL="0" indent="0">
              <a:lnSpc>
                <a:spcPct val="90000"/>
              </a:lnSpc>
              <a:buNone/>
            </a:pPr>
            <a:r>
              <a:rPr lang="da-DK" sz="2400" dirty="0"/>
              <a:t>10.00-12.00	Præsentation af underviser og deltagere							Introduktion til den </a:t>
            </a:r>
            <a:r>
              <a:rPr lang="da-DK" sz="2400" dirty="0" err="1"/>
              <a:t>compassionfokuserede</a:t>
            </a:r>
            <a:r>
              <a:rPr lang="da-DK" sz="2400" dirty="0"/>
              <a:t> </a:t>
            </a:r>
          </a:p>
          <a:p>
            <a:pPr marL="0" indent="0">
              <a:lnSpc>
                <a:spcPct val="90000"/>
              </a:lnSpc>
              <a:buNone/>
            </a:pPr>
            <a:r>
              <a:rPr lang="da-DK" sz="2400" dirty="0"/>
              <a:t>				tilgang</a:t>
            </a:r>
          </a:p>
          <a:p>
            <a:pPr marL="0" indent="0">
              <a:lnSpc>
                <a:spcPct val="90000"/>
              </a:lnSpc>
              <a:buNone/>
            </a:pPr>
            <a:r>
              <a:rPr lang="da-DK" sz="2400" dirty="0"/>
              <a:t>12.00-12.45	Frokost</a:t>
            </a:r>
          </a:p>
          <a:p>
            <a:pPr marL="0" indent="0">
              <a:lnSpc>
                <a:spcPct val="90000"/>
              </a:lnSpc>
              <a:buNone/>
            </a:pPr>
            <a:r>
              <a:rPr lang="da-DK" sz="2400" dirty="0"/>
              <a:t>12.45-16.00	Modellen med de tre cirkler</a:t>
            </a:r>
          </a:p>
          <a:p>
            <a:pPr marL="0" indent="0">
              <a:lnSpc>
                <a:spcPct val="90000"/>
              </a:lnSpc>
              <a:buNone/>
            </a:pPr>
            <a:r>
              <a:rPr lang="da-DK" sz="2400" dirty="0"/>
              <a:t>				Øvelse med de tre cirkler.</a:t>
            </a:r>
          </a:p>
          <a:p>
            <a:pPr marL="0" indent="0">
              <a:lnSpc>
                <a:spcPct val="90000"/>
              </a:lnSpc>
              <a:buNone/>
            </a:pPr>
            <a:r>
              <a:rPr lang="da-DK" sz="2400" dirty="0"/>
              <a:t>				Opsamling på øvelse</a:t>
            </a:r>
          </a:p>
          <a:p>
            <a:pPr>
              <a:lnSpc>
                <a:spcPct val="90000"/>
              </a:lnSpc>
              <a:buFont typeface="Arial" charset="0"/>
              <a:buNone/>
            </a:pPr>
            <a:endParaRPr lang="da-DK" dirty="0">
              <a:solidFill>
                <a:schemeClr val="bg1"/>
              </a:solidFill>
            </a:endParaRPr>
          </a:p>
          <a:p>
            <a:pPr>
              <a:lnSpc>
                <a:spcPct val="90000"/>
              </a:lnSpc>
              <a:buFont typeface="Arial" charset="0"/>
              <a:buNone/>
            </a:pPr>
            <a:endParaRPr lang="da-DK" dirty="0">
              <a:solidFill>
                <a:schemeClr val="bg1"/>
              </a:solidFill>
            </a:endParaRP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696167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210B1-41E5-BE42-80CC-435647DF7927}"/>
              </a:ext>
            </a:extLst>
          </p:cNvPr>
          <p:cNvSpPr>
            <a:spLocks noGrp="1"/>
          </p:cNvSpPr>
          <p:nvPr>
            <p:ph type="title"/>
          </p:nvPr>
        </p:nvSpPr>
        <p:spPr>
          <a:xfrm>
            <a:off x="609600" y="227014"/>
            <a:ext cx="10972800" cy="1143000"/>
          </a:xfrm>
        </p:spPr>
        <p:txBody>
          <a:bodyPr/>
          <a:lstStyle/>
          <a:p>
            <a:r>
              <a:rPr lang="da-DK" dirty="0">
                <a:solidFill>
                  <a:srgbClr val="F8E950"/>
                </a:solidFill>
              </a:rPr>
              <a:t>Biosociale mål og Social </a:t>
            </a:r>
            <a:r>
              <a:rPr lang="da-DK" dirty="0" err="1">
                <a:solidFill>
                  <a:srgbClr val="F8E950"/>
                </a:solidFill>
              </a:rPr>
              <a:t>Mentality</a:t>
            </a:r>
            <a:r>
              <a:rPr lang="da-DK" dirty="0">
                <a:solidFill>
                  <a:srgbClr val="F8E950"/>
                </a:solidFill>
              </a:rPr>
              <a:t> </a:t>
            </a:r>
            <a:r>
              <a:rPr lang="da-DK" dirty="0" err="1">
                <a:solidFill>
                  <a:srgbClr val="F8E950"/>
                </a:solidFill>
              </a:rPr>
              <a:t>Theory</a:t>
            </a:r>
            <a:endParaRPr lang="da-DK" dirty="0">
              <a:solidFill>
                <a:srgbClr val="F8E950"/>
              </a:solidFill>
            </a:endParaRPr>
          </a:p>
        </p:txBody>
      </p:sp>
      <p:sp>
        <p:nvSpPr>
          <p:cNvPr id="3" name="Pladsholder til indhold 2">
            <a:extLst>
              <a:ext uri="{FF2B5EF4-FFF2-40B4-BE49-F238E27FC236}">
                <a16:creationId xmlns:a16="http://schemas.microsoft.com/office/drawing/2014/main" id="{708F1AC9-8ECD-DD4E-8B7E-AF3358E3B201}"/>
              </a:ext>
            </a:extLst>
          </p:cNvPr>
          <p:cNvSpPr>
            <a:spLocks noGrp="1"/>
          </p:cNvSpPr>
          <p:nvPr>
            <p:ph idx="1"/>
          </p:nvPr>
        </p:nvSpPr>
        <p:spPr/>
        <p:txBody>
          <a:bodyPr>
            <a:normAutofit fontScale="92500" lnSpcReduction="20000"/>
          </a:bodyPr>
          <a:lstStyle/>
          <a:p>
            <a:pPr marL="0" indent="0">
              <a:buNone/>
            </a:pPr>
            <a:r>
              <a:rPr lang="da-DK" sz="2600" dirty="0"/>
              <a:t>Alle dyr må engagere sig i forskellige ”sociale gøremål” for at sikre, at deres gener repræsenteres i de kommende generationer.</a:t>
            </a:r>
          </a:p>
          <a:p>
            <a:pPr marL="0" indent="0">
              <a:buNone/>
            </a:pPr>
            <a:endParaRPr lang="da-DK" sz="2600" dirty="0"/>
          </a:p>
          <a:p>
            <a:pPr marL="0" indent="0">
              <a:buNone/>
            </a:pPr>
            <a:r>
              <a:rPr lang="da-DK" sz="2600" dirty="0"/>
              <a:t>Evolutionen har gjort det muligt for dyr at kommunikere med hinanden, så de sammen kan konstruere sociale roller, der fremmer genernes overlevelse.</a:t>
            </a:r>
          </a:p>
          <a:p>
            <a:pPr marL="0" indent="0">
              <a:buNone/>
            </a:pPr>
            <a:endParaRPr lang="da-DK" sz="2600" dirty="0"/>
          </a:p>
          <a:p>
            <a:pPr marL="0" indent="0">
              <a:buNone/>
            </a:pPr>
            <a:r>
              <a:rPr lang="da-DK" sz="2600" dirty="0"/>
              <a:t>Evolutionen sørger for dynamikker (motiver, emotioner, kognitive- og adfærdssystemer) der bidrager til at skabe roller, og organisationen af disse elementer er afgørende for, at man bliver i stand til at handle socialt kompetent.</a:t>
            </a:r>
          </a:p>
          <a:p>
            <a:pPr marL="0" indent="0">
              <a:buNone/>
            </a:pPr>
            <a:endParaRPr lang="da-DK" sz="2600" dirty="0"/>
          </a:p>
          <a:p>
            <a:pPr marL="0" indent="0">
              <a:buNone/>
            </a:pPr>
            <a:r>
              <a:rPr lang="da-DK" sz="2600" dirty="0"/>
              <a:t>Den (menneskelige) organisering af sociale mentaliteter er koreograferet via selv-</a:t>
            </a:r>
            <a:r>
              <a:rPr lang="da-DK" sz="2600" dirty="0" err="1"/>
              <a:t>indentitets</a:t>
            </a:r>
            <a:r>
              <a:rPr lang="da-DK" sz="2600" dirty="0"/>
              <a:t> skabende systemer</a:t>
            </a:r>
            <a:r>
              <a:rPr lang="da-DK" dirty="0"/>
              <a:t>.</a:t>
            </a:r>
          </a:p>
        </p:txBody>
      </p:sp>
      <p:sp>
        <p:nvSpPr>
          <p:cNvPr id="4" name="Pladsholder til sidefod 3">
            <a:extLst>
              <a:ext uri="{FF2B5EF4-FFF2-40B4-BE49-F238E27FC236}">
                <a16:creationId xmlns:a16="http://schemas.microsoft.com/office/drawing/2014/main" id="{8556354F-AE7F-274A-87D2-49A7E480CE96}"/>
              </a:ext>
            </a:extLst>
          </p:cNvPr>
          <p:cNvSpPr>
            <a:spLocks noGrp="1"/>
          </p:cNvSpPr>
          <p:nvPr>
            <p:ph type="ftr" sz="quarter" idx="11"/>
          </p:nvPr>
        </p:nvSpPr>
        <p:spPr/>
        <p:txBody>
          <a:bodyPr/>
          <a:lstStyle/>
          <a:p>
            <a:r>
              <a:rPr lang="da-DK"/>
              <a:t>Lena Højgård Isager www.pkf.name</a:t>
            </a:r>
          </a:p>
        </p:txBody>
      </p:sp>
      <p:pic>
        <p:nvPicPr>
          <p:cNvPr id="5" name="Picture 2" descr="A close up of a logo&#10;&#10;Description generated with very high confidence">
            <a:extLst>
              <a:ext uri="{FF2B5EF4-FFF2-40B4-BE49-F238E27FC236}">
                <a16:creationId xmlns:a16="http://schemas.microsoft.com/office/drawing/2014/main" id="{6FDADD61-AB19-9A4E-BB80-70896900D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506" y="5633140"/>
            <a:ext cx="1660358" cy="1088336"/>
          </a:xfrm>
          <a:prstGeom prst="rect">
            <a:avLst/>
          </a:prstGeom>
        </p:spPr>
      </p:pic>
    </p:spTree>
    <p:extLst>
      <p:ext uri="{BB962C8B-B14F-4D97-AF65-F5344CB8AC3E}">
        <p14:creationId xmlns:p14="http://schemas.microsoft.com/office/powerpoint/2010/main" val="1597655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38485-2947-2E43-A57C-A0E82E3EFD35}"/>
              </a:ext>
            </a:extLst>
          </p:cNvPr>
          <p:cNvSpPr>
            <a:spLocks noGrp="1"/>
          </p:cNvSpPr>
          <p:nvPr>
            <p:ph type="title"/>
          </p:nvPr>
        </p:nvSpPr>
        <p:spPr>
          <a:xfrm>
            <a:off x="609600" y="334796"/>
            <a:ext cx="10972800" cy="1143000"/>
          </a:xfrm>
        </p:spPr>
        <p:txBody>
          <a:bodyPr>
            <a:normAutofit fontScale="90000"/>
          </a:bodyPr>
          <a:lstStyle/>
          <a:p>
            <a:r>
              <a:rPr lang="da-DK" dirty="0">
                <a:solidFill>
                  <a:srgbClr val="F8E950"/>
                </a:solidFill>
              </a:rPr>
              <a:t>Biosociale mål og Social </a:t>
            </a:r>
            <a:r>
              <a:rPr lang="da-DK" dirty="0" err="1">
                <a:solidFill>
                  <a:srgbClr val="F8E950"/>
                </a:solidFill>
              </a:rPr>
              <a:t>Mentality</a:t>
            </a:r>
            <a:r>
              <a:rPr lang="da-DK" dirty="0">
                <a:solidFill>
                  <a:srgbClr val="F8E950"/>
                </a:solidFill>
              </a:rPr>
              <a:t> </a:t>
            </a:r>
            <a:r>
              <a:rPr lang="da-DK" dirty="0" err="1">
                <a:solidFill>
                  <a:srgbClr val="F8E950"/>
                </a:solidFill>
              </a:rPr>
              <a:t>Therory</a:t>
            </a:r>
            <a:br>
              <a:rPr lang="da-DK" sz="2700" dirty="0">
                <a:solidFill>
                  <a:srgbClr val="F8E950"/>
                </a:solidFill>
              </a:rPr>
            </a:br>
            <a:endParaRPr lang="da-DK" sz="2700" dirty="0"/>
          </a:p>
        </p:txBody>
      </p:sp>
      <p:sp>
        <p:nvSpPr>
          <p:cNvPr id="3" name="Pladsholder til indhold 2">
            <a:extLst>
              <a:ext uri="{FF2B5EF4-FFF2-40B4-BE49-F238E27FC236}">
                <a16:creationId xmlns:a16="http://schemas.microsoft.com/office/drawing/2014/main" id="{0B5558DC-5868-FC4F-860E-78405924759D}"/>
              </a:ext>
            </a:extLst>
          </p:cNvPr>
          <p:cNvSpPr>
            <a:spLocks noGrp="1"/>
          </p:cNvSpPr>
          <p:nvPr>
            <p:ph idx="1"/>
          </p:nvPr>
        </p:nvSpPr>
        <p:spPr/>
        <p:txBody>
          <a:bodyPr>
            <a:normAutofit fontScale="85000" lnSpcReduction="20000"/>
          </a:bodyPr>
          <a:lstStyle/>
          <a:p>
            <a:pPr marL="0" indent="0" algn="ctr">
              <a:buNone/>
            </a:pPr>
            <a:r>
              <a:rPr lang="da-DK" sz="2800" dirty="0">
                <a:solidFill>
                  <a:srgbClr val="F8E950"/>
                </a:solidFill>
              </a:rPr>
              <a:t>Biosociale mål motiverer bevægelse imod </a:t>
            </a:r>
            <a:r>
              <a:rPr lang="da-DK" sz="2800" dirty="0" err="1">
                <a:solidFill>
                  <a:srgbClr val="F8E950"/>
                </a:solidFill>
              </a:rPr>
              <a:t>sam</a:t>
            </a:r>
            <a:r>
              <a:rPr lang="da-DK" sz="2800" dirty="0">
                <a:solidFill>
                  <a:srgbClr val="F8E950"/>
                </a:solidFill>
              </a:rPr>
              <a:t>-skabelse</a:t>
            </a:r>
          </a:p>
          <a:p>
            <a:pPr marL="0" indent="0">
              <a:buNone/>
            </a:pPr>
            <a:endParaRPr lang="da-DK" sz="2000" dirty="0"/>
          </a:p>
          <a:p>
            <a:pPr marL="0" indent="0">
              <a:buNone/>
            </a:pPr>
            <a:r>
              <a:rPr lang="da-DK" sz="2400" b="1" dirty="0"/>
              <a:t>Omsorgssøgende:</a:t>
            </a:r>
            <a:r>
              <a:rPr lang="da-DK" sz="2000" dirty="0"/>
              <a:t>	Målet er at få input fra andre, der kan forøge ens trivsel</a:t>
            </a:r>
          </a:p>
          <a:p>
            <a:pPr marL="0" indent="0">
              <a:buNone/>
            </a:pPr>
            <a:r>
              <a:rPr lang="da-DK" sz="2000" dirty="0"/>
              <a:t>(Care </a:t>
            </a:r>
            <a:r>
              <a:rPr lang="da-DK" sz="2000" dirty="0" err="1"/>
              <a:t>seeking</a:t>
            </a:r>
            <a:r>
              <a:rPr lang="da-DK" sz="2000" dirty="0"/>
              <a:t>)</a:t>
            </a:r>
          </a:p>
          <a:p>
            <a:pPr marL="0" indent="0">
              <a:buNone/>
            </a:pPr>
            <a:endParaRPr lang="da-DK" sz="2000" dirty="0"/>
          </a:p>
          <a:p>
            <a:pPr marL="0" indent="0">
              <a:buNone/>
            </a:pPr>
            <a:r>
              <a:rPr lang="da-DK" sz="2400" b="1" dirty="0"/>
              <a:t>Omsorgsgivende:</a:t>
            </a:r>
            <a:r>
              <a:rPr lang="da-DK" sz="2000" b="1" dirty="0"/>
              <a:t>	</a:t>
            </a:r>
            <a:r>
              <a:rPr lang="da-DK" sz="2000" dirty="0"/>
              <a:t>	Målet er at engagere sig i andre for at kunne lindre deres mistrivsel og for at </a:t>
            </a:r>
          </a:p>
          <a:p>
            <a:pPr marL="0" indent="0">
              <a:buNone/>
            </a:pPr>
            <a:r>
              <a:rPr lang="da-DK" sz="2000" dirty="0"/>
              <a:t>(Care </a:t>
            </a:r>
            <a:r>
              <a:rPr lang="da-DK" sz="2000" dirty="0" err="1"/>
              <a:t>giving</a:t>
            </a:r>
            <a:r>
              <a:rPr lang="da-DK" sz="2000" dirty="0"/>
              <a:t>)			fremme den andens trivsel</a:t>
            </a:r>
          </a:p>
          <a:p>
            <a:pPr marL="0" indent="0">
              <a:buNone/>
            </a:pPr>
            <a:endParaRPr lang="da-DK" sz="2000" dirty="0"/>
          </a:p>
          <a:p>
            <a:pPr marL="0" indent="0">
              <a:buNone/>
            </a:pPr>
            <a:r>
              <a:rPr lang="da-DK" sz="2400" b="1" dirty="0"/>
              <a:t>Samarbejde: </a:t>
            </a:r>
            <a:r>
              <a:rPr lang="da-DK" sz="2000" b="1" dirty="0"/>
              <a:t>	</a:t>
            </a:r>
            <a:r>
              <a:rPr lang="da-DK" sz="2000" dirty="0"/>
              <a:t>	Målet er at bygge gensidige alliancer, dele, bidrage og have en fornemmelse af at</a:t>
            </a:r>
          </a:p>
          <a:p>
            <a:pPr marL="0" indent="0">
              <a:buNone/>
            </a:pPr>
            <a:r>
              <a:rPr lang="da-DK" sz="2000" dirty="0"/>
              <a:t>(</a:t>
            </a:r>
            <a:r>
              <a:rPr lang="da-DK" sz="2000" dirty="0" err="1"/>
              <a:t>Cooperation</a:t>
            </a:r>
            <a:r>
              <a:rPr lang="da-DK" sz="2000" dirty="0"/>
              <a:t>)			høre til og være forbundet med de andre – en fornemmelse af et ”vi”</a:t>
            </a:r>
          </a:p>
          <a:p>
            <a:pPr marL="0" indent="0">
              <a:buNone/>
            </a:pPr>
            <a:endParaRPr lang="da-DK" sz="2000" dirty="0"/>
          </a:p>
          <a:p>
            <a:pPr marL="0" indent="0">
              <a:buNone/>
            </a:pPr>
            <a:r>
              <a:rPr lang="da-DK" sz="2400" b="1" dirty="0"/>
              <a:t>Konkurrence:</a:t>
            </a:r>
            <a:r>
              <a:rPr lang="da-DK" sz="2400" dirty="0"/>
              <a:t>		</a:t>
            </a:r>
            <a:r>
              <a:rPr lang="da-DK" sz="2000" dirty="0"/>
              <a:t>Skaffe, kontrollere og forsvare resurser uden hensynstagen til andres trivsel, hvor </a:t>
            </a:r>
          </a:p>
          <a:p>
            <a:pPr marL="0" indent="0">
              <a:buNone/>
            </a:pPr>
            <a:r>
              <a:rPr lang="da-DK" sz="2000" dirty="0"/>
              <a:t>(</a:t>
            </a:r>
            <a:r>
              <a:rPr lang="da-DK" sz="2000" dirty="0" err="1"/>
              <a:t>Competing</a:t>
            </a:r>
            <a:r>
              <a:rPr lang="da-DK" sz="2000" dirty="0"/>
              <a:t>)			andre prøver at opnå det samme. (Kan være med fokus på sig selv, familie eller gruppe)</a:t>
            </a:r>
          </a:p>
          <a:p>
            <a:pPr marL="0" indent="0">
              <a:buNone/>
            </a:pPr>
            <a:endParaRPr lang="da-DK" sz="2000" dirty="0"/>
          </a:p>
          <a:p>
            <a:pPr marL="0" indent="0">
              <a:buNone/>
            </a:pPr>
            <a:r>
              <a:rPr lang="da-DK" sz="2400" b="1" dirty="0"/>
              <a:t>Seksuelle:</a:t>
            </a:r>
            <a:r>
              <a:rPr lang="da-DK" sz="2400" dirty="0"/>
              <a:t>	</a:t>
            </a:r>
            <a:r>
              <a:rPr lang="da-DK" sz="2000" dirty="0"/>
              <a:t>		Målet er at tiltrække og blive tiltrukket af andre med henblik på seksuelt engagement	</a:t>
            </a:r>
          </a:p>
          <a:p>
            <a:pPr marL="0" indent="0">
              <a:buNone/>
            </a:pPr>
            <a:r>
              <a:rPr lang="da-DK" sz="2000" dirty="0"/>
              <a:t>(</a:t>
            </a:r>
            <a:r>
              <a:rPr lang="da-DK" sz="2000" dirty="0" err="1"/>
              <a:t>Sexual</a:t>
            </a:r>
            <a:r>
              <a:rPr lang="da-DK" sz="2000" dirty="0"/>
              <a:t>)	</a:t>
            </a:r>
          </a:p>
          <a:p>
            <a:pPr marL="0" indent="0">
              <a:buNone/>
            </a:pPr>
            <a:endParaRPr lang="da-DK" sz="2000" dirty="0">
              <a:solidFill>
                <a:srgbClr val="F8E950"/>
              </a:solidFill>
            </a:endParaRPr>
          </a:p>
        </p:txBody>
      </p:sp>
      <p:sp>
        <p:nvSpPr>
          <p:cNvPr id="4" name="Pladsholder til sidefod 3">
            <a:extLst>
              <a:ext uri="{FF2B5EF4-FFF2-40B4-BE49-F238E27FC236}">
                <a16:creationId xmlns:a16="http://schemas.microsoft.com/office/drawing/2014/main" id="{D0871947-3614-3543-AA92-AD280530F428}"/>
              </a:ext>
            </a:extLst>
          </p:cNvPr>
          <p:cNvSpPr>
            <a:spLocks noGrp="1"/>
          </p:cNvSpPr>
          <p:nvPr>
            <p:ph type="ftr" sz="quarter" idx="11"/>
          </p:nvPr>
        </p:nvSpPr>
        <p:spPr/>
        <p:txBody>
          <a:bodyPr/>
          <a:lstStyle/>
          <a:p>
            <a:r>
              <a:rPr lang="da-DK"/>
              <a:t>Lena Højgård Isager www.pkf.name</a:t>
            </a:r>
          </a:p>
        </p:txBody>
      </p:sp>
      <p:pic>
        <p:nvPicPr>
          <p:cNvPr id="6" name="Picture 2" descr="A close up of a logo&#10;&#10;Description generated with very high confidence">
            <a:extLst>
              <a:ext uri="{FF2B5EF4-FFF2-40B4-BE49-F238E27FC236}">
                <a16:creationId xmlns:a16="http://schemas.microsoft.com/office/drawing/2014/main" id="{747B9DAB-26D8-3240-ACDF-B9A1FECA2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609"/>
            <a:ext cx="1660358" cy="1088336"/>
          </a:xfrm>
          <a:prstGeom prst="rect">
            <a:avLst/>
          </a:prstGeom>
        </p:spPr>
      </p:pic>
    </p:spTree>
    <p:extLst>
      <p:ext uri="{BB962C8B-B14F-4D97-AF65-F5344CB8AC3E}">
        <p14:creationId xmlns:p14="http://schemas.microsoft.com/office/powerpoint/2010/main" val="507787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381F1-5DB6-7242-8802-2CD264D1AA7A}"/>
              </a:ext>
            </a:extLst>
          </p:cNvPr>
          <p:cNvSpPr>
            <a:spLocks noGrp="1"/>
          </p:cNvSpPr>
          <p:nvPr>
            <p:ph type="title"/>
          </p:nvPr>
        </p:nvSpPr>
        <p:spPr/>
        <p:txBody>
          <a:bodyPr>
            <a:normAutofit/>
          </a:bodyPr>
          <a:lstStyle/>
          <a:p>
            <a:r>
              <a:rPr lang="da-DK" dirty="0">
                <a:solidFill>
                  <a:srgbClr val="F8E950"/>
                </a:solidFill>
              </a:rPr>
              <a:t>Social </a:t>
            </a:r>
            <a:r>
              <a:rPr lang="da-DK" dirty="0" err="1">
                <a:solidFill>
                  <a:srgbClr val="F8E950"/>
                </a:solidFill>
              </a:rPr>
              <a:t>Mentalities</a:t>
            </a:r>
            <a:br>
              <a:rPr lang="da-DK" dirty="0"/>
            </a:br>
            <a:r>
              <a:rPr lang="da-DK" sz="1100" dirty="0"/>
              <a:t>Gilbert 1989 og 2005</a:t>
            </a:r>
          </a:p>
        </p:txBody>
      </p:sp>
      <p:sp>
        <p:nvSpPr>
          <p:cNvPr id="3" name="Pladsholder til indhold 2">
            <a:extLst>
              <a:ext uri="{FF2B5EF4-FFF2-40B4-BE49-F238E27FC236}">
                <a16:creationId xmlns:a16="http://schemas.microsoft.com/office/drawing/2014/main" id="{4628658C-D36F-2F43-97BC-0CAC5B7A9851}"/>
              </a:ext>
            </a:extLst>
          </p:cNvPr>
          <p:cNvSpPr>
            <a:spLocks noGrp="1"/>
          </p:cNvSpPr>
          <p:nvPr>
            <p:ph idx="1"/>
          </p:nvPr>
        </p:nvSpPr>
        <p:spPr/>
        <p:txBody>
          <a:bodyPr>
            <a:normAutofit fontScale="77500" lnSpcReduction="20000"/>
          </a:bodyPr>
          <a:lstStyle/>
          <a:p>
            <a:pPr marL="0" indent="0">
              <a:buNone/>
            </a:pPr>
            <a:r>
              <a:rPr lang="da-DK" dirty="0"/>
              <a:t>Dannelsen af sociale roller forudsætter en rettet opmærksomhed og processeringssystemer, der leverer feedback med henblik på at korrigere i forhold til at nå målet</a:t>
            </a:r>
          </a:p>
          <a:p>
            <a:pPr marL="0" indent="0">
              <a:buNone/>
            </a:pPr>
            <a:endParaRPr lang="da-DK" dirty="0"/>
          </a:p>
          <a:p>
            <a:pPr marL="0" indent="0">
              <a:buNone/>
            </a:pPr>
            <a:r>
              <a:rPr lang="da-DK" dirty="0"/>
              <a:t>Sociale metaliteter er således de psykologiske styremekanismer for biosociale mål</a:t>
            </a:r>
          </a:p>
          <a:p>
            <a:pPr marL="0" indent="0">
              <a:buNone/>
            </a:pPr>
            <a:endParaRPr lang="da-DK" dirty="0"/>
          </a:p>
          <a:p>
            <a:pPr marL="0" indent="0">
              <a:buNone/>
            </a:pPr>
            <a:r>
              <a:rPr lang="da-DK" dirty="0"/>
              <a:t>Sociale metaliteter koreograferer og former emotioner, adfærd og kognitioner afhængigt af, om man har været succesfuld, har fejlet eller er blevet straffet i forsøget på at nå målet</a:t>
            </a:r>
          </a:p>
          <a:p>
            <a:pPr marL="0" indent="0">
              <a:buNone/>
            </a:pPr>
            <a:endParaRPr lang="da-DK" dirty="0"/>
          </a:p>
          <a:p>
            <a:pPr marL="0" indent="0">
              <a:buNone/>
            </a:pPr>
            <a:r>
              <a:rPr lang="da-DK" dirty="0"/>
              <a:t>Alt dette foregår i en konstant strøm, hvor tingene blandes og samordnes, og det danner baggrund for de forskellige ”sindstilstande”, vi kan komme i</a:t>
            </a:r>
          </a:p>
        </p:txBody>
      </p:sp>
      <p:sp>
        <p:nvSpPr>
          <p:cNvPr id="4" name="Pladsholder til sidefod 3">
            <a:extLst>
              <a:ext uri="{FF2B5EF4-FFF2-40B4-BE49-F238E27FC236}">
                <a16:creationId xmlns:a16="http://schemas.microsoft.com/office/drawing/2014/main" id="{D5467601-EAC8-0A42-8DB8-AA169D582EAD}"/>
              </a:ext>
            </a:extLst>
          </p:cNvPr>
          <p:cNvSpPr>
            <a:spLocks noGrp="1"/>
          </p:cNvSpPr>
          <p:nvPr>
            <p:ph type="ftr" sz="quarter" idx="11"/>
          </p:nvPr>
        </p:nvSpPr>
        <p:spPr/>
        <p:txBody>
          <a:bodyPr/>
          <a:lstStyle/>
          <a:p>
            <a:r>
              <a:rPr lang="da-DK"/>
              <a:t>Lena Højgård Isager www.pkf.name</a:t>
            </a:r>
          </a:p>
        </p:txBody>
      </p:sp>
      <p:pic>
        <p:nvPicPr>
          <p:cNvPr id="5" name="Picture 2" descr="A close up of a logo&#10;&#10;Description generated with very high confidence">
            <a:extLst>
              <a:ext uri="{FF2B5EF4-FFF2-40B4-BE49-F238E27FC236}">
                <a16:creationId xmlns:a16="http://schemas.microsoft.com/office/drawing/2014/main" id="{6A6D43D0-0D0B-A74E-A53D-6C11A44C88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506" y="92075"/>
            <a:ext cx="1660358" cy="1088336"/>
          </a:xfrm>
          <a:prstGeom prst="rect">
            <a:avLst/>
          </a:prstGeom>
        </p:spPr>
      </p:pic>
    </p:spTree>
    <p:extLst>
      <p:ext uri="{BB962C8B-B14F-4D97-AF65-F5344CB8AC3E}">
        <p14:creationId xmlns:p14="http://schemas.microsoft.com/office/powerpoint/2010/main" val="3536003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B00234-93BA-CC41-A2F1-C06F95D55407}"/>
              </a:ext>
            </a:extLst>
          </p:cNvPr>
          <p:cNvSpPr>
            <a:spLocks noGrp="1"/>
          </p:cNvSpPr>
          <p:nvPr>
            <p:ph type="title"/>
          </p:nvPr>
        </p:nvSpPr>
        <p:spPr>
          <a:xfrm>
            <a:off x="609599" y="0"/>
            <a:ext cx="10972800" cy="1143000"/>
          </a:xfrm>
        </p:spPr>
        <p:txBody>
          <a:bodyPr>
            <a:normAutofit/>
          </a:bodyPr>
          <a:lstStyle/>
          <a:p>
            <a:r>
              <a:rPr lang="da-DK" sz="3200" dirty="0">
                <a:solidFill>
                  <a:srgbClr val="F8E950"/>
                </a:solidFill>
              </a:rPr>
              <a:t>Selv-anden rolle </a:t>
            </a:r>
            <a:r>
              <a:rPr lang="da-DK" sz="3200" dirty="0" err="1">
                <a:solidFill>
                  <a:srgbClr val="F8E950"/>
                </a:solidFill>
              </a:rPr>
              <a:t>sam</a:t>
            </a:r>
            <a:r>
              <a:rPr lang="da-DK" sz="3200" dirty="0">
                <a:solidFill>
                  <a:srgbClr val="F8E950"/>
                </a:solidFill>
              </a:rPr>
              <a:t>-skabelse</a:t>
            </a:r>
          </a:p>
        </p:txBody>
      </p:sp>
      <p:graphicFrame>
        <p:nvGraphicFramePr>
          <p:cNvPr id="5" name="Pladsholder til indhold 4">
            <a:extLst>
              <a:ext uri="{FF2B5EF4-FFF2-40B4-BE49-F238E27FC236}">
                <a16:creationId xmlns:a16="http://schemas.microsoft.com/office/drawing/2014/main" id="{3A41E2A7-09F8-624F-B532-3481A425E42B}"/>
              </a:ext>
            </a:extLst>
          </p:cNvPr>
          <p:cNvGraphicFramePr>
            <a:graphicFrameLocks noGrp="1"/>
          </p:cNvGraphicFramePr>
          <p:nvPr>
            <p:ph idx="1"/>
            <p:extLst>
              <p:ext uri="{D42A27DB-BD31-4B8C-83A1-F6EECF244321}">
                <p14:modId xmlns:p14="http://schemas.microsoft.com/office/powerpoint/2010/main" val="1016684152"/>
              </p:ext>
            </p:extLst>
          </p:nvPr>
        </p:nvGraphicFramePr>
        <p:xfrm>
          <a:off x="2377239" y="1034716"/>
          <a:ext cx="7437519" cy="4162926"/>
        </p:xfrm>
        <a:graphic>
          <a:graphicData uri="http://schemas.openxmlformats.org/drawingml/2006/table">
            <a:tbl>
              <a:tblPr firstRow="1" bandRow="1">
                <a:tableStyleId>{85BE263C-DBD7-4A20-BB59-AAB30ACAA65A}</a:tableStyleId>
              </a:tblPr>
              <a:tblGrid>
                <a:gridCol w="1845788">
                  <a:extLst>
                    <a:ext uri="{9D8B030D-6E8A-4147-A177-3AD203B41FA5}">
                      <a16:colId xmlns:a16="http://schemas.microsoft.com/office/drawing/2014/main" val="3768900954"/>
                    </a:ext>
                  </a:extLst>
                </a:gridCol>
                <a:gridCol w="1872971">
                  <a:extLst>
                    <a:ext uri="{9D8B030D-6E8A-4147-A177-3AD203B41FA5}">
                      <a16:colId xmlns:a16="http://schemas.microsoft.com/office/drawing/2014/main" val="1287232400"/>
                    </a:ext>
                  </a:extLst>
                </a:gridCol>
                <a:gridCol w="1859380">
                  <a:extLst>
                    <a:ext uri="{9D8B030D-6E8A-4147-A177-3AD203B41FA5}">
                      <a16:colId xmlns:a16="http://schemas.microsoft.com/office/drawing/2014/main" val="4148130316"/>
                    </a:ext>
                  </a:extLst>
                </a:gridCol>
                <a:gridCol w="1859380">
                  <a:extLst>
                    <a:ext uri="{9D8B030D-6E8A-4147-A177-3AD203B41FA5}">
                      <a16:colId xmlns:a16="http://schemas.microsoft.com/office/drawing/2014/main" val="2697611973"/>
                    </a:ext>
                  </a:extLst>
                </a:gridCol>
              </a:tblGrid>
              <a:tr h="1000624">
                <a:tc>
                  <a:txBody>
                    <a:bodyPr/>
                    <a:lstStyle/>
                    <a:p>
                      <a:r>
                        <a:rPr lang="da-DK" sz="2000" dirty="0"/>
                        <a:t>Mentalitet</a:t>
                      </a:r>
                    </a:p>
                  </a:txBody>
                  <a:tcPr anchor="ctr">
                    <a:solidFill>
                      <a:srgbClr val="009051"/>
                    </a:solidFill>
                  </a:tcPr>
                </a:tc>
                <a:tc>
                  <a:txBody>
                    <a:bodyPr/>
                    <a:lstStyle/>
                    <a:p>
                      <a:r>
                        <a:rPr lang="da-DK" sz="2000" dirty="0"/>
                        <a:t>Selv som </a:t>
                      </a:r>
                    </a:p>
                  </a:txBody>
                  <a:tcPr anchor="ctr">
                    <a:solidFill>
                      <a:srgbClr val="009051"/>
                    </a:solidFill>
                  </a:tcPr>
                </a:tc>
                <a:tc>
                  <a:txBody>
                    <a:bodyPr/>
                    <a:lstStyle/>
                    <a:p>
                      <a:r>
                        <a:rPr lang="da-DK" sz="2000" dirty="0"/>
                        <a:t>Anden som</a:t>
                      </a:r>
                    </a:p>
                  </a:txBody>
                  <a:tcPr anchor="ctr">
                    <a:solidFill>
                      <a:srgbClr val="009051"/>
                    </a:solidFill>
                  </a:tcPr>
                </a:tc>
                <a:tc>
                  <a:txBody>
                    <a:bodyPr/>
                    <a:lstStyle/>
                    <a:p>
                      <a:r>
                        <a:rPr lang="da-DK" sz="2000" dirty="0"/>
                        <a:t>Monitorering </a:t>
                      </a:r>
                    </a:p>
                    <a:p>
                      <a:r>
                        <a:rPr lang="da-DK" sz="2000" dirty="0"/>
                        <a:t>Trussel/tryghed</a:t>
                      </a:r>
                    </a:p>
                  </a:txBody>
                  <a:tcPr anchor="ctr">
                    <a:solidFill>
                      <a:srgbClr val="009051"/>
                    </a:solidFill>
                  </a:tcPr>
                </a:tc>
                <a:extLst>
                  <a:ext uri="{0D108BD9-81ED-4DB2-BD59-A6C34878D82A}">
                    <a16:rowId xmlns:a16="http://schemas.microsoft.com/office/drawing/2014/main" val="3588808718"/>
                  </a:ext>
                </a:extLst>
              </a:tr>
              <a:tr h="587544">
                <a:tc>
                  <a:txBody>
                    <a:bodyPr/>
                    <a:lstStyle/>
                    <a:p>
                      <a:r>
                        <a:rPr lang="da-DK" sz="1400" dirty="0"/>
                        <a:t>Omsorgssøgende</a:t>
                      </a:r>
                    </a:p>
                  </a:txBody>
                  <a:tcPr anchor="ctr">
                    <a:solidFill>
                      <a:schemeClr val="bg1"/>
                    </a:solidFill>
                  </a:tcPr>
                </a:tc>
                <a:tc>
                  <a:txBody>
                    <a:bodyPr/>
                    <a:lstStyle/>
                    <a:p>
                      <a:r>
                        <a:rPr lang="da-DK" sz="1400" dirty="0"/>
                        <a:t>Med behov</a:t>
                      </a:r>
                    </a:p>
                    <a:p>
                      <a:r>
                        <a:rPr lang="da-DK" sz="1400" dirty="0"/>
                        <a:t>Søgende</a:t>
                      </a:r>
                    </a:p>
                  </a:txBody>
                  <a:tcPr anchor="ctr">
                    <a:solidFill>
                      <a:schemeClr val="bg1"/>
                    </a:solidFill>
                  </a:tcPr>
                </a:tc>
                <a:tc>
                  <a:txBody>
                    <a:bodyPr/>
                    <a:lstStyle/>
                    <a:p>
                      <a:r>
                        <a:rPr lang="da-DK" sz="1400" dirty="0"/>
                        <a:t>Givende</a:t>
                      </a:r>
                    </a:p>
                    <a:p>
                      <a:r>
                        <a:rPr lang="da-DK" sz="1400" dirty="0"/>
                        <a:t>Lindrende</a:t>
                      </a:r>
                    </a:p>
                  </a:txBody>
                  <a:tcPr anchor="ctr">
                    <a:solidFill>
                      <a:schemeClr val="bg1"/>
                    </a:solidFill>
                  </a:tcPr>
                </a:tc>
                <a:tc>
                  <a:txBody>
                    <a:bodyPr/>
                    <a:lstStyle/>
                    <a:p>
                      <a:r>
                        <a:rPr lang="da-DK" sz="1400" dirty="0"/>
                        <a:t>Tilgængelighed</a:t>
                      </a:r>
                    </a:p>
                    <a:p>
                      <a:r>
                        <a:rPr lang="da-DK" sz="1400" dirty="0"/>
                        <a:t>Adgang</a:t>
                      </a:r>
                    </a:p>
                  </a:txBody>
                  <a:tcPr anchor="ctr">
                    <a:solidFill>
                      <a:schemeClr val="bg1"/>
                    </a:solidFill>
                  </a:tcPr>
                </a:tc>
                <a:extLst>
                  <a:ext uri="{0D108BD9-81ED-4DB2-BD59-A6C34878D82A}">
                    <a16:rowId xmlns:a16="http://schemas.microsoft.com/office/drawing/2014/main" val="1452203528"/>
                  </a:ext>
                </a:extLst>
              </a:tr>
              <a:tr h="589548">
                <a:tc>
                  <a:txBody>
                    <a:bodyPr/>
                    <a:lstStyle/>
                    <a:p>
                      <a:r>
                        <a:rPr lang="da-DK" sz="1400" dirty="0"/>
                        <a:t>Omsorgsgivende</a:t>
                      </a:r>
                    </a:p>
                  </a:txBody>
                  <a:tcPr anchor="ctr">
                    <a:solidFill>
                      <a:schemeClr val="bg1"/>
                    </a:solidFill>
                  </a:tcPr>
                </a:tc>
                <a:tc>
                  <a:txBody>
                    <a:bodyPr/>
                    <a:lstStyle/>
                    <a:p>
                      <a:r>
                        <a:rPr lang="da-DK" sz="1400" dirty="0"/>
                        <a:t>Givende</a:t>
                      </a:r>
                    </a:p>
                    <a:p>
                      <a:r>
                        <a:rPr lang="da-DK" sz="1400" dirty="0"/>
                        <a:t>Lindrende</a:t>
                      </a:r>
                    </a:p>
                  </a:txBody>
                  <a:tcPr anchor="ctr">
                    <a:solidFill>
                      <a:schemeClr val="bg1"/>
                    </a:solidFill>
                  </a:tcPr>
                </a:tc>
                <a:tc>
                  <a:txBody>
                    <a:bodyPr/>
                    <a:lstStyle/>
                    <a:p>
                      <a:r>
                        <a:rPr lang="da-DK" sz="1400" dirty="0"/>
                        <a:t>Med behov</a:t>
                      </a:r>
                    </a:p>
                    <a:p>
                      <a:r>
                        <a:rPr lang="da-DK" sz="1400" dirty="0"/>
                        <a:t>Søgende</a:t>
                      </a:r>
                    </a:p>
                  </a:txBody>
                  <a:tcPr anchor="ctr">
                    <a:solidFill>
                      <a:schemeClr val="bg1"/>
                    </a:solidFill>
                  </a:tcPr>
                </a:tc>
                <a:tc>
                  <a:txBody>
                    <a:bodyPr/>
                    <a:lstStyle/>
                    <a:p>
                      <a:r>
                        <a:rPr lang="da-DK" sz="1400" dirty="0"/>
                        <a:t>Andres nød</a:t>
                      </a:r>
                    </a:p>
                    <a:p>
                      <a:r>
                        <a:rPr lang="da-DK" sz="1400" dirty="0"/>
                        <a:t>Empati</a:t>
                      </a:r>
                    </a:p>
                  </a:txBody>
                  <a:tcPr anchor="ctr">
                    <a:solidFill>
                      <a:schemeClr val="bg1"/>
                    </a:solidFill>
                  </a:tcPr>
                </a:tc>
                <a:extLst>
                  <a:ext uri="{0D108BD9-81ED-4DB2-BD59-A6C34878D82A}">
                    <a16:rowId xmlns:a16="http://schemas.microsoft.com/office/drawing/2014/main" val="2014315718"/>
                  </a:ext>
                </a:extLst>
              </a:tr>
              <a:tr h="697831">
                <a:tc>
                  <a:txBody>
                    <a:bodyPr/>
                    <a:lstStyle/>
                    <a:p>
                      <a:r>
                        <a:rPr lang="da-DK" sz="1400" dirty="0"/>
                        <a:t>Samarbejde</a:t>
                      </a:r>
                    </a:p>
                  </a:txBody>
                  <a:tcPr anchor="ctr">
                    <a:solidFill>
                      <a:schemeClr val="bg1"/>
                    </a:solidFill>
                  </a:tcPr>
                </a:tc>
                <a:tc>
                  <a:txBody>
                    <a:bodyPr/>
                    <a:lstStyle/>
                    <a:p>
                      <a:r>
                        <a:rPr lang="da-DK" sz="1400" dirty="0"/>
                        <a:t>Delende</a:t>
                      </a:r>
                    </a:p>
                    <a:p>
                      <a:r>
                        <a:rPr lang="da-DK" sz="1400" dirty="0"/>
                        <a:t>Hørende til</a:t>
                      </a:r>
                    </a:p>
                  </a:txBody>
                  <a:tcPr anchor="ctr">
                    <a:solidFill>
                      <a:schemeClr val="bg1"/>
                    </a:solidFill>
                  </a:tcPr>
                </a:tc>
                <a:tc>
                  <a:txBody>
                    <a:bodyPr/>
                    <a:lstStyle/>
                    <a:p>
                      <a:r>
                        <a:rPr lang="da-DK" sz="1400" dirty="0"/>
                        <a:t>Delende</a:t>
                      </a:r>
                    </a:p>
                    <a:p>
                      <a:r>
                        <a:rPr lang="da-DK" sz="1400" dirty="0"/>
                        <a:t>Hørende til</a:t>
                      </a:r>
                    </a:p>
                  </a:txBody>
                  <a:tcPr anchor="ctr">
                    <a:solidFill>
                      <a:schemeClr val="bg1"/>
                    </a:solidFill>
                  </a:tcPr>
                </a:tc>
                <a:tc>
                  <a:txBody>
                    <a:bodyPr/>
                    <a:lstStyle/>
                    <a:p>
                      <a:r>
                        <a:rPr lang="da-DK" sz="1400" dirty="0"/>
                        <a:t>At der snydes</a:t>
                      </a:r>
                    </a:p>
                    <a:p>
                      <a:r>
                        <a:rPr lang="da-DK" sz="1400" dirty="0"/>
                        <a:t>Lighed</a:t>
                      </a:r>
                    </a:p>
                  </a:txBody>
                  <a:tcPr anchor="ctr">
                    <a:solidFill>
                      <a:schemeClr val="bg1"/>
                    </a:solidFill>
                  </a:tcPr>
                </a:tc>
                <a:extLst>
                  <a:ext uri="{0D108BD9-81ED-4DB2-BD59-A6C34878D82A}">
                    <a16:rowId xmlns:a16="http://schemas.microsoft.com/office/drawing/2014/main" val="363943301"/>
                  </a:ext>
                </a:extLst>
              </a:tr>
              <a:tr h="649705">
                <a:tc>
                  <a:txBody>
                    <a:bodyPr/>
                    <a:lstStyle/>
                    <a:p>
                      <a:r>
                        <a:rPr lang="da-DK" sz="1400" dirty="0"/>
                        <a:t>Rang/Status</a:t>
                      </a:r>
                    </a:p>
                    <a:p>
                      <a:r>
                        <a:rPr lang="da-DK" sz="1400" dirty="0"/>
                        <a:t>Konkurrence</a:t>
                      </a:r>
                    </a:p>
                  </a:txBody>
                  <a:tcPr anchor="ctr">
                    <a:solidFill>
                      <a:schemeClr val="bg1"/>
                    </a:solidFill>
                  </a:tcPr>
                </a:tc>
                <a:tc>
                  <a:txBody>
                    <a:bodyPr/>
                    <a:lstStyle/>
                    <a:p>
                      <a:r>
                        <a:rPr lang="da-DK" sz="1400" dirty="0"/>
                        <a:t>Magtfuld</a:t>
                      </a:r>
                    </a:p>
                    <a:p>
                      <a:r>
                        <a:rPr lang="da-DK" sz="1400" dirty="0"/>
                        <a:t>Sammenlignende</a:t>
                      </a:r>
                    </a:p>
                  </a:txBody>
                  <a:tcPr anchor="ctr">
                    <a:solidFill>
                      <a:schemeClr val="bg1"/>
                    </a:solidFill>
                  </a:tcPr>
                </a:tc>
                <a:tc>
                  <a:txBody>
                    <a:bodyPr/>
                    <a:lstStyle/>
                    <a:p>
                      <a:r>
                        <a:rPr lang="da-DK" sz="1400" dirty="0"/>
                        <a:t>Magtfuld</a:t>
                      </a:r>
                    </a:p>
                    <a:p>
                      <a:r>
                        <a:rPr lang="da-DK" sz="1400" dirty="0"/>
                        <a:t>Sammenlignende</a:t>
                      </a:r>
                    </a:p>
                  </a:txBody>
                  <a:tcPr anchor="ctr">
                    <a:solidFill>
                      <a:schemeClr val="bg1"/>
                    </a:solidFill>
                  </a:tcPr>
                </a:tc>
                <a:tc>
                  <a:txBody>
                    <a:bodyPr/>
                    <a:lstStyle/>
                    <a:p>
                      <a:r>
                        <a:rPr lang="da-DK" sz="1400" dirty="0"/>
                        <a:t>Relativ magt</a:t>
                      </a:r>
                    </a:p>
                    <a:p>
                      <a:r>
                        <a:rPr lang="da-DK" sz="1400" dirty="0"/>
                        <a:t>Talent, evner</a:t>
                      </a:r>
                    </a:p>
                  </a:txBody>
                  <a:tcPr anchor="ctr">
                    <a:solidFill>
                      <a:schemeClr val="bg1"/>
                    </a:solidFill>
                  </a:tcPr>
                </a:tc>
                <a:extLst>
                  <a:ext uri="{0D108BD9-81ED-4DB2-BD59-A6C34878D82A}">
                    <a16:rowId xmlns:a16="http://schemas.microsoft.com/office/drawing/2014/main" val="1779887406"/>
                  </a:ext>
                </a:extLst>
              </a:tr>
              <a:tr h="637674">
                <a:tc>
                  <a:txBody>
                    <a:bodyPr/>
                    <a:lstStyle/>
                    <a:p>
                      <a:r>
                        <a:rPr lang="da-DK" sz="1400" dirty="0"/>
                        <a:t>Sexuel</a:t>
                      </a:r>
                    </a:p>
                  </a:txBody>
                  <a:tcPr anchor="ctr">
                    <a:solidFill>
                      <a:schemeClr val="bg1"/>
                    </a:solidFill>
                  </a:tcPr>
                </a:tc>
                <a:tc>
                  <a:txBody>
                    <a:bodyPr/>
                    <a:lstStyle/>
                    <a:p>
                      <a:r>
                        <a:rPr lang="da-DK" sz="1400" dirty="0"/>
                        <a:t>Attraktiv</a:t>
                      </a:r>
                    </a:p>
                    <a:p>
                      <a:r>
                        <a:rPr lang="da-DK" sz="1400" dirty="0"/>
                        <a:t>Tiltrukket</a:t>
                      </a:r>
                    </a:p>
                  </a:txBody>
                  <a:tcPr anchor="ctr">
                    <a:solidFill>
                      <a:schemeClr val="bg1"/>
                    </a:solidFill>
                  </a:tcPr>
                </a:tc>
                <a:tc>
                  <a:txBody>
                    <a:bodyPr/>
                    <a:lstStyle/>
                    <a:p>
                      <a:r>
                        <a:rPr lang="da-DK" sz="1400" dirty="0"/>
                        <a:t>Attraktiv</a:t>
                      </a:r>
                    </a:p>
                    <a:p>
                      <a:r>
                        <a:rPr lang="da-DK" sz="1400" dirty="0"/>
                        <a:t>Tiltrukket</a:t>
                      </a:r>
                    </a:p>
                  </a:txBody>
                  <a:tcPr anchor="ctr">
                    <a:solidFill>
                      <a:schemeClr val="bg1"/>
                    </a:solidFill>
                  </a:tcPr>
                </a:tc>
                <a:tc>
                  <a:txBody>
                    <a:bodyPr/>
                    <a:lstStyle/>
                    <a:p>
                      <a:r>
                        <a:rPr lang="da-DK" sz="1400" dirty="0"/>
                        <a:t>Tiltrækningskraft</a:t>
                      </a:r>
                    </a:p>
                  </a:txBody>
                  <a:tcPr anchor="ctr">
                    <a:solidFill>
                      <a:schemeClr val="bg1"/>
                    </a:solidFill>
                  </a:tcPr>
                </a:tc>
                <a:extLst>
                  <a:ext uri="{0D108BD9-81ED-4DB2-BD59-A6C34878D82A}">
                    <a16:rowId xmlns:a16="http://schemas.microsoft.com/office/drawing/2014/main" val="4017624154"/>
                  </a:ext>
                </a:extLst>
              </a:tr>
            </a:tbl>
          </a:graphicData>
        </a:graphic>
      </p:graphicFrame>
      <p:sp>
        <p:nvSpPr>
          <p:cNvPr id="4" name="Pladsholder til sidefod 3">
            <a:extLst>
              <a:ext uri="{FF2B5EF4-FFF2-40B4-BE49-F238E27FC236}">
                <a16:creationId xmlns:a16="http://schemas.microsoft.com/office/drawing/2014/main" id="{590115BF-ACD0-4541-AF33-6687987DCF36}"/>
              </a:ext>
            </a:extLst>
          </p:cNvPr>
          <p:cNvSpPr>
            <a:spLocks noGrp="1"/>
          </p:cNvSpPr>
          <p:nvPr>
            <p:ph type="ftr" sz="quarter" idx="11"/>
          </p:nvPr>
        </p:nvSpPr>
        <p:spPr/>
        <p:txBody>
          <a:bodyPr/>
          <a:lstStyle/>
          <a:p>
            <a:r>
              <a:rPr lang="da-DK"/>
              <a:t>Lena Højgård Isager www.pkf.name</a:t>
            </a:r>
          </a:p>
        </p:txBody>
      </p:sp>
      <p:sp>
        <p:nvSpPr>
          <p:cNvPr id="6" name="Tekstfelt 5">
            <a:extLst>
              <a:ext uri="{FF2B5EF4-FFF2-40B4-BE49-F238E27FC236}">
                <a16:creationId xmlns:a16="http://schemas.microsoft.com/office/drawing/2014/main" id="{68BBA351-E7E0-1441-B5B1-4C853F15147F}"/>
              </a:ext>
            </a:extLst>
          </p:cNvPr>
          <p:cNvSpPr txBox="1"/>
          <p:nvPr/>
        </p:nvSpPr>
        <p:spPr>
          <a:xfrm>
            <a:off x="1516282" y="5453831"/>
            <a:ext cx="9347111" cy="646331"/>
          </a:xfrm>
          <a:prstGeom prst="rect">
            <a:avLst/>
          </a:prstGeom>
          <a:noFill/>
        </p:spPr>
        <p:txBody>
          <a:bodyPr wrap="none" rtlCol="0">
            <a:spAutoFit/>
          </a:bodyPr>
          <a:lstStyle/>
          <a:p>
            <a:r>
              <a:rPr lang="da-DK" dirty="0">
                <a:solidFill>
                  <a:schemeClr val="bg1"/>
                </a:solidFill>
              </a:rPr>
              <a:t>Medfødte motivationssystemer med en række af emotionelle og kognitive processeringssystemer </a:t>
            </a:r>
          </a:p>
          <a:p>
            <a:r>
              <a:rPr lang="da-DK" dirty="0">
                <a:solidFill>
                  <a:schemeClr val="bg1"/>
                </a:solidFill>
              </a:rPr>
              <a:t>der hænger sammen med ”fornemmelsen af et selv” og et selv som….</a:t>
            </a:r>
          </a:p>
        </p:txBody>
      </p:sp>
      <p:pic>
        <p:nvPicPr>
          <p:cNvPr id="8" name="Picture 2" descr="A close up of a logo&#10;&#10;Description generated with very high confidence">
            <a:extLst>
              <a:ext uri="{FF2B5EF4-FFF2-40B4-BE49-F238E27FC236}">
                <a16:creationId xmlns:a16="http://schemas.microsoft.com/office/drawing/2014/main" id="{32B39638-0D45-8748-8226-12E5F11779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506" y="92075"/>
            <a:ext cx="1660358" cy="1088336"/>
          </a:xfrm>
          <a:prstGeom prst="rect">
            <a:avLst/>
          </a:prstGeom>
        </p:spPr>
      </p:pic>
    </p:spTree>
    <p:extLst>
      <p:ext uri="{BB962C8B-B14F-4D97-AF65-F5344CB8AC3E}">
        <p14:creationId xmlns:p14="http://schemas.microsoft.com/office/powerpoint/2010/main" val="3839206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7402F-9FC1-9C4F-9FB9-03A808514623}"/>
              </a:ext>
            </a:extLst>
          </p:cNvPr>
          <p:cNvSpPr>
            <a:spLocks noGrp="1"/>
          </p:cNvSpPr>
          <p:nvPr>
            <p:ph type="title"/>
          </p:nvPr>
        </p:nvSpPr>
        <p:spPr/>
        <p:txBody>
          <a:bodyPr>
            <a:normAutofit fontScale="90000"/>
          </a:bodyPr>
          <a:lstStyle/>
          <a:p>
            <a:r>
              <a:rPr lang="da-DK" dirty="0">
                <a:solidFill>
                  <a:srgbClr val="F8E950"/>
                </a:solidFill>
              </a:rPr>
              <a:t>Biosociale mål sociale mentaliteter og interpersonelle skemaer</a:t>
            </a:r>
          </a:p>
        </p:txBody>
      </p:sp>
      <p:sp>
        <p:nvSpPr>
          <p:cNvPr id="3" name="Pladsholder til sidefod 2">
            <a:extLst>
              <a:ext uri="{FF2B5EF4-FFF2-40B4-BE49-F238E27FC236}">
                <a16:creationId xmlns:a16="http://schemas.microsoft.com/office/drawing/2014/main" id="{090F36D8-3451-374A-805D-8F73B2ABBECF}"/>
              </a:ext>
            </a:extLst>
          </p:cNvPr>
          <p:cNvSpPr>
            <a:spLocks noGrp="1"/>
          </p:cNvSpPr>
          <p:nvPr>
            <p:ph type="ftr" sz="quarter" idx="11"/>
          </p:nvPr>
        </p:nvSpPr>
        <p:spPr/>
        <p:txBody>
          <a:bodyPr/>
          <a:lstStyle/>
          <a:p>
            <a:r>
              <a:rPr lang="da-DK"/>
              <a:t>Lena Højgård Isager www.pkf.name</a:t>
            </a:r>
          </a:p>
        </p:txBody>
      </p:sp>
      <p:sp>
        <p:nvSpPr>
          <p:cNvPr id="5" name="Nedadbuet pil 4">
            <a:extLst>
              <a:ext uri="{FF2B5EF4-FFF2-40B4-BE49-F238E27FC236}">
                <a16:creationId xmlns:a16="http://schemas.microsoft.com/office/drawing/2014/main" id="{277B8565-E495-4D41-B7F9-66B01DFBAAF5}"/>
              </a:ext>
            </a:extLst>
          </p:cNvPr>
          <p:cNvSpPr/>
          <p:nvPr/>
        </p:nvSpPr>
        <p:spPr>
          <a:xfrm rot="15263328">
            <a:off x="3208665" y="4126109"/>
            <a:ext cx="1632432" cy="748345"/>
          </a:xfrm>
          <a:prstGeom prst="curvedDownArrow">
            <a:avLst>
              <a:gd name="adj1" fmla="val 28854"/>
              <a:gd name="adj2" fmla="val 50000"/>
              <a:gd name="adj3" fmla="val 24020"/>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6" name="Nedadbuet pil 5">
            <a:extLst>
              <a:ext uri="{FF2B5EF4-FFF2-40B4-BE49-F238E27FC236}">
                <a16:creationId xmlns:a16="http://schemas.microsoft.com/office/drawing/2014/main" id="{891C199C-8214-524A-B3D4-15730336B24F}"/>
              </a:ext>
            </a:extLst>
          </p:cNvPr>
          <p:cNvSpPr/>
          <p:nvPr/>
        </p:nvSpPr>
        <p:spPr>
          <a:xfrm>
            <a:off x="4791290" y="1655183"/>
            <a:ext cx="2609417" cy="923331"/>
          </a:xfrm>
          <a:prstGeom prst="curvedDownArrow">
            <a:avLst>
              <a:gd name="adj1" fmla="val 28854"/>
              <a:gd name="adj2" fmla="val 50000"/>
              <a:gd name="adj3" fmla="val 24020"/>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solidFill>
                <a:schemeClr val="tx1"/>
              </a:solidFill>
            </a:endParaRPr>
          </a:p>
        </p:txBody>
      </p:sp>
      <p:sp>
        <p:nvSpPr>
          <p:cNvPr id="7" name="Nedadbuet pil 6">
            <a:extLst>
              <a:ext uri="{FF2B5EF4-FFF2-40B4-BE49-F238E27FC236}">
                <a16:creationId xmlns:a16="http://schemas.microsoft.com/office/drawing/2014/main" id="{9137F914-3880-E14A-A1FC-D79A2EFCA534}"/>
              </a:ext>
            </a:extLst>
          </p:cNvPr>
          <p:cNvSpPr/>
          <p:nvPr/>
        </p:nvSpPr>
        <p:spPr>
          <a:xfrm rot="7401204">
            <a:off x="7456814" y="4435689"/>
            <a:ext cx="1603913" cy="722248"/>
          </a:xfrm>
          <a:prstGeom prst="curvedDownArrow">
            <a:avLst>
              <a:gd name="adj1" fmla="val 28854"/>
              <a:gd name="adj2" fmla="val 50000"/>
              <a:gd name="adj3" fmla="val 24020"/>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8" name="Tekstfelt 7">
            <a:extLst>
              <a:ext uri="{FF2B5EF4-FFF2-40B4-BE49-F238E27FC236}">
                <a16:creationId xmlns:a16="http://schemas.microsoft.com/office/drawing/2014/main" id="{87ED10A0-DC5E-B74C-A92A-7BC3C39572EB}"/>
              </a:ext>
            </a:extLst>
          </p:cNvPr>
          <p:cNvSpPr txBox="1"/>
          <p:nvPr/>
        </p:nvSpPr>
        <p:spPr>
          <a:xfrm>
            <a:off x="7333709" y="2694160"/>
            <a:ext cx="1850122" cy="923330"/>
          </a:xfrm>
          <a:prstGeom prst="rect">
            <a:avLst/>
          </a:prstGeom>
          <a:noFill/>
        </p:spPr>
        <p:txBody>
          <a:bodyPr wrap="none" rtlCol="0">
            <a:spAutoFit/>
          </a:bodyPr>
          <a:lstStyle/>
          <a:p>
            <a:pPr algn="ctr"/>
            <a:r>
              <a:rPr lang="da-DK" dirty="0">
                <a:solidFill>
                  <a:schemeClr val="bg1"/>
                </a:solidFill>
              </a:rPr>
              <a:t>Andres respons</a:t>
            </a:r>
          </a:p>
          <a:p>
            <a:pPr algn="ctr"/>
            <a:r>
              <a:rPr lang="da-DK" dirty="0">
                <a:solidFill>
                  <a:schemeClr val="bg1"/>
                </a:solidFill>
              </a:rPr>
              <a:t>Truende eller tryg</a:t>
            </a:r>
          </a:p>
          <a:p>
            <a:pPr algn="ctr"/>
            <a:r>
              <a:rPr lang="da-DK" dirty="0">
                <a:solidFill>
                  <a:schemeClr val="bg1"/>
                </a:solidFill>
              </a:rPr>
              <a:t>Rolle </a:t>
            </a:r>
            <a:r>
              <a:rPr lang="da-DK" dirty="0" err="1">
                <a:solidFill>
                  <a:schemeClr val="bg1"/>
                </a:solidFill>
              </a:rPr>
              <a:t>matching</a:t>
            </a:r>
            <a:endParaRPr lang="da-DK" dirty="0">
              <a:solidFill>
                <a:schemeClr val="bg1"/>
              </a:solidFill>
            </a:endParaRPr>
          </a:p>
        </p:txBody>
      </p:sp>
      <p:sp>
        <p:nvSpPr>
          <p:cNvPr id="9" name="Tekstfelt 8">
            <a:extLst>
              <a:ext uri="{FF2B5EF4-FFF2-40B4-BE49-F238E27FC236}">
                <a16:creationId xmlns:a16="http://schemas.microsoft.com/office/drawing/2014/main" id="{B2799F46-D17F-824E-8993-31DF28C978D0}"/>
              </a:ext>
            </a:extLst>
          </p:cNvPr>
          <p:cNvSpPr txBox="1"/>
          <p:nvPr/>
        </p:nvSpPr>
        <p:spPr>
          <a:xfrm>
            <a:off x="2228652" y="2690152"/>
            <a:ext cx="3592458" cy="923330"/>
          </a:xfrm>
          <a:prstGeom prst="rect">
            <a:avLst/>
          </a:prstGeom>
          <a:noFill/>
        </p:spPr>
        <p:txBody>
          <a:bodyPr wrap="none" rtlCol="0">
            <a:spAutoFit/>
          </a:bodyPr>
          <a:lstStyle/>
          <a:p>
            <a:pPr algn="ctr"/>
            <a:r>
              <a:rPr lang="da-DK" dirty="0">
                <a:solidFill>
                  <a:schemeClr val="bg1"/>
                </a:solidFill>
              </a:rPr>
              <a:t>Motiveret udførelse af rollen (</a:t>
            </a:r>
            <a:r>
              <a:rPr lang="da-DK" dirty="0" err="1">
                <a:solidFill>
                  <a:schemeClr val="bg1"/>
                </a:solidFill>
              </a:rPr>
              <a:t>BSMs</a:t>
            </a:r>
            <a:r>
              <a:rPr lang="da-DK" dirty="0">
                <a:solidFill>
                  <a:schemeClr val="bg1"/>
                </a:solidFill>
              </a:rPr>
              <a:t>)</a:t>
            </a:r>
          </a:p>
          <a:p>
            <a:pPr algn="ctr"/>
            <a:r>
              <a:rPr lang="da-DK" dirty="0">
                <a:solidFill>
                  <a:schemeClr val="bg1"/>
                </a:solidFill>
              </a:rPr>
              <a:t>Sociale metaliteter</a:t>
            </a:r>
          </a:p>
          <a:p>
            <a:pPr algn="ctr"/>
            <a:r>
              <a:rPr lang="da-DK" dirty="0">
                <a:solidFill>
                  <a:schemeClr val="bg1"/>
                </a:solidFill>
              </a:rPr>
              <a:t>Udløste følelser</a:t>
            </a:r>
          </a:p>
        </p:txBody>
      </p:sp>
      <p:sp>
        <p:nvSpPr>
          <p:cNvPr id="10" name="Tekstfelt 9">
            <a:extLst>
              <a:ext uri="{FF2B5EF4-FFF2-40B4-BE49-F238E27FC236}">
                <a16:creationId xmlns:a16="http://schemas.microsoft.com/office/drawing/2014/main" id="{C179804D-88E3-BB45-982B-6760E42DE3CB}"/>
              </a:ext>
            </a:extLst>
          </p:cNvPr>
          <p:cNvSpPr txBox="1"/>
          <p:nvPr/>
        </p:nvSpPr>
        <p:spPr>
          <a:xfrm>
            <a:off x="4865533" y="4509918"/>
            <a:ext cx="2460930" cy="1754326"/>
          </a:xfrm>
          <a:prstGeom prst="rect">
            <a:avLst/>
          </a:prstGeom>
          <a:noFill/>
        </p:spPr>
        <p:txBody>
          <a:bodyPr wrap="none" rtlCol="0">
            <a:spAutoFit/>
          </a:bodyPr>
          <a:lstStyle/>
          <a:p>
            <a:pPr algn="ctr"/>
            <a:r>
              <a:rPr lang="da-DK" dirty="0">
                <a:solidFill>
                  <a:schemeClr val="bg1"/>
                </a:solidFill>
              </a:rPr>
              <a:t>Interpersonelle skemaer</a:t>
            </a:r>
          </a:p>
          <a:p>
            <a:pPr algn="ctr"/>
            <a:r>
              <a:rPr lang="da-DK" i="1" dirty="0">
                <a:solidFill>
                  <a:schemeClr val="bg1"/>
                </a:solidFill>
              </a:rPr>
              <a:t>Selv som        Andre som</a:t>
            </a:r>
          </a:p>
          <a:p>
            <a:pPr algn="ctr"/>
            <a:endParaRPr lang="da-DK" i="1" dirty="0">
              <a:solidFill>
                <a:schemeClr val="bg1"/>
              </a:solidFill>
            </a:endParaRPr>
          </a:p>
          <a:p>
            <a:pPr algn="ctr"/>
            <a:r>
              <a:rPr lang="da-DK" dirty="0">
                <a:solidFill>
                  <a:schemeClr val="bg1"/>
                </a:solidFill>
              </a:rPr>
              <a:t>Tilknytningsmønstre</a:t>
            </a:r>
          </a:p>
          <a:p>
            <a:pPr algn="ctr"/>
            <a:r>
              <a:rPr lang="da-DK" dirty="0">
                <a:solidFill>
                  <a:schemeClr val="bg1"/>
                </a:solidFill>
              </a:rPr>
              <a:t>Tillid, magt, midler</a:t>
            </a:r>
          </a:p>
          <a:p>
            <a:pPr algn="ctr"/>
            <a:r>
              <a:rPr lang="da-DK" dirty="0">
                <a:solidFill>
                  <a:schemeClr val="bg1"/>
                </a:solidFill>
              </a:rPr>
              <a:t>selv-identitet</a:t>
            </a:r>
          </a:p>
        </p:txBody>
      </p:sp>
      <p:pic>
        <p:nvPicPr>
          <p:cNvPr id="11" name="Picture 2" descr="A close up of a logo&#10;&#10;Description generated with very high confidence">
            <a:extLst>
              <a:ext uri="{FF2B5EF4-FFF2-40B4-BE49-F238E27FC236}">
                <a16:creationId xmlns:a16="http://schemas.microsoft.com/office/drawing/2014/main" id="{A918450E-7725-AF4B-8C9D-F9EA5E091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10" y="5387081"/>
            <a:ext cx="1660358" cy="1088336"/>
          </a:xfrm>
          <a:prstGeom prst="rect">
            <a:avLst/>
          </a:prstGeom>
        </p:spPr>
      </p:pic>
    </p:spTree>
    <p:extLst>
      <p:ext uri="{BB962C8B-B14F-4D97-AF65-F5344CB8AC3E}">
        <p14:creationId xmlns:p14="http://schemas.microsoft.com/office/powerpoint/2010/main" val="1687967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914E44-9068-4747-8569-CC9C7A242FD9}"/>
              </a:ext>
            </a:extLst>
          </p:cNvPr>
          <p:cNvSpPr>
            <a:spLocks noGrp="1"/>
          </p:cNvSpPr>
          <p:nvPr>
            <p:ph type="title"/>
          </p:nvPr>
        </p:nvSpPr>
        <p:spPr/>
        <p:txBody>
          <a:bodyPr>
            <a:normAutofit fontScale="90000"/>
          </a:bodyPr>
          <a:lstStyle/>
          <a:p>
            <a:r>
              <a:rPr lang="da-DK" dirty="0" err="1">
                <a:solidFill>
                  <a:srgbClr val="F8E950"/>
                </a:solidFill>
              </a:rPr>
              <a:t>Compassionfokuseret</a:t>
            </a:r>
            <a:r>
              <a:rPr lang="da-DK" dirty="0">
                <a:solidFill>
                  <a:srgbClr val="F8E950"/>
                </a:solidFill>
              </a:rPr>
              <a:t> terapi og Social </a:t>
            </a:r>
            <a:r>
              <a:rPr lang="da-DK" dirty="0" err="1">
                <a:solidFill>
                  <a:srgbClr val="F8E950"/>
                </a:solidFill>
              </a:rPr>
              <a:t>Metality</a:t>
            </a:r>
            <a:r>
              <a:rPr lang="da-DK" dirty="0">
                <a:solidFill>
                  <a:srgbClr val="F8E950"/>
                </a:solidFill>
              </a:rPr>
              <a:t> teori</a:t>
            </a:r>
          </a:p>
        </p:txBody>
      </p:sp>
      <p:sp>
        <p:nvSpPr>
          <p:cNvPr id="3" name="Pladsholder til sidefod 2">
            <a:extLst>
              <a:ext uri="{FF2B5EF4-FFF2-40B4-BE49-F238E27FC236}">
                <a16:creationId xmlns:a16="http://schemas.microsoft.com/office/drawing/2014/main" id="{8BF21A4C-F3E7-6C4D-A02A-E9ADD1683735}"/>
              </a:ext>
            </a:extLst>
          </p:cNvPr>
          <p:cNvSpPr>
            <a:spLocks noGrp="1"/>
          </p:cNvSpPr>
          <p:nvPr>
            <p:ph type="ftr" sz="quarter" idx="11"/>
          </p:nvPr>
        </p:nvSpPr>
        <p:spPr/>
        <p:txBody>
          <a:bodyPr/>
          <a:lstStyle/>
          <a:p>
            <a:r>
              <a:rPr lang="da-DK"/>
              <a:t>Lena Højgård Isager www.pkf.name</a:t>
            </a:r>
          </a:p>
        </p:txBody>
      </p:sp>
      <p:pic>
        <p:nvPicPr>
          <p:cNvPr id="4" name="Picture 2" descr="A close up of a logo&#10;&#10;Description generated with very high confidence">
            <a:extLst>
              <a:ext uri="{FF2B5EF4-FFF2-40B4-BE49-F238E27FC236}">
                <a16:creationId xmlns:a16="http://schemas.microsoft.com/office/drawing/2014/main" id="{FA5F4DB8-D13F-A044-B0BF-809A7B6E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790" y="5633140"/>
            <a:ext cx="1660358" cy="1088336"/>
          </a:xfrm>
          <a:prstGeom prst="rect">
            <a:avLst/>
          </a:prstGeom>
        </p:spPr>
      </p:pic>
      <p:sp>
        <p:nvSpPr>
          <p:cNvPr id="5" name="Cirkulær pil 4">
            <a:extLst>
              <a:ext uri="{FF2B5EF4-FFF2-40B4-BE49-F238E27FC236}">
                <a16:creationId xmlns:a16="http://schemas.microsoft.com/office/drawing/2014/main" id="{3E9FFEC1-EAFB-4540-A0E7-C8E1E51BFBBF}"/>
              </a:ext>
            </a:extLst>
          </p:cNvPr>
          <p:cNvSpPr/>
          <p:nvPr/>
        </p:nvSpPr>
        <p:spPr>
          <a:xfrm>
            <a:off x="5550279" y="2063806"/>
            <a:ext cx="974557" cy="842043"/>
          </a:xfrm>
          <a:prstGeom prst="circularArrow">
            <a:avLst>
              <a:gd name="adj1" fmla="val 12500"/>
              <a:gd name="adj2" fmla="val 1142319"/>
              <a:gd name="adj3" fmla="val 20457681"/>
              <a:gd name="adj4" fmla="val 10675319"/>
              <a:gd name="adj5" fmla="val 176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6" name="Cirkulær pil 5">
            <a:extLst>
              <a:ext uri="{FF2B5EF4-FFF2-40B4-BE49-F238E27FC236}">
                <a16:creationId xmlns:a16="http://schemas.microsoft.com/office/drawing/2014/main" id="{24FCF60E-A70B-C84F-9BA0-CC35979F4A04}"/>
              </a:ext>
            </a:extLst>
          </p:cNvPr>
          <p:cNvSpPr/>
          <p:nvPr/>
        </p:nvSpPr>
        <p:spPr>
          <a:xfrm rot="10800000">
            <a:off x="5550279" y="2196152"/>
            <a:ext cx="974557" cy="842043"/>
          </a:xfrm>
          <a:prstGeom prst="circularArrow">
            <a:avLst>
              <a:gd name="adj1" fmla="val 12500"/>
              <a:gd name="adj2" fmla="val 1142319"/>
              <a:gd name="adj3" fmla="val 20457681"/>
              <a:gd name="adj4" fmla="val 10675319"/>
              <a:gd name="adj5" fmla="val 176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7" name="Tekstfelt 6">
            <a:extLst>
              <a:ext uri="{FF2B5EF4-FFF2-40B4-BE49-F238E27FC236}">
                <a16:creationId xmlns:a16="http://schemas.microsoft.com/office/drawing/2014/main" id="{64AF4B29-29EB-5B4F-8DD1-D9ED8B9506DA}"/>
              </a:ext>
            </a:extLst>
          </p:cNvPr>
          <p:cNvSpPr txBox="1"/>
          <p:nvPr/>
        </p:nvSpPr>
        <p:spPr>
          <a:xfrm>
            <a:off x="1505061" y="2063806"/>
            <a:ext cx="3859390" cy="2677656"/>
          </a:xfrm>
          <a:prstGeom prst="rect">
            <a:avLst/>
          </a:prstGeom>
          <a:noFill/>
        </p:spPr>
        <p:txBody>
          <a:bodyPr wrap="none" rtlCol="0">
            <a:spAutoFit/>
          </a:bodyPr>
          <a:lstStyle/>
          <a:p>
            <a:pPr algn="ctr"/>
            <a:r>
              <a:rPr lang="da-DK" sz="2400" dirty="0" err="1">
                <a:solidFill>
                  <a:schemeClr val="bg1"/>
                </a:solidFill>
              </a:rPr>
              <a:t>Omsorgsgivning</a:t>
            </a:r>
            <a:r>
              <a:rPr lang="da-DK" sz="2400" dirty="0">
                <a:solidFill>
                  <a:schemeClr val="bg1"/>
                </a:solidFill>
              </a:rPr>
              <a:t>/hjælp</a:t>
            </a:r>
          </a:p>
          <a:p>
            <a:pPr algn="ctr"/>
            <a:r>
              <a:rPr lang="da-DK" sz="2400" dirty="0">
                <a:solidFill>
                  <a:schemeClr val="bg1"/>
                </a:solidFill>
              </a:rPr>
              <a:t>Givende</a:t>
            </a:r>
          </a:p>
          <a:p>
            <a:pPr algn="ctr"/>
            <a:endParaRPr lang="da-DK" sz="2400" dirty="0">
              <a:solidFill>
                <a:schemeClr val="bg1"/>
              </a:solidFill>
            </a:endParaRPr>
          </a:p>
          <a:p>
            <a:pPr algn="ctr"/>
            <a:r>
              <a:rPr lang="da-DK" sz="2400" dirty="0">
                <a:solidFill>
                  <a:schemeClr val="bg1"/>
                </a:solidFill>
              </a:rPr>
              <a:t>Specifikke kompetencer</a:t>
            </a:r>
          </a:p>
          <a:p>
            <a:pPr algn="ctr"/>
            <a:r>
              <a:rPr lang="da-DK" sz="2400" dirty="0">
                <a:solidFill>
                  <a:schemeClr val="bg1"/>
                </a:solidFill>
              </a:rPr>
              <a:t>fx opmærksomhed og empati</a:t>
            </a:r>
          </a:p>
          <a:p>
            <a:pPr algn="ctr"/>
            <a:endParaRPr lang="da-DK" sz="2400" dirty="0">
              <a:solidFill>
                <a:schemeClr val="bg1"/>
              </a:solidFill>
            </a:endParaRPr>
          </a:p>
          <a:p>
            <a:pPr algn="ctr"/>
            <a:r>
              <a:rPr lang="da-DK" sz="2400" dirty="0" err="1">
                <a:solidFill>
                  <a:schemeClr val="bg1"/>
                </a:solidFill>
              </a:rPr>
              <a:t>Facilitatorer</a:t>
            </a:r>
            <a:r>
              <a:rPr lang="da-DK" sz="2400" dirty="0">
                <a:solidFill>
                  <a:schemeClr val="bg1"/>
                </a:solidFill>
              </a:rPr>
              <a:t> vs. inhibitors</a:t>
            </a:r>
          </a:p>
        </p:txBody>
      </p:sp>
      <p:sp>
        <p:nvSpPr>
          <p:cNvPr id="8" name="Tekstfelt 7">
            <a:extLst>
              <a:ext uri="{FF2B5EF4-FFF2-40B4-BE49-F238E27FC236}">
                <a16:creationId xmlns:a16="http://schemas.microsoft.com/office/drawing/2014/main" id="{19293AF3-0203-564C-B8FF-A263EFDC52FE}"/>
              </a:ext>
            </a:extLst>
          </p:cNvPr>
          <p:cNvSpPr txBox="1"/>
          <p:nvPr/>
        </p:nvSpPr>
        <p:spPr>
          <a:xfrm>
            <a:off x="6658180" y="2063806"/>
            <a:ext cx="3902094" cy="2677656"/>
          </a:xfrm>
          <a:prstGeom prst="rect">
            <a:avLst/>
          </a:prstGeom>
          <a:noFill/>
        </p:spPr>
        <p:txBody>
          <a:bodyPr wrap="none" rtlCol="0">
            <a:spAutoFit/>
          </a:bodyPr>
          <a:lstStyle/>
          <a:p>
            <a:pPr algn="ctr"/>
            <a:r>
              <a:rPr lang="da-DK" sz="2400" dirty="0">
                <a:solidFill>
                  <a:schemeClr val="bg1"/>
                </a:solidFill>
              </a:rPr>
              <a:t>Omsorg/hjælp</a:t>
            </a:r>
          </a:p>
          <a:p>
            <a:pPr algn="ctr"/>
            <a:r>
              <a:rPr lang="da-DK" sz="2400" dirty="0">
                <a:solidFill>
                  <a:schemeClr val="bg1"/>
                </a:solidFill>
              </a:rPr>
              <a:t>Søgende/Modtagende</a:t>
            </a:r>
          </a:p>
          <a:p>
            <a:pPr algn="ctr"/>
            <a:endParaRPr lang="da-DK" sz="2400" dirty="0">
              <a:solidFill>
                <a:schemeClr val="bg1"/>
              </a:solidFill>
            </a:endParaRPr>
          </a:p>
          <a:p>
            <a:pPr algn="ctr"/>
            <a:r>
              <a:rPr lang="da-DK" sz="2400" dirty="0">
                <a:solidFill>
                  <a:schemeClr val="bg1"/>
                </a:solidFill>
              </a:rPr>
              <a:t>Specifikke kompetencer</a:t>
            </a:r>
          </a:p>
          <a:p>
            <a:pPr algn="ctr"/>
            <a:r>
              <a:rPr lang="da-DK" sz="2400" dirty="0">
                <a:solidFill>
                  <a:schemeClr val="bg1"/>
                </a:solidFill>
              </a:rPr>
              <a:t>fx åbenhed og modtagelighed</a:t>
            </a:r>
          </a:p>
          <a:p>
            <a:pPr algn="ctr"/>
            <a:endParaRPr lang="da-DK" sz="2400" dirty="0">
              <a:solidFill>
                <a:schemeClr val="bg1"/>
              </a:solidFill>
            </a:endParaRPr>
          </a:p>
          <a:p>
            <a:pPr algn="ctr"/>
            <a:r>
              <a:rPr lang="da-DK" sz="2400" dirty="0" err="1">
                <a:solidFill>
                  <a:schemeClr val="bg1"/>
                </a:solidFill>
              </a:rPr>
              <a:t>Facilitatorer</a:t>
            </a:r>
            <a:r>
              <a:rPr lang="da-DK" sz="2400" dirty="0">
                <a:solidFill>
                  <a:schemeClr val="bg1"/>
                </a:solidFill>
              </a:rPr>
              <a:t> vs. inhibitors</a:t>
            </a:r>
          </a:p>
        </p:txBody>
      </p:sp>
      <p:sp>
        <p:nvSpPr>
          <p:cNvPr id="9" name="Tekstfelt 8">
            <a:extLst>
              <a:ext uri="{FF2B5EF4-FFF2-40B4-BE49-F238E27FC236}">
                <a16:creationId xmlns:a16="http://schemas.microsoft.com/office/drawing/2014/main" id="{9D6A7943-1163-8447-A698-C720DD2B1F11}"/>
              </a:ext>
            </a:extLst>
          </p:cNvPr>
          <p:cNvSpPr txBox="1"/>
          <p:nvPr/>
        </p:nvSpPr>
        <p:spPr>
          <a:xfrm>
            <a:off x="1388175" y="4986809"/>
            <a:ext cx="9298764" cy="646331"/>
          </a:xfrm>
          <a:prstGeom prst="rect">
            <a:avLst/>
          </a:prstGeom>
          <a:noFill/>
        </p:spPr>
        <p:txBody>
          <a:bodyPr wrap="none" rtlCol="0">
            <a:spAutoFit/>
          </a:bodyPr>
          <a:lstStyle/>
          <a:p>
            <a:pPr algn="ctr"/>
            <a:r>
              <a:rPr lang="da-DK" dirty="0">
                <a:solidFill>
                  <a:schemeClr val="bg1"/>
                </a:solidFill>
              </a:rPr>
              <a:t>Vi er ikke kun interesserede i, hvad compassion er – men også hvordan det opleves som modtager</a:t>
            </a:r>
          </a:p>
          <a:p>
            <a:pPr algn="ctr"/>
            <a:r>
              <a:rPr lang="da-DK" dirty="0">
                <a:solidFill>
                  <a:schemeClr val="bg1"/>
                </a:solidFill>
              </a:rPr>
              <a:t>- om det opleves ”som at nogen har omsorg for en”</a:t>
            </a:r>
          </a:p>
        </p:txBody>
      </p:sp>
    </p:spTree>
    <p:extLst>
      <p:ext uri="{BB962C8B-B14F-4D97-AF65-F5344CB8AC3E}">
        <p14:creationId xmlns:p14="http://schemas.microsoft.com/office/powerpoint/2010/main" val="2372629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effectLst/>
        </p:spPr>
        <p:txBody>
          <a:bodyPr/>
          <a:lstStyle/>
          <a:p>
            <a:pPr defTabSz="457200"/>
            <a:r>
              <a:rPr lang="da-DK">
                <a:solidFill>
                  <a:prstClr val="white"/>
                </a:solidFill>
                <a:latin typeface="Calibri"/>
              </a:rPr>
              <a:t>Lena Højgård Isager www.pkf.name</a:t>
            </a:r>
          </a:p>
        </p:txBody>
      </p:sp>
      <p:sp>
        <p:nvSpPr>
          <p:cNvPr id="755714" name="Rectangle 2"/>
          <p:cNvSpPr>
            <a:spLocks noGrp="1" noChangeArrowheads="1"/>
          </p:cNvSpPr>
          <p:nvPr>
            <p:ph type="ctrTitle" idx="4294967295"/>
          </p:nvPr>
        </p:nvSpPr>
        <p:spPr>
          <a:xfrm>
            <a:off x="1524000" y="188913"/>
            <a:ext cx="8458200" cy="457200"/>
          </a:xfrm>
          <a:effectLst/>
        </p:spPr>
        <p:txBody>
          <a:bodyPr>
            <a:normAutofit fontScale="90000"/>
          </a:bodyPr>
          <a:lstStyle/>
          <a:p>
            <a:pPr eaLnBrk="1" hangingPunct="1">
              <a:defRPr/>
            </a:pPr>
            <a:r>
              <a:rPr lang="da-DK" dirty="0">
                <a:solidFill>
                  <a:srgbClr val="F8E950"/>
                </a:solidFill>
                <a:latin typeface="+mn-lt"/>
              </a:rPr>
              <a:t>Compassion som flow</a:t>
            </a:r>
          </a:p>
        </p:txBody>
      </p:sp>
      <p:sp>
        <p:nvSpPr>
          <p:cNvPr id="755715" name="Rectangle 3"/>
          <p:cNvSpPr>
            <a:spLocks noGrp="1" noChangeArrowheads="1"/>
          </p:cNvSpPr>
          <p:nvPr>
            <p:ph type="subTitle" idx="4294967295"/>
          </p:nvPr>
        </p:nvSpPr>
        <p:spPr>
          <a:xfrm>
            <a:off x="2098676" y="981075"/>
            <a:ext cx="8569325" cy="5564188"/>
          </a:xfrm>
          <a:effectLst/>
        </p:spPr>
        <p:txBody>
          <a:bodyPr>
            <a:normAutofit lnSpcReduction="10000"/>
          </a:bodyPr>
          <a:lstStyle/>
          <a:p>
            <a:pPr marL="0" indent="0">
              <a:lnSpc>
                <a:spcPct val="120000"/>
              </a:lnSpc>
              <a:buNone/>
              <a:defRPr/>
            </a:pPr>
            <a:endParaRPr lang="da-DK" sz="2400" i="1"/>
          </a:p>
          <a:p>
            <a:pPr marL="0" indent="0" algn="just">
              <a:lnSpc>
                <a:spcPct val="155000"/>
              </a:lnSpc>
              <a:buNone/>
              <a:defRPr/>
            </a:pPr>
            <a:r>
              <a:rPr lang="da-DK" sz="2400" i="1"/>
              <a:t>	</a:t>
            </a:r>
            <a:r>
              <a:rPr lang="da-DK"/>
              <a:t>Anden									Selv</a:t>
            </a:r>
          </a:p>
          <a:p>
            <a:pPr marL="0" indent="0" algn="just">
              <a:lnSpc>
                <a:spcPct val="165000"/>
              </a:lnSpc>
              <a:buNone/>
              <a:defRPr/>
            </a:pPr>
            <a:r>
              <a:rPr lang="da-DK"/>
              <a:t>	Selv										Anden</a:t>
            </a:r>
          </a:p>
          <a:p>
            <a:pPr marL="0" indent="0" algn="just">
              <a:lnSpc>
                <a:spcPct val="165000"/>
              </a:lnSpc>
              <a:buNone/>
              <a:defRPr/>
            </a:pPr>
            <a:r>
              <a:rPr lang="da-DK"/>
              <a:t>	Selv 										Selv</a:t>
            </a:r>
          </a:p>
          <a:p>
            <a:pPr marL="0" indent="0" algn="just">
              <a:lnSpc>
                <a:spcPct val="120000"/>
              </a:lnSpc>
              <a:buNone/>
              <a:defRPr/>
            </a:pPr>
            <a:endParaRPr lang="da-DK" sz="2400"/>
          </a:p>
          <a:p>
            <a:pPr marL="0" indent="0" algn="just">
              <a:lnSpc>
                <a:spcPct val="120000"/>
              </a:lnSpc>
              <a:buNone/>
              <a:defRPr/>
            </a:pPr>
            <a:endParaRPr lang="da-DK" sz="2400"/>
          </a:p>
          <a:p>
            <a:pPr marL="0" indent="0" algn="just">
              <a:lnSpc>
                <a:spcPct val="120000"/>
              </a:lnSpc>
              <a:buNone/>
              <a:defRPr/>
            </a:pPr>
            <a:r>
              <a:rPr lang="da-DK" sz="2400"/>
              <a:t>Forskellige øvelser for hver</a:t>
            </a:r>
          </a:p>
          <a:p>
            <a:pPr marL="0" indent="0">
              <a:lnSpc>
                <a:spcPct val="120000"/>
              </a:lnSpc>
              <a:buNone/>
              <a:defRPr/>
            </a:pPr>
            <a:r>
              <a:rPr lang="da-DK" sz="2400"/>
              <a:t>Evidens for at man ved intentionelt at træne hver af disse kan have indflydelse på mental tilstand og social adfærd</a:t>
            </a:r>
          </a:p>
        </p:txBody>
      </p:sp>
      <p:sp>
        <p:nvSpPr>
          <p:cNvPr id="755716" name="Line 4"/>
          <p:cNvSpPr>
            <a:spLocks noChangeShapeType="1"/>
          </p:cNvSpPr>
          <p:nvPr/>
        </p:nvSpPr>
        <p:spPr bwMode="auto">
          <a:xfrm>
            <a:off x="4818063" y="2009775"/>
            <a:ext cx="1439862" cy="0"/>
          </a:xfrm>
          <a:prstGeom prst="line">
            <a:avLst/>
          </a:prstGeom>
          <a:noFill/>
          <a:ln w="57150">
            <a:solidFill>
              <a:schemeClr val="bg2">
                <a:lumMod val="50000"/>
              </a:schemeClr>
            </a:solidFill>
            <a:round/>
            <a:headEnd/>
            <a:tailEnd type="triangle" w="med" len="med"/>
          </a:ln>
          <a:effec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
        <p:nvSpPr>
          <p:cNvPr id="755717" name="Line 5"/>
          <p:cNvSpPr>
            <a:spLocks noChangeShapeType="1"/>
          </p:cNvSpPr>
          <p:nvPr/>
        </p:nvSpPr>
        <p:spPr bwMode="auto">
          <a:xfrm>
            <a:off x="4818063" y="2874963"/>
            <a:ext cx="1439862" cy="0"/>
          </a:xfrm>
          <a:prstGeom prst="line">
            <a:avLst/>
          </a:prstGeom>
          <a:noFill/>
          <a:ln w="57150">
            <a:solidFill>
              <a:schemeClr val="bg2">
                <a:lumMod val="50000"/>
              </a:schemeClr>
            </a:solidFill>
            <a:round/>
            <a:headEnd/>
            <a:tailEnd type="triangle" w="med" len="med"/>
          </a:ln>
          <a:effec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
        <p:nvSpPr>
          <p:cNvPr id="755718" name="Line 6"/>
          <p:cNvSpPr>
            <a:spLocks noChangeShapeType="1"/>
          </p:cNvSpPr>
          <p:nvPr/>
        </p:nvSpPr>
        <p:spPr bwMode="auto">
          <a:xfrm>
            <a:off x="4818063" y="3768725"/>
            <a:ext cx="1439862" cy="0"/>
          </a:xfrm>
          <a:prstGeom prst="line">
            <a:avLst/>
          </a:prstGeom>
          <a:noFill/>
          <a:ln w="57150">
            <a:solidFill>
              <a:schemeClr val="bg2">
                <a:lumMod val="50000"/>
              </a:schemeClr>
            </a:solidFill>
            <a:round/>
            <a:headEnd/>
            <a:tailEnd type="triangle" w="med" len="med"/>
          </a:ln>
          <a:effec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22526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sz="3600" dirty="0">
                <a:solidFill>
                  <a:srgbClr val="F8E950"/>
                </a:solidFill>
              </a:rPr>
              <a:t>Realitetstjek: Livet kan være hårdt</a:t>
            </a:r>
          </a:p>
        </p:txBody>
      </p:sp>
      <p:sp>
        <p:nvSpPr>
          <p:cNvPr id="15363" name="Content Placeholder 2"/>
          <p:cNvSpPr>
            <a:spLocks noGrp="1"/>
          </p:cNvSpPr>
          <p:nvPr>
            <p:ph idx="1"/>
          </p:nvPr>
        </p:nvSpPr>
        <p:spPr/>
        <p:txBody>
          <a:bodyPr>
            <a:normAutofit/>
          </a:bodyPr>
          <a:lstStyle/>
          <a:p>
            <a:pPr marL="0" indent="0">
              <a:buNone/>
            </a:pPr>
            <a:r>
              <a:rPr lang="da-DK" sz="2400" dirty="0"/>
              <a:t>Compassion starter med en erkendelse af livets vilkår:</a:t>
            </a:r>
          </a:p>
          <a:p>
            <a:pPr marL="0" indent="0">
              <a:buNone/>
            </a:pPr>
            <a:r>
              <a:rPr lang="da-DK" sz="2400" dirty="0"/>
              <a:t>Vores liv er begrænsede, i gennemsnit lever vi 20-30.000 dage. </a:t>
            </a:r>
          </a:p>
          <a:p>
            <a:pPr marL="0" indent="0">
              <a:buNone/>
            </a:pPr>
            <a:r>
              <a:rPr lang="da-DK" sz="2400" dirty="0"/>
              <a:t>Det er vores skæbne til at blive ældre og dø.</a:t>
            </a:r>
          </a:p>
          <a:p>
            <a:pPr marL="0" indent="0">
              <a:buNone/>
            </a:pPr>
            <a:r>
              <a:rPr lang="da-DK" sz="2400" dirty="0"/>
              <a:t>Vi lider ofte af sygdomme og rammes af tragedier. </a:t>
            </a:r>
          </a:p>
          <a:p>
            <a:pPr marL="0" indent="0">
              <a:buNone/>
            </a:pPr>
            <a:r>
              <a:rPr lang="da-DK" sz="2400" dirty="0"/>
              <a:t>Vores liv er påvirkede af en tilfældig genetisk sammensætning og af tilfældige hændelser. </a:t>
            </a:r>
          </a:p>
          <a:p>
            <a:pPr marL="0" indent="0">
              <a:buNone/>
            </a:pPr>
            <a:r>
              <a:rPr lang="da-DK" sz="2400" dirty="0"/>
              <a:t>Vores liv er fyldt af forandringer og tab.</a:t>
            </a:r>
          </a:p>
          <a:p>
            <a:pPr marL="0" indent="0">
              <a:buNone/>
            </a:pPr>
            <a:r>
              <a:rPr lang="da-DK" sz="2400" dirty="0"/>
              <a:t>                                     	</a:t>
            </a:r>
          </a:p>
          <a:p>
            <a:pPr marL="0" indent="0">
              <a:buNone/>
            </a:pPr>
            <a:r>
              <a:rPr lang="da-DK" sz="2400" dirty="0"/>
              <a:t>							</a:t>
            </a:r>
            <a:r>
              <a:rPr lang="da-DK" sz="2800" dirty="0"/>
              <a:t>Vi er designet til at overleve, </a:t>
            </a:r>
          </a:p>
          <a:p>
            <a:pPr marL="0" indent="0">
              <a:buNone/>
            </a:pPr>
            <a:r>
              <a:rPr lang="da-DK" sz="2800" dirty="0"/>
              <a:t>							ikke til at være lykkelige.</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6" name="Picture 2" descr="2"/>
          <p:cNvPicPr>
            <a:picLocks noChangeAspect="1" noChangeArrowheads="1"/>
          </p:cNvPicPr>
          <p:nvPr/>
        </p:nvPicPr>
        <p:blipFill>
          <a:blip r:embed="rId2"/>
          <a:srcRect/>
          <a:stretch>
            <a:fillRect/>
          </a:stretch>
        </p:blipFill>
        <p:spPr bwMode="auto">
          <a:xfrm>
            <a:off x="896021" y="4673166"/>
            <a:ext cx="2655887" cy="1683185"/>
          </a:xfrm>
          <a:prstGeom prst="rect">
            <a:avLst/>
          </a:prstGeom>
          <a:noFill/>
          <a:ln w="9525">
            <a:noFill/>
            <a:miter lim="800000"/>
            <a:headEnd/>
            <a:tailEnd/>
          </a:ln>
        </p:spPr>
      </p:pic>
    </p:spTree>
    <p:extLst>
      <p:ext uri="{BB962C8B-B14F-4D97-AF65-F5344CB8AC3E}">
        <p14:creationId xmlns:p14="http://schemas.microsoft.com/office/powerpoint/2010/main" val="156974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da-DK" sz="4000" dirty="0">
                <a:solidFill>
                  <a:srgbClr val="F8E950"/>
                </a:solidFill>
                <a:latin typeface="+mn-lt"/>
              </a:rPr>
              <a:t>Livets strøm</a:t>
            </a:r>
          </a:p>
        </p:txBody>
      </p:sp>
      <p:sp>
        <p:nvSpPr>
          <p:cNvPr id="3" name="Content Placeholder 2"/>
          <p:cNvSpPr>
            <a:spLocks noGrp="1"/>
          </p:cNvSpPr>
          <p:nvPr>
            <p:ph idx="1"/>
          </p:nvPr>
        </p:nvSpPr>
        <p:spPr/>
        <p:txBody>
          <a:bodyPr>
            <a:normAutofit fontScale="92500" lnSpcReduction="20000"/>
          </a:bodyPr>
          <a:lstStyle/>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“finder” bare os selv her</a:t>
            </a:r>
          </a:p>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har ikke selv valgt at blive født eller valgt de gener, vi er lavet ud fra</a:t>
            </a:r>
          </a:p>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har ikke selv valgt vores følelser</a:t>
            </a:r>
          </a:p>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har ikke selv valgt vores grundlæggende temperament</a:t>
            </a:r>
          </a:p>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har ikke selv valgt vores krop og den måde, den fungerer</a:t>
            </a:r>
          </a:p>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har ikke selv valgt vore basale menneskelige ønsker og behov</a:t>
            </a:r>
          </a:p>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har ikke selv valgt det tidspunkt i historien, vi blev født på</a:t>
            </a:r>
          </a:p>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har ikke selv valgt vores familie</a:t>
            </a:r>
          </a:p>
          <a:p>
            <a:pPr>
              <a:lnSpc>
                <a:spcPct val="80000"/>
              </a:lnSpc>
              <a:buFont typeface="Arial" panose="020B0604020202020204" pitchFamily="34" charset="0"/>
              <a:buChar char="•"/>
            </a:pPr>
            <a:endParaRPr lang="da-DK" sz="2000" dirty="0">
              <a:solidFill>
                <a:srgbClr val="FFFFFF"/>
              </a:solidFill>
            </a:endParaRPr>
          </a:p>
          <a:p>
            <a:pPr>
              <a:lnSpc>
                <a:spcPct val="80000"/>
              </a:lnSpc>
              <a:buFont typeface="Arial" panose="020B0604020202020204" pitchFamily="34" charset="0"/>
              <a:buChar char="•"/>
            </a:pPr>
            <a:r>
              <a:rPr lang="da-DK" sz="2000" dirty="0">
                <a:solidFill>
                  <a:srgbClr val="FFFFFF"/>
                </a:solidFill>
              </a:rPr>
              <a:t>Vi har ikke selv valgt, hvor vi blev født</a:t>
            </a:r>
          </a:p>
          <a:p>
            <a:pPr marL="0" indent="0">
              <a:lnSpc>
                <a:spcPct val="80000"/>
              </a:lnSpc>
              <a:buNone/>
            </a:pPr>
            <a:endParaRPr lang="da-DK" sz="1300" dirty="0">
              <a:solidFill>
                <a:srgbClr val="FFFFFF"/>
              </a:solidFill>
            </a:endParaRPr>
          </a:p>
          <a:p>
            <a:pPr marL="0" indent="0">
              <a:lnSpc>
                <a:spcPct val="80000"/>
              </a:lnSpc>
              <a:buNone/>
            </a:pPr>
            <a:endParaRPr lang="da-DK" sz="1300" dirty="0">
              <a:solidFill>
                <a:srgbClr val="FFFFFF"/>
              </a:solidFill>
            </a:endParaRPr>
          </a:p>
          <a:p>
            <a:pPr marL="0" indent="0">
              <a:lnSpc>
                <a:spcPct val="80000"/>
              </a:lnSpc>
              <a:buNone/>
            </a:pPr>
            <a:endParaRPr lang="da-DK" sz="900" dirty="0">
              <a:solidFill>
                <a:srgbClr val="FFFFFF"/>
              </a:solidFill>
            </a:endParaRPr>
          </a:p>
          <a:p>
            <a:pPr marL="0" indent="0">
              <a:lnSpc>
                <a:spcPct val="80000"/>
              </a:lnSpc>
              <a:buNone/>
            </a:pPr>
            <a:endParaRPr lang="da-DK" sz="500" i="1"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16389" name="Picture 6" descr="http://www.iconwallstickers.co.uk/media/catalog/product/cache/5/thumbnail/9df78eab33525d08d6e5fb8d27136e95/2-Jpegs/Evolution-of-Man-Sihouette-Wall-Decal-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449" y="3000042"/>
            <a:ext cx="3443776" cy="1288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438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49276"/>
            <a:ext cx="8229600" cy="5927725"/>
          </a:xfrm>
        </p:spPr>
        <p:txBody>
          <a:bodyPr>
            <a:normAutofit/>
          </a:bodyPr>
          <a:lstStyle/>
          <a:p>
            <a:pPr marL="0" indent="0" algn="ctr">
              <a:buNone/>
            </a:pPr>
            <a:r>
              <a:rPr lang="da-DK" sz="3500">
                <a:solidFill>
                  <a:srgbClr val="F8E950"/>
                </a:solidFill>
              </a:rPr>
              <a:t>Vores biologiske selv</a:t>
            </a:r>
          </a:p>
          <a:p>
            <a:pPr marL="0" indent="0">
              <a:buNone/>
            </a:pPr>
            <a:r>
              <a:rPr lang="da-DK" sz="2400">
                <a:solidFill>
                  <a:srgbClr val="FFFFFF"/>
                </a:solidFill>
              </a:rPr>
              <a:t>Vi har sind, hjerner og kroppe, der er udviklet gennem millioner af års evolution. </a:t>
            </a:r>
          </a:p>
          <a:p>
            <a:pPr marL="0" indent="0">
              <a:buNone/>
            </a:pPr>
            <a:r>
              <a:rPr lang="da-DK" sz="2400">
                <a:solidFill>
                  <a:srgbClr val="FFFFFF"/>
                </a:solidFill>
              </a:rPr>
              <a:t>Vi er designet til at føle, ønske og have behov for bestemte ting. </a:t>
            </a:r>
            <a:endParaRPr lang="da-DK" b="1">
              <a:solidFill>
                <a:srgbClr val="FFFFFF"/>
              </a:solidFill>
            </a:endParaRPr>
          </a:p>
          <a:p>
            <a:pPr marL="0" indent="0"/>
            <a:endParaRPr lang="da-DK" b="1">
              <a:solidFill>
                <a:srgbClr val="FFFFFF"/>
              </a:solidFill>
            </a:endParaRPr>
          </a:p>
          <a:p>
            <a:pPr marL="0" indent="0"/>
            <a:endParaRPr lang="da-DK">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720976"/>
            <a:ext cx="5715000" cy="3390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59518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da-DK" sz="800">
                <a:solidFill>
                  <a:srgbClr val="FFFFFF"/>
                </a:solidFill>
                <a:latin typeface="Comic Sans MS" charset="0"/>
                <a:ea typeface="ＭＳ Ｐゴシック" charset="0"/>
                <a:cs typeface="ＭＳ Ｐゴシック" charset="0"/>
                <a:sym typeface="Comic Sans MS" charset="0"/>
              </a:rPr>
              <a:t> </a:t>
            </a:r>
          </a:p>
        </p:txBody>
      </p:sp>
      <p:sp>
        <p:nvSpPr>
          <p:cNvPr id="12290" name="Rectangle 2"/>
          <p:cNvSpPr>
            <a:spLocks noGrp="1" noChangeArrowheads="1"/>
          </p:cNvSpPr>
          <p:nvPr>
            <p:ph type="title"/>
          </p:nvPr>
        </p:nvSpPr>
        <p:spPr/>
        <p:txBody>
          <a:bodyPr vert="horz" lIns="91440" tIns="45720" rIns="94673" bIns="45720" rtlCol="0" anchor="ctr">
            <a:normAutofit/>
          </a:bodyPr>
          <a:lstStyle/>
          <a:p>
            <a:pPr marL="35166">
              <a:defRPr/>
            </a:pPr>
            <a:r>
              <a:rPr lang="da-DK">
                <a:solidFill>
                  <a:srgbClr val="F8E950"/>
                </a:solidFill>
              </a:rPr>
              <a:t>Ansvar</a:t>
            </a:r>
          </a:p>
        </p:txBody>
      </p:sp>
      <p:sp>
        <p:nvSpPr>
          <p:cNvPr id="12291" name="Rectangle 3"/>
          <p:cNvSpPr>
            <a:spLocks noGrp="1" noChangeArrowheads="1"/>
          </p:cNvSpPr>
          <p:nvPr>
            <p:ph idx="1"/>
          </p:nvPr>
        </p:nvSpPr>
        <p:spPr/>
        <p:txBody>
          <a:bodyPr vert="horz" lIns="91440" tIns="45720" rIns="94673" bIns="45720" rtlCol="0">
            <a:normAutofit/>
          </a:bodyPr>
          <a:lstStyle/>
          <a:p>
            <a:pPr eaLnBrk="1" hangingPunct="1">
              <a:defRPr/>
            </a:pPr>
            <a:r>
              <a:rPr lang="da-DK" dirty="0">
                <a:solidFill>
                  <a:srgbClr val="FFFFFF"/>
                </a:solidFill>
              </a:rPr>
              <a:t>På kurset  arbejder vi med forskellige øvelser fx. compassion forestillinger eller selvkritik</a:t>
            </a:r>
          </a:p>
          <a:p>
            <a:pPr eaLnBrk="1" hangingPunct="1">
              <a:defRPr/>
            </a:pPr>
            <a:r>
              <a:rPr lang="da-DK" dirty="0">
                <a:solidFill>
                  <a:srgbClr val="FFFFFF"/>
                </a:solidFill>
              </a:rPr>
              <a:t>Alle øvelser er fuldstændig frivillige</a:t>
            </a:r>
          </a:p>
          <a:p>
            <a:pPr eaLnBrk="1" hangingPunct="1">
              <a:defRPr/>
            </a:pPr>
            <a:r>
              <a:rPr lang="da-DK" dirty="0">
                <a:solidFill>
                  <a:srgbClr val="FFFFFF"/>
                </a:solidFill>
              </a:rPr>
              <a:t>Du er ansvarlig for dit eget velvære</a:t>
            </a:r>
          </a:p>
          <a:p>
            <a:pPr eaLnBrk="1" hangingPunct="1">
              <a:defRPr/>
            </a:pPr>
            <a:r>
              <a:rPr lang="da-DK" dirty="0">
                <a:solidFill>
                  <a:srgbClr val="FFFFFF"/>
                </a:solidFill>
              </a:rPr>
              <a:t>Alt materiale, der deles mellem deltagerne, er fortroligt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288519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333376"/>
            <a:ext cx="8229600" cy="735013"/>
          </a:xfrm>
        </p:spPr>
        <p:txBody>
          <a:bodyPr>
            <a:normAutofit fontScale="90000"/>
          </a:bodyPr>
          <a:lstStyle/>
          <a:p>
            <a:pPr>
              <a:defRPr/>
            </a:pPr>
            <a:r>
              <a:rPr lang="da-DK">
                <a:solidFill>
                  <a:srgbClr val="F8E950"/>
                </a:solidFill>
                <a:latin typeface="+mn-lt"/>
                <a:ea typeface="+mj-ea"/>
              </a:rPr>
              <a:t>Vores udviklede følelser</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4" name="Rektangel 3">
            <a:extLst>
              <a:ext uri="{FF2B5EF4-FFF2-40B4-BE49-F238E27FC236}">
                <a16:creationId xmlns:a16="http://schemas.microsoft.com/office/drawing/2014/main" id="{CA9CDBB5-63E3-8947-A24A-858D0643C8F3}"/>
              </a:ext>
            </a:extLst>
          </p:cNvPr>
          <p:cNvSpPr/>
          <p:nvPr/>
        </p:nvSpPr>
        <p:spPr>
          <a:xfrm>
            <a:off x="1576137" y="1383632"/>
            <a:ext cx="9057773" cy="5109091"/>
          </a:xfrm>
          <a:prstGeom prst="rect">
            <a:avLst/>
          </a:prstGeom>
        </p:spPr>
        <p:txBody>
          <a:bodyPr wrap="square">
            <a:spAutoFit/>
          </a:bodyPr>
          <a:lstStyle/>
          <a:p>
            <a:r>
              <a:rPr lang="da-DK" dirty="0">
                <a:solidFill>
                  <a:schemeClr val="bg1"/>
                </a:solidFill>
              </a:rPr>
              <a:t>Følelser som vrede, angst og lyst er udviklede i vores hjerner for at motivere os, gøre os agtpågivende, drive os og beskytte os. På samme måde er smerte en del af vores naturlige beskyttelsessystem, selv om det føles så ubehageligt. </a:t>
            </a:r>
          </a:p>
          <a:p>
            <a:r>
              <a:rPr lang="da-DK" dirty="0">
                <a:solidFill>
                  <a:schemeClr val="bg1"/>
                </a:solidFill>
              </a:rPr>
              <a:t>Både smerte og følelser er udviklede til at beskytte os, til at få os til at reagere, og samtidig kan begge dele være svære at have med at gøre.</a:t>
            </a:r>
          </a:p>
          <a:p>
            <a:r>
              <a:rPr lang="da-DK" dirty="0">
                <a:solidFill>
                  <a:schemeClr val="bg1"/>
                </a:solidFill>
              </a:rPr>
              <a:t>                                       </a:t>
            </a:r>
          </a:p>
          <a:p>
            <a:r>
              <a:rPr lang="da-DK" dirty="0">
                <a:solidFill>
                  <a:schemeClr val="bg1"/>
                </a:solidFill>
              </a:rPr>
              <a:t>                                   </a:t>
            </a: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pPr algn="ctr"/>
            <a:r>
              <a:rPr lang="da-DK" sz="2000" i="1" dirty="0">
                <a:solidFill>
                  <a:schemeClr val="bg1"/>
                </a:solidFill>
              </a:rPr>
              <a:t>Hvorfor bliver vi som mennesker vrede? Kede af det? Angste? </a:t>
            </a:r>
            <a:endParaRPr lang="da-DK" i="1" dirty="0">
              <a:solidFill>
                <a:schemeClr val="bg1"/>
              </a:solidFill>
            </a:endParaRPr>
          </a:p>
        </p:txBody>
      </p:sp>
      <p:pic>
        <p:nvPicPr>
          <p:cNvPr id="7" name="Billede 6">
            <a:extLst>
              <a:ext uri="{FF2B5EF4-FFF2-40B4-BE49-F238E27FC236}">
                <a16:creationId xmlns:a16="http://schemas.microsoft.com/office/drawing/2014/main" id="{2D8CDDF2-AE4B-4F43-9896-F67AA4A16076}"/>
              </a:ext>
            </a:extLst>
          </p:cNvPr>
          <p:cNvPicPr>
            <a:picLocks noChangeAspect="1"/>
          </p:cNvPicPr>
          <p:nvPr/>
        </p:nvPicPr>
        <p:blipFill>
          <a:blip r:embed="rId2"/>
          <a:stretch>
            <a:fillRect/>
          </a:stretch>
        </p:blipFill>
        <p:spPr>
          <a:xfrm>
            <a:off x="3644817" y="3040326"/>
            <a:ext cx="4778542" cy="2692136"/>
          </a:xfrm>
          <a:prstGeom prst="rect">
            <a:avLst/>
          </a:prstGeom>
        </p:spPr>
      </p:pic>
    </p:spTree>
    <p:extLst>
      <p:ext uri="{BB962C8B-B14F-4D97-AF65-F5344CB8AC3E}">
        <p14:creationId xmlns:p14="http://schemas.microsoft.com/office/powerpoint/2010/main" val="2585992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908050"/>
            <a:ext cx="8147050"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86023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00601"/>
            <a:ext cx="8229600" cy="1325563"/>
          </a:xfrm>
        </p:spPr>
        <p:txBody>
          <a:bodyPr>
            <a:normAutofit fontScale="92500" lnSpcReduction="20000"/>
          </a:bodyPr>
          <a:lstStyle/>
          <a:p>
            <a:endParaRPr lang="da-DK" dirty="0">
              <a:solidFill>
                <a:srgbClr val="FFFFFF"/>
              </a:solidFill>
            </a:endParaRPr>
          </a:p>
          <a:p>
            <a:pPr marL="0" indent="0">
              <a:buNone/>
            </a:pPr>
            <a:r>
              <a:rPr lang="da-DK" dirty="0">
                <a:solidFill>
                  <a:srgbClr val="FFFFFF"/>
                </a:solidFill>
              </a:rPr>
              <a:t>Dyr har ikke bekymringer om, hvad der vil ske i morgen, eller hvad der skete i går</a:t>
            </a:r>
          </a:p>
        </p:txBody>
      </p:sp>
      <p:sp>
        <p:nvSpPr>
          <p:cNvPr id="5" name="Pladsholder til sidefod 4"/>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584201"/>
            <a:ext cx="6069012" cy="4556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loud Callout 3"/>
          <p:cNvSpPr/>
          <p:nvPr/>
        </p:nvSpPr>
        <p:spPr>
          <a:xfrm>
            <a:off x="2088357" y="247651"/>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BE0204"/>
                </a:solidFill>
                <a:latin typeface="Calibri"/>
                <a:ea typeface="ＭＳ Ｐゴシック" charset="0"/>
              </a:rPr>
              <a:t>Hvad hvis jeg ikke kan klare det i morgen?</a:t>
            </a:r>
          </a:p>
        </p:txBody>
      </p:sp>
    </p:spTree>
    <p:extLst>
      <p:ext uri="{BB962C8B-B14F-4D97-AF65-F5344CB8AC3E}">
        <p14:creationId xmlns:p14="http://schemas.microsoft.com/office/powerpoint/2010/main" val="2299124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a:p>
          <a:p>
            <a:endParaRPr lang="da-DK"/>
          </a:p>
          <a:p>
            <a:endParaRPr lang="da-DK"/>
          </a:p>
          <a:p>
            <a:endParaRPr lang="da-DK"/>
          </a:p>
          <a:p>
            <a:endParaRPr lang="da-DK"/>
          </a:p>
          <a:p>
            <a:endParaRPr lang="da-DK"/>
          </a:p>
          <a:p>
            <a:endParaRPr lang="da-DK"/>
          </a:p>
          <a:p>
            <a:endParaRPr lang="da-DK"/>
          </a:p>
          <a:p>
            <a:endParaRPr lang="da-DK"/>
          </a:p>
          <a:p>
            <a:pPr algn="ctr">
              <a:buFont typeface="Arial" charset="0"/>
              <a:buNone/>
            </a:pPr>
            <a:r>
              <a:rPr lang="da-DK"/>
              <a:t>Dyr bekymrer sig ikke om, hvordan de tager sig ud i andres øjne</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571" y="1081113"/>
            <a:ext cx="5305425" cy="4057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loud Callout 3"/>
          <p:cNvSpPr/>
          <p:nvPr/>
        </p:nvSpPr>
        <p:spPr>
          <a:xfrm>
            <a:off x="2252664"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76B6F2">
                    <a:lumMod val="50000"/>
                  </a:srgbClr>
                </a:solidFill>
                <a:latin typeface="Calibri"/>
                <a:ea typeface="ＭＳ Ｐゴシック" charset="0"/>
              </a:rPr>
              <a:t>Jeg forstår ikke, at jeg er så tyk og beskidt!</a:t>
            </a:r>
          </a:p>
        </p:txBody>
      </p:sp>
    </p:spTree>
    <p:extLst>
      <p:ext uri="{BB962C8B-B14F-4D97-AF65-F5344CB8AC3E}">
        <p14:creationId xmlns:p14="http://schemas.microsoft.com/office/powerpoint/2010/main" val="342529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a:p>
          <a:p>
            <a:endParaRPr lang="da-DK"/>
          </a:p>
          <a:p>
            <a:endParaRPr lang="da-DK"/>
          </a:p>
          <a:p>
            <a:endParaRPr lang="da-DK"/>
          </a:p>
          <a:p>
            <a:endParaRPr lang="da-DK"/>
          </a:p>
          <a:p>
            <a:endParaRPr lang="da-DK"/>
          </a:p>
          <a:p>
            <a:endParaRPr lang="da-DK"/>
          </a:p>
          <a:p>
            <a:endParaRPr lang="da-DK"/>
          </a:p>
          <a:p>
            <a:pPr algn="ctr"/>
            <a:endParaRPr lang="da-DK"/>
          </a:p>
          <a:p>
            <a:pPr algn="ctr">
              <a:buFont typeface="Arial" charset="0"/>
              <a:buNone/>
            </a:pPr>
            <a:r>
              <a:rPr lang="da-DK" sz="2000">
                <a:solidFill>
                  <a:srgbClr val="FFFFFF"/>
                </a:solidFill>
              </a:rPr>
              <a:t>Andre dyr har ikke de nye områder af hjernen til at stille spørgsmål ved, fordømme eller kritisere deres egne naturlige reaktioner og oplevelser</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1065214"/>
            <a:ext cx="5256213" cy="4027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loud Callout 5"/>
          <p:cNvSpPr/>
          <p:nvPr/>
        </p:nvSpPr>
        <p:spPr>
          <a:xfrm>
            <a:off x="6240464"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FF0000"/>
                </a:solidFill>
                <a:latin typeface="Calibri"/>
                <a:ea typeface="ＭＳ Ｐゴシック" charset="0"/>
              </a:rPr>
              <a:t>Hvorfor bliver jeg så gal igen? Jeg burde ikke blive så gal. </a:t>
            </a:r>
          </a:p>
        </p:txBody>
      </p:sp>
    </p:spTree>
    <p:extLst>
      <p:ext uri="{BB962C8B-B14F-4D97-AF65-F5344CB8AC3E}">
        <p14:creationId xmlns:p14="http://schemas.microsoft.com/office/powerpoint/2010/main" val="1164240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981076"/>
            <a:ext cx="7127875" cy="5040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kstfelt 1"/>
          <p:cNvSpPr txBox="1"/>
          <p:nvPr/>
        </p:nvSpPr>
        <p:spPr>
          <a:xfrm>
            <a:off x="5816656" y="3567081"/>
            <a:ext cx="1296000" cy="1200329"/>
          </a:xfrm>
          <a:prstGeom prst="rect">
            <a:avLst/>
          </a:prstGeom>
          <a:solidFill>
            <a:srgbClr val="000000"/>
          </a:solidFill>
        </p:spPr>
        <p:txBody>
          <a:bodyPr wrap="square" rtlCol="0">
            <a:spAutoFit/>
          </a:bodyPr>
          <a:lstStyle/>
          <a:p>
            <a:pPr defTabSz="457200"/>
            <a:r>
              <a:rPr lang="da-DK">
                <a:solidFill>
                  <a:srgbClr val="FFFFFF"/>
                </a:solidFill>
                <a:latin typeface="Calibri"/>
              </a:rPr>
              <a:t>De første 60 sek. af et panikanfald</a:t>
            </a:r>
            <a:endParaRPr lang="da-DK">
              <a:solidFill>
                <a:prstClr val="black"/>
              </a:solidFill>
              <a:latin typeface="Calibri"/>
            </a:endParaRPr>
          </a:p>
        </p:txBody>
      </p:sp>
      <p:sp>
        <p:nvSpPr>
          <p:cNvPr id="4" name="Pladsholder til sidefod 3"/>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666483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dirty="0">
                <a:ea typeface="+mj-ea"/>
              </a:rPr>
              <a:t> </a:t>
            </a:r>
            <a:r>
              <a:rPr lang="da-DK" dirty="0">
                <a:solidFill>
                  <a:srgbClr val="F8E950"/>
                </a:solidFill>
                <a:ea typeface="+mj-ea"/>
              </a:rPr>
              <a:t>Vores personlige historie</a:t>
            </a:r>
          </a:p>
        </p:txBody>
      </p:sp>
      <p:sp>
        <p:nvSpPr>
          <p:cNvPr id="3" name="Content Placeholder 2"/>
          <p:cNvSpPr>
            <a:spLocks noGrp="1"/>
          </p:cNvSpPr>
          <p:nvPr>
            <p:ph idx="1"/>
          </p:nvPr>
        </p:nvSpPr>
        <p:spPr/>
        <p:txBody>
          <a:bodyPr>
            <a:normAutofit fontScale="85000" lnSpcReduction="20000"/>
          </a:bodyPr>
          <a:lstStyle/>
          <a:p>
            <a:pPr marL="0" indent="0">
              <a:buNone/>
            </a:pPr>
            <a:r>
              <a:rPr lang="da-DK" sz="2200" dirty="0"/>
              <a:t>Vores værdier, følelser og fornemmelse af hvem vi er bliver formet igennem vores opdragelse og konkrete kulturelle sammenhæng</a:t>
            </a:r>
          </a:p>
          <a:p>
            <a:pPr marL="0" indent="0">
              <a:buNone/>
            </a:pPr>
            <a:r>
              <a:rPr lang="da-DK" sz="2200" dirty="0"/>
              <a:t>Vores konkrete vilkår er bestemmende for, hvilken udgave af os selv, vi bliver. Vi udvikles til at overleve bedst muligt i forhold til de krav og trusler, vi mødes af</a:t>
            </a:r>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lgn="ctr">
              <a:buNone/>
            </a:pPr>
            <a:endParaRPr lang="da-DK" sz="2000" i="1" dirty="0"/>
          </a:p>
          <a:p>
            <a:pPr marL="0" indent="0" algn="ctr">
              <a:buNone/>
            </a:pPr>
            <a:endParaRPr lang="da-DK" sz="2000" i="1" dirty="0"/>
          </a:p>
          <a:p>
            <a:pPr marL="0" indent="0" algn="ctr">
              <a:buNone/>
            </a:pPr>
            <a:endParaRPr lang="da-DK" sz="2000" i="1" dirty="0"/>
          </a:p>
          <a:p>
            <a:pPr marL="0" indent="0" algn="ctr">
              <a:buNone/>
            </a:pPr>
            <a:r>
              <a:rPr lang="da-DK" sz="2000" i="1" dirty="0"/>
              <a:t>Hvordan mon denne baby vil udvikle sig, hvis den kidnappes af en narkobande?</a:t>
            </a:r>
          </a:p>
          <a:p>
            <a:pPr marL="0" indent="0" algn="ctr">
              <a:buNone/>
            </a:pPr>
            <a:r>
              <a:rPr lang="da-DK" sz="2000" i="1" dirty="0"/>
              <a:t>Hvordan var du blevet, hvis du var vokset op inde hos naboen?</a:t>
            </a:r>
          </a:p>
          <a:p>
            <a:pPr marL="0" indent="0"/>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1" y="2832996"/>
            <a:ext cx="3351213" cy="251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07" y="2832996"/>
            <a:ext cx="2813851" cy="251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8225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rgbClr val="F8E950"/>
                </a:solidFill>
              </a:rPr>
              <a:t>Engagement af klienten i </a:t>
            </a:r>
            <a:r>
              <a:rPr lang="da-DK" dirty="0" err="1">
                <a:solidFill>
                  <a:srgbClr val="F8E950"/>
                </a:solidFill>
              </a:rPr>
              <a:t>psykoedukation</a:t>
            </a:r>
            <a:endParaRPr lang="da-DK" dirty="0">
              <a:solidFill>
                <a:srgbClr val="F8E950"/>
              </a:solidFill>
            </a:endParaRPr>
          </a:p>
        </p:txBody>
      </p:sp>
      <p:sp>
        <p:nvSpPr>
          <p:cNvPr id="3" name="Pladsholder til indhold 2"/>
          <p:cNvSpPr>
            <a:spLocks noGrp="1"/>
          </p:cNvSpPr>
          <p:nvPr>
            <p:ph idx="1"/>
          </p:nvPr>
        </p:nvSpPr>
        <p:spPr/>
        <p:txBody>
          <a:bodyPr>
            <a:normAutofit fontScale="92500" lnSpcReduction="10000"/>
          </a:bodyPr>
          <a:lstStyle/>
          <a:p>
            <a:r>
              <a:rPr lang="da-DK" dirty="0"/>
              <a:t>Stil spørgsmål til klientens erfaringsverden</a:t>
            </a:r>
          </a:p>
          <a:p>
            <a:r>
              <a:rPr lang="da-DK" dirty="0"/>
              <a:t>Vær nysgerrig i forhold til, hvad klienten tænker om de forskellige elementer</a:t>
            </a:r>
          </a:p>
          <a:p>
            <a:r>
              <a:rPr lang="da-DK" dirty="0"/>
              <a:t>Det er ikke noget, der skal læres, det er noget, der skal reflekteres over sammen med klienten</a:t>
            </a:r>
          </a:p>
          <a:p>
            <a:r>
              <a:rPr lang="da-DK" dirty="0"/>
              <a:t>Igennem refleksionen opbygges klientens indre visdom, som baner vejen for en dyb erkendelse af, at vi alle er ”en brik i det store spil”, et resultat af både evolution og egne konkrete livs erfaringer, uden skyld i, hvordan det er blevet, men med ansvar for, hvordan man går videre.</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861612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592138"/>
          </a:xfrm>
        </p:spPr>
        <p:txBody>
          <a:bodyPr>
            <a:normAutofit fontScale="90000"/>
          </a:bodyPr>
          <a:lstStyle/>
          <a:p>
            <a:pPr>
              <a:defRPr/>
            </a:pPr>
            <a:r>
              <a:rPr lang="da-DK">
                <a:solidFill>
                  <a:srgbClr val="F8E950"/>
                </a:solidFill>
                <a:latin typeface="+mn-lt"/>
                <a:ea typeface="+mj-ea"/>
              </a:rPr>
              <a:t>Indlæring af følelser</a:t>
            </a:r>
          </a:p>
        </p:txBody>
      </p:sp>
      <p:sp>
        <p:nvSpPr>
          <p:cNvPr id="3" name="Content Placeholder 2"/>
          <p:cNvSpPr>
            <a:spLocks noGrp="1"/>
          </p:cNvSpPr>
          <p:nvPr>
            <p:ph idx="1"/>
          </p:nvPr>
        </p:nvSpPr>
        <p:spPr/>
        <p:txBody>
          <a:bodyPr rtlCol="0">
            <a:normAutofit fontScale="25000" lnSpcReduction="20000"/>
          </a:bodyPr>
          <a:lstStyle/>
          <a:p>
            <a:pPr marL="0" indent="0">
              <a:buNone/>
              <a:defRPr/>
            </a:pPr>
            <a:r>
              <a:rPr lang="da-DK" sz="6400" dirty="0">
                <a:solidFill>
                  <a:srgbClr val="FFFFFF"/>
                </a:solidFill>
              </a:rPr>
              <a:t>Tænk over, hvad du har lært om dine følelser:</a:t>
            </a:r>
          </a:p>
          <a:p>
            <a:pPr marL="0" indent="0">
              <a:buNone/>
              <a:defRPr/>
            </a:pPr>
            <a:endParaRPr lang="da-DK" sz="4300" dirty="0">
              <a:solidFill>
                <a:srgbClr val="FFFFFF"/>
              </a:solidFill>
            </a:endParaRPr>
          </a:p>
          <a:p>
            <a:pPr marL="182880" indent="-182880">
              <a:buFont typeface="Arial" pitchFamily="34" charset="0"/>
              <a:buChar char="•"/>
              <a:defRPr/>
            </a:pPr>
            <a:r>
              <a:rPr lang="da-DK" sz="5600" dirty="0">
                <a:solidFill>
                  <a:srgbClr val="FFFFFF"/>
                </a:solidFill>
              </a:rPr>
              <a:t>Hvordan blev vrede håndteret i din familie?</a:t>
            </a:r>
          </a:p>
          <a:p>
            <a:pPr marL="582930" lvl="1" indent="-182880">
              <a:buFont typeface="Arial" pitchFamily="34" charset="0"/>
              <a:buChar char="•"/>
              <a:defRPr/>
            </a:pPr>
            <a:r>
              <a:rPr lang="da-DK" sz="5600" dirty="0">
                <a:solidFill>
                  <a:srgbClr val="FFFFFF"/>
                </a:solidFill>
              </a:rPr>
              <a:t>Hvad gjorde mor/far når du blev vred?</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familien blev vrede?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angst håndteret i din familie?</a:t>
            </a:r>
          </a:p>
          <a:p>
            <a:pPr marL="582930" lvl="1" indent="-182880">
              <a:buFont typeface="Arial" pitchFamily="34" charset="0"/>
              <a:buChar char="•"/>
              <a:defRPr/>
            </a:pPr>
            <a:r>
              <a:rPr lang="da-DK" sz="5600" dirty="0">
                <a:solidFill>
                  <a:srgbClr val="FFFFFF"/>
                </a:solidFill>
              </a:rPr>
              <a:t>Hvad gjorde mor/far når du blev angst?</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familien blev angste?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ked af det hed håndteret i din familie?</a:t>
            </a:r>
          </a:p>
          <a:p>
            <a:pPr marL="582930" lvl="1" indent="-182880">
              <a:buFont typeface="Arial" pitchFamily="34" charset="0"/>
              <a:buChar char="•"/>
              <a:defRPr/>
            </a:pPr>
            <a:r>
              <a:rPr lang="da-DK" sz="5600" dirty="0">
                <a:solidFill>
                  <a:srgbClr val="FFFFFF"/>
                </a:solidFill>
              </a:rPr>
              <a:t>Hvad gjorde mor/far når du blev ked af det?</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familien blev kede af det?</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glæde håndteret i din familie?</a:t>
            </a:r>
          </a:p>
          <a:p>
            <a:pPr marL="582930" lvl="1" indent="-182880">
              <a:buFont typeface="Arial" pitchFamily="34" charset="0"/>
              <a:buChar char="•"/>
              <a:defRPr/>
            </a:pPr>
            <a:r>
              <a:rPr lang="da-DK" sz="5600" dirty="0">
                <a:solidFill>
                  <a:srgbClr val="FFFFFF"/>
                </a:solidFill>
              </a:rPr>
              <a:t>Hvad gjorde mor/far når du blev glad?</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familien blev glade?</a:t>
            </a:r>
          </a:p>
          <a:p>
            <a:pPr marL="182880" indent="-182880">
              <a:buFont typeface="Arial" pitchFamily="34" charset="0"/>
              <a:buChar char="•"/>
              <a:defRPr/>
            </a:pPr>
            <a:endParaRPr lang="da-DK" dirty="0">
              <a:solidFill>
                <a:srgbClr val="FFFFFF"/>
              </a:solidFill>
            </a:endParaRPr>
          </a:p>
          <a:p>
            <a:pPr marL="182880" indent="-182880">
              <a:buFont typeface="Arial" pitchFamily="34" charset="0"/>
              <a:buChar char="•"/>
              <a:defRPr/>
            </a:pPr>
            <a:endParaRPr lang="da-DK" dirty="0">
              <a:solidFill>
                <a:srgbClr val="FFFFFF"/>
              </a:solidFill>
            </a:endParaRPr>
          </a:p>
          <a:p>
            <a:pPr marL="582930" lvl="1" indent="-182880">
              <a:buFont typeface="Arial" pitchFamily="34" charset="0"/>
              <a:buChar char="•"/>
              <a:defRPr/>
            </a:pPr>
            <a:endParaRPr lang="da-DK" dirty="0">
              <a:solidFill>
                <a:srgbClr val="FFFFFF"/>
              </a:solidFill>
            </a:endParaRPr>
          </a:p>
        </p:txBody>
      </p:sp>
      <p:pic>
        <p:nvPicPr>
          <p:cNvPr id="32773" name="Picture 4" descr="C:\Users\Tobyn\Pictures\Hara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644" y="1940312"/>
            <a:ext cx="2603280" cy="152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a:t>
            </a:r>
            <a:r>
              <a:rPr lang="da-DK" err="1">
                <a:solidFill>
                  <a:prstClr val="white"/>
                </a:solidFill>
                <a:latin typeface="Calibri"/>
              </a:rPr>
              <a:t>www.pkf.name</a:t>
            </a:r>
            <a:endParaRPr lang="da-DK">
              <a:solidFill>
                <a:prstClr val="white"/>
              </a:solidFill>
              <a:latin typeface="Calibri"/>
            </a:endParaRP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644" y="3631911"/>
            <a:ext cx="2603281" cy="1952461"/>
          </a:xfrm>
          <a:prstGeom prst="rect">
            <a:avLst/>
          </a:prstGeom>
        </p:spPr>
      </p:pic>
    </p:spTree>
    <p:extLst>
      <p:ext uri="{BB962C8B-B14F-4D97-AF65-F5344CB8AC3E}">
        <p14:creationId xmlns:p14="http://schemas.microsoft.com/office/powerpoint/2010/main" val="2750854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vert="horz" lIns="91440" tIns="45720" rIns="94673" bIns="45720" rtlCol="0" anchor="ctr">
            <a:normAutofit/>
          </a:bodyPr>
          <a:lstStyle/>
          <a:p>
            <a:pPr marL="35166">
              <a:defRPr/>
            </a:pPr>
            <a:r>
              <a:rPr lang="en-US">
                <a:solidFill>
                  <a:srgbClr val="F8E950"/>
                </a:solidFill>
              </a:rPr>
              <a:t>En version </a:t>
            </a:r>
            <a:r>
              <a:rPr lang="en-US" err="1">
                <a:solidFill>
                  <a:srgbClr val="F8E950"/>
                </a:solidFill>
              </a:rPr>
              <a:t>af</a:t>
            </a:r>
            <a:r>
              <a:rPr lang="en-US">
                <a:solidFill>
                  <a:srgbClr val="F8E950"/>
                </a:solidFill>
              </a:rPr>
              <a:t> </a:t>
            </a:r>
            <a:r>
              <a:rPr lang="en-US" err="1">
                <a:solidFill>
                  <a:srgbClr val="F8E950"/>
                </a:solidFill>
              </a:rPr>
              <a:t>os</a:t>
            </a:r>
            <a:endParaRPr lang="en-US">
              <a:solidFill>
                <a:srgbClr val="F8E950"/>
              </a:solidFill>
            </a:endParaRPr>
          </a:p>
        </p:txBody>
      </p:sp>
      <p:sp>
        <p:nvSpPr>
          <p:cNvPr id="18435" name="Rectangle 3"/>
          <p:cNvSpPr>
            <a:spLocks noGrp="1" noChangeArrowheads="1"/>
          </p:cNvSpPr>
          <p:nvPr>
            <p:ph idx="1"/>
          </p:nvPr>
        </p:nvSpPr>
        <p:spPr/>
        <p:txBody>
          <a:bodyPr vert="horz" lIns="91440" tIns="45720" rIns="94673" bIns="45720" rtlCol="0">
            <a:normAutofit/>
          </a:bodyPr>
          <a:lstStyle/>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bestilt</a:t>
            </a:r>
            <a:r>
              <a:rPr lang="en-US">
                <a:solidFill>
                  <a:srgbClr val="FFFFFF"/>
                </a:solidFill>
              </a:rPr>
              <a:t> den </a:t>
            </a:r>
            <a:r>
              <a:rPr lang="en-US" err="1">
                <a:solidFill>
                  <a:srgbClr val="FFFFFF"/>
                </a:solidFill>
              </a:rPr>
              <a:t>hjerne</a:t>
            </a:r>
            <a:r>
              <a:rPr lang="en-US">
                <a:solidFill>
                  <a:srgbClr val="FFFFFF"/>
                </a:solidFill>
              </a:rPr>
              <a:t>, vi </a:t>
            </a:r>
            <a:r>
              <a:rPr lang="en-US" err="1">
                <a:solidFill>
                  <a:srgbClr val="FFFFFF"/>
                </a:solidFill>
              </a:rPr>
              <a:t>fødes</a:t>
            </a:r>
            <a:r>
              <a:rPr lang="en-US">
                <a:solidFill>
                  <a:srgbClr val="FFFFFF"/>
                </a:solidFill>
              </a:rPr>
              <a:t> med</a:t>
            </a:r>
          </a:p>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valgt</a:t>
            </a:r>
            <a:r>
              <a:rPr lang="en-US">
                <a:solidFill>
                  <a:srgbClr val="FFFFFF"/>
                </a:solidFill>
              </a:rPr>
              <a:t>, </a:t>
            </a:r>
            <a:r>
              <a:rPr lang="en-US" err="1">
                <a:solidFill>
                  <a:srgbClr val="FFFFFF"/>
                </a:solidFill>
              </a:rPr>
              <a:t>hvor</a:t>
            </a:r>
            <a:r>
              <a:rPr lang="en-US">
                <a:solidFill>
                  <a:srgbClr val="FFFFFF"/>
                </a:solidFill>
              </a:rPr>
              <a:t> vi </a:t>
            </a:r>
            <a:r>
              <a:rPr lang="en-US" err="1">
                <a:solidFill>
                  <a:srgbClr val="FFFFFF"/>
                </a:solidFill>
              </a:rPr>
              <a:t>vil</a:t>
            </a:r>
            <a:r>
              <a:rPr lang="en-US">
                <a:solidFill>
                  <a:srgbClr val="FFFFFF"/>
                </a:solidFill>
              </a:rPr>
              <a:t> </a:t>
            </a:r>
            <a:r>
              <a:rPr lang="en-US" err="1">
                <a:solidFill>
                  <a:srgbClr val="FFFFFF"/>
                </a:solidFill>
              </a:rPr>
              <a:t>fødes</a:t>
            </a:r>
            <a:endParaRPr lang="en-US">
              <a:solidFill>
                <a:srgbClr val="FFFFFF"/>
              </a:solidFill>
            </a:endParaRPr>
          </a:p>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valgt</a:t>
            </a:r>
            <a:r>
              <a:rPr lang="en-US">
                <a:solidFill>
                  <a:srgbClr val="FFFFFF"/>
                </a:solidFill>
              </a:rPr>
              <a:t>, </a:t>
            </a:r>
            <a:r>
              <a:rPr lang="en-US" err="1">
                <a:solidFill>
                  <a:srgbClr val="FFFFFF"/>
                </a:solidFill>
              </a:rPr>
              <a:t>hvem</a:t>
            </a:r>
            <a:r>
              <a:rPr lang="en-US">
                <a:solidFill>
                  <a:srgbClr val="FFFFFF"/>
                </a:solidFill>
              </a:rPr>
              <a:t> vi </a:t>
            </a:r>
            <a:r>
              <a:rPr lang="en-US" err="1">
                <a:solidFill>
                  <a:srgbClr val="FFFFFF"/>
                </a:solidFill>
              </a:rPr>
              <a:t>vil</a:t>
            </a:r>
            <a:r>
              <a:rPr lang="en-US">
                <a:solidFill>
                  <a:srgbClr val="FFFFFF"/>
                </a:solidFill>
              </a:rPr>
              <a:t> </a:t>
            </a:r>
            <a:r>
              <a:rPr lang="en-US" err="1">
                <a:solidFill>
                  <a:srgbClr val="FFFFFF"/>
                </a:solidFill>
              </a:rPr>
              <a:t>fødes</a:t>
            </a:r>
            <a:r>
              <a:rPr lang="en-US">
                <a:solidFill>
                  <a:srgbClr val="FFFFFF"/>
                </a:solidFill>
              </a:rPr>
              <a:t> </a:t>
            </a:r>
            <a:r>
              <a:rPr lang="en-US" err="1">
                <a:solidFill>
                  <a:srgbClr val="FFFFFF"/>
                </a:solidFill>
              </a:rPr>
              <a:t>af</a:t>
            </a:r>
            <a:endParaRPr lang="en-US">
              <a:solidFill>
                <a:srgbClr val="FFFFFF"/>
              </a:solidFill>
            </a:endParaRPr>
          </a:p>
          <a:p>
            <a:pPr eaLnBrk="1" hangingPunct="1">
              <a:buClr>
                <a:srgbClr val="FF9900"/>
              </a:buClr>
              <a:buFont typeface="Zapf Dingbats" charset="0"/>
              <a:buChar char="✤"/>
              <a:defRPr/>
            </a:pPr>
            <a:endParaRPr lang="en-US">
              <a:solidFill>
                <a:srgbClr val="FFFFFF"/>
              </a:solidFill>
            </a:endParaRPr>
          </a:p>
          <a:p>
            <a:pPr eaLnBrk="1" hangingPunct="1">
              <a:buClr>
                <a:srgbClr val="FF9900"/>
              </a:buClr>
              <a:buFont typeface="Zapf Dingbats" charset="0"/>
              <a:buChar char="✤"/>
              <a:defRPr/>
            </a:pPr>
            <a:r>
              <a:rPr lang="en-US" sz="6000" err="1">
                <a:solidFill>
                  <a:srgbClr val="FFFFFF"/>
                </a:solidFill>
              </a:rPr>
              <a:t>Det</a:t>
            </a:r>
            <a:r>
              <a:rPr lang="en-US" sz="6000">
                <a:solidFill>
                  <a:srgbClr val="FFFFFF"/>
                </a:solidFill>
              </a:rPr>
              <a:t> </a:t>
            </a:r>
            <a:r>
              <a:rPr lang="en-US" sz="6000" err="1">
                <a:solidFill>
                  <a:srgbClr val="FFFFFF"/>
                </a:solidFill>
              </a:rPr>
              <a:t>er</a:t>
            </a:r>
            <a:r>
              <a:rPr lang="en-US" sz="6000">
                <a:solidFill>
                  <a:srgbClr val="FFFFFF"/>
                </a:solidFill>
              </a:rPr>
              <a:t> </a:t>
            </a:r>
            <a:r>
              <a:rPr lang="en-US" sz="6000" err="1">
                <a:solidFill>
                  <a:srgbClr val="FFFFFF"/>
                </a:solidFill>
              </a:rPr>
              <a:t>ikke</a:t>
            </a:r>
            <a:r>
              <a:rPr lang="en-US" sz="6000">
                <a:solidFill>
                  <a:srgbClr val="FFFFFF"/>
                </a:solidFill>
              </a:rPr>
              <a:t> </a:t>
            </a:r>
            <a:r>
              <a:rPr lang="en-US" sz="6000" err="1">
                <a:solidFill>
                  <a:srgbClr val="FFFFFF"/>
                </a:solidFill>
              </a:rPr>
              <a:t>vores</a:t>
            </a:r>
            <a:r>
              <a:rPr lang="en-US" sz="6000">
                <a:solidFill>
                  <a:srgbClr val="FFFFFF"/>
                </a:solidFill>
              </a:rPr>
              <a:t> </a:t>
            </a:r>
            <a:r>
              <a:rPr lang="en-US" sz="6000" err="1">
                <a:solidFill>
                  <a:srgbClr val="FFFFFF"/>
                </a:solidFill>
              </a:rPr>
              <a:t>fejl</a:t>
            </a:r>
            <a:r>
              <a:rPr lang="en-US" sz="600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987368476"/>
      </p:ext>
    </p:extLst>
  </p:cSld>
  <p:clrMapOvr>
    <a:masterClrMapping/>
  </p:clrMapOvr>
  <p:transition>
    <p:cover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da-DK" sz="800">
                <a:solidFill>
                  <a:srgbClr val="FFFFFF"/>
                </a:solidFill>
                <a:latin typeface="Comic Sans MS" charset="0"/>
                <a:ea typeface="ＭＳ Ｐゴシック" charset="0"/>
                <a:cs typeface="ＭＳ Ｐゴシック" charset="0"/>
                <a:sym typeface="Comic Sans MS" charset="0"/>
              </a:rPr>
              <a:t> </a:t>
            </a:r>
          </a:p>
        </p:txBody>
      </p:sp>
      <p:sp>
        <p:nvSpPr>
          <p:cNvPr id="13314" name="Rectangle 2"/>
          <p:cNvSpPr>
            <a:spLocks noGrp="1" noChangeArrowheads="1"/>
          </p:cNvSpPr>
          <p:nvPr>
            <p:ph type="title"/>
          </p:nvPr>
        </p:nvSpPr>
        <p:spPr/>
        <p:txBody>
          <a:bodyPr vert="horz" lIns="91440" tIns="45720" rIns="94673" bIns="45720" rtlCol="0" anchor="ctr">
            <a:normAutofit/>
          </a:bodyPr>
          <a:lstStyle/>
          <a:p>
            <a:pPr marL="35166">
              <a:defRPr/>
            </a:pPr>
            <a:r>
              <a:rPr lang="da-DK">
                <a:solidFill>
                  <a:srgbClr val="F8E950"/>
                </a:solidFill>
              </a:rPr>
              <a:t>Kurset</a:t>
            </a:r>
          </a:p>
        </p:txBody>
      </p:sp>
      <p:sp>
        <p:nvSpPr>
          <p:cNvPr id="13315" name="Rectangle 3"/>
          <p:cNvSpPr>
            <a:spLocks noGrp="1" noChangeArrowheads="1"/>
          </p:cNvSpPr>
          <p:nvPr>
            <p:ph idx="1"/>
          </p:nvPr>
        </p:nvSpPr>
        <p:spPr/>
        <p:txBody>
          <a:bodyPr vert="horz" lIns="91440" tIns="45720" rIns="94673" bIns="45720" rtlCol="0">
            <a:normAutofit/>
          </a:bodyPr>
          <a:lstStyle/>
          <a:p>
            <a:pPr>
              <a:defRPr/>
            </a:pPr>
            <a:r>
              <a:rPr lang="da-DK" sz="2200" dirty="0">
                <a:solidFill>
                  <a:srgbClr val="FFFFFF"/>
                </a:solidFill>
              </a:rPr>
              <a:t>Vi vil gennemgå den grundliggende filosofi og model for </a:t>
            </a:r>
            <a:r>
              <a:rPr lang="da-DK" sz="2200" dirty="0" err="1">
                <a:solidFill>
                  <a:srgbClr val="FFFFFF"/>
                </a:solidFill>
              </a:rPr>
              <a:t>Compassionfokuseret</a:t>
            </a:r>
            <a:r>
              <a:rPr lang="da-DK" sz="2200" dirty="0">
                <a:solidFill>
                  <a:srgbClr val="FFFFFF"/>
                </a:solidFill>
              </a:rPr>
              <a:t> terapi (Compassion </a:t>
            </a:r>
            <a:r>
              <a:rPr lang="da-DK" sz="2200" dirty="0" err="1">
                <a:solidFill>
                  <a:srgbClr val="FFFFFF"/>
                </a:solidFill>
              </a:rPr>
              <a:t>Focused</a:t>
            </a:r>
            <a:r>
              <a:rPr lang="da-DK" sz="2200" dirty="0">
                <a:solidFill>
                  <a:srgbClr val="FFFFFF"/>
                </a:solidFill>
              </a:rPr>
              <a:t> </a:t>
            </a:r>
            <a:r>
              <a:rPr lang="da-DK" sz="2200" dirty="0" err="1">
                <a:solidFill>
                  <a:srgbClr val="FFFFFF"/>
                </a:solidFill>
              </a:rPr>
              <a:t>Therapy</a:t>
            </a:r>
            <a:r>
              <a:rPr lang="da-DK" sz="2200" dirty="0">
                <a:solidFill>
                  <a:srgbClr val="FFFFFF"/>
                </a:solidFill>
              </a:rPr>
              <a:t> a la Paul Gilbert). </a:t>
            </a:r>
          </a:p>
          <a:p>
            <a:pPr>
              <a:defRPr/>
            </a:pPr>
            <a:endParaRPr lang="da-DK" sz="2200" dirty="0">
              <a:solidFill>
                <a:srgbClr val="FFFFFF"/>
              </a:solidFill>
            </a:endParaRPr>
          </a:p>
          <a:p>
            <a:pPr>
              <a:defRPr/>
            </a:pPr>
            <a:r>
              <a:rPr lang="da-DK" sz="2200" dirty="0">
                <a:solidFill>
                  <a:srgbClr val="FFFFFF"/>
                </a:solidFill>
              </a:rPr>
              <a:t>Modellens forståelse af sindet og hjernen har rødder i en evolutionær tilgang, og bygger </a:t>
            </a:r>
            <a:r>
              <a:rPr lang="da-DK" sz="2200" dirty="0" err="1">
                <a:solidFill>
                  <a:srgbClr val="FFFFFF"/>
                </a:solidFill>
              </a:rPr>
              <a:t>bla</a:t>
            </a:r>
            <a:r>
              <a:rPr lang="da-DK" sz="2200" dirty="0">
                <a:solidFill>
                  <a:srgbClr val="FFFFFF"/>
                </a:solidFill>
              </a:rPr>
              <a:t>.  på </a:t>
            </a:r>
            <a:r>
              <a:rPr lang="da-DK" sz="2200" dirty="0" err="1">
                <a:solidFill>
                  <a:srgbClr val="FFFFFF"/>
                </a:solidFill>
              </a:rPr>
              <a:t>neuro</a:t>
            </a:r>
            <a:r>
              <a:rPr lang="da-DK" sz="2200" dirty="0">
                <a:solidFill>
                  <a:srgbClr val="FFFFFF"/>
                </a:solidFill>
              </a:rPr>
              <a:t>-, social- og psykologisk videnskab </a:t>
            </a:r>
          </a:p>
          <a:p>
            <a:pPr>
              <a:defRPr/>
            </a:pPr>
            <a:endParaRPr lang="da-DK" sz="2200" dirty="0">
              <a:solidFill>
                <a:srgbClr val="FFFFFF"/>
              </a:solidFill>
            </a:endParaRPr>
          </a:p>
          <a:p>
            <a:pPr>
              <a:defRPr/>
            </a:pPr>
            <a:r>
              <a:rPr lang="da-DK" sz="2200" dirty="0">
                <a:solidFill>
                  <a:srgbClr val="FFFFFF"/>
                </a:solidFill>
              </a:rPr>
              <a:t>Vi vil se på dynamikken i skam og selvkritik, og den betydning de har for vedligeholdelsen af belastende psykiske tilstande</a:t>
            </a:r>
          </a:p>
          <a:p>
            <a:pPr eaLnBrk="1" hangingPunct="1">
              <a:defRPr/>
            </a:pPr>
            <a:endParaRPr lang="da-DK" sz="2200" dirty="0">
              <a:solidFill>
                <a:srgbClr val="FFFFFF"/>
              </a:solidFill>
            </a:endParaRPr>
          </a:p>
          <a:p>
            <a:pPr eaLnBrk="1" hangingPunct="1">
              <a:defRPr/>
            </a:pPr>
            <a:r>
              <a:rPr lang="da-DK" sz="2200" dirty="0">
                <a:solidFill>
                  <a:srgbClr val="FFFFFF"/>
                </a:solidFill>
              </a:rPr>
              <a:t>Vi vil først og fremmest arbejde på at kunne bevare og fremme compassion hos os selv og dem vi samarbejder med, uanset hvordan deres lidelse kommer til udtryk</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399851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02934" y="241126"/>
            <a:ext cx="8965066" cy="964501"/>
          </a:xfrm>
        </p:spPr>
        <p:txBody>
          <a:bodyPr vert="horz" lIns="91440" tIns="45720" rIns="94651" bIns="45720" rtlCol="0" anchor="ctr">
            <a:noAutofit/>
          </a:bodyPr>
          <a:lstStyle/>
          <a:p>
            <a:pPr marL="35158">
              <a:defRPr/>
            </a:pPr>
            <a:r>
              <a:rPr lang="en-US" sz="3200" b="1">
                <a:solidFill>
                  <a:srgbClr val="F8E950"/>
                </a:solidFill>
                <a:effectLst>
                  <a:outerShdw blurRad="38100" dist="38100" dir="2700000" algn="tl">
                    <a:srgbClr val="000000"/>
                  </a:outerShdw>
                </a:effectLst>
              </a:rPr>
              <a:t>Neural Bases of Threat Processing </a:t>
            </a:r>
            <a:br>
              <a:rPr lang="en-US" sz="3200" b="1">
                <a:solidFill>
                  <a:srgbClr val="F8E950"/>
                </a:solidFill>
                <a:effectLst>
                  <a:outerShdw blurRad="38100" dist="38100" dir="2700000" algn="tl">
                    <a:srgbClr val="000000"/>
                  </a:outerShdw>
                </a:effectLst>
                <a:ea typeface="ヒラギノ明朝 ProN W6" charset="0"/>
                <a:cs typeface="ヒラギノ明朝 ProN W6" charset="0"/>
              </a:rPr>
            </a:br>
            <a:r>
              <a:rPr lang="en-US" sz="3200" b="1">
                <a:solidFill>
                  <a:srgbClr val="F8E950"/>
                </a:solidFill>
                <a:effectLst>
                  <a:outerShdw blurRad="38100" dist="38100" dir="2700000" algn="tl">
                    <a:srgbClr val="000000"/>
                  </a:outerShdw>
                </a:effectLst>
              </a:rPr>
              <a:t>(</a:t>
            </a:r>
            <a:r>
              <a:rPr lang="en-US" sz="3200" b="1" err="1">
                <a:solidFill>
                  <a:srgbClr val="F8E950"/>
                </a:solidFill>
                <a:effectLst>
                  <a:outerShdw blurRad="38100" dist="38100" dir="2700000" algn="tl">
                    <a:srgbClr val="000000"/>
                  </a:outerShdw>
                </a:effectLst>
              </a:rPr>
              <a:t>LeDoux</a:t>
            </a:r>
            <a:r>
              <a:rPr lang="en-US" sz="3200" b="1">
                <a:solidFill>
                  <a:srgbClr val="F8E950"/>
                </a:solidFill>
                <a:effectLst>
                  <a:outerShdw blurRad="38100" dist="38100" dir="2700000" algn="tl">
                    <a:srgbClr val="000000"/>
                  </a:outerShdw>
                </a:effectLst>
              </a:rPr>
              <a:t>, 1994)</a:t>
            </a:r>
            <a:br>
              <a:rPr lang="en-US" sz="3200">
                <a:solidFill>
                  <a:srgbClr val="FFFFFF"/>
                </a:solidFill>
              </a:rPr>
            </a:br>
            <a:endParaRPr lang="en-US" sz="320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565" y="1177583"/>
            <a:ext cx="6136078" cy="5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446707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2350634" y="4328705"/>
            <a:ext cx="7772400" cy="1836964"/>
          </a:xfrm>
        </p:spPr>
        <p:txBody>
          <a:bodyPr vert="horz" lIns="91440" tIns="45720" rIns="94640" bIns="45720" rtlCol="0" anchor="ctr">
            <a:normAutofit/>
          </a:bodyPr>
          <a:lstStyle/>
          <a:p>
            <a:pPr marL="35154">
              <a:defRPr/>
            </a:pPr>
            <a:r>
              <a:rPr lang="en-US" sz="3500" err="1">
                <a:solidFill>
                  <a:srgbClr val="FFFFFF"/>
                </a:solidFill>
              </a:rPr>
              <a:t>Flygt</a:t>
            </a:r>
            <a:r>
              <a:rPr lang="en-US" sz="3500">
                <a:solidFill>
                  <a:srgbClr val="FFFFFF"/>
                </a:solidFill>
              </a:rPr>
              <a:t> </a:t>
            </a:r>
            <a:r>
              <a:rPr lang="en-US" sz="3500" err="1">
                <a:solidFill>
                  <a:srgbClr val="FFFFFF"/>
                </a:solidFill>
              </a:rPr>
              <a:t>eller</a:t>
            </a:r>
            <a:r>
              <a:rPr lang="en-US" sz="3500">
                <a:solidFill>
                  <a:srgbClr val="FFFFFF"/>
                </a:solidFill>
              </a:rPr>
              <a:t> </a:t>
            </a:r>
            <a:r>
              <a:rPr lang="en-US" sz="3500" err="1">
                <a:solidFill>
                  <a:srgbClr val="FFFFFF"/>
                </a:solidFill>
              </a:rPr>
              <a:t>Kæmp</a:t>
            </a:r>
            <a:r>
              <a:rPr lang="en-US" sz="3500">
                <a:solidFill>
                  <a:srgbClr val="FFFFFF"/>
                </a:solidFill>
              </a:rPr>
              <a:t> </a:t>
            </a:r>
            <a:r>
              <a:rPr lang="en-US" sz="3500" err="1">
                <a:solidFill>
                  <a:srgbClr val="FFFFFF"/>
                </a:solidFill>
              </a:rPr>
              <a:t>i</a:t>
            </a:r>
            <a:r>
              <a:rPr lang="en-US" sz="3500">
                <a:solidFill>
                  <a:srgbClr val="FFFFFF"/>
                </a:solidFill>
              </a:rPr>
              <a:t> </a:t>
            </a:r>
            <a:r>
              <a:rPr lang="en-US" sz="3500" err="1">
                <a:solidFill>
                  <a:srgbClr val="FFFFFF"/>
                </a:solidFill>
              </a:rPr>
              <a:t>hverdagen</a:t>
            </a:r>
            <a:r>
              <a:rPr lang="en-US" sz="3500">
                <a:solidFill>
                  <a:srgbClr val="FFFFFF"/>
                </a:solidFill>
              </a:rPr>
              <a:t>-</a:t>
            </a:r>
            <a:br>
              <a:rPr lang="en-US" sz="3500">
                <a:solidFill>
                  <a:srgbClr val="FFFFFF"/>
                </a:solidFill>
              </a:rPr>
            </a:br>
            <a:r>
              <a:rPr lang="en-US" sz="3500">
                <a:solidFill>
                  <a:srgbClr val="FFFFFF"/>
                </a:solidFill>
              </a:rPr>
              <a:t>  din </a:t>
            </a:r>
            <a:r>
              <a:rPr lang="en-US" sz="3500" err="1">
                <a:solidFill>
                  <a:srgbClr val="FFFFFF"/>
                </a:solidFill>
              </a:rPr>
              <a:t>hjerne</a:t>
            </a:r>
            <a:r>
              <a:rPr lang="en-US" sz="3500">
                <a:solidFill>
                  <a:srgbClr val="FFFFFF"/>
                </a:solidFill>
              </a:rPr>
              <a:t> </a:t>
            </a:r>
            <a:r>
              <a:rPr lang="en-US" sz="3500" err="1">
                <a:solidFill>
                  <a:srgbClr val="FFFFFF"/>
                </a:solidFill>
              </a:rPr>
              <a:t>er</a:t>
            </a:r>
            <a:r>
              <a:rPr lang="en-US" sz="3500">
                <a:solidFill>
                  <a:srgbClr val="FFFFFF"/>
                </a:solidFill>
              </a:rPr>
              <a:t> </a:t>
            </a:r>
            <a:r>
              <a:rPr lang="en-US" sz="3500" err="1">
                <a:solidFill>
                  <a:srgbClr val="FFFFFF"/>
                </a:solidFill>
              </a:rPr>
              <a:t>designet</a:t>
            </a:r>
            <a:r>
              <a:rPr lang="en-US" sz="3500">
                <a:solidFill>
                  <a:srgbClr val="FFFFFF"/>
                </a:solidFill>
              </a:rPr>
              <a:t> </a:t>
            </a:r>
            <a:r>
              <a:rPr lang="en-US" sz="3500" err="1">
                <a:solidFill>
                  <a:srgbClr val="FFFFFF"/>
                </a:solidFill>
              </a:rPr>
              <a:t>til</a:t>
            </a:r>
            <a:r>
              <a:rPr lang="en-US" sz="3500">
                <a:solidFill>
                  <a:srgbClr val="FFFFFF"/>
                </a:solidFill>
              </a:rPr>
              <a:t> at </a:t>
            </a:r>
            <a:r>
              <a:rPr lang="en-US" sz="3500" err="1">
                <a:solidFill>
                  <a:srgbClr val="FFFFFF"/>
                </a:solidFill>
              </a:rPr>
              <a:t>beskytte</a:t>
            </a:r>
            <a:r>
              <a:rPr lang="en-US" sz="350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202" y="115118"/>
            <a:ext cx="6411686" cy="3964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645536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2590800" y="1295400"/>
            <a:ext cx="7239000" cy="4800600"/>
          </a:xfrm>
        </p:spPr>
        <p:txBody>
          <a:bodyPr/>
          <a:lstStyle/>
          <a:p>
            <a:pPr marL="0" indent="0">
              <a:buNone/>
              <a:defRPr/>
            </a:pPr>
            <a:endParaRPr lang="da-DK" sz="2400" b="1">
              <a:solidFill>
                <a:schemeClr val="bg1"/>
              </a:solidFill>
              <a:effectLst>
                <a:outerShdw blurRad="38100" dist="38100" dir="2700000" algn="tl">
                  <a:srgbClr val="000000"/>
                </a:outerShdw>
              </a:effectLst>
            </a:endParaRPr>
          </a:p>
          <a:p>
            <a:pPr marL="0" indent="0">
              <a:buNone/>
              <a:defRPr/>
            </a:pPr>
            <a:endParaRPr lang="da-DK" sz="2400" b="1">
              <a:solidFill>
                <a:schemeClr val="bg1"/>
              </a:solidFill>
              <a:effectLst>
                <a:outerShdw blurRad="38100" dist="38100" dir="2700000" algn="tl">
                  <a:srgbClr val="000000"/>
                </a:outerShdw>
              </a:effectLst>
            </a:endParaRPr>
          </a:p>
          <a:p>
            <a:pPr marL="0" indent="0">
              <a:buNone/>
              <a:defRPr/>
            </a:pPr>
            <a:endParaRPr lang="da-DK" sz="3600" b="1">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845223173"/>
              </p:ext>
            </p:extLst>
          </p:nvPr>
        </p:nvGraphicFramePr>
        <p:xfrm>
          <a:off x="0" y="-65869"/>
          <a:ext cx="12192000" cy="7996213"/>
        </p:xfrm>
        <a:graphic>
          <a:graphicData uri="http://schemas.openxmlformats.org/presentationml/2006/ole">
            <mc:AlternateContent xmlns:mc="http://schemas.openxmlformats.org/markup-compatibility/2006">
              <mc:Choice xmlns:v="urn:schemas-microsoft-com:vml" Requires="v">
                <p:oleObj spid="_x0000_s1063" name="Bitmap Image" r:id="rId4" imgW="8419048" imgH="5915851" progId="PBrush">
                  <p:embed/>
                </p:oleObj>
              </mc:Choice>
              <mc:Fallback>
                <p:oleObj name="Bitmap Image" r:id="rId4" imgW="8419048" imgH="5915851" progId="PBrush">
                  <p:embed/>
                  <p:pic>
                    <p:nvPicPr>
                      <p:cNvPr id="509955" name="Object 3"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869"/>
                        <a:ext cx="12192000" cy="7996213"/>
                      </a:xfrm>
                      <a:prstGeom prst="rect">
                        <a:avLst/>
                      </a:prstGeom>
                      <a:blipFill dpi="0" rotWithShape="0">
                        <a:blip r:embed="rId6"/>
                        <a:srcRect/>
                        <a:tile tx="0" ty="0" sx="100000" sy="100000" flip="none" algn="tl"/>
                      </a:blipFill>
                      <a:ln w="38100">
                        <a:solidFill>
                          <a:schemeClr val="tx1"/>
                        </a:solidFill>
                        <a:miter lim="800000"/>
                        <a:headEnd/>
                        <a:tailEnd/>
                      </a:ln>
                      <a:effectLst/>
                    </p:spPr>
                  </p:pic>
                </p:oleObj>
              </mc:Fallback>
            </mc:AlternateContent>
          </a:graphicData>
        </a:graphic>
      </p:graphicFrame>
      <p:sp>
        <p:nvSpPr>
          <p:cNvPr id="327685" name="Text Box 5"/>
          <p:cNvSpPr txBox="1">
            <a:spLocks noChangeArrowheads="1"/>
          </p:cNvSpPr>
          <p:nvPr/>
        </p:nvSpPr>
        <p:spPr bwMode="auto">
          <a:xfrm>
            <a:off x="2279651" y="4076700"/>
            <a:ext cx="6480175" cy="738664"/>
          </a:xfrm>
          <a:prstGeom prst="rect">
            <a:avLst/>
          </a:prstGeom>
          <a:noFill/>
          <a:ln w="12700">
            <a:noFill/>
            <a:miter lim="800000"/>
            <a:headEnd type="none" w="sm" len="sm"/>
            <a:tailEnd type="none" w="sm" len="sm"/>
          </a:ln>
        </p:spPr>
        <p:txBody>
          <a:bodyPr>
            <a:spAutoFit/>
          </a:bodyPr>
          <a:lstStyle/>
          <a:p>
            <a:pPr algn="ctr" defTabSz="457200">
              <a:lnSpc>
                <a:spcPct val="50000"/>
              </a:lnSpc>
              <a:spcBef>
                <a:spcPct val="50000"/>
              </a:spcBef>
            </a:pPr>
            <a:r>
              <a:rPr lang="da-DK" sz="2800" i="1">
                <a:solidFill>
                  <a:srgbClr val="996633"/>
                </a:solidFill>
                <a:latin typeface="Calibri"/>
              </a:rPr>
              <a:t>Gammel hjerne</a:t>
            </a:r>
            <a:r>
              <a:rPr lang="da-DK" sz="2800">
                <a:solidFill>
                  <a:srgbClr val="996633"/>
                </a:solidFill>
                <a:latin typeface="Calibri"/>
              </a:rPr>
              <a:t>: Følelser, Motiver, </a:t>
            </a:r>
          </a:p>
          <a:p>
            <a:pPr algn="ctr" defTabSz="457200">
              <a:lnSpc>
                <a:spcPct val="50000"/>
              </a:lnSpc>
              <a:spcBef>
                <a:spcPct val="50000"/>
              </a:spcBef>
            </a:pPr>
            <a:r>
              <a:rPr lang="da-DK" sz="2800">
                <a:solidFill>
                  <a:srgbClr val="996633"/>
                </a:solidFill>
                <a:latin typeface="Calibri"/>
              </a:rPr>
              <a:t>Søgning og etablering af relationer</a:t>
            </a:r>
          </a:p>
        </p:txBody>
      </p:sp>
      <p:sp>
        <p:nvSpPr>
          <p:cNvPr id="1793032" name="Text Box 6"/>
          <p:cNvSpPr txBox="1">
            <a:spLocks noChangeArrowheads="1"/>
          </p:cNvSpPr>
          <p:nvPr/>
        </p:nvSpPr>
        <p:spPr bwMode="auto">
          <a:xfrm>
            <a:off x="2424114" y="2349500"/>
            <a:ext cx="5976937" cy="946150"/>
          </a:xfrm>
          <a:prstGeom prst="rect">
            <a:avLst/>
          </a:prstGeom>
          <a:noFill/>
          <a:ln w="12700">
            <a:noFill/>
            <a:miter lim="800000"/>
            <a:headEnd type="none" w="sm" len="sm"/>
            <a:tailEnd type="none" w="sm" len="sm"/>
          </a:ln>
        </p:spPr>
        <p:txBody>
          <a:bodyPr>
            <a:spAutoFit/>
          </a:bodyPr>
          <a:lstStyle/>
          <a:p>
            <a:pPr algn="ctr" defTabSz="457200"/>
            <a:r>
              <a:rPr lang="da-DK" sz="2800" i="1">
                <a:solidFill>
                  <a:srgbClr val="0033CC"/>
                </a:solidFill>
                <a:latin typeface="Calibri"/>
              </a:rPr>
              <a:t>Ny hjerne</a:t>
            </a:r>
            <a:r>
              <a:rPr lang="da-DK" sz="2800">
                <a:solidFill>
                  <a:srgbClr val="0033CC"/>
                </a:solidFill>
                <a:latin typeface="Calibri"/>
              </a:rPr>
              <a:t>: Fantasi, </a:t>
            </a:r>
          </a:p>
          <a:p>
            <a:pPr algn="ctr" defTabSz="457200"/>
            <a:r>
              <a:rPr lang="da-DK" sz="2800">
                <a:solidFill>
                  <a:srgbClr val="0033CC"/>
                </a:solidFill>
                <a:latin typeface="Calibri"/>
              </a:rPr>
              <a:t>Planlægning, Rumination, Integration</a:t>
            </a:r>
          </a:p>
        </p:txBody>
      </p:sp>
      <p:sp>
        <p:nvSpPr>
          <p:cNvPr id="509960" name="Text Box 7"/>
          <p:cNvSpPr txBox="1">
            <a:spLocks noChangeArrowheads="1"/>
          </p:cNvSpPr>
          <p:nvPr/>
        </p:nvSpPr>
        <p:spPr bwMode="auto">
          <a:xfrm>
            <a:off x="1524001" y="260351"/>
            <a:ext cx="8746085" cy="440762"/>
          </a:xfrm>
          <a:prstGeom prst="rect">
            <a:avLst/>
          </a:prstGeom>
          <a:noFill/>
          <a:ln w="12700">
            <a:noFill/>
            <a:miter lim="800000"/>
            <a:headEnd type="none" w="sm" len="sm"/>
            <a:tailEnd type="none" w="sm" len="sm"/>
          </a:ln>
        </p:spPr>
        <p:txBody>
          <a:bodyPr wrap="square">
            <a:spAutoFit/>
          </a:bodyPr>
          <a:lstStyle/>
          <a:p>
            <a:pPr algn="ctr" defTabSz="457200">
              <a:lnSpc>
                <a:spcPct val="65000"/>
              </a:lnSpc>
              <a:spcBef>
                <a:spcPct val="50000"/>
              </a:spcBef>
            </a:pPr>
            <a:r>
              <a:rPr lang="da-DK" sz="3200" dirty="0">
                <a:solidFill>
                  <a:srgbClr val="CC6600"/>
                </a:solidFill>
                <a:latin typeface="Calibri"/>
              </a:rPr>
              <a:t>Vi behøver compassion for en meget</a:t>
            </a:r>
            <a:r>
              <a:rPr lang="da-DK" sz="3200" i="1" dirty="0">
                <a:solidFill>
                  <a:srgbClr val="CC6600"/>
                </a:solidFill>
                <a:latin typeface="Calibri"/>
              </a:rPr>
              <a:t> tricky </a:t>
            </a:r>
            <a:r>
              <a:rPr lang="da-DK" sz="3200" dirty="0">
                <a:solidFill>
                  <a:srgbClr val="CC6600"/>
                </a:solidFill>
                <a:latin typeface="Calibri"/>
              </a:rPr>
              <a:t>hjerne</a:t>
            </a:r>
          </a:p>
        </p:txBody>
      </p:sp>
      <p:sp>
        <p:nvSpPr>
          <p:cNvPr id="1793034" name="Line 8"/>
          <p:cNvSpPr>
            <a:spLocks noChangeShapeType="1"/>
          </p:cNvSpPr>
          <p:nvPr/>
        </p:nvSpPr>
        <p:spPr bwMode="auto">
          <a:xfrm flipV="1">
            <a:off x="4151313" y="3429000"/>
            <a:ext cx="0" cy="503238"/>
          </a:xfrm>
          <a:prstGeom prst="line">
            <a:avLst/>
          </a:prstGeom>
          <a:noFill/>
          <a:ln w="57150">
            <a:solidFill>
              <a:srgbClr val="FF0000"/>
            </a:solidFill>
            <a:round/>
            <a:headEnd/>
            <a:tailEnd type="triangle" w="med" len="med"/>
          </a:ln>
        </p:spPr>
        <p:txBody>
          <a:bodyPr/>
          <a:lstStyle/>
          <a:p>
            <a:pPr defTabSz="457200"/>
            <a:endParaRPr lang="da-DK">
              <a:solidFill>
                <a:prstClr val="black"/>
              </a:solidFill>
              <a:latin typeface="Calibri"/>
            </a:endParaRPr>
          </a:p>
        </p:txBody>
      </p:sp>
      <p:sp>
        <p:nvSpPr>
          <p:cNvPr id="1793035" name="Line 9"/>
          <p:cNvSpPr>
            <a:spLocks noChangeShapeType="1"/>
          </p:cNvSpPr>
          <p:nvPr/>
        </p:nvSpPr>
        <p:spPr bwMode="auto">
          <a:xfrm>
            <a:off x="6816725" y="3429001"/>
            <a:ext cx="0" cy="504825"/>
          </a:xfrm>
          <a:prstGeom prst="line">
            <a:avLst/>
          </a:prstGeom>
          <a:noFill/>
          <a:ln w="57150">
            <a:solidFill>
              <a:srgbClr val="0000CC"/>
            </a:solidFill>
            <a:round/>
            <a:headEnd/>
            <a:tailEnd type="triangle" w="med" len="med"/>
          </a:ln>
        </p:spPr>
        <p:txBody>
          <a:bodyPr/>
          <a:lstStyle/>
          <a:p>
            <a:pPr defTabSz="457200"/>
            <a:endParaRPr lang="da-DK">
              <a:solidFill>
                <a:prstClr val="black"/>
              </a:solidFill>
              <a:latin typeface="Calibri"/>
            </a:endParaRPr>
          </a:p>
        </p:txBody>
      </p:sp>
      <p:sp>
        <p:nvSpPr>
          <p:cNvPr id="2" name="Tekstfelt 1"/>
          <p:cNvSpPr txBox="1"/>
          <p:nvPr/>
        </p:nvSpPr>
        <p:spPr>
          <a:xfrm>
            <a:off x="7611703" y="5847979"/>
            <a:ext cx="2540000" cy="369332"/>
          </a:xfrm>
          <a:prstGeom prst="rect">
            <a:avLst/>
          </a:prstGeom>
          <a:noFill/>
        </p:spPr>
        <p:txBody>
          <a:bodyPr wrap="square" rtlCol="0">
            <a:spAutoFit/>
          </a:bodyPr>
          <a:lstStyle/>
          <a:p>
            <a:pPr defTabSz="457200"/>
            <a:r>
              <a:rPr lang="da-DK">
                <a:solidFill>
                  <a:srgbClr val="FA8716">
                    <a:lumMod val="75000"/>
                  </a:srgbClr>
                </a:solidFill>
                <a:latin typeface="Calibri"/>
              </a:rPr>
              <a:t>Paul Gilbert 2013/Isager</a:t>
            </a: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230332459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2209800" y="457200"/>
            <a:ext cx="7772400" cy="533400"/>
          </a:xfrm>
        </p:spPr>
        <p:txBody>
          <a:bodyPr>
            <a:normAutofit fontScale="90000"/>
          </a:bodyPr>
          <a:lstStyle/>
          <a:p>
            <a:pPr>
              <a:defRPr/>
            </a:pPr>
            <a:r>
              <a:rPr lang="en-GB" sz="4000" b="1">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2590800" y="1295400"/>
            <a:ext cx="7239000" cy="4800600"/>
          </a:xfrm>
        </p:spPr>
        <p:txBody>
          <a:bodyPr/>
          <a:lstStyle/>
          <a:p>
            <a:pPr marL="0" indent="0">
              <a:buNone/>
              <a:defRPr/>
            </a:pPr>
            <a:endParaRPr lang="en-GB" sz="2400" b="1">
              <a:solidFill>
                <a:schemeClr val="bg1"/>
              </a:solidFill>
              <a:effectLst>
                <a:outerShdw blurRad="38100" dist="38100" dir="2700000" algn="tl">
                  <a:srgbClr val="000000"/>
                </a:outerShdw>
              </a:effectLst>
            </a:endParaRPr>
          </a:p>
          <a:p>
            <a:pPr marL="0" indent="0">
              <a:buNone/>
              <a:defRPr/>
            </a:pPr>
            <a:endParaRPr lang="en-GB" sz="2400" b="1">
              <a:solidFill>
                <a:schemeClr val="bg1"/>
              </a:solidFill>
              <a:effectLst>
                <a:outerShdw blurRad="38100" dist="38100" dir="2700000" algn="tl">
                  <a:srgbClr val="000000"/>
                </a:outerShdw>
              </a:effectLst>
            </a:endParaRPr>
          </a:p>
          <a:p>
            <a:pPr marL="0" indent="0">
              <a:buNone/>
              <a:defRPr/>
            </a:pPr>
            <a:endParaRPr lang="en-GB" sz="3600" b="1">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3170570315"/>
              </p:ext>
            </p:extLst>
          </p:nvPr>
        </p:nvGraphicFramePr>
        <p:xfrm>
          <a:off x="0" y="0"/>
          <a:ext cx="12192000" cy="8412163"/>
        </p:xfrm>
        <a:graphic>
          <a:graphicData uri="http://schemas.openxmlformats.org/presentationml/2006/ole">
            <mc:AlternateContent xmlns:mc="http://schemas.openxmlformats.org/markup-compatibility/2006">
              <mc:Choice xmlns:v="urn:schemas-microsoft-com:vml" Requires="v">
                <p:oleObj spid="_x0000_s2087" name="Bitmap Image" r:id="rId4" imgW="8419048" imgH="5915851" progId="PBrush">
                  <p:embed/>
                </p:oleObj>
              </mc:Choice>
              <mc:Fallback>
                <p:oleObj name="Bitmap Image" r:id="rId4" imgW="8419048" imgH="5915851" progId="PBrush">
                  <p:embed/>
                  <p:pic>
                    <p:nvPicPr>
                      <p:cNvPr id="15" name="Object 3"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8412163"/>
                      </a:xfrm>
                      <a:prstGeom prst="rect">
                        <a:avLst/>
                      </a:prstGeom>
                      <a:blipFill dpi="0" rotWithShape="0">
                        <a:blip r:embed="rId6"/>
                        <a:srcRect/>
                        <a:tile tx="0" ty="0" sx="100000" sy="100000" flip="none" algn="tl"/>
                      </a:blipFill>
                      <a:ln w="38100">
                        <a:solidFill>
                          <a:schemeClr val="tx1"/>
                        </a:solidFill>
                        <a:miter lim="800000"/>
                        <a:headEnd/>
                        <a:tailEnd/>
                      </a:ln>
                      <a:effectLst/>
                    </p:spPr>
                  </p:pic>
                </p:oleObj>
              </mc:Fallback>
            </mc:AlternateContent>
          </a:graphicData>
        </a:graphic>
      </p:graphicFrame>
      <p:sp>
        <p:nvSpPr>
          <p:cNvPr id="327685" name="Text Box 5"/>
          <p:cNvSpPr txBox="1">
            <a:spLocks noChangeArrowheads="1"/>
          </p:cNvSpPr>
          <p:nvPr/>
        </p:nvSpPr>
        <p:spPr bwMode="auto">
          <a:xfrm>
            <a:off x="2279651" y="4076701"/>
            <a:ext cx="6480175" cy="1241365"/>
          </a:xfrm>
          <a:prstGeom prst="rect">
            <a:avLst/>
          </a:prstGeom>
          <a:noFill/>
          <a:ln w="12700">
            <a:noFill/>
            <a:miter lim="800000"/>
            <a:headEnd type="none" w="sm" len="sm"/>
            <a:tailEnd type="none" w="sm" len="sm"/>
          </a:ln>
        </p:spPr>
        <p:txBody>
          <a:bodyPr>
            <a:spAutoFit/>
          </a:bodyPr>
          <a:lstStyle/>
          <a:p>
            <a:pPr algn="ctr" defTabSz="457200">
              <a:lnSpc>
                <a:spcPct val="50000"/>
              </a:lnSpc>
              <a:spcBef>
                <a:spcPct val="50000"/>
              </a:spcBef>
            </a:pPr>
            <a:r>
              <a:rPr lang="da-DK" sz="2800" i="1" dirty="0">
                <a:solidFill>
                  <a:srgbClr val="996633"/>
                </a:solidFill>
                <a:latin typeface="Calibri"/>
              </a:rPr>
              <a:t>Gammel hjerne</a:t>
            </a:r>
            <a:r>
              <a:rPr lang="da-DK" sz="2800" dirty="0">
                <a:solidFill>
                  <a:srgbClr val="996633"/>
                </a:solidFill>
                <a:latin typeface="Calibri"/>
              </a:rPr>
              <a:t>: Følelser, Motiver, </a:t>
            </a:r>
          </a:p>
          <a:p>
            <a:pPr algn="ctr" defTabSz="457200">
              <a:lnSpc>
                <a:spcPct val="50000"/>
              </a:lnSpc>
              <a:spcBef>
                <a:spcPct val="50000"/>
              </a:spcBef>
            </a:pPr>
            <a:r>
              <a:rPr lang="da-DK" sz="2800" dirty="0">
                <a:solidFill>
                  <a:srgbClr val="996633"/>
                </a:solidFill>
                <a:latin typeface="Calibri"/>
              </a:rPr>
              <a:t>Søgning og etablering af relationer</a:t>
            </a:r>
          </a:p>
          <a:p>
            <a:pPr algn="ctr" defTabSz="457200">
              <a:lnSpc>
                <a:spcPct val="60000"/>
              </a:lnSpc>
              <a:spcBef>
                <a:spcPct val="50000"/>
              </a:spcBef>
            </a:pPr>
            <a:r>
              <a:rPr lang="en-GB" sz="2800" dirty="0">
                <a:solidFill>
                  <a:srgbClr val="006600"/>
                </a:solidFill>
                <a:latin typeface="Calibri"/>
              </a:rPr>
              <a:t>Compassion</a:t>
            </a:r>
          </a:p>
        </p:txBody>
      </p:sp>
      <p:sp>
        <p:nvSpPr>
          <p:cNvPr id="510983" name="Text Box 6"/>
          <p:cNvSpPr txBox="1">
            <a:spLocks noChangeArrowheads="1"/>
          </p:cNvSpPr>
          <p:nvPr/>
        </p:nvSpPr>
        <p:spPr bwMode="auto">
          <a:xfrm>
            <a:off x="2424114" y="2708276"/>
            <a:ext cx="5976937" cy="954107"/>
          </a:xfrm>
          <a:prstGeom prst="rect">
            <a:avLst/>
          </a:prstGeom>
          <a:noFill/>
          <a:ln w="12700">
            <a:noFill/>
            <a:miter lim="800000"/>
            <a:headEnd type="none" w="sm" len="sm"/>
            <a:tailEnd type="none" w="sm" len="sm"/>
          </a:ln>
        </p:spPr>
        <p:txBody>
          <a:bodyPr>
            <a:spAutoFit/>
          </a:bodyPr>
          <a:lstStyle/>
          <a:p>
            <a:pPr algn="ctr" defTabSz="457200"/>
            <a:r>
              <a:rPr lang="da-DK" sz="2800" i="1">
                <a:solidFill>
                  <a:srgbClr val="0033CC"/>
                </a:solidFill>
                <a:latin typeface="Calibri"/>
              </a:rPr>
              <a:t>Ny hjerne</a:t>
            </a:r>
            <a:r>
              <a:rPr lang="da-DK" sz="2800">
                <a:solidFill>
                  <a:srgbClr val="0033CC"/>
                </a:solidFill>
                <a:latin typeface="Calibri"/>
              </a:rPr>
              <a:t>: Fantasi, </a:t>
            </a:r>
          </a:p>
          <a:p>
            <a:pPr algn="ctr" defTabSz="457200"/>
            <a:r>
              <a:rPr lang="da-DK" sz="2800">
                <a:solidFill>
                  <a:srgbClr val="0033CC"/>
                </a:solidFill>
                <a:latin typeface="Calibri"/>
              </a:rPr>
              <a:t>Planlægning, Rumination, Integration</a:t>
            </a:r>
          </a:p>
        </p:txBody>
      </p:sp>
      <p:sp>
        <p:nvSpPr>
          <p:cNvPr id="510984" name="Text Box 7"/>
          <p:cNvSpPr txBox="1">
            <a:spLocks noChangeArrowheads="1"/>
          </p:cNvSpPr>
          <p:nvPr/>
        </p:nvSpPr>
        <p:spPr bwMode="auto">
          <a:xfrm>
            <a:off x="982662" y="260351"/>
            <a:ext cx="10009188" cy="440762"/>
          </a:xfrm>
          <a:prstGeom prst="rect">
            <a:avLst/>
          </a:prstGeom>
          <a:noFill/>
          <a:ln w="12700">
            <a:noFill/>
            <a:miter lim="800000"/>
            <a:headEnd type="none" w="sm" len="sm"/>
            <a:tailEnd type="none" w="sm" len="sm"/>
          </a:ln>
        </p:spPr>
        <p:txBody>
          <a:bodyPr>
            <a:spAutoFit/>
          </a:bodyPr>
          <a:lstStyle/>
          <a:p>
            <a:pPr algn="ctr" defTabSz="457200">
              <a:lnSpc>
                <a:spcPct val="65000"/>
              </a:lnSpc>
              <a:spcBef>
                <a:spcPct val="50000"/>
              </a:spcBef>
            </a:pPr>
            <a:r>
              <a:rPr lang="da-DK" sz="3200" dirty="0">
                <a:solidFill>
                  <a:srgbClr val="CC6600"/>
                </a:solidFill>
                <a:latin typeface="Calibri"/>
              </a:rPr>
              <a:t>Vi behøver compassion med en meget</a:t>
            </a:r>
            <a:r>
              <a:rPr lang="da-DK" sz="3200" i="1" dirty="0">
                <a:solidFill>
                  <a:srgbClr val="CC6600"/>
                </a:solidFill>
                <a:latin typeface="Calibri"/>
              </a:rPr>
              <a:t> tricky </a:t>
            </a:r>
            <a:r>
              <a:rPr lang="da-DK" sz="3200" dirty="0">
                <a:solidFill>
                  <a:srgbClr val="CC6600"/>
                </a:solidFill>
                <a:latin typeface="Calibri"/>
              </a:rPr>
              <a:t>hjerne</a:t>
            </a:r>
          </a:p>
        </p:txBody>
      </p:sp>
      <p:sp>
        <p:nvSpPr>
          <p:cNvPr id="510985" name="Line 8"/>
          <p:cNvSpPr>
            <a:spLocks noChangeShapeType="1"/>
          </p:cNvSpPr>
          <p:nvPr/>
        </p:nvSpPr>
        <p:spPr bwMode="auto">
          <a:xfrm flipV="1">
            <a:off x="4079875" y="3573464"/>
            <a:ext cx="0" cy="503237"/>
          </a:xfrm>
          <a:prstGeom prst="line">
            <a:avLst/>
          </a:prstGeom>
          <a:noFill/>
          <a:ln w="57150">
            <a:solidFill>
              <a:srgbClr val="996633"/>
            </a:solidFill>
            <a:round/>
            <a:headEnd/>
            <a:tailEnd type="triangle" w="med" len="med"/>
          </a:ln>
        </p:spPr>
        <p:txBody>
          <a:bodyPr/>
          <a:lstStyle/>
          <a:p>
            <a:pPr defTabSz="457200"/>
            <a:endParaRPr lang="en-US">
              <a:solidFill>
                <a:prstClr val="black"/>
              </a:solidFill>
              <a:latin typeface="Calibri"/>
            </a:endParaRPr>
          </a:p>
        </p:txBody>
      </p:sp>
      <p:sp>
        <p:nvSpPr>
          <p:cNvPr id="510986" name="Line 9"/>
          <p:cNvSpPr>
            <a:spLocks noChangeShapeType="1"/>
          </p:cNvSpPr>
          <p:nvPr/>
        </p:nvSpPr>
        <p:spPr bwMode="auto">
          <a:xfrm>
            <a:off x="6816725" y="3573464"/>
            <a:ext cx="0" cy="504825"/>
          </a:xfrm>
          <a:prstGeom prst="line">
            <a:avLst/>
          </a:prstGeom>
          <a:noFill/>
          <a:ln w="57150">
            <a:solidFill>
              <a:srgbClr val="0000CC"/>
            </a:solidFill>
            <a:round/>
            <a:headEnd/>
            <a:tailEnd type="triangle" w="med" len="med"/>
          </a:ln>
        </p:spPr>
        <p:txBody>
          <a:bodyPr/>
          <a:lstStyle/>
          <a:p>
            <a:pPr defTabSz="457200"/>
            <a:endParaRPr lang="en-US">
              <a:solidFill>
                <a:prstClr val="black"/>
              </a:solidFill>
              <a:latin typeface="Calibri"/>
            </a:endParaRPr>
          </a:p>
        </p:txBody>
      </p:sp>
      <p:sp>
        <p:nvSpPr>
          <p:cNvPr id="1793036" name="Text Box 10"/>
          <p:cNvSpPr txBox="1">
            <a:spLocks noChangeArrowheads="1"/>
          </p:cNvSpPr>
          <p:nvPr/>
        </p:nvSpPr>
        <p:spPr bwMode="auto">
          <a:xfrm>
            <a:off x="4151313" y="1773239"/>
            <a:ext cx="3168650" cy="487313"/>
          </a:xfrm>
          <a:prstGeom prst="rect">
            <a:avLst/>
          </a:prstGeom>
          <a:noFill/>
          <a:ln w="9525">
            <a:noFill/>
            <a:miter lim="800000"/>
            <a:headEnd/>
            <a:tailEnd/>
          </a:ln>
        </p:spPr>
        <p:txBody>
          <a:bodyPr>
            <a:spAutoFit/>
          </a:bodyPr>
          <a:lstStyle/>
          <a:p>
            <a:pPr marL="342900" indent="-342900" defTabSz="457200">
              <a:lnSpc>
                <a:spcPct val="90000"/>
              </a:lnSpc>
              <a:spcBef>
                <a:spcPct val="50000"/>
              </a:spcBef>
            </a:pPr>
            <a:r>
              <a:rPr lang="en-GB" sz="2800" i="1">
                <a:solidFill>
                  <a:srgbClr val="0066CC"/>
                </a:solidFill>
                <a:latin typeface="Calibri"/>
              </a:rPr>
              <a:t>Mindful </a:t>
            </a:r>
            <a:r>
              <a:rPr lang="en-GB" sz="2800" i="1" err="1">
                <a:solidFill>
                  <a:srgbClr val="0066CC"/>
                </a:solidFill>
                <a:latin typeface="Calibri"/>
              </a:rPr>
              <a:t>hjerne</a:t>
            </a:r>
            <a:endParaRPr lang="en-GB" sz="2800" i="1">
              <a:solidFill>
                <a:srgbClr val="0066CC"/>
              </a:solidFill>
              <a:latin typeface="Calibri"/>
            </a:endParaRPr>
          </a:p>
        </p:txBody>
      </p:sp>
      <p:sp>
        <p:nvSpPr>
          <p:cNvPr id="1793037" name="Line 11"/>
          <p:cNvSpPr>
            <a:spLocks noChangeShapeType="1"/>
          </p:cNvSpPr>
          <p:nvPr/>
        </p:nvSpPr>
        <p:spPr bwMode="auto">
          <a:xfrm flipV="1">
            <a:off x="4511675" y="2205038"/>
            <a:ext cx="0" cy="576262"/>
          </a:xfrm>
          <a:prstGeom prst="line">
            <a:avLst/>
          </a:prstGeom>
          <a:noFill/>
          <a:ln w="57150">
            <a:solidFill>
              <a:srgbClr val="0000FF"/>
            </a:solidFill>
            <a:round/>
            <a:headEnd/>
            <a:tailEnd type="triangle" w="med" len="med"/>
          </a:ln>
        </p:spPr>
        <p:txBody>
          <a:bodyPr/>
          <a:lstStyle/>
          <a:p>
            <a:pPr defTabSz="457200"/>
            <a:endParaRPr lang="en-US">
              <a:solidFill>
                <a:prstClr val="black"/>
              </a:solidFill>
              <a:latin typeface="Calibri"/>
            </a:endParaRPr>
          </a:p>
        </p:txBody>
      </p:sp>
      <p:sp>
        <p:nvSpPr>
          <p:cNvPr id="1793038" name="Line 12"/>
          <p:cNvSpPr>
            <a:spLocks noChangeShapeType="1"/>
          </p:cNvSpPr>
          <p:nvPr/>
        </p:nvSpPr>
        <p:spPr bwMode="auto">
          <a:xfrm>
            <a:off x="6240463" y="2276476"/>
            <a:ext cx="0" cy="576263"/>
          </a:xfrm>
          <a:prstGeom prst="line">
            <a:avLst/>
          </a:prstGeom>
          <a:noFill/>
          <a:ln w="57150">
            <a:solidFill>
              <a:srgbClr val="0099FF"/>
            </a:solidFill>
            <a:round/>
            <a:headEnd/>
            <a:tailEnd type="triangle" w="med" len="med"/>
          </a:ln>
        </p:spPr>
        <p:txBody>
          <a:bodyPr/>
          <a:lstStyle/>
          <a:p>
            <a:pPr defTabSz="457200"/>
            <a:endParaRPr lang="en-US">
              <a:solidFill>
                <a:prstClr val="black"/>
              </a:solidFill>
              <a:latin typeface="Calibri"/>
            </a:endParaRPr>
          </a:p>
        </p:txBody>
      </p:sp>
      <p:sp>
        <p:nvSpPr>
          <p:cNvPr id="1877005" name="Line 13"/>
          <p:cNvSpPr>
            <a:spLocks noChangeShapeType="1"/>
          </p:cNvSpPr>
          <p:nvPr/>
        </p:nvSpPr>
        <p:spPr bwMode="auto">
          <a:xfrm flipH="1">
            <a:off x="6888163" y="4797426"/>
            <a:ext cx="431800" cy="360363"/>
          </a:xfrm>
          <a:prstGeom prst="line">
            <a:avLst/>
          </a:prstGeom>
          <a:noFill/>
          <a:ln w="57150">
            <a:solidFill>
              <a:srgbClr val="008000"/>
            </a:solidFill>
            <a:round/>
            <a:headEnd/>
            <a:tailEnd type="triangle" w="med" len="med"/>
          </a:ln>
        </p:spPr>
        <p:txBody>
          <a:bodyPr/>
          <a:lstStyle/>
          <a:p>
            <a:pPr defTabSz="457200"/>
            <a:endParaRPr lang="en-US">
              <a:solidFill>
                <a:prstClr val="black"/>
              </a:solidFill>
              <a:latin typeface="Calibri"/>
            </a:endParaRPr>
          </a:p>
        </p:txBody>
      </p:sp>
      <p:sp>
        <p:nvSpPr>
          <p:cNvPr id="1877006" name="Line 14"/>
          <p:cNvSpPr>
            <a:spLocks noChangeShapeType="1"/>
          </p:cNvSpPr>
          <p:nvPr/>
        </p:nvSpPr>
        <p:spPr bwMode="auto">
          <a:xfrm flipH="1" flipV="1">
            <a:off x="3648076" y="4797425"/>
            <a:ext cx="576263" cy="287338"/>
          </a:xfrm>
          <a:prstGeom prst="line">
            <a:avLst/>
          </a:prstGeom>
          <a:noFill/>
          <a:ln w="57150">
            <a:solidFill>
              <a:srgbClr val="008000"/>
            </a:solidFill>
            <a:round/>
            <a:headEnd/>
            <a:tailEnd type="triangle" w="med" len="med"/>
          </a:ln>
        </p:spPr>
        <p:txBody>
          <a:bodyPr/>
          <a:lstStyle/>
          <a:p>
            <a:pPr defTabSz="457200"/>
            <a:endParaRPr lang="en-US">
              <a:solidFill>
                <a:prstClr val="black"/>
              </a:solidFill>
              <a:latin typeface="Calibri"/>
            </a:endParaRPr>
          </a:p>
        </p:txBody>
      </p:sp>
      <p:sp>
        <p:nvSpPr>
          <p:cNvPr id="2" name="Rektangel 1"/>
          <p:cNvSpPr/>
          <p:nvPr/>
        </p:nvSpPr>
        <p:spPr>
          <a:xfrm>
            <a:off x="7661492" y="6096000"/>
            <a:ext cx="2510911" cy="369332"/>
          </a:xfrm>
          <a:prstGeom prst="rect">
            <a:avLst/>
          </a:prstGeom>
        </p:spPr>
        <p:txBody>
          <a:bodyPr wrap="none">
            <a:spAutoFit/>
          </a:bodyPr>
          <a:lstStyle/>
          <a:p>
            <a:pPr defTabSz="457200"/>
            <a:r>
              <a:rPr lang="da-DK">
                <a:solidFill>
                  <a:srgbClr val="FA8716">
                    <a:lumMod val="75000"/>
                  </a:srgbClr>
                </a:solidFill>
                <a:latin typeface="Calibri"/>
              </a:rPr>
              <a:t>Paul Gilbert 2013 /Isager</a:t>
            </a: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278004728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idx="4294967295"/>
          </p:nvPr>
        </p:nvSpPr>
        <p:spPr>
          <a:xfrm>
            <a:off x="1762125" y="80056"/>
            <a:ext cx="8464550" cy="838200"/>
          </a:xfrm>
        </p:spPr>
        <p:txBody>
          <a:bodyPr>
            <a:noAutofit/>
          </a:bodyPr>
          <a:lstStyle/>
          <a:p>
            <a:r>
              <a:rPr lang="da-DK" sz="2400" dirty="0">
                <a:latin typeface="Calibri" charset="0"/>
                <a:ea typeface="Calibri" charset="0"/>
                <a:cs typeface="Calibri" charset="0"/>
              </a:rPr>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819400" y="1447800"/>
            <a:ext cx="6350000" cy="519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19387"/>
            <a:ext cx="990600" cy="74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365" y="3155282"/>
            <a:ext cx="710162" cy="535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924" y="1066800"/>
            <a:ext cx="6508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133" y="2265781"/>
            <a:ext cx="6508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4371" y="1201814"/>
            <a:ext cx="4953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929" y="2223207"/>
            <a:ext cx="4953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2083482" y="2646782"/>
            <a:ext cx="65971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dirty="0">
                <a:solidFill>
                  <a:srgbClr val="000000"/>
                </a:solidFill>
                <a:latin typeface="Calibri" charset="0"/>
                <a:ea typeface="Calibri" charset="0"/>
                <a:cs typeface="Calibri" charset="0"/>
              </a:rPr>
              <a:t>Måltid</a:t>
            </a:r>
          </a:p>
        </p:txBody>
      </p:sp>
      <p:sp>
        <p:nvSpPr>
          <p:cNvPr id="351248" name="Rectangle 16"/>
          <p:cNvSpPr>
            <a:spLocks noChangeArrowheads="1"/>
          </p:cNvSpPr>
          <p:nvPr/>
        </p:nvSpPr>
        <p:spPr bwMode="auto">
          <a:xfrm>
            <a:off x="2985667" y="1830355"/>
            <a:ext cx="43424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Sex</a:t>
            </a:r>
          </a:p>
        </p:txBody>
      </p:sp>
      <p:sp>
        <p:nvSpPr>
          <p:cNvPr id="351249" name="Rectangle 17"/>
          <p:cNvSpPr>
            <a:spLocks noChangeArrowheads="1"/>
          </p:cNvSpPr>
          <p:nvPr/>
        </p:nvSpPr>
        <p:spPr bwMode="auto">
          <a:xfrm>
            <a:off x="4422830" y="1751112"/>
            <a:ext cx="51648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b="1">
                <a:solidFill>
                  <a:srgbClr val="000000"/>
                </a:solidFill>
                <a:latin typeface="Comic Sans MS"/>
                <a:ea typeface="ヒラギノ明朝 ProN W3"/>
              </a:rPr>
              <a:t>Sex</a:t>
            </a:r>
          </a:p>
        </p:txBody>
      </p:sp>
      <p:sp>
        <p:nvSpPr>
          <p:cNvPr id="351250" name="Rectangle 18"/>
          <p:cNvSpPr>
            <a:spLocks noChangeArrowheads="1"/>
          </p:cNvSpPr>
          <p:nvPr/>
        </p:nvSpPr>
        <p:spPr bwMode="auto">
          <a:xfrm>
            <a:off x="7989672" y="1293912"/>
            <a:ext cx="141617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Trussel/mobning</a:t>
            </a:r>
          </a:p>
        </p:txBody>
      </p:sp>
      <p:sp>
        <p:nvSpPr>
          <p:cNvPr id="351251" name="Rectangle 19"/>
          <p:cNvSpPr>
            <a:spLocks noChangeArrowheads="1"/>
          </p:cNvSpPr>
          <p:nvPr/>
        </p:nvSpPr>
        <p:spPr bwMode="auto">
          <a:xfrm>
            <a:off x="6096000" y="2024263"/>
            <a:ext cx="145424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Trussel/mobning</a:t>
            </a:r>
          </a:p>
        </p:txBody>
      </p:sp>
      <p:sp>
        <p:nvSpPr>
          <p:cNvPr id="351252" name="Rectangle 20"/>
          <p:cNvSpPr>
            <a:spLocks noChangeArrowheads="1"/>
          </p:cNvSpPr>
          <p:nvPr/>
        </p:nvSpPr>
        <p:spPr bwMode="auto">
          <a:xfrm>
            <a:off x="8686800" y="3124200"/>
            <a:ext cx="171547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Venlighed, varme og </a:t>
            </a:r>
          </a:p>
          <a:p>
            <a:pPr defTabSz="457200"/>
            <a:r>
              <a:rPr lang="da-DK" sz="1400">
                <a:solidFill>
                  <a:srgbClr val="000000"/>
                </a:solidFill>
                <a:latin typeface="Calibri" charset="0"/>
                <a:ea typeface="Calibri" charset="0"/>
                <a:cs typeface="Calibri" charset="0"/>
              </a:rPr>
              <a:t>omsorg</a:t>
            </a:r>
          </a:p>
        </p:txBody>
      </p:sp>
      <p:sp>
        <p:nvSpPr>
          <p:cNvPr id="351253" name="Rectangle 21"/>
          <p:cNvSpPr>
            <a:spLocks noChangeArrowheads="1"/>
          </p:cNvSpPr>
          <p:nvPr/>
        </p:nvSpPr>
        <p:spPr bwMode="auto">
          <a:xfrm>
            <a:off x="7038569" y="2665512"/>
            <a:ext cx="107112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dirty="0">
                <a:solidFill>
                  <a:srgbClr val="000000"/>
                </a:solidFill>
                <a:latin typeface="Calibri" charset="0"/>
                <a:ea typeface="Calibri" charset="0"/>
                <a:cs typeface="Calibri" charset="0"/>
              </a:rPr>
              <a:t>Compassion</a:t>
            </a:r>
          </a:p>
        </p:txBody>
      </p:sp>
      <p:sp>
        <p:nvSpPr>
          <p:cNvPr id="351254" name="Line 22"/>
          <p:cNvSpPr>
            <a:spLocks noChangeShapeType="1"/>
          </p:cNvSpPr>
          <p:nvPr/>
        </p:nvSpPr>
        <p:spPr bwMode="auto">
          <a:xfrm>
            <a:off x="2819400" y="2665511"/>
            <a:ext cx="609600" cy="458689"/>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5" name="Line 23"/>
          <p:cNvSpPr>
            <a:spLocks noChangeShapeType="1"/>
          </p:cNvSpPr>
          <p:nvPr/>
        </p:nvSpPr>
        <p:spPr bwMode="auto">
          <a:xfrm>
            <a:off x="3584365" y="1905000"/>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6" name="Line 24"/>
          <p:cNvSpPr>
            <a:spLocks noChangeShapeType="1"/>
          </p:cNvSpPr>
          <p:nvPr/>
        </p:nvSpPr>
        <p:spPr bwMode="auto">
          <a:xfrm flipH="1">
            <a:off x="6938228" y="2116214"/>
            <a:ext cx="612014" cy="530567"/>
          </a:xfrm>
          <a:prstGeom prst="line">
            <a:avLst/>
          </a:prstGeom>
          <a:noFill/>
          <a:ln w="28575" cmpd="sng">
            <a:solidFill>
              <a:schemeClr val="accent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7" name="Line 25"/>
          <p:cNvSpPr>
            <a:spLocks noChangeShapeType="1"/>
          </p:cNvSpPr>
          <p:nvPr/>
        </p:nvSpPr>
        <p:spPr bwMode="auto">
          <a:xfrm flipH="1">
            <a:off x="8077200" y="2971800"/>
            <a:ext cx="533400" cy="3048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8" name="Rectangle 26"/>
          <p:cNvSpPr>
            <a:spLocks noChangeArrowheads="1"/>
          </p:cNvSpPr>
          <p:nvPr/>
        </p:nvSpPr>
        <p:spPr bwMode="auto">
          <a:xfrm>
            <a:off x="4761484" y="3810000"/>
            <a:ext cx="208563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b="1" dirty="0">
                <a:solidFill>
                  <a:srgbClr val="000000"/>
                </a:solidFill>
                <a:latin typeface="Calibri" charset="0"/>
                <a:ea typeface="Calibri" charset="0"/>
                <a:cs typeface="Calibri" charset="0"/>
              </a:rPr>
              <a:t>Det </a:t>
            </a:r>
            <a:r>
              <a:rPr lang="da-DK" b="1" dirty="0" err="1">
                <a:solidFill>
                  <a:srgbClr val="000000"/>
                </a:solidFill>
                <a:latin typeface="Calibri" charset="0"/>
                <a:ea typeface="Calibri" charset="0"/>
                <a:cs typeface="Calibri" charset="0"/>
              </a:rPr>
              <a:t>limbiske</a:t>
            </a:r>
            <a:r>
              <a:rPr lang="da-DK" b="1" dirty="0">
                <a:solidFill>
                  <a:srgbClr val="000000"/>
                </a:solidFill>
                <a:latin typeface="Calibri" charset="0"/>
                <a:ea typeface="Calibri" charset="0"/>
                <a:cs typeface="Calibri" charset="0"/>
              </a:rPr>
              <a:t> system</a:t>
            </a:r>
          </a:p>
        </p:txBody>
      </p:sp>
      <p:sp>
        <p:nvSpPr>
          <p:cNvPr id="351259" name="Line 27"/>
          <p:cNvSpPr>
            <a:spLocks noChangeShapeType="1"/>
          </p:cNvSpPr>
          <p:nvPr/>
        </p:nvSpPr>
        <p:spPr bwMode="auto">
          <a:xfrm>
            <a:off x="4422830" y="3647420"/>
            <a:ext cx="377770" cy="238780"/>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0" name="Line 28"/>
          <p:cNvSpPr>
            <a:spLocks noChangeShapeType="1"/>
          </p:cNvSpPr>
          <p:nvPr/>
        </p:nvSpPr>
        <p:spPr bwMode="auto">
          <a:xfrm>
            <a:off x="4953000" y="3200400"/>
            <a:ext cx="381000" cy="6096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1" name="Line 29"/>
          <p:cNvSpPr>
            <a:spLocks noChangeShapeType="1"/>
          </p:cNvSpPr>
          <p:nvPr/>
        </p:nvSpPr>
        <p:spPr bwMode="auto">
          <a:xfrm flipH="1">
            <a:off x="6096000" y="3155282"/>
            <a:ext cx="523242" cy="730919"/>
          </a:xfrm>
          <a:prstGeom prst="line">
            <a:avLst/>
          </a:prstGeom>
          <a:noFill/>
          <a:ln w="28575" cmpd="sng">
            <a:solidFill>
              <a:schemeClr val="accent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2" name="Line 30"/>
          <p:cNvSpPr>
            <a:spLocks noChangeShapeType="1"/>
          </p:cNvSpPr>
          <p:nvPr/>
        </p:nvSpPr>
        <p:spPr bwMode="auto">
          <a:xfrm flipH="1">
            <a:off x="6477000" y="3657600"/>
            <a:ext cx="685800" cy="2286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3" name="Rectangle 31"/>
          <p:cNvSpPr>
            <a:spLocks noChangeArrowheads="1"/>
          </p:cNvSpPr>
          <p:nvPr/>
        </p:nvSpPr>
        <p:spPr bwMode="auto">
          <a:xfrm>
            <a:off x="2743201" y="4876800"/>
            <a:ext cx="90281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Mavesyre</a:t>
            </a:r>
          </a:p>
          <a:p>
            <a:pPr defTabSz="457200"/>
            <a:r>
              <a:rPr lang="da-DK" sz="1400">
                <a:solidFill>
                  <a:srgbClr val="000000"/>
                </a:solidFill>
                <a:latin typeface="Calibri" charset="0"/>
                <a:ea typeface="Calibri" charset="0"/>
                <a:cs typeface="Calibri" charset="0"/>
              </a:rPr>
              <a:t>Spyt</a:t>
            </a:r>
          </a:p>
        </p:txBody>
      </p:sp>
      <p:sp>
        <p:nvSpPr>
          <p:cNvPr id="351264" name="Rectangle 32"/>
          <p:cNvSpPr>
            <a:spLocks noChangeArrowheads="1"/>
          </p:cNvSpPr>
          <p:nvPr/>
        </p:nvSpPr>
        <p:spPr bwMode="auto">
          <a:xfrm>
            <a:off x="4191001" y="5257801"/>
            <a:ext cx="99257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Ophidselse</a:t>
            </a:r>
          </a:p>
        </p:txBody>
      </p:sp>
      <p:sp>
        <p:nvSpPr>
          <p:cNvPr id="351265" name="Rectangle 33"/>
          <p:cNvSpPr>
            <a:spLocks noChangeArrowheads="1"/>
          </p:cNvSpPr>
          <p:nvPr/>
        </p:nvSpPr>
        <p:spPr bwMode="auto">
          <a:xfrm>
            <a:off x="7162800" y="5791200"/>
            <a:ext cx="1600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a:r>
              <a:rPr lang="da-DK" sz="1400">
                <a:solidFill>
                  <a:srgbClr val="000000"/>
                </a:solidFill>
                <a:latin typeface="Calibri" charset="0"/>
                <a:ea typeface="Calibri" charset="0"/>
                <a:cs typeface="Calibri" charset="0"/>
              </a:rPr>
              <a:t>Angst</a:t>
            </a:r>
          </a:p>
          <a:p>
            <a:pPr defTabSz="457200"/>
            <a:r>
              <a:rPr lang="da-DK" sz="1400">
                <a:solidFill>
                  <a:srgbClr val="000000"/>
                </a:solidFill>
                <a:latin typeface="Calibri" charset="0"/>
                <a:ea typeface="Calibri" charset="0"/>
                <a:cs typeface="Calibri" charset="0"/>
              </a:rPr>
              <a:t>Deprimeret</a:t>
            </a:r>
          </a:p>
        </p:txBody>
      </p:sp>
      <p:sp>
        <p:nvSpPr>
          <p:cNvPr id="351268" name="Rectangle 36"/>
          <p:cNvSpPr>
            <a:spLocks noChangeArrowheads="1"/>
          </p:cNvSpPr>
          <p:nvPr/>
        </p:nvSpPr>
        <p:spPr bwMode="auto">
          <a:xfrm>
            <a:off x="8686800" y="4724400"/>
            <a:ext cx="58182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Rolig </a:t>
            </a:r>
          </a:p>
          <a:p>
            <a:pPr defTabSz="457200"/>
            <a:r>
              <a:rPr lang="da-DK" sz="1400">
                <a:solidFill>
                  <a:srgbClr val="000000"/>
                </a:solidFill>
                <a:latin typeface="Calibri" charset="0"/>
                <a:ea typeface="Calibri" charset="0"/>
                <a:cs typeface="Calibri" charset="0"/>
              </a:rPr>
              <a:t>Tryg</a:t>
            </a:r>
          </a:p>
        </p:txBody>
      </p:sp>
      <p:sp>
        <p:nvSpPr>
          <p:cNvPr id="351272" name="Line 40"/>
          <p:cNvSpPr>
            <a:spLocks noChangeShapeType="1"/>
          </p:cNvSpPr>
          <p:nvPr/>
        </p:nvSpPr>
        <p:spPr bwMode="auto">
          <a:xfrm flipH="1">
            <a:off x="3429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3" name="Line 41"/>
          <p:cNvSpPr>
            <a:spLocks noChangeShapeType="1"/>
          </p:cNvSpPr>
          <p:nvPr/>
        </p:nvSpPr>
        <p:spPr bwMode="auto">
          <a:xfrm flipH="1">
            <a:off x="4800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4" name="Line 42"/>
          <p:cNvSpPr>
            <a:spLocks noChangeShapeType="1"/>
          </p:cNvSpPr>
          <p:nvPr/>
        </p:nvSpPr>
        <p:spPr bwMode="auto">
          <a:xfrm>
            <a:off x="6096000" y="4114800"/>
            <a:ext cx="1219200" cy="1600200"/>
          </a:xfrm>
          <a:prstGeom prst="line">
            <a:avLst/>
          </a:prstGeom>
          <a:noFill/>
          <a:ln w="28575" cmpd="sng">
            <a:solidFill>
              <a:schemeClr val="accent6"/>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5" name="Line 43"/>
          <p:cNvSpPr>
            <a:spLocks noChangeShapeType="1"/>
          </p:cNvSpPr>
          <p:nvPr/>
        </p:nvSpPr>
        <p:spPr bwMode="auto">
          <a:xfrm>
            <a:off x="6400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6" name="Rectangle 44"/>
          <p:cNvSpPr>
            <a:spLocks noChangeArrowheads="1"/>
          </p:cNvSpPr>
          <p:nvPr/>
        </p:nvSpPr>
        <p:spPr bwMode="auto">
          <a:xfrm>
            <a:off x="3505201" y="2800671"/>
            <a:ext cx="67576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Målti</a:t>
            </a:r>
            <a:r>
              <a:rPr lang="da-DK" sz="1400" b="1">
                <a:solidFill>
                  <a:srgbClr val="000000"/>
                </a:solidFill>
                <a:latin typeface="Calibri" charset="0"/>
                <a:ea typeface="Calibri" charset="0"/>
                <a:cs typeface="Calibri" charset="0"/>
              </a:rPr>
              <a:t>d</a:t>
            </a:r>
          </a:p>
        </p:txBody>
      </p:sp>
      <p:sp>
        <p:nvSpPr>
          <p:cNvPr id="351277" name="Rectangle 45"/>
          <p:cNvSpPr>
            <a:spLocks noChangeArrowheads="1"/>
          </p:cNvSpPr>
          <p:nvPr/>
        </p:nvSpPr>
        <p:spPr bwMode="auto">
          <a:xfrm>
            <a:off x="2133600" y="6172201"/>
            <a:ext cx="177324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000" dirty="0">
                <a:solidFill>
                  <a:srgbClr val="000000"/>
                </a:solidFill>
                <a:latin typeface="Calibri" charset="0"/>
                <a:ea typeface="Calibri" charset="0"/>
                <a:cs typeface="Calibri" charset="0"/>
              </a:rPr>
              <a:t>Fra P. Gilbert 2008/ L.H. Isager</a:t>
            </a:r>
          </a:p>
        </p:txBody>
      </p:sp>
      <p:pic>
        <p:nvPicPr>
          <p:cNvPr id="2" name="Billede 1"/>
          <p:cNvPicPr>
            <a:picLocks noChangeAspect="1"/>
          </p:cNvPicPr>
          <p:nvPr/>
        </p:nvPicPr>
        <p:blipFill>
          <a:blip r:embed="rId7"/>
          <a:stretch>
            <a:fillRect/>
          </a:stretch>
        </p:blipFill>
        <p:spPr>
          <a:xfrm>
            <a:off x="4672468" y="744614"/>
            <a:ext cx="1158955" cy="703186"/>
          </a:xfrm>
          <a:prstGeom prst="rect">
            <a:avLst/>
          </a:prstGeom>
        </p:spPr>
      </p:pic>
      <p:pic>
        <p:nvPicPr>
          <p:cNvPr id="39" name="Billede 38"/>
          <p:cNvPicPr>
            <a:picLocks noChangeAspect="1"/>
          </p:cNvPicPr>
          <p:nvPr/>
        </p:nvPicPr>
        <p:blipFill>
          <a:blip r:embed="rId7"/>
          <a:stretch>
            <a:fillRect/>
          </a:stretch>
        </p:blipFill>
        <p:spPr>
          <a:xfrm>
            <a:off x="5103539" y="2247046"/>
            <a:ext cx="912456" cy="553625"/>
          </a:xfrm>
          <a:prstGeom prst="rect">
            <a:avLst/>
          </a:prstGeom>
        </p:spPr>
      </p:pic>
      <p:cxnSp>
        <p:nvCxnSpPr>
          <p:cNvPr id="4" name="Lige pilforbindelse 3"/>
          <p:cNvCxnSpPr/>
          <p:nvPr/>
        </p:nvCxnSpPr>
        <p:spPr>
          <a:xfrm>
            <a:off x="5334001" y="1447800"/>
            <a:ext cx="125095" cy="57646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3" name="Lige pilforbindelse 42"/>
          <p:cNvCxnSpPr>
            <a:endCxn id="351258" idx="0"/>
          </p:cNvCxnSpPr>
          <p:nvPr/>
        </p:nvCxnSpPr>
        <p:spPr>
          <a:xfrm>
            <a:off x="5595980" y="2866194"/>
            <a:ext cx="208322" cy="943807"/>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6" name="Lige pilforbindelse 45"/>
          <p:cNvCxnSpPr/>
          <p:nvPr/>
        </p:nvCxnSpPr>
        <p:spPr>
          <a:xfrm>
            <a:off x="5602208" y="4284587"/>
            <a:ext cx="6227" cy="943807"/>
          </a:xfrm>
          <a:prstGeom prst="straightConnector1">
            <a:avLst/>
          </a:prstGeom>
          <a:ln>
            <a:solidFill>
              <a:srgbClr val="00B05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5334001" y="5257801"/>
            <a:ext cx="59958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Trang</a:t>
            </a:r>
          </a:p>
        </p:txBody>
      </p:sp>
      <p:sp>
        <p:nvSpPr>
          <p:cNvPr id="9" name="Tekstfelt 8"/>
          <p:cNvSpPr txBox="1"/>
          <p:nvPr/>
        </p:nvSpPr>
        <p:spPr>
          <a:xfrm>
            <a:off x="5941764" y="923764"/>
            <a:ext cx="95050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Rusmiddel</a:t>
            </a:r>
          </a:p>
        </p:txBody>
      </p:sp>
      <p:sp>
        <p:nvSpPr>
          <p:cNvPr id="53" name="Tekstfelt 52"/>
          <p:cNvSpPr txBox="1"/>
          <p:nvPr/>
        </p:nvSpPr>
        <p:spPr>
          <a:xfrm>
            <a:off x="5145500" y="1905001"/>
            <a:ext cx="95050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Rusmiddel</a:t>
            </a:r>
          </a:p>
        </p:txBody>
      </p:sp>
      <p:pic>
        <p:nvPicPr>
          <p:cNvPr id="3" name="Billede 2">
            <a:extLst>
              <a:ext uri="{FF2B5EF4-FFF2-40B4-BE49-F238E27FC236}">
                <a16:creationId xmlns:a16="http://schemas.microsoft.com/office/drawing/2014/main" id="{8AA4856A-5054-2C40-8562-5EFD3CFB2DEF}"/>
              </a:ext>
            </a:extLst>
          </p:cNvPr>
          <p:cNvPicPr>
            <a:picLocks noChangeAspect="1"/>
          </p:cNvPicPr>
          <p:nvPr/>
        </p:nvPicPr>
        <p:blipFill>
          <a:blip r:embed="rId8"/>
          <a:stretch>
            <a:fillRect/>
          </a:stretch>
        </p:blipFill>
        <p:spPr>
          <a:xfrm>
            <a:off x="8712525" y="2124965"/>
            <a:ext cx="1477130" cy="999235"/>
          </a:xfrm>
          <a:prstGeom prst="rect">
            <a:avLst/>
          </a:prstGeom>
        </p:spPr>
      </p:pic>
      <p:pic>
        <p:nvPicPr>
          <p:cNvPr id="5" name="Billede 4">
            <a:extLst>
              <a:ext uri="{FF2B5EF4-FFF2-40B4-BE49-F238E27FC236}">
                <a16:creationId xmlns:a16="http://schemas.microsoft.com/office/drawing/2014/main" id="{5F80A409-47DC-F541-8183-03CB0E6DF8A3}"/>
              </a:ext>
            </a:extLst>
          </p:cNvPr>
          <p:cNvPicPr>
            <a:picLocks noChangeAspect="1"/>
          </p:cNvPicPr>
          <p:nvPr/>
        </p:nvPicPr>
        <p:blipFill>
          <a:blip r:embed="rId8"/>
          <a:stretch>
            <a:fillRect/>
          </a:stretch>
        </p:blipFill>
        <p:spPr>
          <a:xfrm>
            <a:off x="7173299" y="3221112"/>
            <a:ext cx="834622" cy="564597"/>
          </a:xfrm>
          <a:prstGeom prst="rect">
            <a:avLst/>
          </a:prstGeom>
        </p:spPr>
      </p:pic>
    </p:spTree>
    <p:extLst>
      <p:ext uri="{BB962C8B-B14F-4D97-AF65-F5344CB8AC3E}">
        <p14:creationId xmlns:p14="http://schemas.microsoft.com/office/powerpoint/2010/main" val="329910750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dirty="0">
                <a:solidFill>
                  <a:srgbClr val="FFFFFF"/>
                </a:solidFill>
                <a:latin typeface="Calibri"/>
              </a:rPr>
              <a:t>Lena Højgård Isager </a:t>
            </a:r>
            <a:r>
              <a:rPr lang="da-DK" dirty="0" err="1">
                <a:solidFill>
                  <a:srgbClr val="FFFFFF"/>
                </a:solidFill>
                <a:latin typeface="Calibri"/>
              </a:rPr>
              <a:t>www.pkf.name</a:t>
            </a:r>
            <a:endParaRPr lang="da-DK" dirty="0">
              <a:solidFill>
                <a:srgbClr val="FFFFFF"/>
              </a:solidFill>
              <a:latin typeface="Calibri"/>
            </a:endParaRPr>
          </a:p>
        </p:txBody>
      </p:sp>
      <p:sp>
        <p:nvSpPr>
          <p:cNvPr id="10" name="Titel 1"/>
          <p:cNvSpPr>
            <a:spLocks noGrp="1"/>
          </p:cNvSpPr>
          <p:nvPr>
            <p:ph type="title"/>
          </p:nvPr>
        </p:nvSpPr>
        <p:spPr>
          <a:xfrm>
            <a:off x="1981200" y="334111"/>
            <a:ext cx="8229600" cy="1143000"/>
          </a:xfrm>
        </p:spPr>
        <p:txBody>
          <a:bodyPr>
            <a:normAutofit/>
          </a:bodyPr>
          <a:lstStyle/>
          <a:p>
            <a:r>
              <a:rPr lang="da-DK">
                <a:solidFill>
                  <a:srgbClr val="F8E950"/>
                </a:solidFill>
              </a:rPr>
              <a:t>Den indre stemmes tonefald</a:t>
            </a:r>
          </a:p>
        </p:txBody>
      </p:sp>
      <p:pic>
        <p:nvPicPr>
          <p:cNvPr id="11"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981200" y="1653750"/>
            <a:ext cx="8229600" cy="4525963"/>
          </a:xfrm>
        </p:spPr>
      </p:pic>
    </p:spTree>
    <p:extLst>
      <p:ext uri="{BB962C8B-B14F-4D97-AF65-F5344CB8AC3E}">
        <p14:creationId xmlns:p14="http://schemas.microsoft.com/office/powerpoint/2010/main" val="2388289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Opmærksomhedsøvelser</a:t>
            </a:r>
          </a:p>
        </p:txBody>
      </p:sp>
      <p:sp>
        <p:nvSpPr>
          <p:cNvPr id="3" name="Pladsholder til indhold 2"/>
          <p:cNvSpPr>
            <a:spLocks noGrp="1"/>
          </p:cNvSpPr>
          <p:nvPr>
            <p:ph idx="1"/>
          </p:nvPr>
        </p:nvSpPr>
        <p:spPr/>
        <p:txBody>
          <a:bodyPr>
            <a:normAutofit fontScale="85000" lnSpcReduction="20000"/>
          </a:bodyPr>
          <a:lstStyle/>
          <a:p>
            <a:r>
              <a:rPr lang="da-DK">
                <a:solidFill>
                  <a:srgbClr val="FFFFFF"/>
                </a:solidFill>
              </a:rPr>
              <a:t>Skift af fokus for opmærksomheden:</a:t>
            </a:r>
          </a:p>
          <a:p>
            <a:pPr lvl="2"/>
            <a:r>
              <a:rPr lang="da-DK">
                <a:solidFill>
                  <a:srgbClr val="FFFFFF"/>
                </a:solidFill>
              </a:rPr>
              <a:t>venstre fod – højre fod – hænder – læber</a:t>
            </a:r>
          </a:p>
          <a:p>
            <a:pPr lvl="2"/>
            <a:r>
              <a:rPr lang="da-DK">
                <a:solidFill>
                  <a:srgbClr val="FFFFFF"/>
                </a:solidFill>
              </a:rPr>
              <a:t>Historie: Juleshopping i 10 butikker</a:t>
            </a:r>
          </a:p>
          <a:p>
            <a:pPr lvl="2"/>
            <a:r>
              <a:rPr lang="da-DK">
                <a:solidFill>
                  <a:srgbClr val="FFFFFF"/>
                </a:solidFill>
              </a:rPr>
              <a:t>Evnen til at flytte opmærksomheden</a:t>
            </a:r>
          </a:p>
          <a:p>
            <a:pPr lvl="2"/>
            <a:r>
              <a:rPr lang="da-DK">
                <a:solidFill>
                  <a:srgbClr val="FFFFFF"/>
                </a:solidFill>
              </a:rPr>
              <a:t>Zoom og baggrund</a:t>
            </a:r>
          </a:p>
          <a:p>
            <a:pPr marL="914400" lvl="2" indent="0">
              <a:buNone/>
            </a:pPr>
            <a:endParaRPr lang="da-DK">
              <a:solidFill>
                <a:srgbClr val="FFFFFF"/>
              </a:solidFill>
            </a:endParaRPr>
          </a:p>
          <a:p>
            <a:pPr marL="571500" indent="-457200"/>
            <a:r>
              <a:rPr lang="da-DK">
                <a:solidFill>
                  <a:srgbClr val="FFFFFF"/>
                </a:solidFill>
              </a:rPr>
              <a:t>Indre fokus</a:t>
            </a:r>
          </a:p>
          <a:p>
            <a:pPr marL="1371600" lvl="2" indent="-457200"/>
            <a:r>
              <a:rPr lang="da-DK">
                <a:solidFill>
                  <a:srgbClr val="FFFFFF"/>
                </a:solidFill>
              </a:rPr>
              <a:t>Sjov situation</a:t>
            </a:r>
          </a:p>
          <a:p>
            <a:pPr marL="1371600" lvl="2" indent="-457200"/>
            <a:r>
              <a:rPr lang="da-DK">
                <a:solidFill>
                  <a:srgbClr val="FFFFFF"/>
                </a:solidFill>
              </a:rPr>
              <a:t>Skænderi</a:t>
            </a:r>
          </a:p>
          <a:p>
            <a:pPr marL="1371600" lvl="2" indent="-457200"/>
            <a:r>
              <a:rPr lang="da-DK">
                <a:solidFill>
                  <a:srgbClr val="FFFFFF"/>
                </a:solidFill>
              </a:rPr>
              <a:t>Minder sætter gang i følelserne</a:t>
            </a:r>
          </a:p>
          <a:p>
            <a:pPr marL="1371600" lvl="2" indent="-457200"/>
            <a:r>
              <a:rPr lang="da-DK">
                <a:solidFill>
                  <a:srgbClr val="FFFFFF"/>
                </a:solidFill>
              </a:rPr>
              <a:t>Trusselssystemet trækker truende minder frem</a:t>
            </a:r>
          </a:p>
          <a:p>
            <a:pPr marL="1371600" lvl="2" indent="-457200"/>
            <a:r>
              <a:rPr lang="da-DK">
                <a:solidFill>
                  <a:srgbClr val="FFFFFF"/>
                </a:solidFill>
              </a:rPr>
              <a:t>Skift opmærksomheden – hvordan er det muligt for dig?</a:t>
            </a:r>
          </a:p>
          <a:p>
            <a:pPr marL="457200" lvl="1" indent="0">
              <a:buNone/>
            </a:pPr>
            <a:r>
              <a:rPr lang="da-DK">
                <a:solidFill>
                  <a:srgbClr val="FFFFFF"/>
                </a:solidFill>
              </a:rPr>
              <a:t>	</a:t>
            </a: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794925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1" y="274638"/>
            <a:ext cx="7222565" cy="1143000"/>
          </a:xfrm>
        </p:spPr>
        <p:txBody>
          <a:bodyPr>
            <a:normAutofit/>
          </a:bodyPr>
          <a:lstStyle/>
          <a:p>
            <a:r>
              <a:rPr lang="da-DK" sz="3600">
                <a:solidFill>
                  <a:srgbClr val="F8E950"/>
                </a:solidFill>
              </a:rPr>
              <a:t>Opmærksomhedsøvelser fortsat</a:t>
            </a:r>
          </a:p>
        </p:txBody>
      </p:sp>
      <p:sp>
        <p:nvSpPr>
          <p:cNvPr id="3" name="Pladsholder til indhold 2"/>
          <p:cNvSpPr>
            <a:spLocks noGrp="1"/>
          </p:cNvSpPr>
          <p:nvPr>
            <p:ph idx="1"/>
          </p:nvPr>
        </p:nvSpPr>
        <p:spPr/>
        <p:txBody>
          <a:bodyPr/>
          <a:lstStyle/>
          <a:p>
            <a:r>
              <a:rPr lang="da-DK">
                <a:solidFill>
                  <a:srgbClr val="FFFFFF"/>
                </a:solidFill>
              </a:rPr>
              <a:t>Fokus på åndedrættet</a:t>
            </a:r>
          </a:p>
          <a:p>
            <a:pPr lvl="2"/>
            <a:r>
              <a:rPr lang="da-DK" sz="2000">
                <a:solidFill>
                  <a:srgbClr val="FFFFFF"/>
                </a:solidFill>
              </a:rPr>
              <a:t>Opmærksomheden vandrer – sindets natur</a:t>
            </a:r>
          </a:p>
          <a:p>
            <a:pPr lvl="2"/>
            <a:r>
              <a:rPr lang="da-DK" sz="2000">
                <a:solidFill>
                  <a:srgbClr val="FFFFFF"/>
                </a:solidFill>
              </a:rPr>
              <a:t>Man kan ikke stoppe tankevirksomheden</a:t>
            </a:r>
          </a:p>
          <a:p>
            <a:pPr lvl="2"/>
            <a:r>
              <a:rPr lang="da-DK" sz="2000">
                <a:solidFill>
                  <a:srgbClr val="FFFFFF"/>
                </a:solidFill>
              </a:rPr>
              <a:t>Sindet eksisterer kun nu og her</a:t>
            </a:r>
          </a:p>
          <a:p>
            <a:pPr lvl="2"/>
            <a:r>
              <a:rPr lang="da-DK" sz="2000">
                <a:solidFill>
                  <a:srgbClr val="FFFFFF"/>
                </a:solidFill>
              </a:rPr>
              <a:t>Læg mærke til hvad der sker, når man bringer opmærksomheden tilbage</a:t>
            </a:r>
          </a:p>
          <a:p>
            <a:pPr lvl="2"/>
            <a:r>
              <a:rPr lang="da-DK" sz="2000">
                <a:solidFill>
                  <a:srgbClr val="FFFFFF"/>
                </a:solidFill>
              </a:rPr>
              <a:t>Kvalitetsforskel mellem bevidst nærvær og dagdrømmeri – ”springende opmærksomhed”</a:t>
            </a:r>
          </a:p>
          <a:p>
            <a:pPr lvl="2"/>
            <a:endParaRPr lang="da-DK" sz="200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4282299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Sindet er som en have</a:t>
            </a:r>
          </a:p>
        </p:txBody>
      </p:sp>
      <p:sp>
        <p:nvSpPr>
          <p:cNvPr id="3" name="Pladsholder til indhold 2"/>
          <p:cNvSpPr>
            <a:spLocks noGrp="1"/>
          </p:cNvSpPr>
          <p:nvPr>
            <p:ph idx="1"/>
          </p:nvPr>
        </p:nvSpPr>
        <p:spPr/>
        <p:txBody>
          <a:bodyPr>
            <a:normAutofit/>
          </a:bodyPr>
          <a:lstStyle/>
          <a:p>
            <a:pPr marL="0" indent="0">
              <a:buNone/>
            </a:pPr>
            <a:r>
              <a:rPr lang="da-DK" sz="2000" dirty="0">
                <a:solidFill>
                  <a:srgbClr val="FFFFFF"/>
                </a:solidFill>
              </a:rPr>
              <a:t>Alting vil gro overalt</a:t>
            </a:r>
          </a:p>
          <a:p>
            <a:pPr marL="0" indent="0">
              <a:buNone/>
            </a:pPr>
            <a:endParaRPr lang="da-DK" sz="2000" dirty="0">
              <a:solidFill>
                <a:srgbClr val="FFFFFF"/>
              </a:solidFill>
            </a:endParaRPr>
          </a:p>
          <a:p>
            <a:pPr marL="0" indent="0">
              <a:buNone/>
            </a:pPr>
            <a:r>
              <a:rPr lang="da-DK" sz="2000" dirty="0">
                <a:solidFill>
                  <a:srgbClr val="FFFFFF"/>
                </a:solidFill>
              </a:rPr>
              <a:t>Måske vil du ikke have en vild have</a:t>
            </a:r>
          </a:p>
          <a:p>
            <a:pPr marL="0" indent="0">
              <a:buNone/>
            </a:pPr>
            <a:endParaRPr lang="da-DK" sz="2000" dirty="0">
              <a:solidFill>
                <a:srgbClr val="FFFFFF"/>
              </a:solidFill>
            </a:endParaRPr>
          </a:p>
          <a:p>
            <a:pPr marL="0" indent="0">
              <a:buNone/>
            </a:pPr>
            <a:r>
              <a:rPr lang="da-DK" sz="2000" dirty="0">
                <a:solidFill>
                  <a:srgbClr val="FFFFFF"/>
                </a:solidFill>
              </a:rPr>
              <a:t>Du kan kultivere den, som du vil</a:t>
            </a:r>
          </a:p>
          <a:p>
            <a:pPr marL="0" indent="0">
              <a:buNone/>
            </a:pPr>
            <a:endParaRPr lang="da-DK" sz="2000" dirty="0">
              <a:solidFill>
                <a:srgbClr val="FFFFFF"/>
              </a:solidFill>
            </a:endParaRPr>
          </a:p>
          <a:p>
            <a:pPr marL="0" indent="0">
              <a:buNone/>
            </a:pPr>
            <a:r>
              <a:rPr lang="da-DK" sz="2000" dirty="0">
                <a:solidFill>
                  <a:srgbClr val="FFFFFF"/>
                </a:solidFill>
              </a:rPr>
              <a:t>Dyrke det du ønsker skal fylde og arbejde med det, du ønsker skal fylde mindre</a:t>
            </a:r>
          </a:p>
          <a:p>
            <a:pPr marL="0" indent="0">
              <a:buNone/>
            </a:pPr>
            <a:endParaRPr lang="da-DK" sz="2000" dirty="0">
              <a:solidFill>
                <a:srgbClr val="FFFFFF"/>
              </a:solidFill>
            </a:endParaRPr>
          </a:p>
          <a:p>
            <a:pPr marL="0" indent="0">
              <a:buNone/>
            </a:pPr>
            <a:endParaRPr lang="da-DK" sz="2000" dirty="0">
              <a:solidFill>
                <a:srgbClr val="FFFFFF"/>
              </a:solidFill>
            </a:endParaRPr>
          </a:p>
          <a:p>
            <a:pPr marL="0" indent="0">
              <a:buNone/>
            </a:pPr>
            <a:endParaRPr lang="da-DK" sz="2000" dirty="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376" y="4525963"/>
            <a:ext cx="2133600" cy="1600200"/>
          </a:xfrm>
          <a:prstGeom prst="rect">
            <a:avLst/>
          </a:prstGeom>
        </p:spPr>
      </p:pic>
      <p:pic>
        <p:nvPicPr>
          <p:cNvPr id="9" name="Billede 8"/>
          <p:cNvPicPr>
            <a:picLocks noChangeAspect="1"/>
          </p:cNvPicPr>
          <p:nvPr/>
        </p:nvPicPr>
        <p:blipFill>
          <a:blip r:embed="rId3"/>
          <a:stretch>
            <a:fillRect/>
          </a:stretch>
        </p:blipFill>
        <p:spPr>
          <a:xfrm>
            <a:off x="2828693" y="4525964"/>
            <a:ext cx="2241396" cy="1600199"/>
          </a:xfrm>
          <a:prstGeom prst="rect">
            <a:avLst/>
          </a:prstGeom>
        </p:spPr>
      </p:pic>
    </p:spTree>
    <p:extLst>
      <p:ext uri="{BB962C8B-B14F-4D97-AF65-F5344CB8AC3E}">
        <p14:creationId xmlns:p14="http://schemas.microsoft.com/office/powerpoint/2010/main" val="345137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1866563" y="1091268"/>
            <a:ext cx="8801437" cy="5632311"/>
          </a:xfrm>
          <a:prstGeom prst="rect">
            <a:avLst/>
          </a:prstGeom>
          <a:noFill/>
        </p:spPr>
        <p:txBody>
          <a:bodyPr wrap="square" rtlCol="0">
            <a:spAutoFit/>
          </a:bodyPr>
          <a:lstStyle/>
          <a:p>
            <a:pPr defTabSz="457200"/>
            <a:r>
              <a:rPr lang="da-DK" sz="1200" dirty="0">
                <a:solidFill>
                  <a:srgbClr val="FFFFFF"/>
                </a:solidFill>
                <a:latin typeface="Calibri"/>
              </a:rPr>
              <a:t>Start med at sætte dig godt tilrette, så du sidder oprejst og afslappet, skuldrene løse og lidt </a:t>
            </a:r>
            <a:r>
              <a:rPr lang="da-DK" sz="1200" dirty="0">
                <a:solidFill>
                  <a:srgbClr val="FFFFFF"/>
                </a:solidFill>
              </a:rPr>
              <a:t>tilbage. Gerne med ryggen fri, så du kan mærke ryggens krumning og </a:t>
            </a:r>
            <a:r>
              <a:rPr lang="da-DK" sz="1200" dirty="0">
                <a:solidFill>
                  <a:srgbClr val="FFFFFF"/>
                </a:solidFill>
                <a:latin typeface="Calibri"/>
              </a:rPr>
              <a:t>med hovedet opret på kroppen, så du har fornemmelsen af at være rank og vågen.</a:t>
            </a:r>
          </a:p>
          <a:p>
            <a:pPr marL="285750" indent="-285750" defTabSz="457200">
              <a:buFont typeface="Arial"/>
              <a:buChar char="•"/>
            </a:pPr>
            <a:endParaRPr lang="da-DK" sz="1200" dirty="0">
              <a:solidFill>
                <a:srgbClr val="FFFFFF"/>
              </a:solidFill>
              <a:latin typeface="Calibri"/>
            </a:endParaRPr>
          </a:p>
          <a:p>
            <a:pPr defTabSz="457200"/>
            <a:r>
              <a:rPr lang="da-DK" sz="1200" dirty="0">
                <a:solidFill>
                  <a:srgbClr val="FFFFFF"/>
                </a:solidFill>
                <a:latin typeface="Calibri"/>
              </a:rPr>
              <a:t>Ret nu opmærksomheden mod dit åndedræt, og læg mærke til kroppens rytme og bevægelse, når du trækker vejret. Se om du kan få fornemmelsen af at mellemgulvet er med i åndedrættet. Prøv nu især at have fokus på udåndingen, og se om du kan få fornemmelsen af at sætte tempoet lidt ned og give lidt slip på udåndingen. Måske kan du prøve at lave et suk på udåndingen, og bare læg mærke til hvordan det er. Lad nu bare åndedrættet være.</a:t>
            </a:r>
          </a:p>
          <a:p>
            <a:pPr defTabSz="457200"/>
            <a:endParaRPr lang="da-DK" sz="1200" dirty="0">
              <a:solidFill>
                <a:srgbClr val="FFFFFF"/>
              </a:solidFill>
              <a:latin typeface="Calibri"/>
            </a:endParaRPr>
          </a:p>
          <a:p>
            <a:pPr defTabSz="457200"/>
            <a:r>
              <a:rPr lang="da-DK" sz="1200" dirty="0">
                <a:solidFill>
                  <a:srgbClr val="FFFFFF"/>
                </a:solidFill>
                <a:latin typeface="Calibri"/>
              </a:rPr>
              <a:t>Undervejs, når du opdager at din opmærksomhed vandrer, så prøv blot at lægge mærke til, hvad det er, der fanger din opmærksomhed. Det kan være lyde , tanker eller følelser, og sæt en label eller et navn på og prøv så, om du kan lade det være og med venlighed lede din opmærksomhed tilbage til åndedrættet og det du gerne vil have opmærksomhed på lige nu.</a:t>
            </a:r>
          </a:p>
          <a:p>
            <a:pPr marL="285750" indent="-285750" defTabSz="457200"/>
            <a:endParaRPr lang="da-DK" sz="1200" dirty="0">
              <a:solidFill>
                <a:srgbClr val="FFFFFF"/>
              </a:solidFill>
              <a:latin typeface="Calibri"/>
            </a:endParaRPr>
          </a:p>
          <a:p>
            <a:pPr defTabSz="457200"/>
            <a:r>
              <a:rPr lang="da-DK" sz="1200" dirty="0">
                <a:solidFill>
                  <a:srgbClr val="FFFFFF"/>
                </a:solidFill>
                <a:latin typeface="Calibri"/>
              </a:rPr>
              <a:t>Ret nu opmærksomheden mod dit ansigtsudtryk og se om du kan have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pPr defTabSz="457200"/>
            <a:endParaRPr lang="da-DK" sz="1200" dirty="0">
              <a:solidFill>
                <a:srgbClr val="FFFFFF"/>
              </a:solidFill>
              <a:latin typeface="Calibri"/>
            </a:endParaRPr>
          </a:p>
          <a:p>
            <a:pPr defTabSz="457200"/>
            <a:r>
              <a:rPr lang="da-DK" sz="1200" dirty="0">
                <a:solidFill>
                  <a:srgbClr val="FFFFFF"/>
                </a:solidFill>
                <a:latin typeface="Calibri"/>
              </a:rPr>
              <a:t>Giv  nu slip i personen igen og ret opmærksomheden mod kroppen. Læg mærke til hvordan der er i kroppen. Læg mærke til , om der er noget, der spænder eller gør ondt, så prøv at give det lidt venlig opmærksomhed, måske kan du forestille dig, at du sender noget lys eller varme til stedet, og se om du kan blødgøre lidt omkring det. Prøv så bare at lade det være.</a:t>
            </a:r>
          </a:p>
          <a:p>
            <a:pPr defTabSz="457200"/>
            <a:endParaRPr lang="da-DK" sz="1200" dirty="0">
              <a:solidFill>
                <a:srgbClr val="FFFFFF"/>
              </a:solidFill>
              <a:latin typeface="Calibri"/>
            </a:endParaRPr>
          </a:p>
          <a:p>
            <a:pPr defTabSz="457200"/>
            <a:r>
              <a:rPr lang="da-DK" sz="1200" dirty="0">
                <a:solidFill>
                  <a:srgbClr val="FFFFFF"/>
                </a:solidFill>
                <a:latin typeface="Calibri"/>
              </a:rPr>
              <a:t>Ret nu opmærksomheden mod underlaget, mod stolen og gulvet, og se om du kan få fornemmelsen af, at underlaget udgør en solid base for kroppen. Af at kroppen hviler trygt på underlaget.</a:t>
            </a:r>
          </a:p>
          <a:p>
            <a:pPr defTabSz="457200"/>
            <a:endParaRPr lang="da-DK" sz="1200" dirty="0">
              <a:solidFill>
                <a:srgbClr val="FFFFFF"/>
              </a:solidFill>
              <a:latin typeface="Calibri"/>
            </a:endParaRPr>
          </a:p>
          <a:p>
            <a:pPr defTabSz="457200"/>
            <a:r>
              <a:rPr lang="da-DK" sz="1200" dirty="0">
                <a:solidFill>
                  <a:srgbClr val="FFFFFF"/>
                </a:solidFill>
                <a:latin typeface="Calibri"/>
              </a:rPr>
              <a:t>Prøv </a:t>
            </a:r>
            <a:r>
              <a:rPr lang="da-DK" sz="1200" dirty="0">
                <a:solidFill>
                  <a:srgbClr val="FFFFFF"/>
                </a:solidFill>
              </a:rPr>
              <a:t>om du på </a:t>
            </a:r>
            <a:r>
              <a:rPr lang="da-DK" sz="1200" dirty="0">
                <a:solidFill>
                  <a:srgbClr val="FFFFFF"/>
                </a:solidFill>
                <a:latin typeface="Calibri"/>
              </a:rPr>
              <a:t>samme måde kan få fornemmelsen af, at kroppen udgør en solid base for sindet.</a:t>
            </a:r>
          </a:p>
          <a:p>
            <a:pPr defTabSz="457200"/>
            <a:r>
              <a:rPr lang="da-DK" sz="1200" dirty="0">
                <a:solidFill>
                  <a:srgbClr val="FFFFFF"/>
                </a:solidFill>
                <a:latin typeface="Calibri"/>
              </a:rPr>
              <a:t>Og prøv at få fornemmelsen af hele dig.</a:t>
            </a:r>
          </a:p>
          <a:p>
            <a:pPr defTabSz="457200"/>
            <a:endParaRPr lang="da-DK" sz="1200" dirty="0">
              <a:solidFill>
                <a:srgbClr val="FFFFFF"/>
              </a:solidFill>
              <a:latin typeface="Calibri"/>
            </a:endParaRPr>
          </a:p>
          <a:p>
            <a:pPr defTabSz="457200"/>
            <a:r>
              <a:rPr lang="da-DK" sz="1200" dirty="0">
                <a:solidFill>
                  <a:srgbClr val="FFFFFF"/>
                </a:solidFill>
                <a:latin typeface="Calibri"/>
              </a:rPr>
              <a:t>Ret nu opmærksomheden tilbage til åndedrættet, det lille smil, og gør dig klar til at komme ud igen.</a:t>
            </a:r>
          </a:p>
          <a:p>
            <a:pPr defTabSz="457200"/>
            <a:endParaRPr lang="da-DK" sz="1200" dirty="0">
              <a:solidFill>
                <a:srgbClr val="FFFFFF"/>
              </a:solidFill>
              <a:latin typeface="Calibri"/>
            </a:endParaRPr>
          </a:p>
          <a:p>
            <a:pPr defTabSz="457200"/>
            <a:r>
              <a:rPr lang="da-DK" sz="1200" dirty="0">
                <a:solidFill>
                  <a:srgbClr val="FFFFFF"/>
                </a:solidFill>
                <a:latin typeface="Calibri"/>
                <a:hlinkClick r:id="rId3"/>
              </a:rPr>
              <a:t>http://www.pkf.name/lena-hoejgaard-isager/downloads/</a:t>
            </a:r>
            <a:endParaRPr lang="da-DK" sz="1200" dirty="0">
              <a:solidFill>
                <a:srgbClr val="FFFFFF"/>
              </a:solidFill>
              <a:latin typeface="Calibri"/>
            </a:endParaRPr>
          </a:p>
          <a:p>
            <a:pPr defTabSz="457200"/>
            <a:endParaRPr lang="da-DK" sz="1200" dirty="0">
              <a:solidFill>
                <a:srgbClr val="FFFFFF"/>
              </a:solidFill>
              <a:latin typeface="Calibri"/>
            </a:endParaRPr>
          </a:p>
        </p:txBody>
      </p:sp>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86" y="206120"/>
            <a:ext cx="1141494" cy="941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felt 1"/>
          <p:cNvSpPr txBox="1"/>
          <p:nvPr/>
        </p:nvSpPr>
        <p:spPr>
          <a:xfrm>
            <a:off x="3573266" y="384537"/>
            <a:ext cx="6151812" cy="584775"/>
          </a:xfrm>
          <a:prstGeom prst="rect">
            <a:avLst/>
          </a:prstGeom>
          <a:noFill/>
        </p:spPr>
        <p:txBody>
          <a:bodyPr wrap="none" rtlCol="0">
            <a:spAutoFit/>
          </a:bodyPr>
          <a:lstStyle/>
          <a:p>
            <a:pPr defTabSz="457200"/>
            <a:r>
              <a:rPr lang="da-DK" sz="3200">
                <a:solidFill>
                  <a:srgbClr val="FFFFFF"/>
                </a:solidFill>
                <a:latin typeface="Calibri"/>
              </a:rPr>
              <a:t>Guidning til beroligende åndedræt</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181129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DA8C75B-69A5-5248-A5CC-A64A6BBCAB64}"/>
              </a:ext>
            </a:extLst>
          </p:cNvPr>
          <p:cNvSpPr>
            <a:spLocks noGrp="1"/>
          </p:cNvSpPr>
          <p:nvPr>
            <p:ph idx="1"/>
          </p:nvPr>
        </p:nvSpPr>
        <p:spPr/>
        <p:txBody>
          <a:bodyPr>
            <a:normAutofit/>
          </a:bodyPr>
          <a:lstStyle/>
          <a:p>
            <a:pPr marL="0" indent="0" algn="ctr">
              <a:buNone/>
            </a:pPr>
            <a:r>
              <a:rPr lang="da-DK" sz="4400" dirty="0"/>
              <a:t>Vis Compassion for Voices</a:t>
            </a:r>
          </a:p>
          <a:p>
            <a:pPr marL="0" indent="0" algn="ctr">
              <a:buNone/>
            </a:pPr>
            <a:endParaRPr lang="da-DK" sz="4400" dirty="0"/>
          </a:p>
          <a:p>
            <a:pPr marL="0" indent="0" algn="ctr">
              <a:buNone/>
            </a:pPr>
            <a:r>
              <a:rPr lang="da-DK" sz="4400" dirty="0">
                <a:hlinkClick r:id="rId2"/>
              </a:rPr>
              <a:t>http://compassionforvoices.com/videos/compassion-for-voices-film</a:t>
            </a:r>
            <a:endParaRPr lang="da-DK" sz="4400" dirty="0"/>
          </a:p>
          <a:p>
            <a:pPr marL="0" indent="0" algn="ctr">
              <a:buNone/>
            </a:pPr>
            <a:endParaRPr lang="da-DK" sz="4400" dirty="0"/>
          </a:p>
        </p:txBody>
      </p:sp>
      <p:sp>
        <p:nvSpPr>
          <p:cNvPr id="4" name="Pladsholder til sidefod 3">
            <a:extLst>
              <a:ext uri="{FF2B5EF4-FFF2-40B4-BE49-F238E27FC236}">
                <a16:creationId xmlns:a16="http://schemas.microsoft.com/office/drawing/2014/main" id="{1516995C-608A-F441-8521-FCD71BE7504A}"/>
              </a:ext>
            </a:extLst>
          </p:cNvPr>
          <p:cNvSpPr>
            <a:spLocks noGrp="1"/>
          </p:cNvSpPr>
          <p:nvPr>
            <p:ph type="ftr" sz="quarter" idx="11"/>
          </p:nvPr>
        </p:nvSpPr>
        <p:spPr/>
        <p:txBody>
          <a:bodyPr/>
          <a:lstStyle/>
          <a:p>
            <a:r>
              <a:rPr lang="da-DK"/>
              <a:t>Lena Højgård Isager www.pkf.name</a:t>
            </a:r>
          </a:p>
        </p:txBody>
      </p:sp>
    </p:spTree>
    <p:extLst>
      <p:ext uri="{BB962C8B-B14F-4D97-AF65-F5344CB8AC3E}">
        <p14:creationId xmlns:p14="http://schemas.microsoft.com/office/powerpoint/2010/main" val="171205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Drøftelse af øvelsen i par</a:t>
            </a:r>
          </a:p>
        </p:txBody>
      </p:sp>
      <p:sp>
        <p:nvSpPr>
          <p:cNvPr id="6" name="Pladsholder til indhold 5"/>
          <p:cNvSpPr>
            <a:spLocks noGrp="1"/>
          </p:cNvSpPr>
          <p:nvPr>
            <p:ph idx="1"/>
          </p:nvPr>
        </p:nvSpPr>
        <p:spPr/>
        <p:txBody>
          <a:bodyPr>
            <a:normAutofit/>
          </a:bodyPr>
          <a:lstStyle/>
          <a:p>
            <a:pPr>
              <a:buFont typeface="Wingdings" charset="2"/>
              <a:buChar char="Ø"/>
            </a:pPr>
            <a:r>
              <a:rPr lang="da-DK" sz="2400" dirty="0"/>
              <a:t>Hvordan var det for jer at lave øvelsen</a:t>
            </a:r>
          </a:p>
          <a:p>
            <a:pPr>
              <a:buFont typeface="Wingdings" charset="2"/>
              <a:buChar char="Ø"/>
            </a:pPr>
            <a:endParaRPr lang="da-DK" sz="2400" dirty="0"/>
          </a:p>
          <a:p>
            <a:pPr>
              <a:buFont typeface="Wingdings" charset="2"/>
              <a:buChar char="Ø"/>
            </a:pPr>
            <a:r>
              <a:rPr lang="da-DK" sz="2400" dirty="0"/>
              <a:t>Undersøg hvordan I reagerede, når opmærksomheden blev fanget af andre ting</a:t>
            </a:r>
          </a:p>
          <a:p>
            <a:pPr>
              <a:buFont typeface="Wingdings" charset="2"/>
              <a:buChar char="Ø"/>
            </a:pPr>
            <a:endParaRPr lang="da-DK" sz="2400" dirty="0"/>
          </a:p>
          <a:p>
            <a:pPr>
              <a:buFont typeface="Wingdings" charset="2"/>
              <a:buChar char="Ø"/>
            </a:pPr>
            <a:r>
              <a:rPr lang="da-DK" sz="2400" dirty="0"/>
              <a:t>Drøft hvordan man kan øve sig i at lægge mærke til de ting, der dukker op i opmærksomheden, acceptere dem og prøve at lade dem være</a:t>
            </a:r>
          </a:p>
          <a:p>
            <a:pPr>
              <a:buFont typeface="Wingdings" charset="2"/>
              <a:buChar char="Ø"/>
            </a:pPr>
            <a:endParaRPr lang="da-DK" sz="2400" dirty="0"/>
          </a:p>
          <a:p>
            <a:pPr>
              <a:buFont typeface="Wingdings" charset="2"/>
              <a:buChar char="Ø"/>
            </a:pPr>
            <a:r>
              <a:rPr lang="da-DK" sz="2400" dirty="0"/>
              <a:t>Drøft vanskelighederne ved det</a:t>
            </a:r>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104998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959220" y="-163513"/>
            <a:ext cx="7772400" cy="1600201"/>
          </a:xfrm>
        </p:spPr>
        <p:txBody>
          <a:bodyPr vert="horz" lIns="91440" tIns="45720" rIns="100976" bIns="45720" rtlCol="0" anchor="ctr">
            <a:normAutofit/>
          </a:bodyPr>
          <a:lstStyle/>
          <a:p>
            <a:pPr marL="36513"/>
            <a:r>
              <a:rPr lang="da-DK" sz="3100">
                <a:solidFill>
                  <a:srgbClr val="F8E950"/>
                </a:solidFill>
                <a:ea typeface="ＭＳ Ｐゴシック" charset="0"/>
                <a:cs typeface="ＭＳ Ｐゴシック" charset="0"/>
              </a:rPr>
              <a:t>Typer af affektreguleringssystemer</a:t>
            </a:r>
          </a:p>
        </p:txBody>
      </p:sp>
      <p:grpSp>
        <p:nvGrpSpPr>
          <p:cNvPr id="28674" name="Group 2"/>
          <p:cNvGrpSpPr>
            <a:grpSpLocks/>
          </p:cNvGrpSpPr>
          <p:nvPr/>
        </p:nvGrpSpPr>
        <p:grpSpPr bwMode="auto">
          <a:xfrm>
            <a:off x="2667001"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pPr defTabSz="457200"/>
              <a:endParaRPr lang="da-DK">
                <a:solidFill>
                  <a:prstClr val="black"/>
                </a:solidFill>
                <a:latin typeface="Calibri"/>
              </a:endParaRPr>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38100" tIns="38100" rIns="115778" bIns="38100" anchor="ctr">
              <a:spAutoFit/>
            </a:bodyPr>
            <a:lstStyle/>
            <a:p>
              <a:pPr marL="17463" algn="ctr" defTabSz="457200"/>
              <a:r>
                <a:rPr lang="da-DK" sz="1400" b="1">
                  <a:solidFill>
                    <a:srgbClr val="C0EDFE"/>
                  </a:solidFill>
                  <a:latin typeface="Calibri"/>
                  <a:cs typeface="Comic Sans MS" charset="0"/>
                  <a:sym typeface="Comic Sans MS" charset="0"/>
                </a:rPr>
                <a:t>Tilskyndelses/resurse-</a:t>
              </a:r>
            </a:p>
            <a:p>
              <a:pPr marL="17463" algn="ctr" defTabSz="457200"/>
              <a:r>
                <a:rPr lang="da-DK" sz="1400" b="1">
                  <a:solidFill>
                    <a:srgbClr val="C0EDFE"/>
                  </a:solidFill>
                  <a:latin typeface="Calibri"/>
                  <a:cs typeface="Comic Sans MS" charset="0"/>
                  <a:sym typeface="Comic Sans MS" charset="0"/>
                </a:rPr>
                <a:t>fokuseret</a:t>
              </a:r>
            </a:p>
            <a:p>
              <a:pPr marL="17463" algn="ctr" defTabSz="457200"/>
              <a:endParaRPr lang="da-DK" sz="1400">
                <a:solidFill>
                  <a:srgbClr val="C0EDFE"/>
                </a:solidFill>
                <a:latin typeface="Calibri"/>
                <a:cs typeface="Comic Sans MS" charset="0"/>
                <a:sym typeface="Comic Sans MS" charset="0"/>
              </a:endParaRPr>
            </a:p>
            <a:p>
              <a:pPr marL="17463" algn="ctr" defTabSz="457200"/>
              <a:r>
                <a:rPr lang="da-DK" sz="1400">
                  <a:solidFill>
                    <a:srgbClr val="C0EDFE"/>
                  </a:solidFill>
                  <a:latin typeface="Calibri"/>
                  <a:cs typeface="Comic Sans MS" charset="0"/>
                  <a:sym typeface="Comic Sans MS" charset="0"/>
                </a:rPr>
                <a:t>At ønske, forfølge, </a:t>
              </a:r>
            </a:p>
            <a:p>
              <a:pPr marL="17463" algn="ctr" defTabSz="457200"/>
              <a:r>
                <a:rPr lang="da-DK" sz="1400">
                  <a:solidFill>
                    <a:srgbClr val="C0EDFE"/>
                  </a:solidFill>
                  <a:latin typeface="Calibri"/>
                  <a:cs typeface="Comic Sans MS" charset="0"/>
                  <a:sym typeface="Comic Sans MS" charset="0"/>
                </a:rPr>
                <a:t>opnå og konsumere noget</a:t>
              </a:r>
            </a:p>
            <a:p>
              <a:pPr marL="17463" algn="ctr" defTabSz="457200"/>
              <a:endParaRPr lang="da-DK" sz="1400">
                <a:solidFill>
                  <a:srgbClr val="C0EDFE"/>
                </a:solidFill>
                <a:latin typeface="Calibri"/>
                <a:cs typeface="Comic Sans MS" charset="0"/>
                <a:sym typeface="Comic Sans MS" charset="0"/>
              </a:endParaRPr>
            </a:p>
            <a:p>
              <a:pPr marL="17463" algn="ctr" defTabSz="457200"/>
              <a:r>
                <a:rPr lang="da-DK" sz="1400">
                  <a:solidFill>
                    <a:srgbClr val="C0EDFE"/>
                  </a:solidFill>
                  <a:latin typeface="Calibri"/>
                  <a:cs typeface="Comic Sans MS" charset="0"/>
                  <a:sym typeface="Comic Sans MS" charset="0"/>
                </a:rPr>
                <a:t>Aktiverer</a:t>
              </a:r>
            </a:p>
          </p:txBody>
        </p:sp>
      </p:grpSp>
      <p:grpSp>
        <p:nvGrpSpPr>
          <p:cNvPr id="28675" name="Group 5"/>
          <p:cNvGrpSpPr>
            <a:grpSpLocks/>
          </p:cNvGrpSpPr>
          <p:nvPr/>
        </p:nvGrpSpPr>
        <p:grpSpPr bwMode="auto">
          <a:xfrm>
            <a:off x="6286501"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pPr defTabSz="457200"/>
              <a:endParaRPr lang="da-DK">
                <a:solidFill>
                  <a:prstClr val="black"/>
                </a:solidFill>
                <a:latin typeface="Calibri"/>
              </a:endParaRPr>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400" b="1">
                  <a:solidFill>
                    <a:srgbClr val="C2E5A6"/>
                  </a:solidFill>
                  <a:latin typeface="Calibri"/>
                  <a:cs typeface="Comic Sans MS" charset="0"/>
                  <a:sym typeface="Comic Sans MS" charset="0"/>
                </a:rPr>
                <a:t>Uden-ønsker/tilknytnings-</a:t>
              </a:r>
            </a:p>
            <a:p>
              <a:pPr marL="17463" algn="ctr" defTabSz="457200"/>
              <a:r>
                <a:rPr lang="da-DK" sz="1400" b="1">
                  <a:solidFill>
                    <a:srgbClr val="C2E5A6"/>
                  </a:solidFill>
                  <a:latin typeface="Calibri"/>
                  <a:cs typeface="Comic Sans MS" charset="0"/>
                  <a:sym typeface="Comic Sans MS" charset="0"/>
                </a:rPr>
                <a:t>fokuseret</a:t>
              </a:r>
            </a:p>
            <a:p>
              <a:pPr marL="17463" algn="ctr" defTabSz="457200"/>
              <a:endParaRPr lang="da-DK" sz="1400">
                <a:solidFill>
                  <a:srgbClr val="C2E5A6"/>
                </a:solidFill>
                <a:latin typeface="Calibri"/>
                <a:cs typeface="Comic Sans MS" charset="0"/>
                <a:sym typeface="Comic Sans MS" charset="0"/>
              </a:endParaRPr>
            </a:p>
            <a:p>
              <a:pPr marL="17463" algn="ctr" defTabSz="457200"/>
              <a:r>
                <a:rPr lang="da-DK" sz="1400">
                  <a:solidFill>
                    <a:srgbClr val="C2E5A6"/>
                  </a:solidFill>
                  <a:latin typeface="Calibri"/>
                  <a:cs typeface="Comic Sans MS" charset="0"/>
                  <a:sym typeface="Comic Sans MS" charset="0"/>
                </a:rPr>
                <a:t>Tryghed - venlighed</a:t>
              </a:r>
            </a:p>
            <a:p>
              <a:pPr marL="17463" algn="ctr" defTabSz="457200"/>
              <a:endParaRPr lang="da-DK" sz="1400">
                <a:solidFill>
                  <a:srgbClr val="C2E5A6"/>
                </a:solidFill>
                <a:latin typeface="Calibri"/>
                <a:cs typeface="Comic Sans MS" charset="0"/>
                <a:sym typeface="Comic Sans MS" charset="0"/>
              </a:endParaRPr>
            </a:p>
            <a:p>
              <a:pPr marL="17463" algn="ctr" defTabSz="457200"/>
              <a:r>
                <a:rPr lang="da-DK" sz="1400">
                  <a:solidFill>
                    <a:srgbClr val="C2E5A6"/>
                  </a:solidFill>
                  <a:latin typeface="Calibri"/>
                  <a:cs typeface="Comic Sans MS" charset="0"/>
                  <a:sym typeface="Comic Sans MS" charset="0"/>
                </a:rPr>
                <a:t>Beroliger</a:t>
              </a:r>
            </a:p>
          </p:txBody>
        </p:sp>
      </p:grpSp>
      <p:grpSp>
        <p:nvGrpSpPr>
          <p:cNvPr id="28676" name="Group 8"/>
          <p:cNvGrpSpPr>
            <a:grpSpLocks/>
          </p:cNvGrpSpPr>
          <p:nvPr/>
        </p:nvGrpSpPr>
        <p:grpSpPr bwMode="auto">
          <a:xfrm>
            <a:off x="4495799" y="3886202"/>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pPr defTabSz="457200"/>
              <a:endParaRPr lang="da-DK">
                <a:solidFill>
                  <a:prstClr val="black"/>
                </a:solidFill>
                <a:latin typeface="Calibri"/>
              </a:endParaRPr>
            </a:p>
          </p:txBody>
        </p:sp>
        <p:sp>
          <p:nvSpPr>
            <p:cNvPr id="28688" name="Rectangle 10"/>
            <p:cNvSpPr>
              <a:spLocks/>
            </p:cNvSpPr>
            <p:nvPr/>
          </p:nvSpPr>
          <p:spPr bwMode="auto">
            <a:xfrm>
              <a:off x="73" y="373"/>
              <a:ext cx="4053" cy="1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400" b="1" err="1">
                  <a:solidFill>
                    <a:srgbClr val="FED1CF"/>
                  </a:solidFill>
                  <a:latin typeface="Calibri"/>
                  <a:cs typeface="Comic Sans MS" charset="0"/>
                  <a:sym typeface="Comic Sans MS" charset="0"/>
                </a:rPr>
                <a:t>Trusselsfokuseret</a:t>
              </a:r>
              <a:endParaRPr lang="en-US" sz="1400" b="1">
                <a:solidFill>
                  <a:srgbClr val="FED1CF"/>
                </a:solidFill>
                <a:latin typeface="Calibri"/>
                <a:cs typeface="Comic Sans MS" charset="0"/>
                <a:sym typeface="Comic Sans MS" charset="0"/>
              </a:endParaRPr>
            </a:p>
            <a:p>
              <a:pPr marL="17463" algn="ctr" defTabSz="457200"/>
              <a:endParaRPr lang="en-US" sz="1400">
                <a:solidFill>
                  <a:srgbClr val="FED1CF"/>
                </a:solidFill>
                <a:latin typeface="Calibri"/>
                <a:cs typeface="Comic Sans MS" charset="0"/>
                <a:sym typeface="Comic Sans MS" charset="0"/>
              </a:endParaRPr>
            </a:p>
            <a:p>
              <a:pPr marL="17463" algn="ctr" defTabSz="457200"/>
              <a:r>
                <a:rPr lang="en-US" sz="1400" err="1">
                  <a:solidFill>
                    <a:srgbClr val="FED1CF"/>
                  </a:solidFill>
                  <a:latin typeface="Calibri"/>
                  <a:cs typeface="Comic Sans MS" charset="0"/>
                  <a:sym typeface="Comic Sans MS" charset="0"/>
                </a:rPr>
                <a:t>Aktiverer</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søgning</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af</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beskyttelse</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og</a:t>
              </a:r>
              <a:r>
                <a:rPr lang="en-US" sz="1400">
                  <a:solidFill>
                    <a:srgbClr val="FED1CF"/>
                  </a:solidFill>
                  <a:latin typeface="Calibri"/>
                  <a:cs typeface="Comic Sans MS" charset="0"/>
                  <a:sym typeface="Comic Sans MS" charset="0"/>
                </a:rPr>
                <a:t> </a:t>
              </a:r>
            </a:p>
            <a:p>
              <a:pPr marL="17463" algn="ctr" defTabSz="457200"/>
              <a:r>
                <a:rPr lang="en-US" sz="1400" err="1">
                  <a:solidFill>
                    <a:srgbClr val="FED1CF"/>
                  </a:solidFill>
                  <a:latin typeface="Calibri"/>
                  <a:cs typeface="Comic Sans MS" charset="0"/>
                  <a:sym typeface="Comic Sans MS" charset="0"/>
                </a:rPr>
                <a:t>sikkerhed</a:t>
              </a:r>
              <a:endParaRPr lang="en-US" sz="1400">
                <a:solidFill>
                  <a:srgbClr val="FED1CF"/>
                </a:solidFill>
                <a:latin typeface="Calibri"/>
                <a:cs typeface="Comic Sans MS" charset="0"/>
                <a:sym typeface="Comic Sans MS" charset="0"/>
              </a:endParaRPr>
            </a:p>
            <a:p>
              <a:pPr marL="17463" algn="ctr" defTabSz="457200"/>
              <a:endParaRPr lang="en-US" sz="1400">
                <a:solidFill>
                  <a:srgbClr val="FED1CF"/>
                </a:solidFill>
                <a:latin typeface="Calibri"/>
                <a:cs typeface="Comic Sans MS" charset="0"/>
                <a:sym typeface="Comic Sans MS" charset="0"/>
              </a:endParaRPr>
            </a:p>
            <a:p>
              <a:pPr marL="17463" algn="ctr" defTabSz="457200"/>
              <a:r>
                <a:rPr lang="en-US" sz="1400" err="1">
                  <a:solidFill>
                    <a:srgbClr val="FED1CF"/>
                  </a:solidFill>
                  <a:latin typeface="Calibri"/>
                  <a:cs typeface="Comic Sans MS" charset="0"/>
                  <a:sym typeface="Comic Sans MS" charset="0"/>
                </a:rPr>
                <a:t>Aktiverer</a:t>
              </a:r>
              <a:r>
                <a:rPr lang="en-US" sz="1400">
                  <a:solidFill>
                    <a:srgbClr val="FED1CF"/>
                  </a:solidFill>
                  <a:latin typeface="Calibri"/>
                  <a:cs typeface="Comic Sans MS" charset="0"/>
                  <a:sym typeface="Comic Sans MS" charset="0"/>
                </a:rPr>
                <a:t> / </a:t>
              </a:r>
              <a:r>
                <a:rPr lang="en-US" sz="1400" err="1">
                  <a:solidFill>
                    <a:srgbClr val="FED1CF"/>
                  </a:solidFill>
                  <a:latin typeface="Calibri"/>
                  <a:cs typeface="Comic Sans MS" charset="0"/>
                  <a:sym typeface="Comic Sans MS" charset="0"/>
                </a:rPr>
                <a:t>hæmmer</a:t>
              </a:r>
              <a:endParaRPr lang="en-US" sz="1400">
                <a:solidFill>
                  <a:srgbClr val="FED1CF"/>
                </a:solidFill>
                <a:latin typeface="Calibri"/>
                <a:cs typeface="Comic Sans MS" charset="0"/>
                <a:sym typeface="Comic Sans MS" charset="0"/>
              </a:endParaRPr>
            </a:p>
          </p:txBody>
        </p:sp>
      </p:grpSp>
      <p:sp>
        <p:nvSpPr>
          <p:cNvPr id="28677" name="Line 11"/>
          <p:cNvSpPr>
            <a:spLocks noChangeShapeType="1"/>
          </p:cNvSpPr>
          <p:nvPr/>
        </p:nvSpPr>
        <p:spPr bwMode="auto">
          <a:xfrm>
            <a:off x="5741379" y="2411439"/>
            <a:ext cx="479181" cy="1588"/>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78" name="Line 12"/>
          <p:cNvSpPr>
            <a:spLocks noChangeShapeType="1"/>
          </p:cNvSpPr>
          <p:nvPr/>
        </p:nvSpPr>
        <p:spPr bwMode="auto">
          <a:xfrm rot="10800000">
            <a:off x="5715000" y="2617761"/>
            <a:ext cx="457200" cy="1588"/>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79" name="Line 13"/>
          <p:cNvSpPr>
            <a:spLocks noChangeShapeType="1"/>
          </p:cNvSpPr>
          <p:nvPr/>
        </p:nvSpPr>
        <p:spPr bwMode="auto">
          <a:xfrm flipH="1">
            <a:off x="7256009" y="3886201"/>
            <a:ext cx="381000" cy="457200"/>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80" name="Line 14"/>
          <p:cNvSpPr>
            <a:spLocks noChangeShapeType="1"/>
          </p:cNvSpPr>
          <p:nvPr/>
        </p:nvSpPr>
        <p:spPr bwMode="auto">
          <a:xfrm rot="10800000" flipH="1">
            <a:off x="7124699" y="3808415"/>
            <a:ext cx="228600" cy="306387"/>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81" name="Line 15"/>
          <p:cNvSpPr>
            <a:spLocks noChangeShapeType="1"/>
          </p:cNvSpPr>
          <p:nvPr/>
        </p:nvSpPr>
        <p:spPr bwMode="auto">
          <a:xfrm rot="10800000">
            <a:off x="4667929" y="3696494"/>
            <a:ext cx="321656" cy="379414"/>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82" name="Line 16"/>
          <p:cNvSpPr>
            <a:spLocks noChangeShapeType="1"/>
          </p:cNvSpPr>
          <p:nvPr/>
        </p:nvSpPr>
        <p:spPr bwMode="auto">
          <a:xfrm>
            <a:off x="4389660" y="3808413"/>
            <a:ext cx="381000" cy="428957"/>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83" name="Rectangle 17"/>
          <p:cNvSpPr>
            <a:spLocks/>
          </p:cNvSpPr>
          <p:nvPr/>
        </p:nvSpPr>
        <p:spPr bwMode="auto">
          <a:xfrm>
            <a:off x="7391402" y="586581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
        <p:nvSpPr>
          <p:cNvPr id="28684" name="Rectangle 18"/>
          <p:cNvSpPr>
            <a:spLocks/>
          </p:cNvSpPr>
          <p:nvPr/>
        </p:nvSpPr>
        <p:spPr bwMode="auto">
          <a:xfrm>
            <a:off x="7010401" y="1229018"/>
            <a:ext cx="207182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da-DK" sz="1300">
                <a:solidFill>
                  <a:srgbClr val="3F691E"/>
                </a:solidFill>
                <a:latin typeface="Calibri"/>
                <a:cs typeface="Comic Sans MS" charset="0"/>
                <a:sym typeface="Comic Sans MS" charset="0"/>
              </a:rPr>
              <a:t>Tilfredshed / tryg / forbundet</a:t>
            </a:r>
          </a:p>
        </p:txBody>
      </p:sp>
      <p:sp>
        <p:nvSpPr>
          <p:cNvPr id="28685" name="Rectangle 19"/>
          <p:cNvSpPr>
            <a:spLocks/>
          </p:cNvSpPr>
          <p:nvPr/>
        </p:nvSpPr>
        <p:spPr bwMode="auto">
          <a:xfrm>
            <a:off x="2079381" y="1219202"/>
            <a:ext cx="196961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da-DK" sz="1300">
                <a:solidFill>
                  <a:srgbClr val="003DCC"/>
                </a:solidFill>
                <a:latin typeface="Calibri"/>
                <a:cs typeface="Comic Sans MS" charset="0"/>
                <a:sym typeface="Comic Sans MS" charset="0"/>
              </a:rPr>
              <a:t>Drevet/ spænding / vitalitet</a:t>
            </a:r>
          </a:p>
        </p:txBody>
      </p:sp>
      <p:sp>
        <p:nvSpPr>
          <p:cNvPr id="28686" name="Rectangle 20"/>
          <p:cNvSpPr>
            <a:spLocks/>
          </p:cNvSpPr>
          <p:nvPr/>
        </p:nvSpPr>
        <p:spPr bwMode="auto">
          <a:xfrm>
            <a:off x="5187462" y="6178552"/>
            <a:ext cx="147038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300">
                <a:solidFill>
                  <a:srgbClr val="FF2712"/>
                </a:solidFill>
                <a:latin typeface="Calibri"/>
                <a:cs typeface="Comic Sans MS" charset="0"/>
                <a:sym typeface="Comic Sans MS" charset="0"/>
              </a:rPr>
              <a:t>Vrede / angst / afsky</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08374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4348844"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pPr defTabSz="457200"/>
              <a:endParaRPr lang="da-DK">
                <a:solidFill>
                  <a:srgbClr val="FFFFFF"/>
                </a:solidFill>
                <a:latin typeface="Calibri"/>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38100" tIns="38100" rIns="115778" bIns="38100" anchor="ctr"/>
            <a:lstStyle/>
            <a:p>
              <a:pPr marL="17583" algn="ctr" defTabSz="457200"/>
              <a:r>
                <a:rPr lang="en-US" b="1" err="1">
                  <a:solidFill>
                    <a:srgbClr val="FFFFFF"/>
                  </a:solidFill>
                  <a:latin typeface="Calibri"/>
                  <a:ea typeface="ＭＳ Ｐゴシック" charset="0"/>
                  <a:sym typeface="Comic Sans MS" charset="0"/>
                </a:rPr>
                <a:t>Trusselsfokuseret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søgning</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af</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beskyttelse</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og</a:t>
              </a:r>
              <a:r>
                <a:rPr lang="en-US">
                  <a:solidFill>
                    <a:srgbClr val="FFFFFF"/>
                  </a:solidFill>
                  <a:latin typeface="Calibri"/>
                  <a:ea typeface="ＭＳ Ｐゴシック" charset="0"/>
                  <a:sym typeface="Comic Sans MS" charset="0"/>
                </a:rPr>
                <a:t> </a:t>
              </a:r>
            </a:p>
            <a:p>
              <a:pPr marL="17583" algn="ctr" defTabSz="457200"/>
              <a:r>
                <a:rPr lang="en-US" err="1">
                  <a:solidFill>
                    <a:srgbClr val="FFFFFF"/>
                  </a:solidFill>
                  <a:latin typeface="Calibri"/>
                  <a:ea typeface="ＭＳ Ｐゴシック" charset="0"/>
                  <a:sym typeface="Comic Sans MS" charset="0"/>
                </a:rPr>
                <a:t>sikkerhed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hæmmer</a:t>
              </a:r>
              <a:endParaRPr lang="en-US">
                <a:solidFill>
                  <a:srgbClr val="FFFFFF"/>
                </a:solidFill>
                <a:latin typeface="Calibri"/>
                <a:ea typeface="ＭＳ Ｐゴシック" charset="0"/>
                <a:sym typeface="Comic Sans MS" charset="0"/>
              </a:endParaRPr>
            </a:p>
          </p:txBody>
        </p:sp>
      </p:grpSp>
      <p:sp>
        <p:nvSpPr>
          <p:cNvPr id="43011" name="Line 4"/>
          <p:cNvSpPr>
            <a:spLocks noChangeShapeType="1"/>
          </p:cNvSpPr>
          <p:nvPr/>
        </p:nvSpPr>
        <p:spPr bwMode="auto">
          <a:xfrm>
            <a:off x="6629401" y="3579224"/>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3012" name="Line 5"/>
          <p:cNvSpPr>
            <a:spLocks noChangeShapeType="1"/>
          </p:cNvSpPr>
          <p:nvPr/>
        </p:nvSpPr>
        <p:spPr bwMode="auto">
          <a:xfrm>
            <a:off x="6096000" y="3526973"/>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3013" name="Line 6"/>
          <p:cNvSpPr>
            <a:spLocks noChangeShapeType="1"/>
          </p:cNvSpPr>
          <p:nvPr/>
        </p:nvSpPr>
        <p:spPr bwMode="auto">
          <a:xfrm flipH="1">
            <a:off x="3755571" y="3566161"/>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3014" name="Line 7"/>
          <p:cNvSpPr>
            <a:spLocks noChangeShapeType="1"/>
          </p:cNvSpPr>
          <p:nvPr/>
        </p:nvSpPr>
        <p:spPr bwMode="auto">
          <a:xfrm>
            <a:off x="6096000" y="2693399"/>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3015" name="Rectangle 8"/>
          <p:cNvSpPr>
            <a:spLocks/>
          </p:cNvSpPr>
          <p:nvPr/>
        </p:nvSpPr>
        <p:spPr bwMode="auto">
          <a:xfrm>
            <a:off x="5714056" y="3128554"/>
            <a:ext cx="79767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400" b="1">
                <a:solidFill>
                  <a:srgbClr val="FFFFFF"/>
                </a:solidFill>
                <a:latin typeface="Calibri"/>
                <a:ea typeface="ＭＳ Ｐゴシック" charset="0"/>
                <a:sym typeface="Comic Sans MS" charset="0"/>
              </a:rPr>
              <a:t>Angst</a:t>
            </a:r>
          </a:p>
        </p:txBody>
      </p:sp>
      <p:sp>
        <p:nvSpPr>
          <p:cNvPr id="43016" name="Rectangle 9"/>
          <p:cNvSpPr>
            <a:spLocks/>
          </p:cNvSpPr>
          <p:nvPr/>
        </p:nvSpPr>
        <p:spPr bwMode="auto">
          <a:xfrm>
            <a:off x="4934999" y="4434861"/>
            <a:ext cx="3090418"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dirty="0" err="1">
                <a:solidFill>
                  <a:srgbClr val="FFFFFF"/>
                </a:solidFill>
                <a:latin typeface="Calibri"/>
                <a:ea typeface="ＭＳ Ｐゴシック" charset="0"/>
                <a:sym typeface="Comic Sans MS" charset="0"/>
              </a:rPr>
              <a:t>Opmærksomhed</a:t>
            </a:r>
            <a:r>
              <a:rPr lang="en-US" sz="2000" b="1" dirty="0">
                <a:solidFill>
                  <a:srgbClr val="FFFFFF"/>
                </a:solidFill>
                <a:latin typeface="Calibri"/>
                <a:ea typeface="ＭＳ Ｐゴシック" charset="0"/>
                <a:sym typeface="Comic Sans MS" charset="0"/>
              </a:rPr>
              <a:t> / </a:t>
            </a:r>
            <a:r>
              <a:rPr lang="en-US" sz="2000" b="1" dirty="0" err="1">
                <a:solidFill>
                  <a:srgbClr val="FFFFFF"/>
                </a:solidFill>
                <a:latin typeface="Calibri"/>
                <a:ea typeface="ＭＳ Ｐゴシック" charset="0"/>
                <a:sym typeface="Comic Sans MS" charset="0"/>
              </a:rPr>
              <a:t>tænkning</a:t>
            </a:r>
            <a:endParaRPr lang="en-US" sz="2000" b="1" dirty="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dirty="0">
                <a:solidFill>
                  <a:srgbClr val="FFFFFF"/>
                </a:solidFill>
                <a:latin typeface="Calibri"/>
                <a:ea typeface="ＭＳ Ｐゴシック" charset="0"/>
                <a:sym typeface="Comic Sans MS" charset="0"/>
              </a:rPr>
              <a:t>Smalt </a:t>
            </a:r>
            <a:r>
              <a:rPr lang="en-US" sz="2000" dirty="0" err="1">
                <a:solidFill>
                  <a:srgbClr val="FFFFFF"/>
                </a:solidFill>
                <a:latin typeface="Calibri"/>
                <a:ea typeface="ＭＳ Ｐゴシック" charset="0"/>
                <a:sym typeface="Comic Sans MS" charset="0"/>
              </a:rPr>
              <a:t>fokuseret</a:t>
            </a:r>
            <a:endParaRPr lang="en-US" sz="2000" dirty="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dirty="0">
                <a:solidFill>
                  <a:srgbClr val="FFFFFF"/>
                </a:solidFill>
                <a:latin typeface="Calibri"/>
                <a:ea typeface="ＭＳ Ｐゴシック" charset="0"/>
                <a:sym typeface="Comic Sans MS" charset="0"/>
              </a:rPr>
              <a:t>Fare - </a:t>
            </a:r>
            <a:r>
              <a:rPr lang="en-US" sz="2000" dirty="0" err="1">
                <a:solidFill>
                  <a:srgbClr val="FFFFFF"/>
                </a:solidFill>
                <a:latin typeface="Calibri"/>
                <a:ea typeface="ＭＳ Ｐゴシック" charset="0"/>
                <a:sym typeface="Comic Sans MS" charset="0"/>
              </a:rPr>
              <a:t>trussel</a:t>
            </a:r>
            <a:endParaRPr lang="en-US" sz="2000" dirty="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dirty="0">
                <a:solidFill>
                  <a:srgbClr val="FFFFFF"/>
                </a:solidFill>
                <a:latin typeface="Calibri"/>
                <a:ea typeface="ＭＳ Ｐゴシック" charset="0"/>
                <a:sym typeface="Comic Sans MS" charset="0"/>
              </a:rPr>
              <a:t>Scanner - </a:t>
            </a:r>
            <a:r>
              <a:rPr lang="en-US" sz="2000" dirty="0" err="1">
                <a:solidFill>
                  <a:srgbClr val="FFFFFF"/>
                </a:solidFill>
                <a:latin typeface="Calibri"/>
                <a:ea typeface="ＭＳ Ｐゴシック" charset="0"/>
                <a:sym typeface="Comic Sans MS" charset="0"/>
              </a:rPr>
              <a:t>søger</a:t>
            </a:r>
            <a:endParaRPr lang="en-US" sz="2000" dirty="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dirty="0" err="1">
                <a:solidFill>
                  <a:srgbClr val="FFFFFF"/>
                </a:solidFill>
                <a:latin typeface="Calibri"/>
                <a:ea typeface="ＭＳ Ｐゴシック" charset="0"/>
                <a:sym typeface="Comic Sans MS" charset="0"/>
              </a:rPr>
              <a:t>Internt</a:t>
            </a:r>
            <a:r>
              <a:rPr lang="en-US" sz="2000" dirty="0">
                <a:solidFill>
                  <a:srgbClr val="FFFFFF"/>
                </a:solidFill>
                <a:latin typeface="Calibri"/>
                <a:ea typeface="ＭＳ Ｐゴシック" charset="0"/>
                <a:sym typeface="Comic Sans MS" charset="0"/>
              </a:rPr>
              <a:t> vs. </a:t>
            </a:r>
            <a:r>
              <a:rPr lang="en-US" sz="2000" dirty="0" err="1">
                <a:solidFill>
                  <a:srgbClr val="FFFFFF"/>
                </a:solidFill>
                <a:latin typeface="Calibri"/>
                <a:ea typeface="ＭＳ Ｐゴシック" charset="0"/>
                <a:sym typeface="Comic Sans MS" charset="0"/>
              </a:rPr>
              <a:t>externt</a:t>
            </a:r>
            <a:endParaRPr lang="en-US" sz="2000" dirty="0">
              <a:solidFill>
                <a:srgbClr val="FFFFFF"/>
              </a:solidFill>
              <a:latin typeface="Calibri"/>
              <a:ea typeface="ＭＳ Ｐゴシック" charset="0"/>
              <a:sym typeface="Comic Sans MS" charset="0"/>
            </a:endParaRPr>
          </a:p>
        </p:txBody>
      </p:sp>
      <p:sp>
        <p:nvSpPr>
          <p:cNvPr id="43017" name="Rectangle 10"/>
          <p:cNvSpPr>
            <a:spLocks/>
          </p:cNvSpPr>
          <p:nvPr/>
        </p:nvSpPr>
        <p:spPr bwMode="auto">
          <a:xfrm>
            <a:off x="2217954" y="4395653"/>
            <a:ext cx="2758083"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Spændt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Hjertebanken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Tør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i</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munden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ja-JP" altLang="en-US" sz="2000">
                <a:solidFill>
                  <a:srgbClr val="FFFFFF"/>
                </a:solidFill>
                <a:latin typeface="Calibri"/>
                <a:ea typeface="ＭＳ Ｐゴシック" charset="0"/>
                <a:sym typeface="Comic Sans MS" charset="0"/>
              </a:rPr>
              <a:t>“</a:t>
            </a:r>
            <a:r>
              <a:rPr lang="en-US" altLang="ja-JP" sz="2000" err="1">
                <a:solidFill>
                  <a:srgbClr val="FFFFFF"/>
                </a:solidFill>
                <a:latin typeface="Calibri"/>
                <a:ea typeface="Comic Sans MS" charset="0"/>
                <a:cs typeface="Comic Sans MS" charset="0"/>
                <a:sym typeface="Comic Sans MS" charset="0"/>
              </a:rPr>
              <a:t>Sommerfugle</a:t>
            </a:r>
            <a:r>
              <a:rPr lang="en-US" altLang="ja-JP" sz="2000">
                <a:solidFill>
                  <a:srgbClr val="FFFFFF"/>
                </a:solidFill>
                <a:latin typeface="Calibri"/>
                <a:ea typeface="Comic Sans MS" charset="0"/>
                <a:cs typeface="Comic Sans MS" charset="0"/>
                <a:sym typeface="Comic Sans MS" charset="0"/>
              </a:rPr>
              <a:t> </a:t>
            </a:r>
            <a:r>
              <a:rPr lang="en-US" altLang="ja-JP" sz="2000" err="1">
                <a:solidFill>
                  <a:srgbClr val="FFFFFF"/>
                </a:solidFill>
                <a:latin typeface="Calibri"/>
                <a:ea typeface="Comic Sans MS" charset="0"/>
                <a:cs typeface="Comic Sans MS" charset="0"/>
                <a:sym typeface="Comic Sans MS" charset="0"/>
              </a:rPr>
              <a:t>i</a:t>
            </a:r>
            <a:r>
              <a:rPr lang="en-US" altLang="ja-JP" sz="2000">
                <a:solidFill>
                  <a:srgbClr val="FFFFFF"/>
                </a:solidFill>
                <a:latin typeface="Calibri"/>
                <a:ea typeface="Comic Sans MS" charset="0"/>
                <a:cs typeface="Comic Sans MS" charset="0"/>
                <a:sym typeface="Comic Sans MS" charset="0"/>
              </a:rPr>
              <a:t> maven</a:t>
            </a:r>
            <a:r>
              <a:rPr lang="ja-JP" altLang="en-US" sz="2000">
                <a:solidFill>
                  <a:srgbClr val="FFFFFF"/>
                </a:solidFill>
                <a:latin typeface="Calibri"/>
                <a:ea typeface="ＭＳ Ｐゴシック" charset="0"/>
                <a:sym typeface="Comic Sans MS" charset="0"/>
              </a:rPr>
              <a:t>”</a:t>
            </a:r>
            <a:endParaRPr lang="en-US" altLang="ja-JP" sz="2000">
              <a:solidFill>
                <a:srgbClr val="FFFFFF"/>
              </a:solidFill>
              <a:latin typeface="Calibri"/>
              <a:ea typeface="Comic Sans MS" charset="0"/>
              <a:cs typeface="Comic Sans MS" charset="0"/>
              <a:sym typeface="Comic Sans MS" charset="0"/>
            </a:endParaRPr>
          </a:p>
          <a:p>
            <a:pPr marL="35899" defTabSz="457200">
              <a:buSzPct val="125000"/>
              <a:buFont typeface="Lucida Grande" charset="0"/>
              <a:buChar char="‣"/>
            </a:pPr>
            <a:r>
              <a:rPr lang="en-US" sz="2000" err="1">
                <a:solidFill>
                  <a:srgbClr val="FFFFFF"/>
                </a:solidFill>
                <a:latin typeface="Calibri"/>
                <a:ea typeface="Comic Sans MS" charset="0"/>
                <a:cs typeface="Comic Sans MS" charset="0"/>
                <a:sym typeface="Comic Sans MS" charset="0"/>
              </a:rPr>
              <a:t>Bange</a:t>
            </a:r>
            <a:endParaRPr lang="en-US" sz="2000">
              <a:solidFill>
                <a:srgbClr val="FFFFFF"/>
              </a:solidFill>
              <a:latin typeface="Calibri"/>
              <a:ea typeface="Comic Sans MS" charset="0"/>
              <a:cs typeface="Comic Sans MS" charset="0"/>
              <a:sym typeface="Comic Sans MS" charset="0"/>
            </a:endParaRPr>
          </a:p>
        </p:txBody>
      </p:sp>
      <p:sp>
        <p:nvSpPr>
          <p:cNvPr id="43018" name="Rectangle 11"/>
          <p:cNvSpPr>
            <a:spLocks/>
          </p:cNvSpPr>
          <p:nvPr/>
        </p:nvSpPr>
        <p:spPr bwMode="auto">
          <a:xfrm>
            <a:off x="8077201" y="4506687"/>
            <a:ext cx="2262691"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Passiv</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undgåelse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Aktiv</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undgåelse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Viser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underkastelse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Dissocierer</a:t>
            </a:r>
            <a:endParaRPr lang="en-US" sz="2000">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16" name="Rectangle 17"/>
          <p:cNvSpPr>
            <a:spLocks/>
          </p:cNvSpPr>
          <p:nvPr/>
        </p:nvSpPr>
        <p:spPr bwMode="auto">
          <a:xfrm>
            <a:off x="1981201" y="170358"/>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75771313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2279651" y="981075"/>
            <a:ext cx="7834313" cy="4648200"/>
          </a:xfrm>
          <a:prstGeom prst="rect">
            <a:avLst/>
          </a:prstGeom>
          <a:noFill/>
          <a:ln w="9525">
            <a:noFill/>
            <a:miter lim="800000"/>
            <a:headEnd/>
            <a:tailEnd/>
          </a:ln>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80563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4348844"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pPr defTabSz="457200"/>
              <a:endParaRPr lang="da-DK">
                <a:solidFill>
                  <a:srgbClr val="FFFFFF"/>
                </a:solidFill>
                <a:latin typeface="Calibri"/>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38100" tIns="38100" rIns="115778" bIns="38100" anchor="ctr"/>
            <a:lstStyle/>
            <a:p>
              <a:pPr marL="17583" algn="ctr" defTabSz="457200"/>
              <a:r>
                <a:rPr lang="en-US" b="1" err="1">
                  <a:solidFill>
                    <a:srgbClr val="FFFFFF"/>
                  </a:solidFill>
                  <a:latin typeface="Calibri"/>
                  <a:ea typeface="ＭＳ Ｐゴシック" charset="0"/>
                  <a:sym typeface="Comic Sans MS" charset="0"/>
                </a:rPr>
                <a:t>Trusselsfokuseret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søgning</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af</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beskyttelse</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og</a:t>
              </a:r>
              <a:r>
                <a:rPr lang="en-US">
                  <a:solidFill>
                    <a:srgbClr val="FFFFFF"/>
                  </a:solidFill>
                  <a:latin typeface="Calibri"/>
                  <a:ea typeface="ＭＳ Ｐゴシック" charset="0"/>
                  <a:sym typeface="Comic Sans MS" charset="0"/>
                </a:rPr>
                <a:t> </a:t>
              </a:r>
            </a:p>
            <a:p>
              <a:pPr marL="17583" algn="ctr" defTabSz="457200"/>
              <a:r>
                <a:rPr lang="en-US" err="1">
                  <a:solidFill>
                    <a:srgbClr val="FFFFFF"/>
                  </a:solidFill>
                  <a:latin typeface="Calibri"/>
                  <a:ea typeface="ＭＳ Ｐゴシック" charset="0"/>
                  <a:sym typeface="Comic Sans MS" charset="0"/>
                </a:rPr>
                <a:t>sikkerhed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hæmmer</a:t>
              </a:r>
              <a:endParaRPr lang="en-US">
                <a:solidFill>
                  <a:srgbClr val="FFFFFF"/>
                </a:solidFill>
                <a:latin typeface="Calibri"/>
                <a:ea typeface="ＭＳ Ｐゴシック" charset="0"/>
                <a:sym typeface="Comic Sans MS" charset="0"/>
              </a:endParaRPr>
            </a:p>
          </p:txBody>
        </p:sp>
      </p:grpSp>
      <p:sp>
        <p:nvSpPr>
          <p:cNvPr id="44035" name="Line 4"/>
          <p:cNvSpPr>
            <a:spLocks noChangeShapeType="1"/>
          </p:cNvSpPr>
          <p:nvPr/>
        </p:nvSpPr>
        <p:spPr bwMode="auto">
          <a:xfrm>
            <a:off x="6629401" y="3579224"/>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4036" name="Line 5"/>
          <p:cNvSpPr>
            <a:spLocks noChangeShapeType="1"/>
          </p:cNvSpPr>
          <p:nvPr/>
        </p:nvSpPr>
        <p:spPr bwMode="auto">
          <a:xfrm>
            <a:off x="6096000" y="3526973"/>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4037" name="Line 6"/>
          <p:cNvSpPr>
            <a:spLocks noChangeShapeType="1"/>
          </p:cNvSpPr>
          <p:nvPr/>
        </p:nvSpPr>
        <p:spPr bwMode="auto">
          <a:xfrm flipH="1">
            <a:off x="3755571" y="3566161"/>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4038" name="Line 7"/>
          <p:cNvSpPr>
            <a:spLocks noChangeShapeType="1"/>
          </p:cNvSpPr>
          <p:nvPr/>
        </p:nvSpPr>
        <p:spPr bwMode="auto">
          <a:xfrm>
            <a:off x="6096000" y="2693399"/>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4039" name="Rectangle 8"/>
          <p:cNvSpPr>
            <a:spLocks/>
          </p:cNvSpPr>
          <p:nvPr/>
        </p:nvSpPr>
        <p:spPr bwMode="auto">
          <a:xfrm>
            <a:off x="5694369" y="3128554"/>
            <a:ext cx="8290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400" b="1" err="1">
                <a:solidFill>
                  <a:srgbClr val="FFFFFF"/>
                </a:solidFill>
                <a:latin typeface="Calibri"/>
                <a:ea typeface="ＭＳ Ｐゴシック" charset="0"/>
                <a:sym typeface="Comic Sans MS" charset="0"/>
              </a:rPr>
              <a:t>Vrede</a:t>
            </a:r>
            <a:endParaRPr lang="en-US" sz="2400" b="1">
              <a:solidFill>
                <a:srgbClr val="FFFFFF"/>
              </a:solidFill>
              <a:latin typeface="Calibri"/>
              <a:ea typeface="ＭＳ Ｐゴシック" charset="0"/>
              <a:sym typeface="Comic Sans MS" charset="0"/>
            </a:endParaRPr>
          </a:p>
        </p:txBody>
      </p:sp>
      <p:sp>
        <p:nvSpPr>
          <p:cNvPr id="44040" name="Rectangle 9"/>
          <p:cNvSpPr>
            <a:spLocks/>
          </p:cNvSpPr>
          <p:nvPr/>
        </p:nvSpPr>
        <p:spPr bwMode="auto">
          <a:xfrm>
            <a:off x="4648200" y="4434841"/>
            <a:ext cx="3090418"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dirty="0" err="1">
                <a:solidFill>
                  <a:srgbClr val="FFFFFF"/>
                </a:solidFill>
                <a:latin typeface="Calibri"/>
                <a:ea typeface="ＭＳ Ｐゴシック" charset="0"/>
                <a:sym typeface="Comic Sans MS" charset="0"/>
              </a:rPr>
              <a:t>Opmærksomhed</a:t>
            </a:r>
            <a:r>
              <a:rPr lang="en-US" sz="2000" b="1" dirty="0">
                <a:solidFill>
                  <a:srgbClr val="FFFFFF"/>
                </a:solidFill>
                <a:latin typeface="Calibri"/>
                <a:ea typeface="ＭＳ Ｐゴシック" charset="0"/>
                <a:sym typeface="Comic Sans MS" charset="0"/>
              </a:rPr>
              <a:t> / </a:t>
            </a:r>
            <a:r>
              <a:rPr lang="en-US" sz="2000" b="1" dirty="0" err="1">
                <a:solidFill>
                  <a:srgbClr val="FFFFFF"/>
                </a:solidFill>
                <a:latin typeface="Calibri"/>
                <a:ea typeface="ＭＳ Ｐゴシック" charset="0"/>
                <a:sym typeface="Comic Sans MS" charset="0"/>
              </a:rPr>
              <a:t>tænkning</a:t>
            </a:r>
            <a:endParaRPr lang="en-US" sz="2000" b="1" dirty="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dirty="0">
                <a:solidFill>
                  <a:srgbClr val="FFFFFF"/>
                </a:solidFill>
                <a:latin typeface="Calibri"/>
                <a:ea typeface="ＭＳ Ｐゴシック" charset="0"/>
                <a:sym typeface="Comic Sans MS" charset="0"/>
              </a:rPr>
              <a:t>Smalt </a:t>
            </a:r>
            <a:r>
              <a:rPr lang="en-US" sz="2000" dirty="0" err="1">
                <a:solidFill>
                  <a:srgbClr val="FFFFFF"/>
                </a:solidFill>
                <a:latin typeface="Calibri"/>
                <a:ea typeface="ＭＳ Ｐゴシック" charset="0"/>
                <a:sym typeface="Comic Sans MS" charset="0"/>
              </a:rPr>
              <a:t>fokuseret</a:t>
            </a:r>
            <a:endParaRPr lang="en-US" sz="2000" dirty="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dirty="0" err="1">
                <a:solidFill>
                  <a:srgbClr val="FFFFFF"/>
                </a:solidFill>
                <a:latin typeface="Calibri"/>
                <a:ea typeface="ＭＳ Ｐゴシック" charset="0"/>
                <a:sym typeface="Comic Sans MS" charset="0"/>
              </a:rPr>
              <a:t>Overskridende</a:t>
            </a:r>
            <a:r>
              <a:rPr lang="en-US" sz="2000" dirty="0">
                <a:solidFill>
                  <a:srgbClr val="FFFFFF"/>
                </a:solidFill>
                <a:latin typeface="Calibri"/>
                <a:ea typeface="ＭＳ Ｐゴシック" charset="0"/>
                <a:sym typeface="Comic Sans MS" charset="0"/>
              </a:rPr>
              <a:t>/</a:t>
            </a:r>
            <a:r>
              <a:rPr lang="en-US" sz="2000" dirty="0" err="1">
                <a:solidFill>
                  <a:srgbClr val="FFFFFF"/>
                </a:solidFill>
                <a:latin typeface="Calibri"/>
                <a:ea typeface="ＭＳ Ｐゴシック" charset="0"/>
                <a:sym typeface="Comic Sans MS" charset="0"/>
              </a:rPr>
              <a:t>blokerer</a:t>
            </a:r>
            <a:endParaRPr lang="en-US" sz="2000" dirty="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dirty="0">
                <a:solidFill>
                  <a:srgbClr val="FFFFFF"/>
                </a:solidFill>
                <a:latin typeface="Calibri"/>
                <a:ea typeface="ＭＳ Ｐゴシック" charset="0"/>
                <a:sym typeface="Comic Sans MS" charset="0"/>
              </a:rPr>
              <a:t>Scanner - </a:t>
            </a:r>
            <a:r>
              <a:rPr lang="en-US" sz="2000" dirty="0" err="1">
                <a:solidFill>
                  <a:srgbClr val="FFFFFF"/>
                </a:solidFill>
                <a:latin typeface="Calibri"/>
                <a:ea typeface="ＭＳ Ｐゴシック" charset="0"/>
                <a:sym typeface="Comic Sans MS" charset="0"/>
              </a:rPr>
              <a:t>søger</a:t>
            </a:r>
            <a:endParaRPr lang="en-US" sz="2000" dirty="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dirty="0" err="1">
                <a:solidFill>
                  <a:srgbClr val="FFFFFF"/>
                </a:solidFill>
                <a:latin typeface="Calibri"/>
                <a:ea typeface="ＭＳ Ｐゴシック" charset="0"/>
                <a:sym typeface="Comic Sans MS" charset="0"/>
              </a:rPr>
              <a:t>Internt</a:t>
            </a:r>
            <a:r>
              <a:rPr lang="en-US" sz="2000" dirty="0">
                <a:solidFill>
                  <a:srgbClr val="FFFFFF"/>
                </a:solidFill>
                <a:latin typeface="Calibri"/>
                <a:ea typeface="ＭＳ Ｐゴシック" charset="0"/>
                <a:sym typeface="Comic Sans MS" charset="0"/>
              </a:rPr>
              <a:t> vs. </a:t>
            </a:r>
            <a:r>
              <a:rPr lang="en-US" sz="2000" dirty="0" err="1">
                <a:solidFill>
                  <a:srgbClr val="FFFFFF"/>
                </a:solidFill>
                <a:latin typeface="Calibri"/>
                <a:ea typeface="ＭＳ Ｐゴシック" charset="0"/>
                <a:sym typeface="Comic Sans MS" charset="0"/>
              </a:rPr>
              <a:t>externt</a:t>
            </a:r>
            <a:endParaRPr lang="en-US" sz="2000" dirty="0">
              <a:solidFill>
                <a:srgbClr val="FFFFFF"/>
              </a:solidFill>
              <a:latin typeface="Calibri"/>
              <a:ea typeface="ＭＳ Ｐゴシック" charset="0"/>
              <a:sym typeface="Comic Sans MS" charset="0"/>
            </a:endParaRPr>
          </a:p>
        </p:txBody>
      </p:sp>
      <p:sp>
        <p:nvSpPr>
          <p:cNvPr id="44041" name="Rectangle 10"/>
          <p:cNvSpPr>
            <a:spLocks/>
          </p:cNvSpPr>
          <p:nvPr/>
        </p:nvSpPr>
        <p:spPr bwMode="auto">
          <a:xfrm>
            <a:off x="2424113" y="4395651"/>
            <a:ext cx="1924730"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Spændt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Hjertebanken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Trang</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til</a:t>
            </a:r>
            <a:r>
              <a:rPr lang="en-US" sz="2000">
                <a:solidFill>
                  <a:srgbClr val="FFFFFF"/>
                </a:solidFill>
                <a:latin typeface="Calibri"/>
                <a:ea typeface="ＭＳ Ｐゴシック" charset="0"/>
                <a:sym typeface="Comic Sans MS" charset="0"/>
              </a:rPr>
              <a:t> at handle</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Vrede</a:t>
            </a:r>
            <a:endParaRPr lang="en-US" sz="2000">
              <a:solidFill>
                <a:srgbClr val="FFFFFF"/>
              </a:solidFill>
              <a:latin typeface="Calibri"/>
              <a:ea typeface="ＭＳ Ｐゴシック" charset="0"/>
              <a:sym typeface="Comic Sans MS" charset="0"/>
            </a:endParaRPr>
          </a:p>
        </p:txBody>
      </p:sp>
      <p:sp>
        <p:nvSpPr>
          <p:cNvPr id="44042" name="Rectangle 11"/>
          <p:cNvSpPr>
            <a:spLocks/>
          </p:cNvSpPr>
          <p:nvPr/>
        </p:nvSpPr>
        <p:spPr bwMode="auto">
          <a:xfrm>
            <a:off x="8077200" y="4448214"/>
            <a:ext cx="2409270"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Intensiverer</a:t>
            </a:r>
            <a:r>
              <a:rPr lang="en-US" sz="2000">
                <a:solidFill>
                  <a:srgbClr val="FFFFFF"/>
                </a:solidFill>
                <a:latin typeface="Calibri"/>
                <a:ea typeface="ＭＳ Ｐゴシック" charset="0"/>
                <a:sym typeface="Comic Sans MS" charset="0"/>
              </a:rPr>
              <a:t> handling</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Viser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agression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Angriber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Dissocierer</a:t>
            </a:r>
            <a:endParaRPr lang="en-US" sz="2000">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16" name="Rectangle 17"/>
          <p:cNvSpPr>
            <a:spLocks/>
          </p:cNvSpPr>
          <p:nvPr/>
        </p:nvSpPr>
        <p:spPr bwMode="auto">
          <a:xfrm>
            <a:off x="1981201" y="179616"/>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209308457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2155371" y="339634"/>
            <a:ext cx="7772400" cy="1371600"/>
          </a:xfrm>
        </p:spPr>
        <p:txBody>
          <a:bodyPr vert="horz" lIns="91440" tIns="45720" rIns="94673" bIns="45720" rtlCol="0" anchor="ctr">
            <a:normAutofit/>
          </a:bodyPr>
          <a:lstStyle/>
          <a:p>
            <a:pPr marL="35166">
              <a:defRPr/>
            </a:pPr>
            <a:r>
              <a:rPr lang="en-US" err="1">
                <a:solidFill>
                  <a:srgbClr val="F8E950"/>
                </a:solidFill>
              </a:rPr>
              <a:t>Lotterigevinst</a:t>
            </a:r>
            <a:endParaRPr lang="en-US">
              <a:solidFill>
                <a:srgbClr val="F8E950"/>
              </a:solidFill>
            </a:endParaRPr>
          </a:p>
        </p:txBody>
      </p:sp>
      <p:sp>
        <p:nvSpPr>
          <p:cNvPr id="46083" name="Rectangle 3"/>
          <p:cNvSpPr>
            <a:spLocks noGrp="1" noChangeArrowheads="1"/>
          </p:cNvSpPr>
          <p:nvPr>
            <p:ph idx="1"/>
          </p:nvPr>
        </p:nvSpPr>
        <p:spPr/>
        <p:txBody>
          <a:bodyPr vert="horz" lIns="91440" tIns="45720" rIns="94673" bIns="45720" rtlCol="0">
            <a:normAutofit/>
          </a:bodyPr>
          <a:lstStyle/>
          <a:p>
            <a:pPr marL="0" indent="0" algn="ctr">
              <a:buNone/>
              <a:defRPr/>
            </a:pPr>
            <a:endParaRPr lang="en-US">
              <a:solidFill>
                <a:srgbClr val="FFFFFF"/>
              </a:solidFill>
            </a:endParaRPr>
          </a:p>
          <a:p>
            <a:pPr marL="0" indent="0" algn="ctr">
              <a:buNone/>
              <a:defRPr/>
            </a:pPr>
            <a:endParaRPr lang="en-US">
              <a:solidFill>
                <a:srgbClr val="FFFFFF"/>
              </a:solidFill>
            </a:endParaRPr>
          </a:p>
          <a:p>
            <a:pPr marL="0" indent="0" algn="ctr">
              <a:buNone/>
              <a:defRPr/>
            </a:pPr>
            <a:r>
              <a:rPr lang="en-US">
                <a:solidFill>
                  <a:srgbClr val="FFFFFF"/>
                </a:solidFill>
              </a:rPr>
              <a:t>                             </a:t>
            </a:r>
          </a:p>
          <a:p>
            <a:pPr marL="0" indent="0" algn="ctr">
              <a:buNone/>
              <a:defRPr/>
            </a:pPr>
            <a:r>
              <a:rPr lang="en-US">
                <a:solidFill>
                  <a:srgbClr val="FFFFFF"/>
                </a:solidFill>
              </a:rPr>
              <a:t>                                    </a:t>
            </a:r>
            <a:r>
              <a:rPr lang="en-US" sz="4400">
                <a:solidFill>
                  <a:srgbClr val="FFFFFF"/>
                </a:solidFill>
              </a:rPr>
              <a:t>10 </a:t>
            </a:r>
            <a:r>
              <a:rPr lang="en-US" sz="4400" err="1">
                <a:solidFill>
                  <a:srgbClr val="FFFFFF"/>
                </a:solidFill>
              </a:rPr>
              <a:t>millioner</a:t>
            </a:r>
            <a:r>
              <a:rPr lang="en-US" sz="4400">
                <a:solidFill>
                  <a:srgbClr val="FFFFFF"/>
                </a:solidFill>
              </a:rPr>
              <a:t> kr.!!!!</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2415949" y="2305595"/>
            <a:ext cx="3135766" cy="3461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round/>
                <a:headEnd/>
                <a:tailEnd/>
              </a14:hiddenLine>
            </a:ext>
          </a:extLst>
        </p:spPr>
      </p:pic>
    </p:spTree>
    <p:extLst>
      <p:ext uri="{BB962C8B-B14F-4D97-AF65-F5344CB8AC3E}">
        <p14:creationId xmlns:p14="http://schemas.microsoft.com/office/powerpoint/2010/main" val="354983099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2135188" y="274639"/>
            <a:ext cx="7921625" cy="5903913"/>
          </a:xfrm>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515587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4348844" y="179615"/>
            <a:ext cx="3488191" cy="2415812"/>
          </a:xfrm>
          <a:prstGeom prst="ellipse">
            <a:avLst/>
          </a:prstGeom>
          <a:solidFill>
            <a:srgbClr val="0033FF"/>
          </a:solidFill>
          <a:ln w="9525">
            <a:solidFill>
              <a:schemeClr val="tx1"/>
            </a:solidFill>
            <a:round/>
            <a:headEnd/>
            <a:tailEnd/>
          </a:ln>
        </p:spPr>
        <p:txBody>
          <a:bodyPr lIns="0" tIns="0" rIns="0" bIns="0"/>
          <a:lstStyle/>
          <a:p>
            <a:pPr defTabSz="457200"/>
            <a:endParaRPr lang="da-DK" sz="1400">
              <a:solidFill>
                <a:srgbClr val="FFFFFF"/>
              </a:solidFill>
              <a:latin typeface="Calibri"/>
            </a:endParaRPr>
          </a:p>
        </p:txBody>
      </p:sp>
      <p:sp>
        <p:nvSpPr>
          <p:cNvPr id="47107" name="Line 2"/>
          <p:cNvSpPr>
            <a:spLocks noChangeShapeType="1"/>
          </p:cNvSpPr>
          <p:nvPr/>
        </p:nvSpPr>
        <p:spPr bwMode="auto">
          <a:xfrm>
            <a:off x="6629401" y="3579224"/>
            <a:ext cx="1632857" cy="744583"/>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400">
              <a:solidFill>
                <a:srgbClr val="FFFFFF"/>
              </a:solidFill>
              <a:latin typeface="Calibri"/>
            </a:endParaRPr>
          </a:p>
        </p:txBody>
      </p:sp>
      <p:sp>
        <p:nvSpPr>
          <p:cNvPr id="47108" name="Line 3"/>
          <p:cNvSpPr>
            <a:spLocks noChangeShapeType="1"/>
          </p:cNvSpPr>
          <p:nvPr/>
        </p:nvSpPr>
        <p:spPr bwMode="auto">
          <a:xfrm>
            <a:off x="6096000" y="3526973"/>
            <a:ext cx="0" cy="718457"/>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400">
              <a:solidFill>
                <a:srgbClr val="FFFFFF"/>
              </a:solidFill>
              <a:latin typeface="Calibri"/>
            </a:endParaRPr>
          </a:p>
        </p:txBody>
      </p:sp>
      <p:sp>
        <p:nvSpPr>
          <p:cNvPr id="47109" name="Line 4"/>
          <p:cNvSpPr>
            <a:spLocks noChangeShapeType="1"/>
          </p:cNvSpPr>
          <p:nvPr/>
        </p:nvSpPr>
        <p:spPr bwMode="auto">
          <a:xfrm flipH="1">
            <a:off x="3755571" y="3566161"/>
            <a:ext cx="1752600" cy="764177"/>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400">
              <a:solidFill>
                <a:srgbClr val="FFFFFF"/>
              </a:solidFill>
              <a:latin typeface="Calibri"/>
            </a:endParaRPr>
          </a:p>
        </p:txBody>
      </p:sp>
      <p:sp>
        <p:nvSpPr>
          <p:cNvPr id="47110" name="Line 5"/>
          <p:cNvSpPr>
            <a:spLocks noChangeShapeType="1"/>
          </p:cNvSpPr>
          <p:nvPr/>
        </p:nvSpPr>
        <p:spPr bwMode="auto">
          <a:xfrm>
            <a:off x="6096000" y="2693399"/>
            <a:ext cx="0" cy="474345"/>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400">
              <a:solidFill>
                <a:srgbClr val="FFFFFF"/>
              </a:solidFill>
              <a:latin typeface="Calibri"/>
            </a:endParaRPr>
          </a:p>
        </p:txBody>
      </p:sp>
      <p:sp>
        <p:nvSpPr>
          <p:cNvPr id="47111" name="Rectangle 6"/>
          <p:cNvSpPr>
            <a:spLocks/>
          </p:cNvSpPr>
          <p:nvPr/>
        </p:nvSpPr>
        <p:spPr bwMode="auto">
          <a:xfrm>
            <a:off x="5176157" y="3157640"/>
            <a:ext cx="16632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da-DK" sz="2400" b="1">
                <a:solidFill>
                  <a:srgbClr val="FFFFFF"/>
                </a:solidFill>
                <a:latin typeface="Calibri"/>
                <a:ea typeface="ＭＳ Ｐゴシック" charset="0"/>
                <a:sym typeface="Comic Sans MS" charset="0"/>
              </a:rPr>
              <a:t>Glæde / Lyst</a:t>
            </a:r>
          </a:p>
        </p:txBody>
      </p:sp>
      <p:sp>
        <p:nvSpPr>
          <p:cNvPr id="47112" name="Rectangle 7"/>
          <p:cNvSpPr>
            <a:spLocks/>
          </p:cNvSpPr>
          <p:nvPr/>
        </p:nvSpPr>
        <p:spPr bwMode="auto">
          <a:xfrm>
            <a:off x="5176157" y="4434841"/>
            <a:ext cx="2378630"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36469" bIns="0">
            <a:spAutoFit/>
          </a:bodyPr>
          <a:lstStyle/>
          <a:p>
            <a:pPr marL="35899" defTabSz="457200"/>
            <a:r>
              <a:rPr lang="da-DK" sz="2000" b="1" dirty="0">
                <a:solidFill>
                  <a:srgbClr val="FFFFFF"/>
                </a:solidFill>
                <a:latin typeface="Calibri"/>
                <a:ea typeface="ＭＳ Ｐゴシック" charset="0"/>
                <a:sym typeface="Comic Sans MS" charset="0"/>
              </a:rPr>
              <a:t>Opmærksomhed / tænkning</a:t>
            </a:r>
          </a:p>
          <a:p>
            <a:pPr marL="35899" defTabSz="457200">
              <a:buSzPct val="125000"/>
              <a:buFont typeface="Lucida Grande" charset="0"/>
              <a:buChar char="‣"/>
            </a:pPr>
            <a:r>
              <a:rPr lang="da-DK" sz="2000" dirty="0">
                <a:solidFill>
                  <a:srgbClr val="FFFFFF"/>
                </a:solidFill>
                <a:latin typeface="Calibri"/>
                <a:ea typeface="ＭＳ Ｐゴシック" charset="0"/>
                <a:sym typeface="Comic Sans MS" charset="0"/>
              </a:rPr>
              <a:t>Smalt fokuseret</a:t>
            </a:r>
          </a:p>
          <a:p>
            <a:pPr marL="35899" defTabSz="457200">
              <a:buSzPct val="125000"/>
              <a:buFont typeface="Lucida Grande" charset="0"/>
              <a:buChar char="‣"/>
            </a:pPr>
            <a:r>
              <a:rPr lang="da-DK" sz="2000" dirty="0">
                <a:solidFill>
                  <a:srgbClr val="FFFFFF"/>
                </a:solidFill>
                <a:latin typeface="Calibri"/>
                <a:ea typeface="ＭＳ Ｐゴシック" charset="0"/>
                <a:sym typeface="Comic Sans MS" charset="0"/>
              </a:rPr>
              <a:t>Undersøgende</a:t>
            </a:r>
          </a:p>
          <a:p>
            <a:pPr marL="35899" defTabSz="457200">
              <a:buSzPct val="125000"/>
              <a:buFont typeface="Lucida Grande" charset="0"/>
              <a:buChar char="‣"/>
            </a:pPr>
            <a:r>
              <a:rPr lang="da-DK" sz="2000" dirty="0">
                <a:solidFill>
                  <a:srgbClr val="FFFFFF"/>
                </a:solidFill>
                <a:latin typeface="Calibri"/>
                <a:ea typeface="ＭＳ Ｐゴシック" charset="0"/>
                <a:sym typeface="Comic Sans MS" charset="0"/>
              </a:rPr>
              <a:t>Køber</a:t>
            </a:r>
          </a:p>
          <a:p>
            <a:pPr marL="35899" defTabSz="457200">
              <a:buSzPct val="125000"/>
              <a:buFont typeface="Lucida Grande" charset="0"/>
              <a:buChar char="‣"/>
            </a:pPr>
            <a:r>
              <a:rPr lang="da-DK" sz="2000" dirty="0">
                <a:solidFill>
                  <a:srgbClr val="FFFFFF"/>
                </a:solidFill>
                <a:latin typeface="Calibri"/>
                <a:ea typeface="ＭＳ Ｐゴシック" charset="0"/>
                <a:sym typeface="Comic Sans MS" charset="0"/>
              </a:rPr>
              <a:t>Internt vs. </a:t>
            </a:r>
            <a:r>
              <a:rPr lang="da-DK" sz="2000" dirty="0" err="1">
                <a:solidFill>
                  <a:srgbClr val="FFFFFF"/>
                </a:solidFill>
                <a:latin typeface="Calibri"/>
                <a:ea typeface="ＭＳ Ｐゴシック" charset="0"/>
                <a:sym typeface="Comic Sans MS" charset="0"/>
              </a:rPr>
              <a:t>externt</a:t>
            </a:r>
            <a:endParaRPr lang="da-DK" sz="2000" dirty="0">
              <a:solidFill>
                <a:srgbClr val="FFFFFF"/>
              </a:solidFill>
              <a:latin typeface="Calibri"/>
              <a:ea typeface="ＭＳ Ｐゴシック" charset="0"/>
              <a:sym typeface="Comic Sans MS" charset="0"/>
            </a:endParaRPr>
          </a:p>
        </p:txBody>
      </p:sp>
      <p:sp>
        <p:nvSpPr>
          <p:cNvPr id="47113" name="Rectangle 8"/>
          <p:cNvSpPr>
            <a:spLocks/>
          </p:cNvSpPr>
          <p:nvPr/>
        </p:nvSpPr>
        <p:spPr bwMode="auto">
          <a:xfrm>
            <a:off x="2723470" y="4395651"/>
            <a:ext cx="2101829"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defTabSz="457200"/>
            <a:r>
              <a:rPr lang="da-DK" sz="2000" b="1">
                <a:solidFill>
                  <a:srgbClr val="FFFFFF"/>
                </a:solidFill>
                <a:latin typeface="Calibri"/>
                <a:ea typeface="ＭＳ Ｐゴシック" charset="0"/>
                <a:sym typeface="Comic Sans MS" charset="0"/>
              </a:rPr>
              <a:t>Krop / følelser</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Aktivitet</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Hjertebanken</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Trang til at handle</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Forstyrret søvn</a:t>
            </a:r>
          </a:p>
        </p:txBody>
      </p:sp>
      <p:sp>
        <p:nvSpPr>
          <p:cNvPr id="47114" name="Rectangle 9"/>
          <p:cNvSpPr>
            <a:spLocks/>
          </p:cNvSpPr>
          <p:nvPr/>
        </p:nvSpPr>
        <p:spPr bwMode="auto">
          <a:xfrm>
            <a:off x="8213272" y="4506687"/>
            <a:ext cx="1997529"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36469" bIns="0">
            <a:spAutoFit/>
          </a:bodyPr>
          <a:lstStyle/>
          <a:p>
            <a:pPr marL="35899" defTabSz="457200"/>
            <a:r>
              <a:rPr lang="da-DK"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Engagerer sig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Er social</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Går igang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Rastløs</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Fester</a:t>
            </a:r>
          </a:p>
        </p:txBody>
      </p:sp>
      <p:sp>
        <p:nvSpPr>
          <p:cNvPr id="47115" name="Rectangle 10"/>
          <p:cNvSpPr>
            <a:spLocks/>
          </p:cNvSpPr>
          <p:nvPr/>
        </p:nvSpPr>
        <p:spPr bwMode="auto">
          <a:xfrm>
            <a:off x="4825300" y="437418"/>
            <a:ext cx="2533921" cy="1974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17583" tIns="17583" rIns="53432" bIns="17583" anchor="ctr">
            <a:spAutoFit/>
          </a:bodyPr>
          <a:lstStyle/>
          <a:p>
            <a:pPr marL="17583" algn="ctr" defTabSz="457200"/>
            <a:r>
              <a:rPr lang="da-DK" b="1">
                <a:solidFill>
                  <a:srgbClr val="FFFFFF"/>
                </a:solidFill>
                <a:latin typeface="Calibri"/>
                <a:ea typeface="ＭＳ Ｐゴシック" charset="0"/>
                <a:sym typeface="Comic Sans MS" charset="0"/>
              </a:rPr>
              <a:t>Tilskyndelses/resurse-</a:t>
            </a:r>
          </a:p>
          <a:p>
            <a:pPr marL="17583" algn="ctr" defTabSz="457200"/>
            <a:r>
              <a:rPr lang="da-DK" b="1">
                <a:solidFill>
                  <a:srgbClr val="FFFFFF"/>
                </a:solidFill>
                <a:latin typeface="Calibri"/>
                <a:ea typeface="ＭＳ Ｐゴシック" charset="0"/>
                <a:sym typeface="Comic Sans MS" charset="0"/>
              </a:rPr>
              <a:t>fokuseret</a:t>
            </a:r>
          </a:p>
          <a:p>
            <a:pPr marL="17583" algn="ctr" defTabSz="457200"/>
            <a:endParaRPr lang="da-DK">
              <a:solidFill>
                <a:srgbClr val="FFFFFF"/>
              </a:solidFill>
              <a:latin typeface="Calibri"/>
              <a:ea typeface="ＭＳ Ｐゴシック" charset="0"/>
              <a:sym typeface="Comic Sans MS" charset="0"/>
            </a:endParaRPr>
          </a:p>
          <a:p>
            <a:pPr marL="17583" algn="ctr" defTabSz="457200"/>
            <a:r>
              <a:rPr lang="da-DK">
                <a:solidFill>
                  <a:srgbClr val="FFFFFF"/>
                </a:solidFill>
                <a:latin typeface="Calibri"/>
                <a:ea typeface="ＭＳ Ｐゴシック" charset="0"/>
                <a:sym typeface="Comic Sans MS" charset="0"/>
              </a:rPr>
              <a:t>At ønske, forfølge, </a:t>
            </a:r>
          </a:p>
          <a:p>
            <a:pPr marL="17583" algn="ctr" defTabSz="457200"/>
            <a:r>
              <a:rPr lang="da-DK">
                <a:solidFill>
                  <a:srgbClr val="FFFFFF"/>
                </a:solidFill>
                <a:latin typeface="Calibri"/>
                <a:ea typeface="ＭＳ Ｐゴシック" charset="0"/>
                <a:sym typeface="Comic Sans MS" charset="0"/>
              </a:rPr>
              <a:t>opnå og konsumere noget</a:t>
            </a:r>
          </a:p>
          <a:p>
            <a:pPr marL="17583" algn="ctr" defTabSz="457200"/>
            <a:endParaRPr lang="da-DK">
              <a:solidFill>
                <a:srgbClr val="FFFFFF"/>
              </a:solidFill>
              <a:latin typeface="Calibri"/>
              <a:ea typeface="ＭＳ Ｐゴシック" charset="0"/>
              <a:sym typeface="Comic Sans MS" charset="0"/>
            </a:endParaRPr>
          </a:p>
          <a:p>
            <a:pPr marL="17583" algn="ctr" defTabSz="457200"/>
            <a:r>
              <a:rPr lang="da-DK">
                <a:solidFill>
                  <a:srgbClr val="FFFFFF"/>
                </a:solidFill>
                <a:latin typeface="Calibri"/>
                <a:ea typeface="ＭＳ Ｐゴシック" charset="0"/>
                <a:sym typeface="Comic Sans MS" charset="0"/>
              </a:rPr>
              <a:t>Aktiverer</a:t>
            </a:r>
          </a:p>
        </p:txBody>
      </p:sp>
      <p:sp>
        <p:nvSpPr>
          <p:cNvPr id="2" name="Pladsholder til sidefod 1"/>
          <p:cNvSpPr>
            <a:spLocks noGrp="1"/>
          </p:cNvSpPr>
          <p:nvPr>
            <p:ph type="ftr" sz="quarter" idx="11"/>
          </p:nvPr>
        </p:nvSpPr>
        <p:spPr/>
        <p:txBody>
          <a:bodyPr/>
          <a:lstStyle/>
          <a:p>
            <a:pPr defTabSz="457200"/>
            <a:r>
              <a:rPr lang="da-DK" sz="1400">
                <a:solidFill>
                  <a:srgbClr val="FFFFFF"/>
                </a:solidFill>
                <a:latin typeface="Calibri"/>
              </a:rPr>
              <a:t>Lena Højgård Isager www.pkf.name</a:t>
            </a:r>
          </a:p>
        </p:txBody>
      </p:sp>
      <p:sp>
        <p:nvSpPr>
          <p:cNvPr id="15" name="Rectangle 17"/>
          <p:cNvSpPr>
            <a:spLocks/>
          </p:cNvSpPr>
          <p:nvPr/>
        </p:nvSpPr>
        <p:spPr bwMode="auto">
          <a:xfrm>
            <a:off x="2128137" y="268142"/>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696802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2118644"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6457157"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4350435"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5248561" y="1956775"/>
            <a:ext cx="863600" cy="0"/>
          </a:xfrm>
          <a:prstGeom prst="line">
            <a:avLst/>
          </a:prstGeom>
          <a:noFill/>
          <a:ln w="57150">
            <a:solidFill>
              <a:srgbClr val="FFFF99"/>
            </a:solidFill>
            <a:round/>
            <a:headEnd/>
            <a:tailEnd type="triangle" w="med" len="med"/>
          </a:ln>
          <a:effectLst/>
        </p:spPr>
        <p:txBody>
          <a:bodyPr/>
          <a:lstStyle/>
          <a:p>
            <a:pPr defTabSz="457200">
              <a:lnSpc>
                <a:spcPct val="90000"/>
              </a:lnSpc>
              <a:spcBef>
                <a:spcPct val="20000"/>
              </a:spcBef>
              <a:defRPr/>
            </a:pPr>
            <a:endParaRPr lang="en-GB">
              <a:solidFill>
                <a:srgbClr val="FFFFFF"/>
              </a:solidFill>
              <a:effectLst>
                <a:outerShdw blurRad="38100" dist="38100" dir="2700000" algn="tl">
                  <a:srgbClr val="000000">
                    <a:alpha val="43137"/>
                  </a:srgbClr>
                </a:outerShdw>
              </a:effectLst>
              <a:latin typeface="Calibri"/>
            </a:endParaRPr>
          </a:p>
        </p:txBody>
      </p:sp>
      <p:sp>
        <p:nvSpPr>
          <p:cNvPr id="840711" name="Line 7"/>
          <p:cNvSpPr>
            <a:spLocks noChangeShapeType="1"/>
          </p:cNvSpPr>
          <p:nvPr/>
        </p:nvSpPr>
        <p:spPr bwMode="auto">
          <a:xfrm flipH="1">
            <a:off x="7573170" y="4021113"/>
            <a:ext cx="719137" cy="1008062"/>
          </a:xfrm>
          <a:prstGeom prst="line">
            <a:avLst/>
          </a:prstGeom>
          <a:noFill/>
          <a:ln w="57150">
            <a:solidFill>
              <a:srgbClr val="FFFF99"/>
            </a:solidFill>
            <a:round/>
            <a:headEnd/>
            <a:tailEnd type="triangle" w="med" len="med"/>
          </a:ln>
          <a:effectLst/>
        </p:spPr>
        <p:txBody>
          <a:bodyPr/>
          <a:lstStyle/>
          <a:p>
            <a:pPr defTabSz="457200">
              <a:lnSpc>
                <a:spcPct val="90000"/>
              </a:lnSpc>
              <a:spcBef>
                <a:spcPct val="20000"/>
              </a:spcBef>
              <a:defRPr/>
            </a:pPr>
            <a:endParaRPr lang="en-GB">
              <a:solidFill>
                <a:srgbClr val="FFFFFF"/>
              </a:solidFill>
              <a:effectLst>
                <a:outerShdw blurRad="38100" dist="38100" dir="2700000" algn="tl">
                  <a:srgbClr val="000000">
                    <a:alpha val="43137"/>
                  </a:srgbClr>
                </a:outerShdw>
              </a:effectLst>
              <a:latin typeface="Calibri"/>
            </a:endParaRPr>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10" name="Rectangle 17"/>
          <p:cNvSpPr>
            <a:spLocks/>
          </p:cNvSpPr>
          <p:nvPr/>
        </p:nvSpPr>
        <p:spPr bwMode="auto">
          <a:xfrm>
            <a:off x="2048632" y="6187074"/>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591798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2315369" y="198665"/>
            <a:ext cx="7561263" cy="5976938"/>
          </a:xfrm>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930056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vert="horz" lIns="91440" tIns="45720" rIns="96382" bIns="45720" rtlCol="0" anchor="ctr">
            <a:normAutofit/>
          </a:bodyPr>
          <a:lstStyle/>
          <a:p>
            <a:pPr marL="35899">
              <a:defRPr/>
            </a:pPr>
            <a:r>
              <a:rPr lang="da-DK" sz="4000">
                <a:solidFill>
                  <a:srgbClr val="F8E950"/>
                </a:solidFill>
              </a:rPr>
              <a:t>Terapi og træning</a:t>
            </a:r>
          </a:p>
        </p:txBody>
      </p:sp>
      <p:sp>
        <p:nvSpPr>
          <p:cNvPr id="17410" name="Rectangle 2"/>
          <p:cNvSpPr>
            <a:spLocks noGrp="1" noChangeArrowheads="1"/>
          </p:cNvSpPr>
          <p:nvPr>
            <p:ph idx="1"/>
          </p:nvPr>
        </p:nvSpPr>
        <p:spPr/>
        <p:txBody>
          <a:bodyPr vert="horz" lIns="91440" tIns="45720" rIns="96382" bIns="45720" rtlCol="0">
            <a:normAutofit/>
          </a:bodyPr>
          <a:lstStyle/>
          <a:p>
            <a:pPr eaLnBrk="1" hangingPunct="1">
              <a:buClrTx/>
              <a:defRPr/>
            </a:pPr>
            <a:r>
              <a:rPr lang="da-DK" sz="2400" b="1" dirty="0" err="1">
                <a:solidFill>
                  <a:srgbClr val="FFFFFF"/>
                </a:solidFill>
              </a:rPr>
              <a:t>Compassionfokuset</a:t>
            </a:r>
            <a:r>
              <a:rPr lang="da-DK" sz="2400" b="1" dirty="0">
                <a:solidFill>
                  <a:srgbClr val="FFFFFF"/>
                </a:solidFill>
              </a:rPr>
              <a:t> terapi</a:t>
            </a:r>
            <a:r>
              <a:rPr lang="da-DK" sz="2400" dirty="0">
                <a:solidFill>
                  <a:srgbClr val="FFFFFF"/>
                </a:solidFill>
              </a:rPr>
              <a:t> (CFT) er en terapeutisk metode med vurdering, </a:t>
            </a:r>
            <a:r>
              <a:rPr lang="da-DK" sz="2400" dirty="0" err="1">
                <a:solidFill>
                  <a:srgbClr val="FFFFFF"/>
                </a:solidFill>
              </a:rPr>
              <a:t>sagsformulering</a:t>
            </a:r>
            <a:r>
              <a:rPr lang="da-DK" sz="2400" dirty="0">
                <a:solidFill>
                  <a:srgbClr val="FFFFFF"/>
                </a:solidFill>
              </a:rPr>
              <a:t>, øvelser osv. I terapien er der særligt fokus på at udvikle den medfølende del af en selv, så denne del kan bruges til håndtere de vanskeligheder, man oplever. Der arbejdes med at overkomme de blokeringer, der er i forhold til at kunne være medfølende over for en selv og andre. </a:t>
            </a:r>
          </a:p>
          <a:p>
            <a:pPr eaLnBrk="1" hangingPunct="1">
              <a:buClrTx/>
              <a:defRPr/>
            </a:pPr>
            <a:endParaRPr lang="da-DK" sz="2400" dirty="0">
              <a:solidFill>
                <a:srgbClr val="FFFFFF"/>
              </a:solidFill>
            </a:endParaRPr>
          </a:p>
          <a:p>
            <a:pPr eaLnBrk="1" hangingPunct="1">
              <a:buClrTx/>
              <a:defRPr/>
            </a:pPr>
            <a:r>
              <a:rPr lang="da-DK" sz="2400" b="1" dirty="0" err="1">
                <a:solidFill>
                  <a:srgbClr val="FFFFFF"/>
                </a:solidFill>
              </a:rPr>
              <a:t>Compassionfokuseret</a:t>
            </a:r>
            <a:r>
              <a:rPr lang="da-DK" sz="2400" b="1" dirty="0">
                <a:solidFill>
                  <a:srgbClr val="FFFFFF"/>
                </a:solidFill>
              </a:rPr>
              <a:t> træning af sindet</a:t>
            </a:r>
            <a:r>
              <a:rPr lang="da-DK" sz="2400" dirty="0">
                <a:solidFill>
                  <a:srgbClr val="FFFFFF"/>
                </a:solidFill>
              </a:rPr>
              <a:t> (CMT). Gennem meditationer træner og styrker man det beroligende system i hjernen.</a:t>
            </a:r>
          </a:p>
          <a:p>
            <a:pPr eaLnBrk="1" hangingPunct="1">
              <a:buClrTx/>
              <a:defRPr/>
            </a:pPr>
            <a:r>
              <a:rPr lang="da-DK" sz="2400" dirty="0">
                <a:solidFill>
                  <a:srgbClr val="FFFFFF"/>
                </a:solidFill>
              </a:rPr>
              <a:t>Træning i at holde balancen mentalt. </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76375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4348844" y="179615"/>
            <a:ext cx="3488191" cy="2415812"/>
          </a:xfrm>
          <a:prstGeom prst="ellipse">
            <a:avLst/>
          </a:prstGeom>
          <a:solidFill>
            <a:srgbClr val="009900"/>
          </a:solidFill>
          <a:ln w="9525">
            <a:solidFill>
              <a:srgbClr val="CCFFCC"/>
            </a:solidFill>
            <a:round/>
            <a:headEnd/>
            <a:tailEnd/>
          </a:ln>
        </p:spPr>
        <p:txBody>
          <a:bodyPr lIns="0" tIns="0" rIns="0" bIns="0"/>
          <a:lstStyle/>
          <a:p>
            <a:pPr defTabSz="457200"/>
            <a:endParaRPr lang="da-DK" sz="1600">
              <a:solidFill>
                <a:srgbClr val="FFFFFF"/>
              </a:solidFill>
              <a:latin typeface="Calibri"/>
            </a:endParaRPr>
          </a:p>
        </p:txBody>
      </p:sp>
      <p:sp>
        <p:nvSpPr>
          <p:cNvPr id="49155" name="Line 2"/>
          <p:cNvSpPr>
            <a:spLocks noChangeShapeType="1"/>
          </p:cNvSpPr>
          <p:nvPr/>
        </p:nvSpPr>
        <p:spPr bwMode="auto">
          <a:xfrm>
            <a:off x="6629401" y="3579224"/>
            <a:ext cx="1632857" cy="744583"/>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600">
              <a:solidFill>
                <a:srgbClr val="FFFFFF"/>
              </a:solidFill>
              <a:latin typeface="Calibri"/>
            </a:endParaRPr>
          </a:p>
        </p:txBody>
      </p:sp>
      <p:sp>
        <p:nvSpPr>
          <p:cNvPr id="49156" name="Line 3"/>
          <p:cNvSpPr>
            <a:spLocks noChangeShapeType="1"/>
          </p:cNvSpPr>
          <p:nvPr/>
        </p:nvSpPr>
        <p:spPr bwMode="auto">
          <a:xfrm>
            <a:off x="6096000" y="3526973"/>
            <a:ext cx="0" cy="718457"/>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600">
              <a:solidFill>
                <a:srgbClr val="FFFFFF"/>
              </a:solidFill>
              <a:latin typeface="Calibri"/>
            </a:endParaRPr>
          </a:p>
        </p:txBody>
      </p:sp>
      <p:sp>
        <p:nvSpPr>
          <p:cNvPr id="49157" name="Line 4"/>
          <p:cNvSpPr>
            <a:spLocks noChangeShapeType="1"/>
          </p:cNvSpPr>
          <p:nvPr/>
        </p:nvSpPr>
        <p:spPr bwMode="auto">
          <a:xfrm flipH="1">
            <a:off x="3755571" y="3566161"/>
            <a:ext cx="1752600" cy="764177"/>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600">
              <a:solidFill>
                <a:srgbClr val="FFFFFF"/>
              </a:solidFill>
              <a:latin typeface="Calibri"/>
            </a:endParaRPr>
          </a:p>
        </p:txBody>
      </p:sp>
      <p:sp>
        <p:nvSpPr>
          <p:cNvPr id="49158" name="Line 5"/>
          <p:cNvSpPr>
            <a:spLocks noChangeShapeType="1"/>
          </p:cNvSpPr>
          <p:nvPr/>
        </p:nvSpPr>
        <p:spPr bwMode="auto">
          <a:xfrm>
            <a:off x="6096000" y="2693399"/>
            <a:ext cx="0" cy="474345"/>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600">
              <a:solidFill>
                <a:srgbClr val="FFFFFF"/>
              </a:solidFill>
              <a:latin typeface="Calibri"/>
            </a:endParaRPr>
          </a:p>
        </p:txBody>
      </p:sp>
      <p:sp>
        <p:nvSpPr>
          <p:cNvPr id="49159" name="Rectangle 6"/>
          <p:cNvSpPr>
            <a:spLocks/>
          </p:cNvSpPr>
          <p:nvPr/>
        </p:nvSpPr>
        <p:spPr bwMode="auto">
          <a:xfrm>
            <a:off x="5547093" y="3128554"/>
            <a:ext cx="15787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400" b="1" err="1">
                <a:solidFill>
                  <a:srgbClr val="FFFFFF"/>
                </a:solidFill>
                <a:latin typeface="Calibri"/>
                <a:ea typeface="ＭＳ Ｐゴシック" charset="0"/>
                <a:sym typeface="Comic Sans MS" charset="0"/>
              </a:rPr>
              <a:t>Velvære</a:t>
            </a:r>
            <a:r>
              <a:rPr lang="en-US" sz="2400" b="1">
                <a:solidFill>
                  <a:srgbClr val="FFFFFF"/>
                </a:solidFill>
                <a:latin typeface="Calibri"/>
                <a:ea typeface="ＭＳ Ｐゴシック" charset="0"/>
                <a:sym typeface="Comic Sans MS" charset="0"/>
              </a:rPr>
              <a:t>/Ro</a:t>
            </a:r>
          </a:p>
        </p:txBody>
      </p:sp>
      <p:sp>
        <p:nvSpPr>
          <p:cNvPr id="49160" name="Rectangle 7"/>
          <p:cNvSpPr>
            <a:spLocks/>
          </p:cNvSpPr>
          <p:nvPr/>
        </p:nvSpPr>
        <p:spPr bwMode="auto">
          <a:xfrm>
            <a:off x="5176157" y="4434841"/>
            <a:ext cx="3090418"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Åbent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Reflekterende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Socialt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indstillet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9161" name="Rectangle 8"/>
          <p:cNvSpPr>
            <a:spLocks/>
          </p:cNvSpPr>
          <p:nvPr/>
        </p:nvSpPr>
        <p:spPr bwMode="auto">
          <a:xfrm>
            <a:off x="2710543" y="4395651"/>
            <a:ext cx="1638300"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Rolig</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Langsom</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Velvære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Tilfreds</a:t>
            </a:r>
            <a:endParaRPr lang="en-US" sz="2000">
              <a:solidFill>
                <a:srgbClr val="FFFFFF"/>
              </a:solidFill>
              <a:latin typeface="Calibri"/>
              <a:ea typeface="ＭＳ Ｐゴシック" charset="0"/>
              <a:sym typeface="Comic Sans MS" charset="0"/>
            </a:endParaRPr>
          </a:p>
        </p:txBody>
      </p:sp>
      <p:sp>
        <p:nvSpPr>
          <p:cNvPr id="49162" name="Rectangle 9"/>
          <p:cNvSpPr>
            <a:spLocks/>
          </p:cNvSpPr>
          <p:nvPr/>
        </p:nvSpPr>
        <p:spPr bwMode="auto">
          <a:xfrm>
            <a:off x="8457492" y="4513335"/>
            <a:ext cx="1059028"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Fredelig</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Blid</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Social</a:t>
            </a:r>
          </a:p>
          <a:p>
            <a:pPr marL="35899" defTabSz="457200"/>
            <a:endParaRPr lang="en-US" sz="2000">
              <a:solidFill>
                <a:srgbClr val="FFFFFF"/>
              </a:solidFill>
              <a:latin typeface="Calibri"/>
              <a:ea typeface="ＭＳ Ｐゴシック" charset="0"/>
              <a:sym typeface="Comic Sans MS" charset="0"/>
            </a:endParaRPr>
          </a:p>
        </p:txBody>
      </p:sp>
      <p:sp>
        <p:nvSpPr>
          <p:cNvPr id="49163" name="Rectangle 10"/>
          <p:cNvSpPr>
            <a:spLocks/>
          </p:cNvSpPr>
          <p:nvPr/>
        </p:nvSpPr>
        <p:spPr bwMode="auto">
          <a:xfrm>
            <a:off x="4795011" y="604492"/>
            <a:ext cx="2599256" cy="1697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17583" tIns="17583" rIns="53432" bIns="17583" anchor="ctr">
            <a:spAutoFit/>
          </a:bodyPr>
          <a:lstStyle/>
          <a:p>
            <a:pPr marL="17583" algn="ctr" defTabSz="457200"/>
            <a:r>
              <a:rPr lang="en-US" b="1" err="1">
                <a:solidFill>
                  <a:srgbClr val="FFFFFF"/>
                </a:solidFill>
                <a:latin typeface="Calibri"/>
                <a:ea typeface="ＭＳ Ｐゴシック" charset="0"/>
                <a:sym typeface="Comic Sans MS" charset="0"/>
              </a:rPr>
              <a:t>Uden-ønsker</a:t>
            </a:r>
            <a:r>
              <a:rPr lang="en-US" b="1">
                <a:solidFill>
                  <a:srgbClr val="FFFFFF"/>
                </a:solidFill>
                <a:latin typeface="Calibri"/>
                <a:ea typeface="ＭＳ Ｐゴシック" charset="0"/>
                <a:sym typeface="Comic Sans MS" charset="0"/>
              </a:rPr>
              <a:t>/</a:t>
            </a:r>
            <a:r>
              <a:rPr lang="en-US" b="1" err="1">
                <a:solidFill>
                  <a:srgbClr val="FFFFFF"/>
                </a:solidFill>
                <a:latin typeface="Calibri"/>
                <a:ea typeface="ＭＳ Ｐゴシック" charset="0"/>
                <a:sym typeface="Comic Sans MS" charset="0"/>
              </a:rPr>
              <a:t>tilknytnings</a:t>
            </a:r>
            <a:r>
              <a:rPr lang="en-US" b="1">
                <a:solidFill>
                  <a:srgbClr val="FFFFFF"/>
                </a:solidFill>
                <a:latin typeface="Calibri"/>
                <a:ea typeface="ＭＳ Ｐゴシック" charset="0"/>
                <a:sym typeface="Comic Sans MS" charset="0"/>
              </a:rPr>
              <a:t>-</a:t>
            </a:r>
          </a:p>
          <a:p>
            <a:pPr marL="17583" algn="ctr" defTabSz="457200"/>
            <a:r>
              <a:rPr lang="en-US" b="1" err="1">
                <a:solidFill>
                  <a:srgbClr val="FFFFFF"/>
                </a:solidFill>
                <a:latin typeface="Calibri"/>
                <a:ea typeface="ＭＳ Ｐゴシック" charset="0"/>
                <a:sym typeface="Comic Sans MS" charset="0"/>
              </a:rPr>
              <a:t>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Tryghed</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venlighed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Beroligelse</a:t>
            </a:r>
            <a:endParaRPr lang="en-US">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sz="1600">
                <a:solidFill>
                  <a:srgbClr val="FFFFFF"/>
                </a:solidFill>
                <a:latin typeface="Calibri"/>
              </a:rPr>
              <a:t>Lena Højgård Isager www.pkf.name</a:t>
            </a:r>
          </a:p>
        </p:txBody>
      </p:sp>
      <p:sp>
        <p:nvSpPr>
          <p:cNvPr id="16" name="Rectangle 17"/>
          <p:cNvSpPr>
            <a:spLocks/>
          </p:cNvSpPr>
          <p:nvPr/>
        </p:nvSpPr>
        <p:spPr bwMode="auto">
          <a:xfrm>
            <a:off x="2012679" y="254996"/>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203531980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087916" y="-529792"/>
            <a:ext cx="7772400" cy="1600201"/>
          </a:xfrm>
        </p:spPr>
        <p:txBody>
          <a:bodyPr vert="horz" wrap="square" lIns="23423" tIns="23423" rIns="100976" bIns="23423" numCol="1" anchor="ctr" anchorCtr="0" compatLnSpc="1">
            <a:prstTxWarp prst="textNoShape">
              <a:avLst/>
            </a:prstTxWarp>
            <a:normAutofit/>
          </a:bodyPr>
          <a:lstStyle/>
          <a:p>
            <a:pPr marL="36513" eaLnBrk="1" hangingPunct="1"/>
            <a:r>
              <a:rPr lang="en-US" sz="2000" dirty="0">
                <a:latin typeface="Calibri" charset="0"/>
                <a:ea typeface="Calibri" charset="0"/>
                <a:cs typeface="Calibri" charset="0"/>
              </a:rPr>
              <a:t>Tre </a:t>
            </a:r>
            <a:r>
              <a:rPr lang="en-US" sz="2000" dirty="0" err="1">
                <a:latin typeface="Calibri" charset="0"/>
                <a:ea typeface="Calibri" charset="0"/>
                <a:cs typeface="Calibri" charset="0"/>
              </a:rPr>
              <a:t>cirkler</a:t>
            </a:r>
            <a:r>
              <a:rPr lang="en-US" sz="2000" dirty="0">
                <a:latin typeface="Calibri" charset="0"/>
                <a:ea typeface="Calibri" charset="0"/>
                <a:cs typeface="Calibri" charset="0"/>
              </a:rPr>
              <a:t> </a:t>
            </a:r>
            <a:r>
              <a:rPr lang="en-US" sz="2000" dirty="0" err="1">
                <a:latin typeface="Calibri" charset="0"/>
                <a:ea typeface="Calibri" charset="0"/>
                <a:cs typeface="Calibri" charset="0"/>
              </a:rPr>
              <a:t>arbejdsskema</a:t>
            </a:r>
            <a:endParaRPr lang="en-US" sz="2000" dirty="0">
              <a:latin typeface="Calibri" charset="0"/>
              <a:ea typeface="Calibri" charset="0"/>
              <a:cs typeface="Calibri" charset="0"/>
            </a:endParaRPr>
          </a:p>
        </p:txBody>
      </p:sp>
      <p:sp>
        <p:nvSpPr>
          <p:cNvPr id="6" name="Pladsholder til sidefod 5"/>
          <p:cNvSpPr>
            <a:spLocks noGrp="1"/>
          </p:cNvSpPr>
          <p:nvPr>
            <p:ph type="ftr" sz="quarter" idx="4294967295"/>
          </p:nvPr>
        </p:nvSpPr>
        <p:spPr>
          <a:xfrm>
            <a:off x="1524000" y="6356351"/>
            <a:ext cx="2895600" cy="365125"/>
          </a:xfrm>
          <a:prstGeom prst="rect">
            <a:avLst/>
          </a:prstGeom>
        </p:spPr>
        <p:txBody>
          <a:bodyPr/>
          <a:lstStyle/>
          <a:p>
            <a:pPr defTabSz="457200"/>
            <a:r>
              <a:rPr lang="da-DK">
                <a:solidFill>
                  <a:srgbClr val="FFFFFF"/>
                </a:solidFill>
                <a:latin typeface="Calibri"/>
                <a:ea typeface="ヒラギノ明朝 ProN W3"/>
              </a:rPr>
              <a:t>Lena Højgård Isager www.pkf.name</a:t>
            </a:r>
          </a:p>
        </p:txBody>
      </p:sp>
      <p:grpSp>
        <p:nvGrpSpPr>
          <p:cNvPr id="28674" name="Group 2"/>
          <p:cNvGrpSpPr>
            <a:grpSpLocks/>
          </p:cNvGrpSpPr>
          <p:nvPr/>
        </p:nvGrpSpPr>
        <p:grpSpPr bwMode="auto">
          <a:xfrm>
            <a:off x="1858556" y="437594"/>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92" name="Rectangle 4"/>
            <p:cNvSpPr>
              <a:spLocks/>
            </p:cNvSpPr>
            <p:nvPr/>
          </p:nvSpPr>
          <p:spPr bwMode="auto">
            <a:xfrm>
              <a:off x="1495" y="102"/>
              <a:ext cx="1301" cy="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300" b="1">
                  <a:solidFill>
                    <a:srgbClr val="0000FF"/>
                  </a:solidFill>
                  <a:latin typeface="Calibri"/>
                  <a:ea typeface="ヒラギノ明朝 ProN W3"/>
                  <a:cs typeface="Comic Sans MS" charset="0"/>
                  <a:sym typeface="Comic Sans MS" charset="0"/>
                </a:rPr>
                <a:t>Drive systemet</a:t>
              </a:r>
            </a:p>
            <a:p>
              <a:pPr marL="17463" algn="ctr" defTabSz="457200"/>
              <a:r>
                <a:rPr lang="da-DK" sz="1300" b="1">
                  <a:solidFill>
                    <a:srgbClr val="0000FF"/>
                  </a:solidFill>
                  <a:latin typeface="Calibri"/>
                  <a:ea typeface="ヒラギノ明朝 ProN W3"/>
                  <a:cs typeface="Comic Sans MS" charset="0"/>
                  <a:sym typeface="Comic Sans MS" charset="0"/>
                </a:rPr>
                <a:t>Aktivitet</a:t>
              </a:r>
            </a:p>
          </p:txBody>
        </p:sp>
      </p:grpSp>
      <p:sp>
        <p:nvSpPr>
          <p:cNvPr id="28689" name="Oval 6"/>
          <p:cNvSpPr>
            <a:spLocks/>
          </p:cNvSpPr>
          <p:nvPr/>
        </p:nvSpPr>
        <p:spPr bwMode="auto">
          <a:xfrm>
            <a:off x="6213707" y="390188"/>
            <a:ext cx="3960488" cy="2880398"/>
          </a:xfrm>
          <a:prstGeom prst="ellipse">
            <a:avLst/>
          </a:prstGeom>
          <a:solidFill>
            <a:schemeClr val="bg1"/>
          </a:solidFill>
          <a:ln w="57150" cmpd="sng">
            <a:solidFill>
              <a:srgbClr val="008000"/>
            </a:solidFill>
            <a:round/>
            <a:headEnd/>
            <a:tailEnd/>
          </a:ln>
        </p:spPr>
        <p:txBody>
          <a:bodyPr lIns="0" tIns="0" rIns="0" bIns="0"/>
          <a:lstStyle/>
          <a:p>
            <a:pPr defTabSz="457200"/>
            <a:r>
              <a:rPr lang="da-DK" sz="1300" b="1">
                <a:solidFill>
                  <a:srgbClr val="006F00"/>
                </a:solidFill>
                <a:latin typeface="Calibri"/>
                <a:ea typeface="ヒラギノ明朝 ProN W3"/>
              </a:rPr>
              <a:t>	Det beroligende system </a:t>
            </a:r>
          </a:p>
          <a:p>
            <a:pPr defTabSz="457200"/>
            <a:r>
              <a:rPr lang="da-DK" sz="1300" b="1">
                <a:solidFill>
                  <a:srgbClr val="006F00"/>
                </a:solidFill>
                <a:latin typeface="Calibri"/>
                <a:ea typeface="ヒラギノ明朝 ProN W3"/>
              </a:rPr>
              <a:t>			Ro</a:t>
            </a:r>
          </a:p>
          <a:p>
            <a:pPr defTabSz="457200"/>
            <a:r>
              <a:rPr lang="da-DK" sz="1300" b="1">
                <a:solidFill>
                  <a:srgbClr val="006F00"/>
                </a:solidFill>
                <a:latin typeface="Calibri"/>
                <a:ea typeface="ヒラギノ明朝 ProN W3"/>
              </a:rPr>
              <a:t>			</a:t>
            </a:r>
          </a:p>
        </p:txBody>
      </p:sp>
      <p:grpSp>
        <p:nvGrpSpPr>
          <p:cNvPr id="28676" name="Group 8"/>
          <p:cNvGrpSpPr>
            <a:grpSpLocks/>
          </p:cNvGrpSpPr>
          <p:nvPr/>
        </p:nvGrpSpPr>
        <p:grpSpPr bwMode="auto">
          <a:xfrm>
            <a:off x="4116175" y="3565619"/>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88" name="Rectangle 10"/>
            <p:cNvSpPr>
              <a:spLocks/>
            </p:cNvSpPr>
            <p:nvPr/>
          </p:nvSpPr>
          <p:spPr bwMode="auto">
            <a:xfrm>
              <a:off x="1291" y="-839"/>
              <a:ext cx="1382"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300" b="1" err="1">
                  <a:solidFill>
                    <a:srgbClr val="FF0000"/>
                  </a:solidFill>
                  <a:latin typeface="Calibri"/>
                  <a:ea typeface="ヒラギノ明朝 ProN W3"/>
                  <a:cs typeface="Comic Sans MS" charset="0"/>
                  <a:sym typeface="Comic Sans MS" charset="0"/>
                </a:rPr>
                <a:t>Trusselsfokus</a:t>
              </a:r>
              <a:endParaRPr lang="en-US" sz="1300" b="1">
                <a:solidFill>
                  <a:srgbClr val="FF0000"/>
                </a:solidFill>
                <a:latin typeface="Calibri"/>
                <a:ea typeface="ヒラギノ明朝 ProN W3"/>
                <a:cs typeface="Comic Sans MS" charset="0"/>
                <a:sym typeface="Comic Sans MS" charset="0"/>
              </a:endParaRPr>
            </a:p>
            <a:p>
              <a:pPr marL="17463" algn="ctr" defTabSz="457200"/>
              <a:r>
                <a:rPr lang="en-US" sz="1300" b="1" err="1">
                  <a:solidFill>
                    <a:srgbClr val="FF0000"/>
                  </a:solidFill>
                  <a:latin typeface="Calibri"/>
                  <a:ea typeface="ヒラギノ明朝 ProN W3"/>
                  <a:cs typeface="Comic Sans MS" charset="0"/>
                  <a:sym typeface="Comic Sans MS" charset="0"/>
                </a:rPr>
                <a:t>Flugt</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kamp</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frys</a:t>
              </a:r>
              <a:endParaRPr lang="en-US" sz="1300">
                <a:solidFill>
                  <a:srgbClr val="FF0000"/>
                </a:solidFill>
                <a:latin typeface="Calibri"/>
                <a:ea typeface="ヒラギノ明朝 ProN W3"/>
                <a:cs typeface="Comic Sans MS" charset="0"/>
                <a:sym typeface="Comic Sans MS" charset="0"/>
              </a:endParaRPr>
            </a:p>
          </p:txBody>
        </p:sp>
      </p:grpSp>
      <p:sp>
        <p:nvSpPr>
          <p:cNvPr id="28677" name="Line 11"/>
          <p:cNvSpPr>
            <a:spLocks noChangeShapeType="1"/>
          </p:cNvSpPr>
          <p:nvPr/>
        </p:nvSpPr>
        <p:spPr bwMode="auto">
          <a:xfrm>
            <a:off x="5734527" y="2438576"/>
            <a:ext cx="479181" cy="15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8" name="Line 12"/>
          <p:cNvSpPr>
            <a:spLocks noChangeShapeType="1"/>
          </p:cNvSpPr>
          <p:nvPr/>
        </p:nvSpPr>
        <p:spPr bwMode="auto">
          <a:xfrm rot="10800000">
            <a:off x="5708148" y="2644898"/>
            <a:ext cx="457200" cy="15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9" name="Line 13"/>
          <p:cNvSpPr>
            <a:spLocks noChangeShapeType="1"/>
          </p:cNvSpPr>
          <p:nvPr/>
        </p:nvSpPr>
        <p:spPr bwMode="auto">
          <a:xfrm flipH="1">
            <a:off x="6730710" y="3270586"/>
            <a:ext cx="283298" cy="31847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0" name="Line 14"/>
          <p:cNvSpPr>
            <a:spLocks noChangeShapeType="1"/>
          </p:cNvSpPr>
          <p:nvPr/>
        </p:nvSpPr>
        <p:spPr bwMode="auto">
          <a:xfrm rot="10800000" flipH="1">
            <a:off x="6394824" y="3102131"/>
            <a:ext cx="335886" cy="37941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1" name="Line 15"/>
          <p:cNvSpPr>
            <a:spLocks noChangeShapeType="1"/>
          </p:cNvSpPr>
          <p:nvPr/>
        </p:nvSpPr>
        <p:spPr bwMode="auto">
          <a:xfrm rot="10800000">
            <a:off x="5034418" y="3102132"/>
            <a:ext cx="321656" cy="379414"/>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2" name="Line 16"/>
          <p:cNvSpPr>
            <a:spLocks noChangeShapeType="1"/>
          </p:cNvSpPr>
          <p:nvPr/>
        </p:nvSpPr>
        <p:spPr bwMode="auto">
          <a:xfrm>
            <a:off x="4815249" y="3270587"/>
            <a:ext cx="321900" cy="372421"/>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4" name="Rectangle 18"/>
          <p:cNvSpPr>
            <a:spLocks/>
          </p:cNvSpPr>
          <p:nvPr/>
        </p:nvSpPr>
        <p:spPr bwMode="auto">
          <a:xfrm>
            <a:off x="7372559" y="3388617"/>
            <a:ext cx="207163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300" dirty="0" err="1">
                <a:solidFill>
                  <a:srgbClr val="3F691E"/>
                </a:solidFill>
                <a:latin typeface="Calibri"/>
                <a:ea typeface="ヒラギノ明朝 ProN W3"/>
                <a:cs typeface="Comic Sans MS" charset="0"/>
                <a:sym typeface="Comic Sans MS" charset="0"/>
              </a:rPr>
              <a:t>Tilfredshed</a:t>
            </a:r>
            <a:r>
              <a:rPr lang="en-US" sz="1300" dirty="0">
                <a:solidFill>
                  <a:srgbClr val="3F691E"/>
                </a:solidFill>
                <a:latin typeface="Calibri"/>
                <a:ea typeface="ヒラギノ明朝 ProN W3"/>
                <a:cs typeface="Comic Sans MS" charset="0"/>
                <a:sym typeface="Comic Sans MS" charset="0"/>
              </a:rPr>
              <a:t> / </a:t>
            </a:r>
            <a:r>
              <a:rPr lang="en-US" sz="1300" dirty="0" err="1">
                <a:solidFill>
                  <a:srgbClr val="3F691E"/>
                </a:solidFill>
                <a:latin typeface="Calibri"/>
                <a:ea typeface="ヒラギノ明朝 ProN W3"/>
                <a:cs typeface="Comic Sans MS" charset="0"/>
                <a:sym typeface="Comic Sans MS" charset="0"/>
              </a:rPr>
              <a:t>tryg</a:t>
            </a:r>
            <a:r>
              <a:rPr lang="en-US" sz="1300" dirty="0">
                <a:solidFill>
                  <a:srgbClr val="3F691E"/>
                </a:solidFill>
                <a:latin typeface="Calibri"/>
                <a:ea typeface="ヒラギノ明朝 ProN W3"/>
                <a:cs typeface="Comic Sans MS" charset="0"/>
                <a:sym typeface="Comic Sans MS" charset="0"/>
              </a:rPr>
              <a:t> / </a:t>
            </a:r>
            <a:r>
              <a:rPr lang="en-US" sz="1300" dirty="0" err="1">
                <a:solidFill>
                  <a:srgbClr val="3F691E"/>
                </a:solidFill>
                <a:latin typeface="Calibri"/>
                <a:ea typeface="ヒラギノ明朝 ProN W3"/>
                <a:cs typeface="Comic Sans MS" charset="0"/>
                <a:sym typeface="Comic Sans MS" charset="0"/>
              </a:rPr>
              <a:t>forbundet</a:t>
            </a:r>
            <a:endParaRPr lang="en-US" sz="1300" dirty="0">
              <a:solidFill>
                <a:srgbClr val="3F691E"/>
              </a:solidFill>
              <a:latin typeface="Calibri"/>
              <a:ea typeface="ヒラギノ明朝 ProN W3"/>
              <a:cs typeface="Comic Sans MS" charset="0"/>
              <a:sym typeface="Comic Sans MS" charset="0"/>
            </a:endParaRPr>
          </a:p>
        </p:txBody>
      </p:sp>
      <p:sp>
        <p:nvSpPr>
          <p:cNvPr id="28685" name="Rectangle 19"/>
          <p:cNvSpPr>
            <a:spLocks/>
          </p:cNvSpPr>
          <p:nvPr/>
        </p:nvSpPr>
        <p:spPr bwMode="auto">
          <a:xfrm>
            <a:off x="2521373" y="3388617"/>
            <a:ext cx="195384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003DCC"/>
                </a:solidFill>
                <a:latin typeface="Calibri"/>
                <a:ea typeface="ヒラギノ明朝 ProN W3"/>
                <a:cs typeface="Comic Sans MS" charset="0"/>
                <a:sym typeface="Comic Sans MS" charset="0"/>
              </a:rPr>
              <a:t>Drevet</a:t>
            </a:r>
            <a:r>
              <a:rPr lang="en-US" sz="1300">
                <a:solidFill>
                  <a:srgbClr val="003DCC"/>
                </a:solidFill>
                <a:latin typeface="Calibri"/>
                <a:ea typeface="ヒラギノ明朝 ProN W3"/>
                <a:cs typeface="Comic Sans MS" charset="0"/>
                <a:sym typeface="Comic Sans MS" charset="0"/>
              </a:rPr>
              <a:t>/ </a:t>
            </a:r>
            <a:r>
              <a:rPr lang="en-US" sz="1300" err="1">
                <a:solidFill>
                  <a:srgbClr val="003DCC"/>
                </a:solidFill>
                <a:latin typeface="Calibri"/>
                <a:ea typeface="ヒラギノ明朝 ProN W3"/>
                <a:cs typeface="Comic Sans MS" charset="0"/>
                <a:sym typeface="Comic Sans MS" charset="0"/>
              </a:rPr>
              <a:t>spænding</a:t>
            </a:r>
            <a:r>
              <a:rPr lang="en-US" sz="1300">
                <a:solidFill>
                  <a:srgbClr val="003DCC"/>
                </a:solidFill>
                <a:latin typeface="Calibri"/>
                <a:ea typeface="ヒラギノ明朝 ProN W3"/>
                <a:cs typeface="Comic Sans MS" charset="0"/>
                <a:sym typeface="Comic Sans MS" charset="0"/>
              </a:rPr>
              <a:t> / </a:t>
            </a:r>
            <a:r>
              <a:rPr lang="en-US" sz="1300" err="1">
                <a:solidFill>
                  <a:srgbClr val="003DCC"/>
                </a:solidFill>
                <a:latin typeface="Calibri"/>
                <a:ea typeface="ヒラギノ明朝 ProN W3"/>
                <a:cs typeface="Comic Sans MS" charset="0"/>
                <a:sym typeface="Comic Sans MS" charset="0"/>
              </a:rPr>
              <a:t>vitalitet</a:t>
            </a:r>
            <a:endParaRPr lang="en-US" sz="1300">
              <a:solidFill>
                <a:srgbClr val="003DCC"/>
              </a:solidFill>
              <a:latin typeface="Calibri"/>
              <a:ea typeface="ヒラギノ明朝 ProN W3"/>
              <a:cs typeface="Comic Sans MS" charset="0"/>
              <a:sym typeface="Comic Sans MS" charset="0"/>
            </a:endParaRPr>
          </a:p>
        </p:txBody>
      </p:sp>
      <p:sp>
        <p:nvSpPr>
          <p:cNvPr id="28686" name="Rectangle 20"/>
          <p:cNvSpPr>
            <a:spLocks/>
          </p:cNvSpPr>
          <p:nvPr/>
        </p:nvSpPr>
        <p:spPr bwMode="auto">
          <a:xfrm>
            <a:off x="5339454" y="6492820"/>
            <a:ext cx="147038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300" dirty="0" err="1">
                <a:solidFill>
                  <a:srgbClr val="FF2712"/>
                </a:solidFill>
                <a:latin typeface="Calibri"/>
                <a:ea typeface="ヒラギノ明朝 ProN W3"/>
                <a:cs typeface="Comic Sans MS" charset="0"/>
                <a:sym typeface="Comic Sans MS" charset="0"/>
              </a:rPr>
              <a:t>Vrede</a:t>
            </a:r>
            <a:r>
              <a:rPr lang="en-US" sz="1300" dirty="0">
                <a:solidFill>
                  <a:srgbClr val="FF2712"/>
                </a:solidFill>
                <a:latin typeface="Calibri"/>
                <a:ea typeface="ヒラギノ明朝 ProN W3"/>
                <a:cs typeface="Comic Sans MS" charset="0"/>
                <a:sym typeface="Comic Sans MS" charset="0"/>
              </a:rPr>
              <a:t> / angst / </a:t>
            </a:r>
            <a:r>
              <a:rPr lang="en-US" sz="1300" dirty="0" err="1">
                <a:solidFill>
                  <a:srgbClr val="FF2712"/>
                </a:solidFill>
                <a:latin typeface="Calibri"/>
                <a:ea typeface="ヒラギノ明朝 ProN W3"/>
                <a:cs typeface="Comic Sans MS" charset="0"/>
                <a:sym typeface="Comic Sans MS" charset="0"/>
              </a:rPr>
              <a:t>afsky</a:t>
            </a:r>
            <a:endParaRPr lang="en-US" sz="1300" dirty="0">
              <a:solidFill>
                <a:srgbClr val="FF2712"/>
              </a:solidFill>
              <a:latin typeface="Calibri"/>
              <a:ea typeface="ヒラギノ明朝 ProN W3"/>
              <a:cs typeface="Comic Sans MS" charset="0"/>
              <a:sym typeface="Comic Sans MS" charset="0"/>
            </a:endParaRPr>
          </a:p>
        </p:txBody>
      </p:sp>
      <p:sp>
        <p:nvSpPr>
          <p:cNvPr id="2" name="Tekstfelt 1"/>
          <p:cNvSpPr txBox="1"/>
          <p:nvPr/>
        </p:nvSpPr>
        <p:spPr>
          <a:xfrm>
            <a:off x="3127167" y="1026620"/>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23" name="Tekstfelt 22"/>
          <p:cNvSpPr txBox="1"/>
          <p:nvPr/>
        </p:nvSpPr>
        <p:spPr>
          <a:xfrm>
            <a:off x="5501103" y="4130565"/>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24" name="Tekstfelt 23"/>
          <p:cNvSpPr txBox="1"/>
          <p:nvPr/>
        </p:nvSpPr>
        <p:spPr>
          <a:xfrm>
            <a:off x="7613755" y="1162992"/>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3" name="Tekstfelt 2"/>
          <p:cNvSpPr txBox="1"/>
          <p:nvPr/>
        </p:nvSpPr>
        <p:spPr>
          <a:xfrm>
            <a:off x="2633041" y="1637343"/>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26" name="Tekstfelt 25"/>
          <p:cNvSpPr txBox="1"/>
          <p:nvPr/>
        </p:nvSpPr>
        <p:spPr>
          <a:xfrm>
            <a:off x="7213652" y="1637343"/>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27" name="Tekstfelt 26"/>
          <p:cNvSpPr txBox="1"/>
          <p:nvPr/>
        </p:nvSpPr>
        <p:spPr>
          <a:xfrm>
            <a:off x="5007138" y="4908811"/>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4" name="Tekstfelt 3"/>
          <p:cNvSpPr txBox="1"/>
          <p:nvPr/>
        </p:nvSpPr>
        <p:spPr>
          <a:xfrm>
            <a:off x="8271870" y="4009579"/>
            <a:ext cx="1505641" cy="276999"/>
          </a:xfrm>
          <a:prstGeom prst="rect">
            <a:avLst/>
          </a:prstGeom>
          <a:noFill/>
        </p:spPr>
        <p:txBody>
          <a:bodyPr wrap="none" rtlCol="0">
            <a:spAutoFit/>
          </a:bodyPr>
          <a:lstStyle/>
          <a:p>
            <a:pPr defTabSz="457200"/>
            <a:r>
              <a:rPr lang="da-DK" sz="1200" dirty="0">
                <a:solidFill>
                  <a:prstClr val="black"/>
                </a:solidFill>
                <a:latin typeface="Calibri"/>
                <a:ea typeface="ヒラギノ明朝 ProN W3"/>
              </a:rPr>
              <a:t>Sikkerhedsstrategier:</a:t>
            </a:r>
          </a:p>
        </p:txBody>
      </p:sp>
      <p:sp>
        <p:nvSpPr>
          <p:cNvPr id="5" name="Tekstfelt 4">
            <a:extLst>
              <a:ext uri="{FF2B5EF4-FFF2-40B4-BE49-F238E27FC236}">
                <a16:creationId xmlns:a16="http://schemas.microsoft.com/office/drawing/2014/main" id="{624BCB6C-9C63-FD4A-B863-8F78931A6A7D}"/>
              </a:ext>
            </a:extLst>
          </p:cNvPr>
          <p:cNvSpPr txBox="1"/>
          <p:nvPr/>
        </p:nvSpPr>
        <p:spPr>
          <a:xfrm>
            <a:off x="696058" y="4325112"/>
            <a:ext cx="2324995" cy="276999"/>
          </a:xfrm>
          <a:prstGeom prst="rect">
            <a:avLst/>
          </a:prstGeom>
          <a:noFill/>
        </p:spPr>
        <p:txBody>
          <a:bodyPr wrap="none" rtlCol="0">
            <a:spAutoFit/>
          </a:bodyPr>
          <a:lstStyle/>
          <a:p>
            <a:r>
              <a:rPr lang="da-DK" sz="1200" dirty="0">
                <a:latin typeface="Calibri" panose="020F0502020204030204" pitchFamily="34" charset="0"/>
                <a:cs typeface="Calibri" panose="020F0502020204030204" pitchFamily="34" charset="0"/>
              </a:rPr>
              <a:t>Hvad er det truende i situationen?</a:t>
            </a:r>
          </a:p>
        </p:txBody>
      </p:sp>
    </p:spTree>
    <p:extLst>
      <p:ext uri="{BB962C8B-B14F-4D97-AF65-F5344CB8AC3E}">
        <p14:creationId xmlns:p14="http://schemas.microsoft.com/office/powerpoint/2010/main" val="408302002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28188" y="-12019"/>
            <a:ext cx="2221730" cy="1600201"/>
          </a:xfrm>
        </p:spPr>
        <p:txBody>
          <a:bodyPr vert="horz" wrap="square" lIns="23423" tIns="23423" rIns="100976" bIns="23423" numCol="1" anchor="ctr" anchorCtr="0" compatLnSpc="1">
            <a:prstTxWarp prst="textNoShape">
              <a:avLst/>
            </a:prstTxWarp>
            <a:normAutofit/>
          </a:bodyPr>
          <a:lstStyle/>
          <a:p>
            <a:pPr marL="36513" algn="l" eaLnBrk="1" hangingPunct="1"/>
            <a:r>
              <a:rPr lang="en-US" sz="2800" dirty="0">
                <a:latin typeface="Calibri" charset="0"/>
                <a:ea typeface="Calibri" charset="0"/>
                <a:cs typeface="Calibri" charset="0"/>
              </a:rPr>
              <a:t>De </a:t>
            </a:r>
            <a:r>
              <a:rPr lang="en-US" sz="2800" dirty="0" err="1">
                <a:latin typeface="Calibri" charset="0"/>
                <a:ea typeface="Calibri" charset="0"/>
                <a:cs typeface="Calibri" charset="0"/>
              </a:rPr>
              <a:t>tre</a:t>
            </a:r>
            <a:r>
              <a:rPr lang="en-US" sz="2800" dirty="0">
                <a:latin typeface="Calibri" charset="0"/>
                <a:ea typeface="Calibri" charset="0"/>
                <a:cs typeface="Calibri" charset="0"/>
              </a:rPr>
              <a:t> circler</a:t>
            </a:r>
            <a:br>
              <a:rPr lang="en-US" sz="2800" dirty="0">
                <a:latin typeface="Calibri" charset="0"/>
                <a:ea typeface="Calibri" charset="0"/>
                <a:cs typeface="Calibri" charset="0"/>
              </a:rPr>
            </a:br>
            <a:r>
              <a:rPr lang="en-US" sz="2800" dirty="0">
                <a:latin typeface="Calibri" charset="0"/>
                <a:ea typeface="Calibri" charset="0"/>
                <a:cs typeface="Calibri" charset="0"/>
              </a:rPr>
              <a:t>med </a:t>
            </a:r>
            <a:r>
              <a:rPr lang="en-US" sz="2800" dirty="0" err="1">
                <a:latin typeface="Calibri" charset="0"/>
                <a:ea typeface="Calibri" charset="0"/>
                <a:cs typeface="Calibri" charset="0"/>
              </a:rPr>
              <a:t>eksempler</a:t>
            </a:r>
            <a:endParaRPr lang="en-US" sz="2800" dirty="0">
              <a:latin typeface="Calibri" charset="0"/>
              <a:ea typeface="Calibri" charset="0"/>
              <a:cs typeface="Calibri" charset="0"/>
            </a:endParaRPr>
          </a:p>
        </p:txBody>
      </p:sp>
      <p:grpSp>
        <p:nvGrpSpPr>
          <p:cNvPr id="28674" name="Group 2"/>
          <p:cNvGrpSpPr>
            <a:grpSpLocks/>
          </p:cNvGrpSpPr>
          <p:nvPr/>
        </p:nvGrpSpPr>
        <p:grpSpPr bwMode="auto">
          <a:xfrm>
            <a:off x="1858556" y="437594"/>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pPr defTabSz="457200"/>
              <a:endParaRPr lang="da-DK" dirty="0">
                <a:solidFill>
                  <a:prstClr val="black"/>
                </a:solidFill>
                <a:latin typeface="Calibri"/>
                <a:ea typeface="ヒラギノ明朝 ProN W3"/>
              </a:endParaRPr>
            </a:p>
          </p:txBody>
        </p:sp>
        <p:sp>
          <p:nvSpPr>
            <p:cNvPr id="28692" name="Rectangle 4"/>
            <p:cNvSpPr>
              <a:spLocks/>
            </p:cNvSpPr>
            <p:nvPr/>
          </p:nvSpPr>
          <p:spPr bwMode="auto">
            <a:xfrm>
              <a:off x="1495" y="102"/>
              <a:ext cx="1301" cy="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300" b="1">
                  <a:solidFill>
                    <a:srgbClr val="0000FF"/>
                  </a:solidFill>
                  <a:latin typeface="Calibri"/>
                  <a:ea typeface="ヒラギノ明朝 ProN W3"/>
                  <a:cs typeface="Comic Sans MS" charset="0"/>
                  <a:sym typeface="Comic Sans MS" charset="0"/>
                </a:rPr>
                <a:t>Drive systemet</a:t>
              </a:r>
            </a:p>
            <a:p>
              <a:pPr marL="17463" algn="ctr" defTabSz="457200"/>
              <a:r>
                <a:rPr lang="da-DK" sz="1300" b="1">
                  <a:solidFill>
                    <a:srgbClr val="0000FF"/>
                  </a:solidFill>
                  <a:latin typeface="Calibri"/>
                  <a:ea typeface="ヒラギノ明朝 ProN W3"/>
                  <a:cs typeface="Comic Sans MS" charset="0"/>
                  <a:sym typeface="Comic Sans MS" charset="0"/>
                </a:rPr>
                <a:t>Aktivitet</a:t>
              </a:r>
            </a:p>
          </p:txBody>
        </p:sp>
      </p:grpSp>
      <p:sp>
        <p:nvSpPr>
          <p:cNvPr id="28689" name="Oval 6"/>
          <p:cNvSpPr>
            <a:spLocks/>
          </p:cNvSpPr>
          <p:nvPr/>
        </p:nvSpPr>
        <p:spPr bwMode="auto">
          <a:xfrm>
            <a:off x="6213707" y="390188"/>
            <a:ext cx="3960488" cy="2880398"/>
          </a:xfrm>
          <a:prstGeom prst="ellipse">
            <a:avLst/>
          </a:prstGeom>
          <a:solidFill>
            <a:schemeClr val="bg1"/>
          </a:solidFill>
          <a:ln w="57150" cmpd="sng">
            <a:solidFill>
              <a:srgbClr val="008000"/>
            </a:solidFill>
            <a:round/>
            <a:headEnd/>
            <a:tailEnd/>
          </a:ln>
        </p:spPr>
        <p:txBody>
          <a:bodyPr lIns="0" tIns="0" rIns="0" bIns="0"/>
          <a:lstStyle/>
          <a:p>
            <a:pPr defTabSz="457200"/>
            <a:r>
              <a:rPr lang="da-DK" sz="1300" b="1">
                <a:solidFill>
                  <a:srgbClr val="006F00"/>
                </a:solidFill>
                <a:latin typeface="Calibri"/>
                <a:ea typeface="ヒラギノ明朝 ProN W3"/>
              </a:rPr>
              <a:t>	Det beroligende system </a:t>
            </a:r>
          </a:p>
          <a:p>
            <a:pPr defTabSz="457200"/>
            <a:r>
              <a:rPr lang="da-DK" sz="1300" b="1">
                <a:solidFill>
                  <a:srgbClr val="006F00"/>
                </a:solidFill>
                <a:latin typeface="Calibri"/>
                <a:ea typeface="ヒラギノ明朝 ProN W3"/>
              </a:rPr>
              <a:t>			Ro</a:t>
            </a:r>
          </a:p>
          <a:p>
            <a:pPr defTabSz="457200"/>
            <a:r>
              <a:rPr lang="da-DK" sz="1300" b="1">
                <a:solidFill>
                  <a:srgbClr val="006F00"/>
                </a:solidFill>
                <a:latin typeface="Calibri"/>
                <a:ea typeface="ヒラギノ明朝 ProN W3"/>
              </a:rPr>
              <a:t>			</a:t>
            </a:r>
          </a:p>
        </p:txBody>
      </p:sp>
      <p:grpSp>
        <p:nvGrpSpPr>
          <p:cNvPr id="28676" name="Group 8"/>
          <p:cNvGrpSpPr>
            <a:grpSpLocks/>
          </p:cNvGrpSpPr>
          <p:nvPr/>
        </p:nvGrpSpPr>
        <p:grpSpPr bwMode="auto">
          <a:xfrm>
            <a:off x="4116175" y="3565619"/>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88" name="Rectangle 10"/>
            <p:cNvSpPr>
              <a:spLocks/>
            </p:cNvSpPr>
            <p:nvPr/>
          </p:nvSpPr>
          <p:spPr bwMode="auto">
            <a:xfrm>
              <a:off x="1291" y="-839"/>
              <a:ext cx="1382" cy="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300" b="1" err="1">
                  <a:solidFill>
                    <a:srgbClr val="FF0000"/>
                  </a:solidFill>
                  <a:latin typeface="Calibri"/>
                  <a:ea typeface="ヒラギノ明朝 ProN W3"/>
                  <a:cs typeface="Comic Sans MS" charset="0"/>
                  <a:sym typeface="Comic Sans MS" charset="0"/>
                </a:rPr>
                <a:t>Trusselsfokus</a:t>
              </a:r>
              <a:endParaRPr lang="en-US" sz="1300" b="1">
                <a:solidFill>
                  <a:srgbClr val="FF0000"/>
                </a:solidFill>
                <a:latin typeface="Calibri"/>
                <a:ea typeface="ヒラギノ明朝 ProN W3"/>
                <a:cs typeface="Comic Sans MS" charset="0"/>
                <a:sym typeface="Comic Sans MS" charset="0"/>
              </a:endParaRPr>
            </a:p>
            <a:p>
              <a:pPr marL="17463" algn="ctr" defTabSz="457200"/>
              <a:r>
                <a:rPr lang="en-US" sz="1300" b="1" err="1">
                  <a:solidFill>
                    <a:srgbClr val="FF0000"/>
                  </a:solidFill>
                  <a:latin typeface="Calibri"/>
                  <a:ea typeface="ヒラギノ明朝 ProN W3"/>
                  <a:cs typeface="Comic Sans MS" charset="0"/>
                  <a:sym typeface="Comic Sans MS" charset="0"/>
                </a:rPr>
                <a:t>Flugt</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kamp</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frys</a:t>
              </a:r>
              <a:endParaRPr lang="en-US" sz="1300">
                <a:solidFill>
                  <a:srgbClr val="FF0000"/>
                </a:solidFill>
                <a:latin typeface="Calibri"/>
                <a:ea typeface="ヒラギノ明朝 ProN W3"/>
                <a:cs typeface="Comic Sans MS" charset="0"/>
                <a:sym typeface="Comic Sans MS" charset="0"/>
              </a:endParaRPr>
            </a:p>
          </p:txBody>
        </p:sp>
      </p:grpSp>
      <p:sp>
        <p:nvSpPr>
          <p:cNvPr id="28677" name="Line 11"/>
          <p:cNvSpPr>
            <a:spLocks noChangeShapeType="1"/>
          </p:cNvSpPr>
          <p:nvPr/>
        </p:nvSpPr>
        <p:spPr bwMode="auto">
          <a:xfrm>
            <a:off x="5734527" y="2438576"/>
            <a:ext cx="479181"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8" name="Line 12"/>
          <p:cNvSpPr>
            <a:spLocks noChangeShapeType="1"/>
          </p:cNvSpPr>
          <p:nvPr/>
        </p:nvSpPr>
        <p:spPr bwMode="auto">
          <a:xfrm rot="10800000">
            <a:off x="5708148" y="2644898"/>
            <a:ext cx="457200"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9" name="Line 13"/>
          <p:cNvSpPr>
            <a:spLocks noChangeShapeType="1"/>
          </p:cNvSpPr>
          <p:nvPr/>
        </p:nvSpPr>
        <p:spPr bwMode="auto">
          <a:xfrm flipH="1">
            <a:off x="6730710" y="3270586"/>
            <a:ext cx="283298" cy="31847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0" name="Line 14"/>
          <p:cNvSpPr>
            <a:spLocks noChangeShapeType="1"/>
          </p:cNvSpPr>
          <p:nvPr/>
        </p:nvSpPr>
        <p:spPr bwMode="auto">
          <a:xfrm rot="10800000" flipH="1">
            <a:off x="6394824" y="3102131"/>
            <a:ext cx="335886" cy="37941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1" name="Line 15"/>
          <p:cNvSpPr>
            <a:spLocks noChangeShapeType="1"/>
          </p:cNvSpPr>
          <p:nvPr/>
        </p:nvSpPr>
        <p:spPr bwMode="auto">
          <a:xfrm rot="10800000">
            <a:off x="5034418" y="3102132"/>
            <a:ext cx="321656" cy="37941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2" name="Line 16"/>
          <p:cNvSpPr>
            <a:spLocks noChangeShapeType="1"/>
          </p:cNvSpPr>
          <p:nvPr/>
        </p:nvSpPr>
        <p:spPr bwMode="auto">
          <a:xfrm>
            <a:off x="4815249" y="3270587"/>
            <a:ext cx="321900" cy="372421"/>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4" name="Rectangle 18"/>
          <p:cNvSpPr>
            <a:spLocks/>
          </p:cNvSpPr>
          <p:nvPr/>
        </p:nvSpPr>
        <p:spPr bwMode="auto">
          <a:xfrm>
            <a:off x="7372559" y="3388617"/>
            <a:ext cx="207163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dirty="0" err="1">
                <a:solidFill>
                  <a:srgbClr val="3F691E"/>
                </a:solidFill>
                <a:latin typeface="Calibri"/>
                <a:ea typeface="ヒラギノ明朝 ProN W3"/>
                <a:cs typeface="Comic Sans MS" charset="0"/>
                <a:sym typeface="Comic Sans MS" charset="0"/>
              </a:rPr>
              <a:t>Tilfredshed</a:t>
            </a:r>
            <a:r>
              <a:rPr lang="en-US" sz="1300" dirty="0">
                <a:solidFill>
                  <a:srgbClr val="3F691E"/>
                </a:solidFill>
                <a:latin typeface="Calibri"/>
                <a:ea typeface="ヒラギノ明朝 ProN W3"/>
                <a:cs typeface="Comic Sans MS" charset="0"/>
                <a:sym typeface="Comic Sans MS" charset="0"/>
              </a:rPr>
              <a:t> / </a:t>
            </a:r>
            <a:r>
              <a:rPr lang="en-US" sz="1300" dirty="0" err="1">
                <a:solidFill>
                  <a:srgbClr val="3F691E"/>
                </a:solidFill>
                <a:latin typeface="Calibri"/>
                <a:ea typeface="ヒラギノ明朝 ProN W3"/>
                <a:cs typeface="Comic Sans MS" charset="0"/>
                <a:sym typeface="Comic Sans MS" charset="0"/>
              </a:rPr>
              <a:t>tryg</a:t>
            </a:r>
            <a:r>
              <a:rPr lang="en-US" sz="1300" dirty="0">
                <a:solidFill>
                  <a:srgbClr val="3F691E"/>
                </a:solidFill>
                <a:latin typeface="Calibri"/>
                <a:ea typeface="ヒラギノ明朝 ProN W3"/>
                <a:cs typeface="Comic Sans MS" charset="0"/>
                <a:sym typeface="Comic Sans MS" charset="0"/>
              </a:rPr>
              <a:t> / </a:t>
            </a:r>
            <a:r>
              <a:rPr lang="en-US" sz="1300" dirty="0" err="1">
                <a:solidFill>
                  <a:srgbClr val="3F691E"/>
                </a:solidFill>
                <a:latin typeface="Calibri"/>
                <a:ea typeface="ヒラギノ明朝 ProN W3"/>
                <a:cs typeface="Comic Sans MS" charset="0"/>
                <a:sym typeface="Comic Sans MS" charset="0"/>
              </a:rPr>
              <a:t>forbundet</a:t>
            </a:r>
            <a:endParaRPr lang="en-US" sz="1300" dirty="0">
              <a:solidFill>
                <a:srgbClr val="3F691E"/>
              </a:solidFill>
              <a:latin typeface="Calibri"/>
              <a:ea typeface="ヒラギノ明朝 ProN W3"/>
              <a:cs typeface="Comic Sans MS" charset="0"/>
              <a:sym typeface="Comic Sans MS" charset="0"/>
            </a:endParaRPr>
          </a:p>
        </p:txBody>
      </p:sp>
      <p:sp>
        <p:nvSpPr>
          <p:cNvPr id="28685" name="Rectangle 19"/>
          <p:cNvSpPr>
            <a:spLocks/>
          </p:cNvSpPr>
          <p:nvPr/>
        </p:nvSpPr>
        <p:spPr bwMode="auto">
          <a:xfrm>
            <a:off x="2521373" y="3388617"/>
            <a:ext cx="1953848"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003DCC"/>
                </a:solidFill>
                <a:latin typeface="Calibri"/>
                <a:ea typeface="ヒラギノ明朝 ProN W3"/>
                <a:cs typeface="Comic Sans MS" charset="0"/>
                <a:sym typeface="Comic Sans MS" charset="0"/>
              </a:rPr>
              <a:t>Drevet</a:t>
            </a:r>
            <a:r>
              <a:rPr lang="en-US" sz="1300">
                <a:solidFill>
                  <a:srgbClr val="003DCC"/>
                </a:solidFill>
                <a:latin typeface="Calibri"/>
                <a:ea typeface="ヒラギノ明朝 ProN W3"/>
                <a:cs typeface="Comic Sans MS" charset="0"/>
                <a:sym typeface="Comic Sans MS" charset="0"/>
              </a:rPr>
              <a:t>/ </a:t>
            </a:r>
            <a:r>
              <a:rPr lang="en-US" sz="1300" err="1">
                <a:solidFill>
                  <a:srgbClr val="003DCC"/>
                </a:solidFill>
                <a:latin typeface="Calibri"/>
                <a:ea typeface="ヒラギノ明朝 ProN W3"/>
                <a:cs typeface="Comic Sans MS" charset="0"/>
                <a:sym typeface="Comic Sans MS" charset="0"/>
              </a:rPr>
              <a:t>spænding</a:t>
            </a:r>
            <a:r>
              <a:rPr lang="en-US" sz="1300">
                <a:solidFill>
                  <a:srgbClr val="003DCC"/>
                </a:solidFill>
                <a:latin typeface="Calibri"/>
                <a:ea typeface="ヒラギノ明朝 ProN W3"/>
                <a:cs typeface="Comic Sans MS" charset="0"/>
                <a:sym typeface="Comic Sans MS" charset="0"/>
              </a:rPr>
              <a:t> / </a:t>
            </a:r>
            <a:r>
              <a:rPr lang="en-US" sz="1300" err="1">
                <a:solidFill>
                  <a:srgbClr val="003DCC"/>
                </a:solidFill>
                <a:latin typeface="Calibri"/>
                <a:ea typeface="ヒラギノ明朝 ProN W3"/>
                <a:cs typeface="Comic Sans MS" charset="0"/>
                <a:sym typeface="Comic Sans MS" charset="0"/>
              </a:rPr>
              <a:t>vitalitet</a:t>
            </a:r>
            <a:endParaRPr lang="en-US" sz="1300">
              <a:solidFill>
                <a:srgbClr val="003DCC"/>
              </a:solidFill>
              <a:latin typeface="Calibri"/>
              <a:ea typeface="ヒラギノ明朝 ProN W3"/>
              <a:cs typeface="Comic Sans MS" charset="0"/>
              <a:sym typeface="Comic Sans MS" charset="0"/>
            </a:endParaRPr>
          </a:p>
        </p:txBody>
      </p:sp>
      <p:sp>
        <p:nvSpPr>
          <p:cNvPr id="28686" name="Rectangle 20"/>
          <p:cNvSpPr>
            <a:spLocks/>
          </p:cNvSpPr>
          <p:nvPr/>
        </p:nvSpPr>
        <p:spPr bwMode="auto">
          <a:xfrm>
            <a:off x="5339454" y="6492820"/>
            <a:ext cx="1470382"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dirty="0" err="1">
                <a:solidFill>
                  <a:srgbClr val="FF2712"/>
                </a:solidFill>
                <a:latin typeface="Calibri"/>
                <a:ea typeface="ヒラギノ明朝 ProN W3"/>
                <a:cs typeface="Comic Sans MS" charset="0"/>
                <a:sym typeface="Comic Sans MS" charset="0"/>
              </a:rPr>
              <a:t>Vrede</a:t>
            </a:r>
            <a:r>
              <a:rPr lang="en-US" sz="1300" dirty="0">
                <a:solidFill>
                  <a:srgbClr val="FF2712"/>
                </a:solidFill>
                <a:latin typeface="Calibri"/>
                <a:ea typeface="ヒラギノ明朝 ProN W3"/>
                <a:cs typeface="Comic Sans MS" charset="0"/>
                <a:sym typeface="Comic Sans MS" charset="0"/>
              </a:rPr>
              <a:t> / angst / </a:t>
            </a:r>
            <a:r>
              <a:rPr lang="en-US" sz="1300" dirty="0" err="1">
                <a:solidFill>
                  <a:srgbClr val="FF2712"/>
                </a:solidFill>
                <a:latin typeface="Calibri"/>
                <a:ea typeface="ヒラギノ明朝 ProN W3"/>
                <a:cs typeface="Comic Sans MS" charset="0"/>
                <a:sym typeface="Comic Sans MS" charset="0"/>
              </a:rPr>
              <a:t>afsky</a:t>
            </a:r>
            <a:endParaRPr lang="en-US" sz="1300" dirty="0">
              <a:solidFill>
                <a:srgbClr val="FF2712"/>
              </a:solidFill>
              <a:latin typeface="Calibri"/>
              <a:ea typeface="ヒラギノ明朝 ProN W3"/>
              <a:cs typeface="Comic Sans MS" charset="0"/>
              <a:sym typeface="Comic Sans MS" charset="0"/>
            </a:endParaRPr>
          </a:p>
        </p:txBody>
      </p:sp>
      <p:sp>
        <p:nvSpPr>
          <p:cNvPr id="2" name="Tekstfelt 1"/>
          <p:cNvSpPr txBox="1"/>
          <p:nvPr/>
        </p:nvSpPr>
        <p:spPr>
          <a:xfrm>
            <a:off x="2548470" y="970130"/>
            <a:ext cx="2588680" cy="1015663"/>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Typisk situation:</a:t>
            </a:r>
          </a:p>
          <a:p>
            <a:pPr defTabSz="457200"/>
            <a:r>
              <a:rPr lang="da-DK" sz="1200" dirty="0">
                <a:solidFill>
                  <a:prstClr val="black"/>
                </a:solidFill>
                <a:latin typeface="Calibri"/>
                <a:ea typeface="ヒラギノ明朝 ProN W3"/>
              </a:rPr>
              <a:t>Sport, arbejde hvor du er tændt og målrettet,</a:t>
            </a:r>
          </a:p>
          <a:p>
            <a:pPr defTabSz="457200"/>
            <a:r>
              <a:rPr lang="da-DK" sz="1200" dirty="0">
                <a:solidFill>
                  <a:prstClr val="black"/>
                </a:solidFill>
                <a:latin typeface="Calibri"/>
                <a:ea typeface="ヒラギノ明朝 ProN W3"/>
              </a:rPr>
              <a:t>Når du er i konkurrence-</a:t>
            </a:r>
            <a:r>
              <a:rPr lang="da-DK" sz="1200" dirty="0" err="1">
                <a:solidFill>
                  <a:prstClr val="black"/>
                </a:solidFill>
                <a:latin typeface="Calibri"/>
                <a:ea typeface="ヒラギノ明朝 ProN W3"/>
              </a:rPr>
              <a:t>mood</a:t>
            </a:r>
            <a:r>
              <a:rPr lang="da-DK" sz="1200" dirty="0">
                <a:solidFill>
                  <a:prstClr val="black"/>
                </a:solidFill>
                <a:latin typeface="Calibri"/>
                <a:ea typeface="ヒラギノ明朝 ProN W3"/>
              </a:rPr>
              <a:t>, fest, situationer hvor du er målrettet</a:t>
            </a:r>
          </a:p>
        </p:txBody>
      </p:sp>
      <p:sp>
        <p:nvSpPr>
          <p:cNvPr id="23" name="Tekstfelt 22"/>
          <p:cNvSpPr txBox="1"/>
          <p:nvPr/>
        </p:nvSpPr>
        <p:spPr>
          <a:xfrm>
            <a:off x="4527986" y="4177959"/>
            <a:ext cx="3085769" cy="830997"/>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Typisk situation:</a:t>
            </a:r>
          </a:p>
          <a:p>
            <a:pPr defTabSz="457200"/>
            <a:r>
              <a:rPr lang="da-DK" sz="1200" dirty="0">
                <a:solidFill>
                  <a:prstClr val="black"/>
                </a:solidFill>
                <a:latin typeface="Calibri"/>
                <a:ea typeface="ヒラギノ明朝 ProN W3"/>
              </a:rPr>
              <a:t>Situationer hvor du oplever at være på vagt, være kritisk overfor andre eller selvkritisk, føler dig presset eller truet</a:t>
            </a:r>
          </a:p>
        </p:txBody>
      </p:sp>
      <p:sp>
        <p:nvSpPr>
          <p:cNvPr id="24" name="Tekstfelt 23"/>
          <p:cNvSpPr txBox="1"/>
          <p:nvPr/>
        </p:nvSpPr>
        <p:spPr>
          <a:xfrm>
            <a:off x="6562767" y="1117540"/>
            <a:ext cx="3327191" cy="830997"/>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Typisk situation, hvil og fordøj:</a:t>
            </a:r>
          </a:p>
          <a:p>
            <a:pPr defTabSz="457200"/>
            <a:r>
              <a:rPr lang="da-DK" sz="1200" dirty="0">
                <a:solidFill>
                  <a:prstClr val="black"/>
                </a:solidFill>
                <a:latin typeface="Calibri"/>
                <a:ea typeface="ヒラギノ明朝 ProN W3"/>
              </a:rPr>
              <a:t>Når du slapper af og hygger dig, når du dyrker dine sociale relationer, en tur i naturen, ved maden eller en hyggestund i sofaen med bog eller tv.</a:t>
            </a:r>
          </a:p>
        </p:txBody>
      </p:sp>
      <p:sp>
        <p:nvSpPr>
          <p:cNvPr id="3" name="Tekstfelt 2"/>
          <p:cNvSpPr txBox="1"/>
          <p:nvPr/>
        </p:nvSpPr>
        <p:spPr>
          <a:xfrm>
            <a:off x="2521373" y="1937776"/>
            <a:ext cx="2296772" cy="1015663"/>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Følelser og kropslige reaktioner:</a:t>
            </a:r>
          </a:p>
          <a:p>
            <a:pPr defTabSz="457200"/>
            <a:r>
              <a:rPr lang="da-DK" sz="1200" dirty="0">
                <a:solidFill>
                  <a:prstClr val="black"/>
                </a:solidFill>
                <a:latin typeface="Calibri"/>
                <a:ea typeface="ヒラギノ明朝 ProN W3"/>
              </a:rPr>
              <a:t>Vitalitet i kroppen, der kommer liv, fokus for opmærksomheden er snæver, glæde / sjov, der er gang i den</a:t>
            </a:r>
          </a:p>
        </p:txBody>
      </p:sp>
      <p:sp>
        <p:nvSpPr>
          <p:cNvPr id="26" name="Tekstfelt 25"/>
          <p:cNvSpPr txBox="1"/>
          <p:nvPr/>
        </p:nvSpPr>
        <p:spPr>
          <a:xfrm>
            <a:off x="6562766" y="1937776"/>
            <a:ext cx="3080764" cy="830997"/>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Følelser og kropslige reaktioner:</a:t>
            </a:r>
          </a:p>
          <a:p>
            <a:pPr defTabSz="457200"/>
            <a:r>
              <a:rPr lang="da-DK" sz="1200" dirty="0">
                <a:solidFill>
                  <a:prstClr val="black"/>
                </a:solidFill>
                <a:latin typeface="Calibri"/>
                <a:ea typeface="ヒラギノ明朝 ProN W3"/>
              </a:rPr>
              <a:t>En følelse af at være afslappet og tilfreds, fordøjer mad og indtryk, fornemmelse af at høre til og hænge sammen med andre</a:t>
            </a:r>
          </a:p>
        </p:txBody>
      </p:sp>
      <p:sp>
        <p:nvSpPr>
          <p:cNvPr id="27" name="Tekstfelt 26"/>
          <p:cNvSpPr txBox="1"/>
          <p:nvPr/>
        </p:nvSpPr>
        <p:spPr>
          <a:xfrm>
            <a:off x="4527986" y="4948494"/>
            <a:ext cx="3325765" cy="1200329"/>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Følelser og kropslige reaktioner:</a:t>
            </a:r>
          </a:p>
          <a:p>
            <a:pPr defTabSz="457200"/>
            <a:r>
              <a:rPr lang="da-DK" sz="1200" dirty="0">
                <a:solidFill>
                  <a:prstClr val="black"/>
                </a:solidFill>
                <a:latin typeface="Calibri"/>
                <a:ea typeface="ヒラギノ明朝 ProN W3"/>
              </a:rPr>
              <a:t>Alt fra irritation til vrede og had,</a:t>
            </a:r>
          </a:p>
          <a:p>
            <a:pPr defTabSz="457200"/>
            <a:r>
              <a:rPr lang="da-DK" sz="1200" dirty="0">
                <a:solidFill>
                  <a:prstClr val="black"/>
                </a:solidFill>
                <a:latin typeface="Calibri"/>
                <a:ea typeface="ヒラギノ明朝 ProN W3"/>
              </a:rPr>
              <a:t>og fra at være lidt nervøs til at have et panikanfald, mærke frustration eller blive ”kold”</a:t>
            </a:r>
          </a:p>
          <a:p>
            <a:pPr defTabSz="457200"/>
            <a:r>
              <a:rPr lang="da-DK" sz="1200" dirty="0">
                <a:solidFill>
                  <a:prstClr val="black"/>
                </a:solidFill>
                <a:latin typeface="Calibri"/>
                <a:ea typeface="ヒラギノ明朝 ProN W3"/>
              </a:rPr>
              <a:t>Kroppen kan være spændt på forskellige måder.</a:t>
            </a:r>
          </a:p>
          <a:p>
            <a:pPr defTabSz="457200"/>
            <a:r>
              <a:rPr lang="da-DK" sz="1200" dirty="0">
                <a:solidFill>
                  <a:prstClr val="black"/>
                </a:solidFill>
                <a:latin typeface="Calibri"/>
                <a:ea typeface="ヒラギノ明朝 ProN W3"/>
              </a:rPr>
              <a:t>         ryste eller gå i frys, kvalme</a:t>
            </a:r>
          </a:p>
        </p:txBody>
      </p:sp>
      <p:sp>
        <p:nvSpPr>
          <p:cNvPr id="4" name="Tekstfelt 3"/>
          <p:cNvSpPr txBox="1"/>
          <p:nvPr/>
        </p:nvSpPr>
        <p:spPr>
          <a:xfrm>
            <a:off x="8271870" y="4009579"/>
            <a:ext cx="1505641" cy="276999"/>
          </a:xfrm>
          <a:prstGeom prst="rect">
            <a:avLst/>
          </a:prstGeom>
          <a:noFill/>
        </p:spPr>
        <p:txBody>
          <a:bodyPr wrap="none" rtlCol="0">
            <a:spAutoFit/>
          </a:bodyPr>
          <a:lstStyle/>
          <a:p>
            <a:pPr defTabSz="457200"/>
            <a:r>
              <a:rPr lang="da-DK" sz="1200" dirty="0">
                <a:solidFill>
                  <a:prstClr val="black"/>
                </a:solidFill>
                <a:latin typeface="Calibri"/>
                <a:ea typeface="ヒラギノ明朝 ProN W3"/>
              </a:rPr>
              <a:t>Sikkerhedsstrategier:</a:t>
            </a:r>
          </a:p>
        </p:txBody>
      </p:sp>
      <p:sp>
        <p:nvSpPr>
          <p:cNvPr id="5" name="Tekstfelt 4">
            <a:extLst>
              <a:ext uri="{FF2B5EF4-FFF2-40B4-BE49-F238E27FC236}">
                <a16:creationId xmlns:a16="http://schemas.microsoft.com/office/drawing/2014/main" id="{624BCB6C-9C63-FD4A-B863-8F78931A6A7D}"/>
              </a:ext>
            </a:extLst>
          </p:cNvPr>
          <p:cNvSpPr txBox="1"/>
          <p:nvPr/>
        </p:nvSpPr>
        <p:spPr>
          <a:xfrm>
            <a:off x="696058" y="4325112"/>
            <a:ext cx="2324995" cy="276999"/>
          </a:xfrm>
          <a:prstGeom prst="rect">
            <a:avLst/>
          </a:prstGeom>
          <a:noFill/>
        </p:spPr>
        <p:txBody>
          <a:bodyPr wrap="none" rtlCol="0">
            <a:spAutoFit/>
          </a:bodyPr>
          <a:lstStyle/>
          <a:p>
            <a:r>
              <a:rPr lang="da-DK" sz="1200" dirty="0">
                <a:latin typeface="Calibri" panose="020F0502020204030204" pitchFamily="34" charset="0"/>
                <a:cs typeface="Calibri" panose="020F0502020204030204" pitchFamily="34" charset="0"/>
              </a:rPr>
              <a:t>Hvad er det truende i situationen?</a:t>
            </a:r>
          </a:p>
        </p:txBody>
      </p:sp>
    </p:spTree>
    <p:extLst>
      <p:ext uri="{BB962C8B-B14F-4D97-AF65-F5344CB8AC3E}">
        <p14:creationId xmlns:p14="http://schemas.microsoft.com/office/powerpoint/2010/main" val="208331884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58205" y="-215759"/>
            <a:ext cx="7772400" cy="1600201"/>
          </a:xfrm>
        </p:spPr>
        <p:txBody>
          <a:bodyPr vert="horz" wrap="square" lIns="23423" tIns="23423" rIns="100976" bIns="23423" numCol="1" anchor="ctr" anchorCtr="0" compatLnSpc="1">
            <a:prstTxWarp prst="textNoShape">
              <a:avLst/>
            </a:prstTxWarp>
            <a:normAutofit/>
          </a:bodyPr>
          <a:lstStyle/>
          <a:p>
            <a:pPr marL="36513" algn="l" eaLnBrk="1" hangingPunct="1"/>
            <a:r>
              <a:rPr lang="en-US" sz="2800" dirty="0" err="1">
                <a:latin typeface="Calibri" charset="0"/>
                <a:ea typeface="Calibri" charset="0"/>
                <a:cs typeface="Calibri" charset="0"/>
              </a:rPr>
              <a:t>Spørgeguide</a:t>
            </a:r>
            <a:r>
              <a:rPr lang="en-US" sz="2800" dirty="0">
                <a:latin typeface="Calibri" charset="0"/>
                <a:ea typeface="Calibri" charset="0"/>
                <a:cs typeface="Calibri" charset="0"/>
              </a:rPr>
              <a:t> </a:t>
            </a:r>
            <a:r>
              <a:rPr lang="en-US" sz="2800" dirty="0" err="1">
                <a:latin typeface="Calibri" charset="0"/>
                <a:ea typeface="Calibri" charset="0"/>
                <a:cs typeface="Calibri" charset="0"/>
              </a:rPr>
              <a:t>til</a:t>
            </a:r>
            <a:br>
              <a:rPr lang="en-US" sz="2800" dirty="0">
                <a:latin typeface="Calibri" charset="0"/>
                <a:ea typeface="Calibri" charset="0"/>
                <a:cs typeface="Calibri" charset="0"/>
              </a:rPr>
            </a:br>
            <a:r>
              <a:rPr lang="en-US" sz="2800" dirty="0">
                <a:latin typeface="Calibri" charset="0"/>
                <a:ea typeface="Calibri" charset="0"/>
                <a:cs typeface="Calibri" charset="0"/>
              </a:rPr>
              <a:t>De </a:t>
            </a:r>
            <a:r>
              <a:rPr lang="en-US" sz="2800" dirty="0" err="1">
                <a:latin typeface="Calibri" charset="0"/>
                <a:ea typeface="Calibri" charset="0"/>
                <a:cs typeface="Calibri" charset="0"/>
              </a:rPr>
              <a:t>tre</a:t>
            </a:r>
            <a:r>
              <a:rPr lang="en-US" sz="2800" dirty="0">
                <a:latin typeface="Calibri" charset="0"/>
                <a:ea typeface="Calibri" charset="0"/>
                <a:cs typeface="Calibri" charset="0"/>
              </a:rPr>
              <a:t> </a:t>
            </a:r>
            <a:r>
              <a:rPr lang="en-US" sz="2800" dirty="0" err="1">
                <a:latin typeface="Calibri" charset="0"/>
                <a:ea typeface="Calibri" charset="0"/>
                <a:cs typeface="Calibri" charset="0"/>
              </a:rPr>
              <a:t>cirkler</a:t>
            </a:r>
            <a:endParaRPr lang="en-US" sz="2800" dirty="0">
              <a:latin typeface="Calibri" charset="0"/>
              <a:ea typeface="Calibri" charset="0"/>
              <a:cs typeface="Calibri" charset="0"/>
            </a:endParaRPr>
          </a:p>
        </p:txBody>
      </p:sp>
      <p:grpSp>
        <p:nvGrpSpPr>
          <p:cNvPr id="28674" name="Group 2"/>
          <p:cNvGrpSpPr>
            <a:grpSpLocks/>
          </p:cNvGrpSpPr>
          <p:nvPr/>
        </p:nvGrpSpPr>
        <p:grpSpPr bwMode="auto">
          <a:xfrm>
            <a:off x="1858556" y="437594"/>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92" name="Rectangle 4"/>
            <p:cNvSpPr>
              <a:spLocks/>
            </p:cNvSpPr>
            <p:nvPr/>
          </p:nvSpPr>
          <p:spPr bwMode="auto">
            <a:xfrm>
              <a:off x="1495" y="102"/>
              <a:ext cx="1301" cy="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300" b="1">
                  <a:solidFill>
                    <a:srgbClr val="0000FF"/>
                  </a:solidFill>
                  <a:latin typeface="Calibri"/>
                  <a:ea typeface="ヒラギノ明朝 ProN W3"/>
                  <a:cs typeface="Comic Sans MS" charset="0"/>
                  <a:sym typeface="Comic Sans MS" charset="0"/>
                </a:rPr>
                <a:t>Drive systemet</a:t>
              </a:r>
            </a:p>
            <a:p>
              <a:pPr marL="17463" algn="ctr" defTabSz="457200"/>
              <a:r>
                <a:rPr lang="da-DK" sz="1300" b="1">
                  <a:solidFill>
                    <a:srgbClr val="0000FF"/>
                  </a:solidFill>
                  <a:latin typeface="Calibri"/>
                  <a:ea typeface="ヒラギノ明朝 ProN W3"/>
                  <a:cs typeface="Comic Sans MS" charset="0"/>
                  <a:sym typeface="Comic Sans MS" charset="0"/>
                </a:rPr>
                <a:t>Aktivitet</a:t>
              </a:r>
            </a:p>
          </p:txBody>
        </p:sp>
      </p:grpSp>
      <p:sp>
        <p:nvSpPr>
          <p:cNvPr id="28689" name="Oval 6"/>
          <p:cNvSpPr>
            <a:spLocks/>
          </p:cNvSpPr>
          <p:nvPr/>
        </p:nvSpPr>
        <p:spPr bwMode="auto">
          <a:xfrm>
            <a:off x="6213707" y="390188"/>
            <a:ext cx="3960488" cy="2880398"/>
          </a:xfrm>
          <a:prstGeom prst="ellipse">
            <a:avLst/>
          </a:prstGeom>
          <a:solidFill>
            <a:schemeClr val="bg1"/>
          </a:solidFill>
          <a:ln w="57150" cmpd="sng">
            <a:solidFill>
              <a:srgbClr val="008000"/>
            </a:solidFill>
            <a:round/>
            <a:headEnd/>
            <a:tailEnd/>
          </a:ln>
        </p:spPr>
        <p:txBody>
          <a:bodyPr lIns="0" tIns="0" rIns="0" bIns="0"/>
          <a:lstStyle/>
          <a:p>
            <a:pPr defTabSz="457200"/>
            <a:r>
              <a:rPr lang="da-DK" sz="1300" b="1">
                <a:solidFill>
                  <a:srgbClr val="006F00"/>
                </a:solidFill>
                <a:latin typeface="Calibri"/>
                <a:ea typeface="ヒラギノ明朝 ProN W3"/>
              </a:rPr>
              <a:t>	Det beroligende system </a:t>
            </a:r>
          </a:p>
          <a:p>
            <a:pPr defTabSz="457200"/>
            <a:r>
              <a:rPr lang="da-DK" sz="1300" b="1">
                <a:solidFill>
                  <a:srgbClr val="006F00"/>
                </a:solidFill>
                <a:latin typeface="Calibri"/>
                <a:ea typeface="ヒラギノ明朝 ProN W3"/>
              </a:rPr>
              <a:t>			Ro</a:t>
            </a:r>
          </a:p>
          <a:p>
            <a:pPr defTabSz="457200"/>
            <a:r>
              <a:rPr lang="da-DK" sz="1300" b="1">
                <a:solidFill>
                  <a:srgbClr val="006F00"/>
                </a:solidFill>
                <a:latin typeface="Calibri"/>
                <a:ea typeface="ヒラギノ明朝 ProN W3"/>
              </a:rPr>
              <a:t>			</a:t>
            </a:r>
          </a:p>
        </p:txBody>
      </p:sp>
      <p:grpSp>
        <p:nvGrpSpPr>
          <p:cNvPr id="28676" name="Group 8"/>
          <p:cNvGrpSpPr>
            <a:grpSpLocks/>
          </p:cNvGrpSpPr>
          <p:nvPr/>
        </p:nvGrpSpPr>
        <p:grpSpPr bwMode="auto">
          <a:xfrm>
            <a:off x="4116175" y="3565619"/>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88" name="Rectangle 10"/>
            <p:cNvSpPr>
              <a:spLocks/>
            </p:cNvSpPr>
            <p:nvPr/>
          </p:nvSpPr>
          <p:spPr bwMode="auto">
            <a:xfrm>
              <a:off x="1291" y="-839"/>
              <a:ext cx="1382" cy="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300" b="1" err="1">
                  <a:solidFill>
                    <a:srgbClr val="FF0000"/>
                  </a:solidFill>
                  <a:latin typeface="Calibri"/>
                  <a:ea typeface="ヒラギノ明朝 ProN W3"/>
                  <a:cs typeface="Comic Sans MS" charset="0"/>
                  <a:sym typeface="Comic Sans MS" charset="0"/>
                </a:rPr>
                <a:t>Trusselsfokus</a:t>
              </a:r>
              <a:endParaRPr lang="en-US" sz="1300" b="1">
                <a:solidFill>
                  <a:srgbClr val="FF0000"/>
                </a:solidFill>
                <a:latin typeface="Calibri"/>
                <a:ea typeface="ヒラギノ明朝 ProN W3"/>
                <a:cs typeface="Comic Sans MS" charset="0"/>
                <a:sym typeface="Comic Sans MS" charset="0"/>
              </a:endParaRPr>
            </a:p>
            <a:p>
              <a:pPr marL="17463" algn="ctr" defTabSz="457200"/>
              <a:r>
                <a:rPr lang="en-US" sz="1300" b="1" err="1">
                  <a:solidFill>
                    <a:srgbClr val="FF0000"/>
                  </a:solidFill>
                  <a:latin typeface="Calibri"/>
                  <a:ea typeface="ヒラギノ明朝 ProN W3"/>
                  <a:cs typeface="Comic Sans MS" charset="0"/>
                  <a:sym typeface="Comic Sans MS" charset="0"/>
                </a:rPr>
                <a:t>Flugt</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kamp</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frys</a:t>
              </a:r>
              <a:endParaRPr lang="en-US" sz="1300">
                <a:solidFill>
                  <a:srgbClr val="FF0000"/>
                </a:solidFill>
                <a:latin typeface="Calibri"/>
                <a:ea typeface="ヒラギノ明朝 ProN W3"/>
                <a:cs typeface="Comic Sans MS" charset="0"/>
                <a:sym typeface="Comic Sans MS" charset="0"/>
              </a:endParaRPr>
            </a:p>
          </p:txBody>
        </p:sp>
      </p:grpSp>
      <p:sp>
        <p:nvSpPr>
          <p:cNvPr id="28677" name="Line 11"/>
          <p:cNvSpPr>
            <a:spLocks noChangeShapeType="1"/>
          </p:cNvSpPr>
          <p:nvPr/>
        </p:nvSpPr>
        <p:spPr bwMode="auto">
          <a:xfrm>
            <a:off x="5734527" y="2438576"/>
            <a:ext cx="479181"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8" name="Line 12"/>
          <p:cNvSpPr>
            <a:spLocks noChangeShapeType="1"/>
          </p:cNvSpPr>
          <p:nvPr/>
        </p:nvSpPr>
        <p:spPr bwMode="auto">
          <a:xfrm rot="10800000">
            <a:off x="5708148" y="2644898"/>
            <a:ext cx="457200"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9" name="Line 13"/>
          <p:cNvSpPr>
            <a:spLocks noChangeShapeType="1"/>
          </p:cNvSpPr>
          <p:nvPr/>
        </p:nvSpPr>
        <p:spPr bwMode="auto">
          <a:xfrm flipH="1">
            <a:off x="6730710" y="3270586"/>
            <a:ext cx="283298" cy="31847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0" name="Line 14"/>
          <p:cNvSpPr>
            <a:spLocks noChangeShapeType="1"/>
          </p:cNvSpPr>
          <p:nvPr/>
        </p:nvSpPr>
        <p:spPr bwMode="auto">
          <a:xfrm rot="10800000" flipH="1">
            <a:off x="6394824" y="3102131"/>
            <a:ext cx="335886" cy="37941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1" name="Line 15"/>
          <p:cNvSpPr>
            <a:spLocks noChangeShapeType="1"/>
          </p:cNvSpPr>
          <p:nvPr/>
        </p:nvSpPr>
        <p:spPr bwMode="auto">
          <a:xfrm rot="10800000">
            <a:off x="5034418" y="3102132"/>
            <a:ext cx="321656" cy="37941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2" name="Line 16"/>
          <p:cNvSpPr>
            <a:spLocks noChangeShapeType="1"/>
          </p:cNvSpPr>
          <p:nvPr/>
        </p:nvSpPr>
        <p:spPr bwMode="auto">
          <a:xfrm>
            <a:off x="4815249" y="3270587"/>
            <a:ext cx="321900" cy="372421"/>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4" name="Rectangle 18"/>
          <p:cNvSpPr>
            <a:spLocks/>
          </p:cNvSpPr>
          <p:nvPr/>
        </p:nvSpPr>
        <p:spPr bwMode="auto">
          <a:xfrm>
            <a:off x="7372559" y="3388617"/>
            <a:ext cx="207163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dirty="0" err="1">
                <a:solidFill>
                  <a:srgbClr val="3F691E"/>
                </a:solidFill>
                <a:latin typeface="Calibri"/>
                <a:ea typeface="ヒラギノ明朝 ProN W3"/>
                <a:cs typeface="Comic Sans MS" charset="0"/>
                <a:sym typeface="Comic Sans MS" charset="0"/>
              </a:rPr>
              <a:t>Tilfredshed</a:t>
            </a:r>
            <a:r>
              <a:rPr lang="en-US" sz="1300" dirty="0">
                <a:solidFill>
                  <a:srgbClr val="3F691E"/>
                </a:solidFill>
                <a:latin typeface="Calibri"/>
                <a:ea typeface="ヒラギノ明朝 ProN W3"/>
                <a:cs typeface="Comic Sans MS" charset="0"/>
                <a:sym typeface="Comic Sans MS" charset="0"/>
              </a:rPr>
              <a:t> / </a:t>
            </a:r>
            <a:r>
              <a:rPr lang="en-US" sz="1300" dirty="0" err="1">
                <a:solidFill>
                  <a:srgbClr val="3F691E"/>
                </a:solidFill>
                <a:latin typeface="Calibri"/>
                <a:ea typeface="ヒラギノ明朝 ProN W3"/>
                <a:cs typeface="Comic Sans MS" charset="0"/>
                <a:sym typeface="Comic Sans MS" charset="0"/>
              </a:rPr>
              <a:t>tryg</a:t>
            </a:r>
            <a:r>
              <a:rPr lang="en-US" sz="1300" dirty="0">
                <a:solidFill>
                  <a:srgbClr val="3F691E"/>
                </a:solidFill>
                <a:latin typeface="Calibri"/>
                <a:ea typeface="ヒラギノ明朝 ProN W3"/>
                <a:cs typeface="Comic Sans MS" charset="0"/>
                <a:sym typeface="Comic Sans MS" charset="0"/>
              </a:rPr>
              <a:t> / </a:t>
            </a:r>
            <a:r>
              <a:rPr lang="en-US" sz="1300" dirty="0" err="1">
                <a:solidFill>
                  <a:srgbClr val="3F691E"/>
                </a:solidFill>
                <a:latin typeface="Calibri"/>
                <a:ea typeface="ヒラギノ明朝 ProN W3"/>
                <a:cs typeface="Comic Sans MS" charset="0"/>
                <a:sym typeface="Comic Sans MS" charset="0"/>
              </a:rPr>
              <a:t>forbundet</a:t>
            </a:r>
            <a:endParaRPr lang="en-US" sz="1300" dirty="0">
              <a:solidFill>
                <a:srgbClr val="3F691E"/>
              </a:solidFill>
              <a:latin typeface="Calibri"/>
              <a:ea typeface="ヒラギノ明朝 ProN W3"/>
              <a:cs typeface="Comic Sans MS" charset="0"/>
              <a:sym typeface="Comic Sans MS" charset="0"/>
            </a:endParaRPr>
          </a:p>
        </p:txBody>
      </p:sp>
      <p:sp>
        <p:nvSpPr>
          <p:cNvPr id="28685" name="Rectangle 19"/>
          <p:cNvSpPr>
            <a:spLocks/>
          </p:cNvSpPr>
          <p:nvPr/>
        </p:nvSpPr>
        <p:spPr bwMode="auto">
          <a:xfrm>
            <a:off x="2521373" y="3388617"/>
            <a:ext cx="1953848"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003DCC"/>
                </a:solidFill>
                <a:latin typeface="Calibri"/>
                <a:ea typeface="ヒラギノ明朝 ProN W3"/>
                <a:cs typeface="Comic Sans MS" charset="0"/>
                <a:sym typeface="Comic Sans MS" charset="0"/>
              </a:rPr>
              <a:t>Drevet</a:t>
            </a:r>
            <a:r>
              <a:rPr lang="en-US" sz="1300">
                <a:solidFill>
                  <a:srgbClr val="003DCC"/>
                </a:solidFill>
                <a:latin typeface="Calibri"/>
                <a:ea typeface="ヒラギノ明朝 ProN W3"/>
                <a:cs typeface="Comic Sans MS" charset="0"/>
                <a:sym typeface="Comic Sans MS" charset="0"/>
              </a:rPr>
              <a:t>/ </a:t>
            </a:r>
            <a:r>
              <a:rPr lang="en-US" sz="1300" err="1">
                <a:solidFill>
                  <a:srgbClr val="003DCC"/>
                </a:solidFill>
                <a:latin typeface="Calibri"/>
                <a:ea typeface="ヒラギノ明朝 ProN W3"/>
                <a:cs typeface="Comic Sans MS" charset="0"/>
                <a:sym typeface="Comic Sans MS" charset="0"/>
              </a:rPr>
              <a:t>spænding</a:t>
            </a:r>
            <a:r>
              <a:rPr lang="en-US" sz="1300">
                <a:solidFill>
                  <a:srgbClr val="003DCC"/>
                </a:solidFill>
                <a:latin typeface="Calibri"/>
                <a:ea typeface="ヒラギノ明朝 ProN W3"/>
                <a:cs typeface="Comic Sans MS" charset="0"/>
                <a:sym typeface="Comic Sans MS" charset="0"/>
              </a:rPr>
              <a:t> / </a:t>
            </a:r>
            <a:r>
              <a:rPr lang="en-US" sz="1300" err="1">
                <a:solidFill>
                  <a:srgbClr val="003DCC"/>
                </a:solidFill>
                <a:latin typeface="Calibri"/>
                <a:ea typeface="ヒラギノ明朝 ProN W3"/>
                <a:cs typeface="Comic Sans MS" charset="0"/>
                <a:sym typeface="Comic Sans MS" charset="0"/>
              </a:rPr>
              <a:t>vitalitet</a:t>
            </a:r>
            <a:endParaRPr lang="en-US" sz="1300">
              <a:solidFill>
                <a:srgbClr val="003DCC"/>
              </a:solidFill>
              <a:latin typeface="Calibri"/>
              <a:ea typeface="ヒラギノ明朝 ProN W3"/>
              <a:cs typeface="Comic Sans MS" charset="0"/>
              <a:sym typeface="Comic Sans MS" charset="0"/>
            </a:endParaRPr>
          </a:p>
        </p:txBody>
      </p:sp>
      <p:sp>
        <p:nvSpPr>
          <p:cNvPr id="28686" name="Rectangle 20"/>
          <p:cNvSpPr>
            <a:spLocks/>
          </p:cNvSpPr>
          <p:nvPr/>
        </p:nvSpPr>
        <p:spPr bwMode="auto">
          <a:xfrm>
            <a:off x="5339454" y="6492820"/>
            <a:ext cx="1470382"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dirty="0" err="1">
                <a:solidFill>
                  <a:srgbClr val="FF2712"/>
                </a:solidFill>
                <a:latin typeface="Calibri"/>
                <a:ea typeface="ヒラギノ明朝 ProN W3"/>
                <a:cs typeface="Comic Sans MS" charset="0"/>
                <a:sym typeface="Comic Sans MS" charset="0"/>
              </a:rPr>
              <a:t>Vrede</a:t>
            </a:r>
            <a:r>
              <a:rPr lang="en-US" sz="1300" dirty="0">
                <a:solidFill>
                  <a:srgbClr val="FF2712"/>
                </a:solidFill>
                <a:latin typeface="Calibri"/>
                <a:ea typeface="ヒラギノ明朝 ProN W3"/>
                <a:cs typeface="Comic Sans MS" charset="0"/>
                <a:sym typeface="Comic Sans MS" charset="0"/>
              </a:rPr>
              <a:t> / angst / </a:t>
            </a:r>
            <a:r>
              <a:rPr lang="en-US" sz="1300" dirty="0" err="1">
                <a:solidFill>
                  <a:srgbClr val="FF2712"/>
                </a:solidFill>
                <a:latin typeface="Calibri"/>
                <a:ea typeface="ヒラギノ明朝 ProN W3"/>
                <a:cs typeface="Comic Sans MS" charset="0"/>
                <a:sym typeface="Comic Sans MS" charset="0"/>
              </a:rPr>
              <a:t>afsky</a:t>
            </a:r>
            <a:endParaRPr lang="en-US" sz="1300" dirty="0">
              <a:solidFill>
                <a:srgbClr val="FF2712"/>
              </a:solidFill>
              <a:latin typeface="Calibri"/>
              <a:ea typeface="ヒラギノ明朝 ProN W3"/>
              <a:cs typeface="Comic Sans MS" charset="0"/>
              <a:sym typeface="Comic Sans MS" charset="0"/>
            </a:endParaRPr>
          </a:p>
        </p:txBody>
      </p:sp>
      <p:sp>
        <p:nvSpPr>
          <p:cNvPr id="2" name="Tekstfelt 1"/>
          <p:cNvSpPr txBox="1"/>
          <p:nvPr/>
        </p:nvSpPr>
        <p:spPr>
          <a:xfrm>
            <a:off x="2135706" y="1074402"/>
            <a:ext cx="3365397" cy="1015663"/>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Typisk situation:</a:t>
            </a:r>
          </a:p>
          <a:p>
            <a:pPr defTabSz="457200"/>
            <a:r>
              <a:rPr lang="da-DK" sz="1200" dirty="0">
                <a:solidFill>
                  <a:prstClr val="black"/>
                </a:solidFill>
                <a:latin typeface="Calibri"/>
                <a:ea typeface="ヒラギノ明朝 ProN W3"/>
              </a:rPr>
              <a:t>I hvilke situationer oplever du typisk at være i drive?</a:t>
            </a:r>
          </a:p>
          <a:p>
            <a:pPr defTabSz="457200"/>
            <a:r>
              <a:rPr lang="da-DK" sz="1200" dirty="0">
                <a:solidFill>
                  <a:prstClr val="black"/>
                </a:solidFill>
                <a:latin typeface="Calibri"/>
                <a:ea typeface="ヒラギノ明朝 ProN W3"/>
              </a:rPr>
              <a:t>Hvordan er din opmærksomhed, når du er i drive? Hvad er i fokus?</a:t>
            </a:r>
          </a:p>
        </p:txBody>
      </p:sp>
      <p:sp>
        <p:nvSpPr>
          <p:cNvPr id="3" name="Tekstfelt 2"/>
          <p:cNvSpPr txBox="1"/>
          <p:nvPr/>
        </p:nvSpPr>
        <p:spPr>
          <a:xfrm>
            <a:off x="2135705" y="2059093"/>
            <a:ext cx="3090974" cy="830997"/>
          </a:xfrm>
          <a:prstGeom prst="rect">
            <a:avLst/>
          </a:prstGeom>
          <a:noFill/>
        </p:spPr>
        <p:txBody>
          <a:bodyPr wrap="none" rtlCol="0">
            <a:spAutoFit/>
          </a:bodyPr>
          <a:lstStyle/>
          <a:p>
            <a:pPr defTabSz="457200"/>
            <a:r>
              <a:rPr lang="da-DK" sz="1200" b="1" dirty="0">
                <a:solidFill>
                  <a:prstClr val="black"/>
                </a:solidFill>
                <a:latin typeface="Calibri"/>
                <a:ea typeface="ヒラギノ明朝 ProN W3"/>
              </a:rPr>
              <a:t>Følelser og kropslige reaktioner:</a:t>
            </a:r>
          </a:p>
          <a:p>
            <a:pPr defTabSz="457200"/>
            <a:r>
              <a:rPr lang="da-DK" sz="1200" dirty="0">
                <a:solidFill>
                  <a:prstClr val="black"/>
                </a:solidFill>
                <a:latin typeface="Calibri"/>
                <a:ea typeface="ヒラギノ明朝 ProN W3"/>
              </a:rPr>
              <a:t>Hvordan er der i kroppen i den situation?</a:t>
            </a:r>
          </a:p>
          <a:p>
            <a:pPr defTabSz="457200"/>
            <a:r>
              <a:rPr lang="da-DK" sz="1200" dirty="0">
                <a:solidFill>
                  <a:prstClr val="black"/>
                </a:solidFill>
                <a:latin typeface="Calibri"/>
                <a:ea typeface="ヒラギノ明朝 ProN W3"/>
              </a:rPr>
              <a:t>Hvad mærker du? Hvor mærker du det henne?</a:t>
            </a:r>
          </a:p>
          <a:p>
            <a:pPr defTabSz="457200"/>
            <a:r>
              <a:rPr lang="da-DK" sz="1200" dirty="0">
                <a:solidFill>
                  <a:prstClr val="black"/>
                </a:solidFill>
                <a:latin typeface="Calibri"/>
                <a:ea typeface="ヒラギノ明朝 ProN W3"/>
              </a:rPr>
              <a:t>      Hvordan er dit humør?</a:t>
            </a:r>
          </a:p>
        </p:txBody>
      </p:sp>
      <p:sp>
        <p:nvSpPr>
          <p:cNvPr id="4" name="Tekstfelt 3"/>
          <p:cNvSpPr txBox="1"/>
          <p:nvPr/>
        </p:nvSpPr>
        <p:spPr>
          <a:xfrm>
            <a:off x="8271871" y="4009579"/>
            <a:ext cx="3224072" cy="1754326"/>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Sikkerhedsstrategier:</a:t>
            </a:r>
          </a:p>
          <a:p>
            <a:pPr defTabSz="457200"/>
            <a:r>
              <a:rPr lang="da-DK" sz="1200" dirty="0">
                <a:solidFill>
                  <a:prstClr val="black"/>
                </a:solidFill>
                <a:latin typeface="Calibri"/>
                <a:ea typeface="ヒラギノ明朝 ProN W3"/>
              </a:rPr>
              <a:t>Hvad gør du for at prøve at komme i sikkerhed?</a:t>
            </a:r>
          </a:p>
          <a:p>
            <a:pPr defTabSz="457200"/>
            <a:r>
              <a:rPr lang="da-DK" sz="1200" dirty="0">
                <a:solidFill>
                  <a:prstClr val="black"/>
                </a:solidFill>
                <a:latin typeface="Calibri"/>
                <a:ea typeface="ヒラギノ明朝 ProN W3"/>
              </a:rPr>
              <a:t>Prøv at lokalisere om der er tale om kamp, flugt, frys eller underkastelsesstrategier.</a:t>
            </a:r>
          </a:p>
          <a:p>
            <a:pPr defTabSz="457200"/>
            <a:r>
              <a:rPr lang="da-DK" sz="1200" dirty="0">
                <a:solidFill>
                  <a:prstClr val="black"/>
                </a:solidFill>
                <a:latin typeface="Calibri"/>
                <a:ea typeface="ヒラギノ明朝 ProN W3"/>
              </a:rPr>
              <a:t>Hvis der er vrede kan det være kamp eller tilbagetrækning (passiv aggressiv)</a:t>
            </a:r>
          </a:p>
          <a:p>
            <a:pPr defTabSz="457200"/>
            <a:r>
              <a:rPr lang="da-DK" sz="1200" dirty="0">
                <a:solidFill>
                  <a:prstClr val="black"/>
                </a:solidFill>
                <a:latin typeface="Calibri"/>
                <a:ea typeface="ヒラギノ明朝 ProN W3"/>
              </a:rPr>
              <a:t>Hvis der er angst kan det være flugt, frys, underkastelse eller dissociation.</a:t>
            </a:r>
          </a:p>
          <a:p>
            <a:pPr defTabSz="457200"/>
            <a:r>
              <a:rPr lang="da-DK" sz="1200" dirty="0">
                <a:solidFill>
                  <a:prstClr val="black"/>
                </a:solidFill>
                <a:latin typeface="Calibri"/>
                <a:ea typeface="ヒラギノ明朝 ProN W3"/>
              </a:rPr>
              <a:t>Afsky vil tilskynde til tilbagetrækning eller kamp.</a:t>
            </a:r>
          </a:p>
        </p:txBody>
      </p:sp>
      <p:sp>
        <p:nvSpPr>
          <p:cNvPr id="5" name="Tekstfelt 4">
            <a:extLst>
              <a:ext uri="{FF2B5EF4-FFF2-40B4-BE49-F238E27FC236}">
                <a16:creationId xmlns:a16="http://schemas.microsoft.com/office/drawing/2014/main" id="{624BCB6C-9C63-FD4A-B863-8F78931A6A7D}"/>
              </a:ext>
            </a:extLst>
          </p:cNvPr>
          <p:cNvSpPr txBox="1"/>
          <p:nvPr/>
        </p:nvSpPr>
        <p:spPr>
          <a:xfrm>
            <a:off x="696058" y="4325112"/>
            <a:ext cx="3334521" cy="1015663"/>
          </a:xfrm>
          <a:prstGeom prst="rect">
            <a:avLst/>
          </a:prstGeom>
          <a:noFill/>
        </p:spPr>
        <p:txBody>
          <a:bodyPr wrap="square" rtlCol="0">
            <a:spAutoFit/>
          </a:bodyPr>
          <a:lstStyle/>
          <a:p>
            <a:r>
              <a:rPr lang="da-DK" sz="1200" b="1" dirty="0">
                <a:latin typeface="Calibri" panose="020F0502020204030204" pitchFamily="34" charset="0"/>
                <a:cs typeface="Calibri" panose="020F0502020204030204" pitchFamily="34" charset="0"/>
              </a:rPr>
              <a:t>Hvad er det truende i situationen?</a:t>
            </a:r>
          </a:p>
          <a:p>
            <a:r>
              <a:rPr lang="da-DK" sz="1200" dirty="0">
                <a:latin typeface="Calibri" panose="020F0502020204030204" pitchFamily="34" charset="0"/>
                <a:cs typeface="Calibri" panose="020F0502020204030204" pitchFamily="34" charset="0"/>
              </a:rPr>
              <a:t>Spørg ind til hvad det truende er i situationen, for at hjælpe klienten til at forstå, hvad der bringer dem i trussel. </a:t>
            </a:r>
          </a:p>
          <a:p>
            <a:r>
              <a:rPr lang="da-DK" sz="1200" dirty="0">
                <a:latin typeface="Calibri" panose="020F0502020204030204" pitchFamily="34" charset="0"/>
                <a:cs typeface="Calibri" panose="020F0502020204030204" pitchFamily="34" charset="0"/>
              </a:rPr>
              <a:t>Led efter </a:t>
            </a:r>
            <a:r>
              <a:rPr lang="da-DK" sz="1200" dirty="0" err="1">
                <a:latin typeface="Calibri" panose="020F0502020204030204" pitchFamily="34" charset="0"/>
                <a:cs typeface="Calibri" panose="020F0502020204030204" pitchFamily="34" charset="0"/>
              </a:rPr>
              <a:t>trickeren</a:t>
            </a:r>
            <a:r>
              <a:rPr lang="da-DK" sz="1200" dirty="0">
                <a:latin typeface="Calibri" panose="020F0502020204030204" pitchFamily="34" charset="0"/>
                <a:cs typeface="Calibri" panose="020F0502020204030204" pitchFamily="34" charset="0"/>
              </a:rPr>
              <a:t>.</a:t>
            </a:r>
          </a:p>
        </p:txBody>
      </p:sp>
      <p:sp>
        <p:nvSpPr>
          <p:cNvPr id="28" name="Tekstfelt 27">
            <a:extLst>
              <a:ext uri="{FF2B5EF4-FFF2-40B4-BE49-F238E27FC236}">
                <a16:creationId xmlns:a16="http://schemas.microsoft.com/office/drawing/2014/main" id="{67020A88-0C38-F64F-8A7A-6275FCCE19CB}"/>
              </a:ext>
            </a:extLst>
          </p:cNvPr>
          <p:cNvSpPr txBox="1"/>
          <p:nvPr/>
        </p:nvSpPr>
        <p:spPr>
          <a:xfrm>
            <a:off x="4465208" y="4202977"/>
            <a:ext cx="3365397" cy="1015663"/>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Typisk situation:</a:t>
            </a:r>
          </a:p>
          <a:p>
            <a:pPr defTabSz="457200"/>
            <a:r>
              <a:rPr lang="da-DK" sz="1200" dirty="0">
                <a:solidFill>
                  <a:prstClr val="black"/>
                </a:solidFill>
                <a:latin typeface="Calibri"/>
                <a:ea typeface="ヒラギノ明朝 ProN W3"/>
              </a:rPr>
              <a:t>I hvilke situationer oplever du typisk at være i trussel?</a:t>
            </a:r>
          </a:p>
          <a:p>
            <a:pPr defTabSz="457200"/>
            <a:r>
              <a:rPr lang="da-DK" sz="1200" dirty="0">
                <a:solidFill>
                  <a:prstClr val="black"/>
                </a:solidFill>
                <a:latin typeface="Calibri"/>
                <a:ea typeface="ヒラギノ明朝 ProN W3"/>
              </a:rPr>
              <a:t>Hvordan er din opmærksomhed, når du er i trussel? Hvad er i fokus?</a:t>
            </a:r>
          </a:p>
        </p:txBody>
      </p:sp>
      <p:sp>
        <p:nvSpPr>
          <p:cNvPr id="29" name="Tekstfelt 28">
            <a:extLst>
              <a:ext uri="{FF2B5EF4-FFF2-40B4-BE49-F238E27FC236}">
                <a16:creationId xmlns:a16="http://schemas.microsoft.com/office/drawing/2014/main" id="{7BA1E9A5-E92F-F845-983A-A4255FE1A88A}"/>
              </a:ext>
            </a:extLst>
          </p:cNvPr>
          <p:cNvSpPr txBox="1"/>
          <p:nvPr/>
        </p:nvSpPr>
        <p:spPr>
          <a:xfrm>
            <a:off x="4465207" y="5187668"/>
            <a:ext cx="3090974" cy="830997"/>
          </a:xfrm>
          <a:prstGeom prst="rect">
            <a:avLst/>
          </a:prstGeom>
          <a:noFill/>
        </p:spPr>
        <p:txBody>
          <a:bodyPr wrap="none" rtlCol="0">
            <a:spAutoFit/>
          </a:bodyPr>
          <a:lstStyle/>
          <a:p>
            <a:pPr defTabSz="457200"/>
            <a:r>
              <a:rPr lang="da-DK" sz="1200" b="1" dirty="0">
                <a:solidFill>
                  <a:prstClr val="black"/>
                </a:solidFill>
                <a:latin typeface="Calibri"/>
                <a:ea typeface="ヒラギノ明朝 ProN W3"/>
              </a:rPr>
              <a:t>Følelser og kropslige reaktioner:</a:t>
            </a:r>
          </a:p>
          <a:p>
            <a:pPr defTabSz="457200"/>
            <a:r>
              <a:rPr lang="da-DK" sz="1200" dirty="0">
                <a:solidFill>
                  <a:prstClr val="black"/>
                </a:solidFill>
                <a:latin typeface="Calibri"/>
                <a:ea typeface="ヒラギノ明朝 ProN W3"/>
              </a:rPr>
              <a:t>Hvordan er der i kroppen i den situation?</a:t>
            </a:r>
          </a:p>
          <a:p>
            <a:pPr defTabSz="457200"/>
            <a:r>
              <a:rPr lang="da-DK" sz="1200" dirty="0">
                <a:solidFill>
                  <a:prstClr val="black"/>
                </a:solidFill>
                <a:latin typeface="Calibri"/>
                <a:ea typeface="ヒラギノ明朝 ProN W3"/>
              </a:rPr>
              <a:t>Hvad mærker du? Hvor mærker du det henne?</a:t>
            </a:r>
          </a:p>
          <a:p>
            <a:pPr defTabSz="457200"/>
            <a:r>
              <a:rPr lang="da-DK" sz="1200" dirty="0">
                <a:solidFill>
                  <a:prstClr val="black"/>
                </a:solidFill>
                <a:latin typeface="Calibri"/>
                <a:ea typeface="ヒラギノ明朝 ProN W3"/>
              </a:rPr>
              <a:t>     Hvordan er dit humør?</a:t>
            </a:r>
          </a:p>
        </p:txBody>
      </p:sp>
      <p:sp>
        <p:nvSpPr>
          <p:cNvPr id="30" name="Tekstfelt 29">
            <a:extLst>
              <a:ext uri="{FF2B5EF4-FFF2-40B4-BE49-F238E27FC236}">
                <a16:creationId xmlns:a16="http://schemas.microsoft.com/office/drawing/2014/main" id="{288C1C90-8D6C-0A4F-8D18-296BE3BD2121}"/>
              </a:ext>
            </a:extLst>
          </p:cNvPr>
          <p:cNvSpPr txBox="1"/>
          <p:nvPr/>
        </p:nvSpPr>
        <p:spPr>
          <a:xfrm>
            <a:off x="6542709" y="1070606"/>
            <a:ext cx="3365397" cy="830997"/>
          </a:xfrm>
          <a:prstGeom prst="rect">
            <a:avLst/>
          </a:prstGeom>
          <a:noFill/>
        </p:spPr>
        <p:txBody>
          <a:bodyPr wrap="square" rtlCol="0">
            <a:spAutoFit/>
          </a:bodyPr>
          <a:lstStyle/>
          <a:p>
            <a:pPr defTabSz="457200"/>
            <a:r>
              <a:rPr lang="da-DK" sz="1200" b="1" dirty="0">
                <a:solidFill>
                  <a:prstClr val="black"/>
                </a:solidFill>
                <a:latin typeface="Calibri"/>
                <a:ea typeface="ヒラギノ明朝 ProN W3"/>
              </a:rPr>
              <a:t>Typisk situation:</a:t>
            </a:r>
          </a:p>
          <a:p>
            <a:pPr defTabSz="457200"/>
            <a:r>
              <a:rPr lang="da-DK" sz="1200" dirty="0">
                <a:solidFill>
                  <a:prstClr val="black"/>
                </a:solidFill>
                <a:latin typeface="Calibri"/>
                <a:ea typeface="ヒラギノ明朝 ProN W3"/>
              </a:rPr>
              <a:t>I hvilke situationer oplever du typisk at være i ro?</a:t>
            </a:r>
          </a:p>
          <a:p>
            <a:pPr defTabSz="457200"/>
            <a:r>
              <a:rPr lang="da-DK" sz="1200" dirty="0">
                <a:solidFill>
                  <a:prstClr val="black"/>
                </a:solidFill>
                <a:latin typeface="Calibri"/>
                <a:ea typeface="ヒラギノ明朝 ProN W3"/>
              </a:rPr>
              <a:t>Hvordan er din opmærksomhed, når du er i ro? Hvad er i fokus?</a:t>
            </a:r>
          </a:p>
        </p:txBody>
      </p:sp>
      <p:sp>
        <p:nvSpPr>
          <p:cNvPr id="31" name="Tekstfelt 30">
            <a:extLst>
              <a:ext uri="{FF2B5EF4-FFF2-40B4-BE49-F238E27FC236}">
                <a16:creationId xmlns:a16="http://schemas.microsoft.com/office/drawing/2014/main" id="{E2C77BB7-0E22-E84B-8622-1CD8692AA10D}"/>
              </a:ext>
            </a:extLst>
          </p:cNvPr>
          <p:cNvSpPr txBox="1"/>
          <p:nvPr/>
        </p:nvSpPr>
        <p:spPr>
          <a:xfrm>
            <a:off x="6535920" y="2067410"/>
            <a:ext cx="3090974" cy="830997"/>
          </a:xfrm>
          <a:prstGeom prst="rect">
            <a:avLst/>
          </a:prstGeom>
          <a:noFill/>
        </p:spPr>
        <p:txBody>
          <a:bodyPr wrap="none" rtlCol="0">
            <a:spAutoFit/>
          </a:bodyPr>
          <a:lstStyle/>
          <a:p>
            <a:pPr defTabSz="457200"/>
            <a:r>
              <a:rPr lang="da-DK" sz="1200" b="1" dirty="0">
                <a:solidFill>
                  <a:prstClr val="black"/>
                </a:solidFill>
                <a:latin typeface="Calibri"/>
                <a:ea typeface="ヒラギノ明朝 ProN W3"/>
              </a:rPr>
              <a:t>Følelser og kropslige reaktioner:</a:t>
            </a:r>
          </a:p>
          <a:p>
            <a:pPr defTabSz="457200"/>
            <a:r>
              <a:rPr lang="da-DK" sz="1200" dirty="0">
                <a:solidFill>
                  <a:prstClr val="black"/>
                </a:solidFill>
                <a:latin typeface="Calibri"/>
                <a:ea typeface="ヒラギノ明朝 ProN W3"/>
              </a:rPr>
              <a:t>Hvordan er der i kroppen i den situation?</a:t>
            </a:r>
          </a:p>
          <a:p>
            <a:pPr defTabSz="457200"/>
            <a:r>
              <a:rPr lang="da-DK" sz="1200" dirty="0">
                <a:solidFill>
                  <a:prstClr val="black"/>
                </a:solidFill>
                <a:latin typeface="Calibri"/>
                <a:ea typeface="ヒラギノ明朝 ProN W3"/>
              </a:rPr>
              <a:t>Hvad mærker du? Hvor mærker du det henne?</a:t>
            </a:r>
          </a:p>
          <a:p>
            <a:pPr defTabSz="457200"/>
            <a:r>
              <a:rPr lang="da-DK" sz="1200" dirty="0">
                <a:solidFill>
                  <a:prstClr val="black"/>
                </a:solidFill>
                <a:latin typeface="Calibri"/>
                <a:ea typeface="ヒラギノ明朝 ProN W3"/>
              </a:rPr>
              <a:t>     Hvordan er dit humør?</a:t>
            </a:r>
          </a:p>
        </p:txBody>
      </p:sp>
    </p:spTree>
    <p:extLst>
      <p:ext uri="{BB962C8B-B14F-4D97-AF65-F5344CB8AC3E}">
        <p14:creationId xmlns:p14="http://schemas.microsoft.com/office/powerpoint/2010/main" val="27043575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Demonstration i plenum</a:t>
            </a:r>
          </a:p>
        </p:txBody>
      </p:sp>
      <p:sp>
        <p:nvSpPr>
          <p:cNvPr id="3" name="Pladsholder til indhold 2"/>
          <p:cNvSpPr>
            <a:spLocks noGrp="1"/>
          </p:cNvSpPr>
          <p:nvPr>
            <p:ph idx="1"/>
          </p:nvPr>
        </p:nvSpPr>
        <p:spPr/>
        <p:txBody>
          <a:bodyPr/>
          <a:lstStyle/>
          <a:p>
            <a:r>
              <a:rPr lang="da-DK" dirty="0"/>
              <a:t>Derefter øvelse i par 2 x 30 min.</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193846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Øvelse med de tre cirkler</a:t>
            </a:r>
          </a:p>
        </p:txBody>
      </p:sp>
      <p:sp>
        <p:nvSpPr>
          <p:cNvPr id="3" name="Pladsholder til indhold 2"/>
          <p:cNvSpPr>
            <a:spLocks noGrp="1"/>
          </p:cNvSpPr>
          <p:nvPr>
            <p:ph idx="1"/>
          </p:nvPr>
        </p:nvSpPr>
        <p:spPr/>
        <p:txBody>
          <a:bodyPr>
            <a:normAutofit/>
          </a:bodyPr>
          <a:lstStyle/>
          <a:p>
            <a:pPr marL="0" indent="0">
              <a:buNone/>
            </a:pPr>
            <a:r>
              <a:rPr lang="da-DK">
                <a:solidFill>
                  <a:srgbClr val="FFFFFF"/>
                </a:solidFill>
              </a:rPr>
              <a:t>2 mandsgrupper</a:t>
            </a:r>
          </a:p>
          <a:p>
            <a:pPr marL="0" indent="0">
              <a:buNone/>
            </a:pPr>
            <a:r>
              <a:rPr lang="da-DK">
                <a:solidFill>
                  <a:srgbClr val="FFFFFF"/>
                </a:solidFill>
              </a:rPr>
              <a:t>Udfyld på skift skemaet. I må skiftes til at interviewe hinanden.</a:t>
            </a:r>
          </a:p>
          <a:p>
            <a:pPr marL="0" indent="0">
              <a:buNone/>
            </a:pPr>
            <a:r>
              <a:rPr lang="da-DK">
                <a:solidFill>
                  <a:srgbClr val="FFFFFF"/>
                </a:solidFill>
              </a:rPr>
              <a:t>Find konkrete eksempler fra dagligdagen, hvor I typisk har aktiveret de forskellige systemer. Spørg ind til de kropslige reaktioner i hver situation, så det bliver tydeligt for jer, hvordan jeres oplevelse/indstilling typisk er, når jeres opmærksomhed er styret af henholdsvis ”</a:t>
            </a:r>
            <a:r>
              <a:rPr lang="da-DK">
                <a:solidFill>
                  <a:srgbClr val="FF0000"/>
                </a:solidFill>
              </a:rPr>
              <a:t>det røde</a:t>
            </a:r>
            <a:r>
              <a:rPr lang="da-DK">
                <a:solidFill>
                  <a:srgbClr val="FFFFFF"/>
                </a:solidFill>
              </a:rPr>
              <a:t>”, ”</a:t>
            </a:r>
            <a:r>
              <a:rPr lang="da-DK">
                <a:solidFill>
                  <a:schemeClr val="tx2"/>
                </a:solidFill>
              </a:rPr>
              <a:t>det blå</a:t>
            </a:r>
            <a:r>
              <a:rPr lang="da-DK">
                <a:solidFill>
                  <a:srgbClr val="FFFFFF"/>
                </a:solidFill>
              </a:rPr>
              <a:t>” og ”</a:t>
            </a:r>
            <a:r>
              <a:rPr lang="da-DK">
                <a:solidFill>
                  <a:srgbClr val="008000"/>
                </a:solidFill>
              </a:rPr>
              <a:t>det grønne</a:t>
            </a:r>
            <a:r>
              <a:rPr lang="da-DK">
                <a:solidFill>
                  <a:srgbClr val="FFFFFF"/>
                </a:solidFill>
              </a:rPr>
              <a:t>” system.</a:t>
            </a:r>
          </a:p>
        </p:txBody>
      </p:sp>
      <p:sp>
        <p:nvSpPr>
          <p:cNvPr id="4" name="Tekstfelt 3"/>
          <p:cNvSpPr txBox="1"/>
          <p:nvPr/>
        </p:nvSpPr>
        <p:spPr>
          <a:xfrm>
            <a:off x="-1583765" y="3122706"/>
            <a:ext cx="184666" cy="369332"/>
          </a:xfrm>
          <a:prstGeom prst="rect">
            <a:avLst/>
          </a:prstGeom>
          <a:noFill/>
        </p:spPr>
        <p:txBody>
          <a:bodyPr wrap="none" rtlCol="0">
            <a:spAutoFit/>
          </a:bodyPr>
          <a:lstStyle/>
          <a:p>
            <a:pPr defTabSz="457200"/>
            <a:endParaRPr lang="da-DK">
              <a:solidFill>
                <a:prstClr val="black"/>
              </a:solidFill>
              <a:latin typeface="Calibri"/>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393064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Grundtilstandsnetværket i hjernen</a:t>
            </a:r>
          </a:p>
        </p:txBody>
      </p:sp>
      <p:sp>
        <p:nvSpPr>
          <p:cNvPr id="3" name="Pladsholder til indhold 2"/>
          <p:cNvSpPr>
            <a:spLocks noGrp="1"/>
          </p:cNvSpPr>
          <p:nvPr>
            <p:ph idx="1"/>
          </p:nvPr>
        </p:nvSpPr>
        <p:spPr/>
        <p:txBody>
          <a:bodyPr>
            <a:normAutofit fontScale="92500" lnSpcReduction="20000"/>
          </a:bodyPr>
          <a:lstStyle/>
          <a:p>
            <a:r>
              <a:rPr lang="da-DK" dirty="0">
                <a:solidFill>
                  <a:srgbClr val="FFFFFF"/>
                </a:solidFill>
              </a:rPr>
              <a:t>Aktivt når opmærksomheden er åben og ikke fokuseret</a:t>
            </a:r>
          </a:p>
          <a:p>
            <a:r>
              <a:rPr lang="da-DK" dirty="0">
                <a:solidFill>
                  <a:srgbClr val="FFFFFF"/>
                </a:solidFill>
              </a:rPr>
              <a:t>Holder os ”på tæerne” i forhold til at søge information om noget, vi skal være opmærksomme på, noget lidt truende eller lidt aktivitet</a:t>
            </a:r>
          </a:p>
          <a:p>
            <a:r>
              <a:rPr lang="da-DK" dirty="0">
                <a:solidFill>
                  <a:srgbClr val="FFFFFF"/>
                </a:solidFill>
              </a:rPr>
              <a:t>Hænger sammen med vores evner til at tænke, planlægge og forestille os ting</a:t>
            </a:r>
          </a:p>
          <a:p>
            <a:r>
              <a:rPr lang="da-DK" dirty="0">
                <a:solidFill>
                  <a:srgbClr val="FFFFFF"/>
                </a:solidFill>
              </a:rPr>
              <a:t>Netværket kan være med til at køre os op, hvis vi konstant lader os rive med af følelsesimpulser uden at forholde os til dem, så kommer vi hele tiden til at stimulere trussels- og drivesystemet</a:t>
            </a:r>
          </a:p>
          <a:p>
            <a:r>
              <a:rPr lang="da-DK" dirty="0" err="1">
                <a:solidFill>
                  <a:srgbClr val="FFFFFF"/>
                </a:solidFill>
              </a:rPr>
              <a:t>Mindfulness</a:t>
            </a:r>
            <a:r>
              <a:rPr lang="da-DK" dirty="0">
                <a:solidFill>
                  <a:srgbClr val="FFFFFF"/>
                </a:solidFill>
              </a:rPr>
              <a:t> meditation ser ud til at kunne få mere ro på dette grundtilstandsnetværk og kan dermed danne grundlag for at stimulere det beroligende system</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317882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990673"/>
            <a:ext cx="7344426" cy="828000"/>
          </a:xfrm>
        </p:spPr>
        <p:txBody>
          <a:bodyPr>
            <a:noAutofit/>
          </a:bodyPr>
          <a:lstStyle/>
          <a:p>
            <a:pPr>
              <a:lnSpc>
                <a:spcPct val="90000"/>
              </a:lnSpc>
            </a:pPr>
            <a:r>
              <a:rPr lang="da-DK" sz="4000" dirty="0">
                <a:solidFill>
                  <a:srgbClr val="F8E950"/>
                </a:solidFill>
              </a:rPr>
              <a:t>Introduktion til en medfølelsesfokuseret tilgang </a:t>
            </a:r>
            <a:br>
              <a:rPr lang="da-DK" sz="3200" dirty="0">
                <a:solidFill>
                  <a:srgbClr val="F8E950"/>
                </a:solidFill>
              </a:rPr>
            </a:br>
            <a:endParaRPr lang="da-DK" sz="3200" dirty="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solidFill>
                  <a:srgbClr val="FFFFFF"/>
                </a:solidFill>
              </a:rPr>
              <a:t>Dag 2.: </a:t>
            </a:r>
          </a:p>
          <a:p>
            <a:pPr marL="0" indent="0">
              <a:lnSpc>
                <a:spcPct val="90000"/>
              </a:lnSpc>
              <a:buNone/>
            </a:pPr>
            <a:r>
              <a:rPr lang="da-DK" sz="2400" dirty="0">
                <a:solidFill>
                  <a:srgbClr val="FFFFFF"/>
                </a:solidFill>
              </a:rPr>
              <a:t>9.00-12.00		Øvelse med trygt sted</a:t>
            </a:r>
          </a:p>
          <a:p>
            <a:pPr marL="0" indent="0">
              <a:lnSpc>
                <a:spcPct val="90000"/>
              </a:lnSpc>
              <a:buNone/>
            </a:pPr>
            <a:r>
              <a:rPr lang="da-DK" sz="2400" dirty="0">
                <a:solidFill>
                  <a:srgbClr val="FFFFFF"/>
                </a:solidFill>
              </a:rPr>
              <a:t>				Compassion cirklen</a:t>
            </a:r>
          </a:p>
          <a:p>
            <a:pPr marL="0" indent="0">
              <a:lnSpc>
                <a:spcPct val="90000"/>
              </a:lnSpc>
              <a:buNone/>
            </a:pPr>
            <a:r>
              <a:rPr lang="da-DK" sz="2400" dirty="0">
                <a:solidFill>
                  <a:srgbClr val="FFFFFF"/>
                </a:solidFill>
              </a:rPr>
              <a:t>				Compassion-figur</a:t>
            </a:r>
          </a:p>
          <a:p>
            <a:pPr marL="0" indent="0">
              <a:lnSpc>
                <a:spcPct val="90000"/>
              </a:lnSpc>
              <a:buNone/>
            </a:pPr>
            <a:r>
              <a:rPr lang="da-DK" sz="2400" dirty="0">
                <a:solidFill>
                  <a:srgbClr val="FFFFFF"/>
                </a:solidFill>
              </a:rPr>
              <a:t>12.00-12.45	Frokost</a:t>
            </a:r>
          </a:p>
          <a:p>
            <a:pPr marL="0" indent="0">
              <a:lnSpc>
                <a:spcPct val="90000"/>
              </a:lnSpc>
              <a:buNone/>
            </a:pPr>
            <a:r>
              <a:rPr lang="da-DK" sz="2400" dirty="0">
                <a:solidFill>
                  <a:srgbClr val="FFFFFF"/>
                </a:solidFill>
              </a:rPr>
              <a:t>12.45-15.00	Compassion-selv</a:t>
            </a:r>
          </a:p>
          <a:p>
            <a:pPr marL="0" indent="0">
              <a:lnSpc>
                <a:spcPct val="90000"/>
              </a:lnSpc>
              <a:buNone/>
            </a:pPr>
            <a:r>
              <a:rPr lang="da-DK" sz="2400" dirty="0">
                <a:solidFill>
                  <a:srgbClr val="FFFFFF"/>
                </a:solidFill>
              </a:rPr>
              <a:t>				Hjemmearbejde</a:t>
            </a:r>
          </a:p>
          <a:p>
            <a:pPr marL="0" indent="0">
              <a:lnSpc>
                <a:spcPct val="90000"/>
              </a:lnSpc>
              <a:buNone/>
            </a:pPr>
            <a:r>
              <a:rPr lang="da-DK" sz="2400" dirty="0">
                <a:solidFill>
                  <a:srgbClr val="FFFFFF"/>
                </a:solidFill>
              </a:rPr>
              <a:t>				</a:t>
            </a:r>
            <a:endParaRPr lang="da-DK" dirty="0">
              <a:solidFill>
                <a:srgbClr val="FFFFFF"/>
              </a:solidFill>
            </a:endParaRPr>
          </a:p>
          <a:p>
            <a:pPr>
              <a:lnSpc>
                <a:spcPct val="90000"/>
              </a:lnSpc>
              <a:buFont typeface="Arial" charse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955072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Guidning til trygt sted</a:t>
            </a:r>
          </a:p>
        </p:txBody>
      </p:sp>
      <p:sp>
        <p:nvSpPr>
          <p:cNvPr id="3" name="Pladsholder til indhold 2"/>
          <p:cNvSpPr>
            <a:spLocks noGrp="1"/>
          </p:cNvSpPr>
          <p:nvPr>
            <p:ph idx="1"/>
          </p:nvPr>
        </p:nvSpPr>
        <p:spPr>
          <a:xfrm>
            <a:off x="609600" y="1166018"/>
            <a:ext cx="10972800" cy="4525963"/>
          </a:xfrm>
        </p:spPr>
        <p:txBody>
          <a:bodyPr>
            <a:noAutofit/>
          </a:bodyPr>
          <a:lstStyle/>
          <a:p>
            <a:pPr marL="0" indent="0">
              <a:buNone/>
            </a:pPr>
            <a:r>
              <a:rPr lang="da-DK" sz="900" dirty="0">
                <a:solidFill>
                  <a:srgbClr val="FFFFFF"/>
                </a:solidFill>
              </a:rPr>
              <a:t>Start med at sætte dig godt tilrette, så du sidder oprejst og afslappet, skuldrene løse og lidt tilbage. Gerne med ryggen fri, så du kan mærke ryggens krumning og med hovedet opret på kroppen, så du har fornemmelsen af at være rank og vågen.</a:t>
            </a:r>
          </a:p>
          <a:p>
            <a:pPr marL="0" indent="0">
              <a:buNone/>
            </a:pPr>
            <a:r>
              <a:rPr lang="da-DK" sz="900" dirty="0">
                <a:solidFill>
                  <a:srgbClr val="FFFFFF"/>
                </a:solidFill>
              </a:rPr>
              <a:t>Ret nu opmærksomheden mod dit åndedræt, og læg mærke til kroppens rytme og bevægelse, når du trækker vejret. Se om du kan få fornemmelsen af at mellemgulvet er med i åndedrættet. Prøv nu især at have fokus på udåndingen, og se om du kan få fornemmelsen af at sætte tempoet lidt ned og give lidt slip på udåndingen. Måske kan du prøve at lave et suk på udåndingen, og bare læg mærke til hvordan det er. Lad nu bare åndedrættet være.</a:t>
            </a:r>
          </a:p>
          <a:p>
            <a:pPr marL="0" indent="0">
              <a:buNone/>
            </a:pPr>
            <a:r>
              <a:rPr lang="da-DK" sz="900" dirty="0">
                <a:solidFill>
                  <a:srgbClr val="FFFFFF"/>
                </a:solidFill>
              </a:rPr>
              <a:t>Undervejs, når du opdager at din opmærksomhed vandrer, så prøv blot at lægge mærke til, hvad det er, der fanger din opmærksomhed. Det kan være lyde , tanker eller følelser, og sæt en label eller et navn på og prøv så, om du kan lade det være og med venlighed lede din opmærksomhed tilbage til åndedrættet og det du gerne vil have opmærksomhed på lige nu.</a:t>
            </a:r>
          </a:p>
          <a:p>
            <a:pPr marL="0" indent="0">
              <a:buNone/>
            </a:pPr>
            <a:r>
              <a:rPr lang="da-DK" sz="900" dirty="0">
                <a:solidFill>
                  <a:srgbClr val="FFFFFF"/>
                </a:solidFill>
              </a:rPr>
              <a:t>Ret nu opmærksomheden mod dit ansigtsudtryk og se om du kan have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pPr marL="0" indent="0">
              <a:buNone/>
            </a:pPr>
            <a:r>
              <a:rPr lang="da-DK" sz="900" dirty="0">
                <a:solidFill>
                  <a:srgbClr val="FFFFFF"/>
                </a:solidFill>
              </a:rPr>
              <a:t>Giv  nu slip i personen igen og ret opmærksomheden mod kroppen. Læg mærke til hvordan der er i kroppen. Læg mærke til , om der er noget, der spænder eller gør ondt, så prøv at give det lidt venlig opmærksomhed, måske kan du forestille dig, at du sender noget lys eller varme til stedet, og se om du kan blødgøre lidt omkring det. Prøv så bare at lade det være.</a:t>
            </a:r>
          </a:p>
          <a:p>
            <a:pPr marL="0" indent="0">
              <a:buNone/>
            </a:pPr>
            <a:r>
              <a:rPr lang="da-DK" sz="900" dirty="0">
                <a:solidFill>
                  <a:srgbClr val="FFFFFF"/>
                </a:solidFill>
              </a:rPr>
              <a:t>Ret nu opmærksomheden mod underlaget, mod stolen og gulvet, og se om du kan få fornemmelsen af, at underlaget udgør en solid base for kroppen. Af at kroppen hviler trygt på underlaget.</a:t>
            </a:r>
          </a:p>
          <a:p>
            <a:pPr marL="0" indent="0">
              <a:buNone/>
            </a:pPr>
            <a:r>
              <a:rPr lang="da-DK" sz="900" dirty="0">
                <a:solidFill>
                  <a:srgbClr val="FFFFFF"/>
                </a:solidFill>
              </a:rPr>
              <a:t>Prøv om du på samme måde kan få fornemmelsen af, at kroppen udgør en solid base for sindet.</a:t>
            </a:r>
          </a:p>
          <a:p>
            <a:pPr marL="0" indent="0">
              <a:buNone/>
            </a:pPr>
            <a:r>
              <a:rPr lang="da-DK" sz="900" dirty="0">
                <a:solidFill>
                  <a:srgbClr val="FFFFFF"/>
                </a:solidFill>
              </a:rPr>
              <a:t>Og prøv at få fornemmelsen af hele dig.</a:t>
            </a:r>
          </a:p>
          <a:p>
            <a:pPr marL="0" indent="0">
              <a:buNone/>
            </a:pPr>
            <a:endParaRPr lang="da-DK" sz="900" dirty="0">
              <a:solidFill>
                <a:srgbClr val="FFFFFF"/>
              </a:solidFill>
            </a:endParaRPr>
          </a:p>
          <a:p>
            <a:pPr marL="0" indent="0">
              <a:buNone/>
            </a:pPr>
            <a:r>
              <a:rPr lang="da-DK" sz="900" dirty="0">
                <a:solidFill>
                  <a:srgbClr val="FFFFFF"/>
                </a:solidFill>
              </a:rPr>
              <a:t>Forestil dig nu,  at du befinder dig et trygt sted, det kan være hvor som helst i naturen ved en strand eller skov, et sted du kender eller et du selv finder på. Det er helt op til dig, hvad for et sted du vælger som dit trygge sted.</a:t>
            </a:r>
          </a:p>
          <a:p>
            <a:pPr marL="0" indent="0">
              <a:buNone/>
            </a:pPr>
            <a:r>
              <a:rPr lang="da-DK" sz="900" dirty="0">
                <a:solidFill>
                  <a:srgbClr val="FFFFFF"/>
                </a:solidFill>
              </a:rPr>
              <a:t>Når du har valgt et sted, så prøv at lægge mærke til, hvordan der ser ud på dit trygge sted, hvilke farver og former, der er. Læg mærke til himlen og rummet omkring dig. Bare læg mærke til, hvordan det er at være dig, på dit trygge sted.</a:t>
            </a:r>
          </a:p>
          <a:p>
            <a:pPr marL="0" indent="0">
              <a:buNone/>
            </a:pPr>
            <a:r>
              <a:rPr lang="da-DK" sz="900" dirty="0">
                <a:solidFill>
                  <a:srgbClr val="FFFFFF"/>
                </a:solidFill>
              </a:rPr>
              <a:t>Læg mærke til lydene, det kan være at du kan høre insekter eller fugle eller musik. Prøv at tænk over om der er nogen lyde, du gerne vil have skal være der. </a:t>
            </a:r>
          </a:p>
          <a:p>
            <a:pPr marL="0" indent="0">
              <a:buNone/>
            </a:pPr>
            <a:r>
              <a:rPr lang="da-DK" sz="900" dirty="0">
                <a:solidFill>
                  <a:srgbClr val="FFFFFF"/>
                </a:solidFill>
              </a:rPr>
              <a:t>Læg mærke til om der er nogen dufte på stedet, og om der er  nogen dufte, du gerne vil have på dit trygge sted. Det kan være du kan dufte blomster eller havet eller en parfume, du holder af.</a:t>
            </a:r>
          </a:p>
          <a:p>
            <a:pPr marL="0" indent="0">
              <a:buNone/>
            </a:pPr>
            <a:r>
              <a:rPr lang="da-DK" sz="900" dirty="0">
                <a:solidFill>
                  <a:srgbClr val="FFFFFF"/>
                </a:solidFill>
              </a:rPr>
              <a:t>Læg mærke til temperaturen, om der er varmt eller koldt og om du kan mærke fornemmelsen af vinden mod huden.</a:t>
            </a:r>
          </a:p>
          <a:p>
            <a:pPr marL="0" indent="0">
              <a:buNone/>
            </a:pPr>
            <a:r>
              <a:rPr lang="da-DK" sz="900" dirty="0">
                <a:solidFill>
                  <a:srgbClr val="FFFFFF"/>
                </a:solidFill>
              </a:rPr>
              <a:t>Læg mærke til underlaget om det er hårdt eller blødt.</a:t>
            </a:r>
          </a:p>
          <a:p>
            <a:pPr marL="0" indent="0">
              <a:buNone/>
            </a:pPr>
            <a:r>
              <a:rPr lang="da-DK" sz="900" dirty="0">
                <a:solidFill>
                  <a:srgbClr val="FFFFFF"/>
                </a:solidFill>
              </a:rPr>
              <a:t>Og læg nu mærke til at stedet byder dig velkommen og inviterer dig ind. At stedet gerne vil have, at du er der.  Prøv at lade stedet sige hej og velkommen til dig. Måske det kan lyde noget i retning af ” Hej (sig dit navn) velkommen, hvor er det dejligt at se dig”.</a:t>
            </a:r>
          </a:p>
          <a:p>
            <a:pPr marL="0" indent="0">
              <a:buNone/>
            </a:pPr>
            <a:r>
              <a:rPr lang="da-DK" sz="900" dirty="0">
                <a:solidFill>
                  <a:srgbClr val="FFFFFF"/>
                </a:solidFill>
              </a:rPr>
              <a:t>Læg mærke til hvordan det er at blive budt velkommen og at mærke at stedet gerne vil have, at du er der. At dit trygge sted gerne vil være der for dig.</a:t>
            </a:r>
          </a:p>
          <a:p>
            <a:pPr marL="0" indent="0">
              <a:buNone/>
            </a:pPr>
            <a:r>
              <a:rPr lang="da-DK" sz="900" dirty="0">
                <a:solidFill>
                  <a:srgbClr val="FFFFFF"/>
                </a:solidFill>
              </a:rPr>
              <a:t>Prøv nu at se dig selv for dit indre blik og læg mærke til, hvordan du står eller går eller hvad du nu gør på dit trygge sted, når du er helt fri og tryg til at gøre lige det, du har lyst til . Læg mærke til dit ansigtsudtryk og din kropsholdning.  Og tænk nu over hvad du har lyst til at foretage dig på dit trygge sted, når du er helt tryg og fri. Det er kun fantasien der sætter grænser. Og  bare læg mærke til, hvordan det er at være dig på dit trygge sted.</a:t>
            </a:r>
          </a:p>
          <a:p>
            <a:pPr marL="0" indent="0">
              <a:buNone/>
            </a:pPr>
            <a:r>
              <a:rPr lang="da-DK" sz="900" dirty="0">
                <a:solidFill>
                  <a:srgbClr val="FFFFFF"/>
                </a:solidFill>
              </a:rPr>
              <a:t>Læg nu mærke til om der er andre tilstede på dit trygge sted, eller om du er der selv, det er helt op til dig, om du helst vil have stedet for dig selv eller der skal være andre sammen med dig. Hvis der er andre tilstede, så prøv at  lægge mærke til, hvem de er og hvordan det er, at de er der sammen med dig. </a:t>
            </a:r>
          </a:p>
          <a:p>
            <a:pPr marL="0" indent="0">
              <a:buNone/>
            </a:pPr>
            <a:r>
              <a:rPr lang="da-DK" sz="900" dirty="0">
                <a:solidFill>
                  <a:srgbClr val="FFFFFF"/>
                </a:solidFill>
              </a:rPr>
              <a:t>Vi at du  når som helst, du har brug for det eller lyst til det, kan vende tilbage til dit trygge sted, at du kan have stedet med dig.</a:t>
            </a:r>
          </a:p>
          <a:p>
            <a:pPr marL="0" indent="0">
              <a:buNone/>
            </a:pPr>
            <a:r>
              <a:rPr lang="da-DK" sz="900" dirty="0">
                <a:solidFill>
                  <a:srgbClr val="FFFFFF"/>
                </a:solidFill>
              </a:rPr>
              <a:t>Ret nu opmærksomheden tilbage til åndedrættet og det lille smil og gør dig klar til at komme ud igen.</a:t>
            </a:r>
          </a:p>
          <a:p>
            <a:endParaRPr lang="da-DK" sz="900"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2186813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solidFill>
                  <a:srgbClr val="F8E950"/>
                </a:solidFill>
              </a:rPr>
              <a:t>Øvelse parvis</a:t>
            </a:r>
          </a:p>
        </p:txBody>
      </p:sp>
      <p:sp>
        <p:nvSpPr>
          <p:cNvPr id="7" name="Pladsholder til indhold 6"/>
          <p:cNvSpPr>
            <a:spLocks noGrp="1"/>
          </p:cNvSpPr>
          <p:nvPr>
            <p:ph idx="1"/>
          </p:nvPr>
        </p:nvSpPr>
        <p:spPr/>
        <p:txBody>
          <a:bodyPr/>
          <a:lstStyle/>
          <a:p>
            <a:r>
              <a:rPr lang="da-DK">
                <a:solidFill>
                  <a:srgbClr val="FFFFFF"/>
                </a:solidFill>
              </a:rPr>
              <a:t>Prøv begge at guide ”Trygt sted”</a:t>
            </a:r>
          </a:p>
          <a:p>
            <a:r>
              <a:rPr lang="da-DK">
                <a:solidFill>
                  <a:srgbClr val="FFFFFF"/>
                </a:solidFill>
              </a:rPr>
              <a:t>Giv hinanden feedback – venligt og konstruktivt.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36762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5176"/>
            <a:ext cx="8229600" cy="5711825"/>
          </a:xfrm>
        </p:spPr>
        <p:txBody>
          <a:bodyPr/>
          <a:lstStyle/>
          <a:p>
            <a:pPr marL="0" indent="0" algn="ctr">
              <a:buNone/>
              <a:defRPr/>
            </a:pPr>
            <a:r>
              <a:rPr lang="en-GB" sz="1800" dirty="0">
                <a:solidFill>
                  <a:srgbClr val="FFFFFF"/>
                </a:solidFill>
              </a:rPr>
              <a:t>Brainstorm:</a:t>
            </a:r>
          </a:p>
          <a:p>
            <a:pPr marL="0" indent="0" algn="ctr">
              <a:buNone/>
              <a:defRPr/>
            </a:pPr>
            <a:r>
              <a:rPr lang="en-GB" sz="4000" dirty="0" err="1">
                <a:solidFill>
                  <a:srgbClr val="F8E950"/>
                </a:solidFill>
              </a:rPr>
              <a:t>Hvad</a:t>
            </a:r>
            <a:r>
              <a:rPr lang="en-GB" sz="4000" dirty="0">
                <a:solidFill>
                  <a:srgbClr val="F8E950"/>
                </a:solidFill>
              </a:rPr>
              <a:t> </a:t>
            </a:r>
            <a:r>
              <a:rPr lang="en-GB" sz="4000" dirty="0" err="1">
                <a:solidFill>
                  <a:srgbClr val="F8E950"/>
                </a:solidFill>
              </a:rPr>
              <a:t>er</a:t>
            </a:r>
            <a:r>
              <a:rPr lang="en-GB" sz="4000" dirty="0">
                <a:solidFill>
                  <a:srgbClr val="F8E950"/>
                </a:solidFill>
              </a:rPr>
              <a:t> Compassion?</a:t>
            </a:r>
          </a:p>
          <a:p>
            <a:pPr marL="0" indent="0" algn="ctr">
              <a:buNone/>
              <a:defRPr/>
            </a:pPr>
            <a:endParaRPr lang="en-GB" sz="4800" b="1" dirty="0">
              <a:solidFill>
                <a:srgbClr val="FFFFFF"/>
              </a:solidFill>
            </a:endParaRPr>
          </a:p>
          <a:p>
            <a:pPr marL="0" indent="0" algn="ctr">
              <a:buNone/>
              <a:defRPr/>
            </a:pPr>
            <a:endParaRPr lang="en-GB" sz="4800" b="1" dirty="0">
              <a:solidFill>
                <a:srgbClr val="FFFFFF"/>
              </a:solidFill>
            </a:endParaRPr>
          </a:p>
          <a:p>
            <a:pPr marL="0" indent="0" algn="ctr">
              <a:buNone/>
              <a:defRPr/>
            </a:pPr>
            <a:endParaRPr lang="en-GB" sz="4800" b="1" dirty="0">
              <a:solidFill>
                <a:srgbClr val="FFFFFF"/>
              </a:solidFill>
            </a:endParaRPr>
          </a:p>
          <a:p>
            <a:pPr marL="0" indent="0" algn="ctr">
              <a:buNone/>
              <a:defRPr/>
            </a:pPr>
            <a:endParaRPr lang="en-GB" sz="4800" b="1" dirty="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pic>
        <p:nvPicPr>
          <p:cNvPr id="6" name="Billede 5"/>
          <p:cNvPicPr>
            <a:picLocks noChangeAspect="1"/>
          </p:cNvPicPr>
          <p:nvPr/>
        </p:nvPicPr>
        <p:blipFill>
          <a:blip r:embed="rId2"/>
          <a:stretch>
            <a:fillRect/>
          </a:stretch>
        </p:blipFill>
        <p:spPr>
          <a:xfrm>
            <a:off x="3533104" y="2206819"/>
            <a:ext cx="5125792" cy="3582601"/>
          </a:xfrm>
          <a:prstGeom prst="rect">
            <a:avLst/>
          </a:prstGeom>
        </p:spPr>
      </p:pic>
    </p:spTree>
    <p:extLst>
      <p:ext uri="{BB962C8B-B14F-4D97-AF65-F5344CB8AC3E}">
        <p14:creationId xmlns:p14="http://schemas.microsoft.com/office/powerpoint/2010/main" val="1665637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28673" name="Rectangle 1"/>
          <p:cNvSpPr>
            <a:spLocks noGrp="1" noChangeArrowheads="1"/>
          </p:cNvSpPr>
          <p:nvPr>
            <p:ph type="title" idx="4294967295"/>
          </p:nvPr>
        </p:nvSpPr>
        <p:spPr>
          <a:xfrm>
            <a:off x="2207078" y="-7695"/>
            <a:ext cx="7772400" cy="1096962"/>
          </a:xfrm>
        </p:spPr>
        <p:txBody>
          <a:bodyPr vert="horz" lIns="91440" tIns="45720" rIns="96371" bIns="45720" rtlCol="0" anchor="ctr">
            <a:normAutofit/>
          </a:bodyPr>
          <a:lstStyle/>
          <a:p>
            <a:pPr marL="35895">
              <a:defRPr/>
            </a:pPr>
            <a:r>
              <a:rPr lang="da-DK" sz="4000" dirty="0">
                <a:solidFill>
                  <a:srgbClr val="F8E950"/>
                </a:solidFill>
              </a:rPr>
              <a:t>Compassion sind</a:t>
            </a:r>
          </a:p>
        </p:txBody>
      </p:sp>
      <p:sp>
        <p:nvSpPr>
          <p:cNvPr id="28675" name="Rectangle 2"/>
          <p:cNvSpPr>
            <a:spLocks/>
          </p:cNvSpPr>
          <p:nvPr/>
        </p:nvSpPr>
        <p:spPr bwMode="auto">
          <a:xfrm>
            <a:off x="5867400" y="2893423"/>
            <a:ext cx="92007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200">
                <a:solidFill>
                  <a:srgbClr val="263B86">
                    <a:lumMod val="75000"/>
                  </a:srgbClr>
                </a:solidFill>
                <a:latin typeface="Calibri"/>
                <a:ea typeface="ＭＳ Ｐゴシック" charset="0"/>
                <a:sym typeface="Comic Sans MS" charset="0"/>
              </a:rPr>
              <a:t>Karakteristika</a:t>
            </a:r>
          </a:p>
        </p:txBody>
      </p:sp>
      <p:sp>
        <p:nvSpPr>
          <p:cNvPr id="28676" name="Rectangle 3"/>
          <p:cNvSpPr>
            <a:spLocks/>
          </p:cNvSpPr>
          <p:nvPr/>
        </p:nvSpPr>
        <p:spPr bwMode="auto">
          <a:xfrm>
            <a:off x="5029200" y="3050178"/>
            <a:ext cx="53663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800">
                <a:solidFill>
                  <a:srgbClr val="263B86">
                    <a:lumMod val="75000"/>
                  </a:srgbClr>
                </a:solidFill>
                <a:latin typeface="Calibri"/>
                <a:ea typeface="ＭＳ Ｐゴシック" charset="0"/>
                <a:sym typeface="Comic Sans MS" charset="0"/>
              </a:rPr>
              <a:t>Sensitivitet</a:t>
            </a:r>
          </a:p>
        </p:txBody>
      </p:sp>
      <p:sp>
        <p:nvSpPr>
          <p:cNvPr id="28677" name="Oval 4"/>
          <p:cNvSpPr>
            <a:spLocks/>
          </p:cNvSpPr>
          <p:nvPr/>
        </p:nvSpPr>
        <p:spPr bwMode="auto">
          <a:xfrm>
            <a:off x="2298002"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grpSp>
        <p:nvGrpSpPr>
          <p:cNvPr id="28678" name="Group 5"/>
          <p:cNvGrpSpPr>
            <a:grpSpLocks/>
          </p:cNvGrpSpPr>
          <p:nvPr/>
        </p:nvGrpSpPr>
        <p:grpSpPr bwMode="auto">
          <a:xfrm>
            <a:off x="3665376" y="2286002"/>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p:spPr>
          <p:txBody>
            <a:bodyPr lIns="38100" tIns="38100" rIns="115778" bIns="38100" anchor="ctr"/>
            <a:lstStyle/>
            <a:p>
              <a:pPr marL="17581" algn="ctr" defTabSz="457200"/>
              <a:r>
                <a:rPr lang="da-DK" sz="1000">
                  <a:solidFill>
                    <a:srgbClr val="263B86">
                      <a:lumMod val="75000"/>
                    </a:srgbClr>
                  </a:solidFill>
                  <a:latin typeface="Calibri"/>
                  <a:ea typeface="ＭＳ Ｐゴシック" charset="0"/>
                  <a:sym typeface="Comic Sans MS" charset="0"/>
                </a:rPr>
                <a:t>Karakteristika</a:t>
              </a:r>
            </a:p>
          </p:txBody>
        </p:sp>
      </p:grpSp>
      <p:grpSp>
        <p:nvGrpSpPr>
          <p:cNvPr id="28679" name="Group 8"/>
          <p:cNvGrpSpPr>
            <a:grpSpLocks/>
          </p:cNvGrpSpPr>
          <p:nvPr/>
        </p:nvGrpSpPr>
        <p:grpSpPr bwMode="auto">
          <a:xfrm>
            <a:off x="5140778" y="3004459"/>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sp>
          <p:nvSpPr>
            <p:cNvPr id="28700" name="Rectangle 10"/>
            <p:cNvSpPr>
              <a:spLocks/>
            </p:cNvSpPr>
            <p:nvPr/>
          </p:nvSpPr>
          <p:spPr bwMode="auto">
            <a:xfrm>
              <a:off x="611" y="308"/>
              <a:ext cx="1772" cy="396"/>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38100" tIns="38100" rIns="115778" bIns="38100" anchor="ctr">
              <a:spAutoFit/>
            </a:bodyPr>
            <a:lstStyle/>
            <a:p>
              <a:pPr marL="17581" algn="ctr" defTabSz="457200"/>
              <a:r>
                <a:rPr lang="da-DK" sz="1600" b="1" dirty="0">
                  <a:solidFill>
                    <a:srgbClr val="006F00"/>
                  </a:solidFill>
                  <a:latin typeface="Calibri"/>
                  <a:ea typeface="ＭＳ Ｐゴシック" charset="0"/>
                  <a:sym typeface="Comic Sans MS" charset="0"/>
                </a:rPr>
                <a:t>Compassion</a:t>
              </a:r>
            </a:p>
          </p:txBody>
        </p:sp>
      </p:grpSp>
      <p:sp>
        <p:nvSpPr>
          <p:cNvPr id="28680" name="Rectangle 11"/>
          <p:cNvSpPr>
            <a:spLocks/>
          </p:cNvSpPr>
          <p:nvPr/>
        </p:nvSpPr>
        <p:spPr bwMode="auto">
          <a:xfrm>
            <a:off x="5556116" y="2524214"/>
            <a:ext cx="12409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263B86">
                    <a:lumMod val="75000"/>
                  </a:srgbClr>
                </a:solidFill>
                <a:latin typeface="Calibri"/>
                <a:ea typeface="ＭＳ Ｐゴシック" charset="0"/>
                <a:sym typeface="Comic Sans MS" charset="0"/>
              </a:rPr>
              <a:t>Karakteristika</a:t>
            </a:r>
          </a:p>
        </p:txBody>
      </p:sp>
      <p:sp>
        <p:nvSpPr>
          <p:cNvPr id="28681" name="Rectangle 12"/>
          <p:cNvSpPr>
            <a:spLocks/>
          </p:cNvSpPr>
          <p:nvPr/>
        </p:nvSpPr>
        <p:spPr bwMode="auto">
          <a:xfrm>
            <a:off x="4477304" y="2795452"/>
            <a:ext cx="87564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Følsomhed</a:t>
            </a:r>
          </a:p>
        </p:txBody>
      </p:sp>
      <p:sp>
        <p:nvSpPr>
          <p:cNvPr id="28682" name="Rectangle 13"/>
          <p:cNvSpPr>
            <a:spLocks/>
          </p:cNvSpPr>
          <p:nvPr/>
        </p:nvSpPr>
        <p:spPr bwMode="auto">
          <a:xfrm>
            <a:off x="4340330" y="3944983"/>
            <a:ext cx="114565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Fordomsfrihed</a:t>
            </a:r>
          </a:p>
        </p:txBody>
      </p:sp>
      <p:sp>
        <p:nvSpPr>
          <p:cNvPr id="28683" name="Rectangle 14"/>
          <p:cNvSpPr>
            <a:spLocks/>
          </p:cNvSpPr>
          <p:nvPr/>
        </p:nvSpPr>
        <p:spPr bwMode="auto">
          <a:xfrm>
            <a:off x="3785243" y="3344092"/>
            <a:ext cx="127793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Omsorgsfuldhed</a:t>
            </a:r>
          </a:p>
        </p:txBody>
      </p:sp>
      <p:sp>
        <p:nvSpPr>
          <p:cNvPr id="28684" name="Rectangle 15"/>
          <p:cNvSpPr>
            <a:spLocks/>
          </p:cNvSpPr>
          <p:nvPr/>
        </p:nvSpPr>
        <p:spPr bwMode="auto">
          <a:xfrm>
            <a:off x="6931426" y="3997234"/>
            <a:ext cx="58626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Empati</a:t>
            </a:r>
          </a:p>
        </p:txBody>
      </p:sp>
      <p:sp>
        <p:nvSpPr>
          <p:cNvPr id="28685" name="Rectangle 16"/>
          <p:cNvSpPr>
            <a:spLocks/>
          </p:cNvSpPr>
          <p:nvPr/>
        </p:nvSpPr>
        <p:spPr bwMode="auto">
          <a:xfrm>
            <a:off x="7172615" y="3316429"/>
            <a:ext cx="1231156" cy="248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5" bIns="0"/>
          <a:lstStyle/>
          <a:p>
            <a:pPr marL="35895" defTabSz="457200"/>
            <a:r>
              <a:rPr lang="da-DK" sz="1400">
                <a:solidFill>
                  <a:srgbClr val="263B86">
                    <a:lumMod val="75000"/>
                  </a:srgbClr>
                </a:solidFill>
                <a:latin typeface="Calibri"/>
                <a:ea typeface="ＭＳ Ｐゴシック" charset="0"/>
                <a:sym typeface="Comic Sans MS" charset="0"/>
              </a:rPr>
              <a:t>Rummelighed</a:t>
            </a:r>
          </a:p>
        </p:txBody>
      </p:sp>
      <p:sp>
        <p:nvSpPr>
          <p:cNvPr id="28686" name="Rectangle 17"/>
          <p:cNvSpPr>
            <a:spLocks/>
          </p:cNvSpPr>
          <p:nvPr/>
        </p:nvSpPr>
        <p:spPr bwMode="auto">
          <a:xfrm>
            <a:off x="6893380" y="2795452"/>
            <a:ext cx="65942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Sympati</a:t>
            </a:r>
          </a:p>
        </p:txBody>
      </p:sp>
      <p:sp>
        <p:nvSpPr>
          <p:cNvPr id="28687" name="Rectangle 18"/>
          <p:cNvSpPr>
            <a:spLocks/>
          </p:cNvSpPr>
          <p:nvPr/>
        </p:nvSpPr>
        <p:spPr bwMode="auto">
          <a:xfrm>
            <a:off x="5193405" y="1515293"/>
            <a:ext cx="205159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263B86">
                    <a:lumMod val="75000"/>
                  </a:srgbClr>
                </a:solidFill>
                <a:latin typeface="Calibri"/>
                <a:ea typeface="ＭＳ Ｐゴシック" charset="0"/>
                <a:sym typeface="Comic Sans MS" charset="0"/>
              </a:rPr>
              <a:t>Træning af færdigheder</a:t>
            </a:r>
          </a:p>
        </p:txBody>
      </p:sp>
      <p:sp>
        <p:nvSpPr>
          <p:cNvPr id="28688" name="Rectangle 19"/>
          <p:cNvSpPr>
            <a:spLocks/>
          </p:cNvSpPr>
          <p:nvPr/>
        </p:nvSpPr>
        <p:spPr bwMode="auto">
          <a:xfrm>
            <a:off x="2723345" y="2501444"/>
            <a:ext cx="12980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Opmærksomhed</a:t>
            </a:r>
          </a:p>
        </p:txBody>
      </p:sp>
      <p:sp>
        <p:nvSpPr>
          <p:cNvPr id="28689" name="Rectangle 20"/>
          <p:cNvSpPr>
            <a:spLocks/>
          </p:cNvSpPr>
          <p:nvPr/>
        </p:nvSpPr>
        <p:spPr bwMode="auto">
          <a:xfrm>
            <a:off x="2868749" y="4178388"/>
            <a:ext cx="120502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Evnen til at føle</a:t>
            </a:r>
          </a:p>
        </p:txBody>
      </p:sp>
      <p:sp>
        <p:nvSpPr>
          <p:cNvPr id="28690" name="Rectangle 21"/>
          <p:cNvSpPr>
            <a:spLocks/>
          </p:cNvSpPr>
          <p:nvPr/>
        </p:nvSpPr>
        <p:spPr bwMode="auto">
          <a:xfrm>
            <a:off x="5440080" y="4963886"/>
            <a:ext cx="134025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Evnen til at sanse</a:t>
            </a:r>
          </a:p>
        </p:txBody>
      </p:sp>
      <p:sp>
        <p:nvSpPr>
          <p:cNvPr id="28691" name="Rectangle 22"/>
          <p:cNvSpPr>
            <a:spLocks/>
          </p:cNvSpPr>
          <p:nvPr/>
        </p:nvSpPr>
        <p:spPr bwMode="auto">
          <a:xfrm>
            <a:off x="8403771" y="3964577"/>
            <a:ext cx="6172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Adfærd</a:t>
            </a:r>
          </a:p>
        </p:txBody>
      </p:sp>
      <p:sp>
        <p:nvSpPr>
          <p:cNvPr id="28692" name="Rectangle 23"/>
          <p:cNvSpPr>
            <a:spLocks/>
          </p:cNvSpPr>
          <p:nvPr/>
        </p:nvSpPr>
        <p:spPr bwMode="auto">
          <a:xfrm>
            <a:off x="7952015" y="2286000"/>
            <a:ext cx="114090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Ræsonnement</a:t>
            </a:r>
          </a:p>
        </p:txBody>
      </p:sp>
      <p:sp>
        <p:nvSpPr>
          <p:cNvPr id="28693" name="Rectangle 24"/>
          <p:cNvSpPr>
            <a:spLocks/>
          </p:cNvSpPr>
          <p:nvPr/>
        </p:nvSpPr>
        <p:spPr bwMode="auto">
          <a:xfrm rot="47734">
            <a:off x="4950362" y="1930084"/>
            <a:ext cx="228583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Forestillingsevne, visualisering</a:t>
            </a:r>
          </a:p>
        </p:txBody>
      </p:sp>
      <p:sp>
        <p:nvSpPr>
          <p:cNvPr id="28694" name="Rectangle 25"/>
          <p:cNvSpPr>
            <a:spLocks/>
          </p:cNvSpPr>
          <p:nvPr/>
        </p:nvSpPr>
        <p:spPr bwMode="auto">
          <a:xfrm>
            <a:off x="9477168" y="1761514"/>
            <a:ext cx="7145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Visdom</a:t>
            </a:r>
          </a:p>
        </p:txBody>
      </p:sp>
      <p:sp>
        <p:nvSpPr>
          <p:cNvPr id="28696" name="Rectangle 27"/>
          <p:cNvSpPr>
            <a:spLocks/>
          </p:cNvSpPr>
          <p:nvPr/>
        </p:nvSpPr>
        <p:spPr bwMode="auto">
          <a:xfrm>
            <a:off x="1960127" y="5252256"/>
            <a:ext cx="10018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dirty="0">
                <a:solidFill>
                  <a:srgbClr val="FFFFFF"/>
                </a:solidFill>
                <a:latin typeface="Calibri"/>
                <a:ea typeface="ＭＳ Ｐゴシック" charset="0"/>
                <a:sym typeface="Comic Sans MS" charset="0"/>
              </a:rPr>
              <a:t>Dedikation</a:t>
            </a:r>
          </a:p>
        </p:txBody>
      </p:sp>
      <p:sp>
        <p:nvSpPr>
          <p:cNvPr id="28698" name="Rectangle 29"/>
          <p:cNvSpPr>
            <a:spLocks/>
          </p:cNvSpPr>
          <p:nvPr/>
        </p:nvSpPr>
        <p:spPr bwMode="auto">
          <a:xfrm>
            <a:off x="8213272" y="5928904"/>
            <a:ext cx="161558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FFFFFF"/>
                </a:solidFill>
                <a:latin typeface="Calibri"/>
                <a:ea typeface="ＭＳ Ｐゴシック" charset="0"/>
                <a:sym typeface="Comic Sans MS" charset="0"/>
              </a:rPr>
              <a:t>(Gilbert 2008/ Isager</a:t>
            </a:r>
            <a:r>
              <a:rPr lang="da-DK" sz="800">
                <a:solidFill>
                  <a:srgbClr val="FFFFFF"/>
                </a:solidFill>
                <a:latin typeface="Calibri"/>
                <a:ea typeface="ＭＳ Ｐゴシック" charset="0"/>
                <a:sym typeface="Comic Sans MS" charset="0"/>
              </a:rPr>
              <a:t>)</a:t>
            </a:r>
          </a:p>
        </p:txBody>
      </p:sp>
      <p:sp>
        <p:nvSpPr>
          <p:cNvPr id="34" name="Rectangle 25"/>
          <p:cNvSpPr>
            <a:spLocks/>
          </p:cNvSpPr>
          <p:nvPr/>
        </p:nvSpPr>
        <p:spPr bwMode="auto">
          <a:xfrm>
            <a:off x="1607456" y="3333004"/>
            <a:ext cx="60793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Styrke</a:t>
            </a:r>
          </a:p>
        </p:txBody>
      </p:sp>
      <p:sp>
        <p:nvSpPr>
          <p:cNvPr id="36" name="Rectangle 25"/>
          <p:cNvSpPr>
            <a:spLocks/>
          </p:cNvSpPr>
          <p:nvPr/>
        </p:nvSpPr>
        <p:spPr bwMode="auto">
          <a:xfrm>
            <a:off x="1960127" y="1912519"/>
            <a:ext cx="7145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Visdom</a:t>
            </a:r>
          </a:p>
        </p:txBody>
      </p:sp>
      <p:sp>
        <p:nvSpPr>
          <p:cNvPr id="37" name="Rectangle 25"/>
          <p:cNvSpPr>
            <a:spLocks/>
          </p:cNvSpPr>
          <p:nvPr/>
        </p:nvSpPr>
        <p:spPr bwMode="auto">
          <a:xfrm>
            <a:off x="9982201" y="3328219"/>
            <a:ext cx="60793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Styrke</a:t>
            </a:r>
          </a:p>
        </p:txBody>
      </p:sp>
      <p:sp>
        <p:nvSpPr>
          <p:cNvPr id="39" name="Rectangle 27"/>
          <p:cNvSpPr>
            <a:spLocks/>
          </p:cNvSpPr>
          <p:nvPr/>
        </p:nvSpPr>
        <p:spPr bwMode="auto">
          <a:xfrm>
            <a:off x="9145036" y="5335809"/>
            <a:ext cx="10018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dirty="0">
                <a:solidFill>
                  <a:srgbClr val="FFFFFF"/>
                </a:solidFill>
                <a:latin typeface="Calibri"/>
                <a:ea typeface="ＭＳ Ｐゴシック" charset="0"/>
                <a:sym typeface="Comic Sans MS" charset="0"/>
              </a:rPr>
              <a:t>Dedikation</a:t>
            </a:r>
          </a:p>
        </p:txBody>
      </p:sp>
    </p:spTree>
    <p:extLst>
      <p:ext uri="{BB962C8B-B14F-4D97-AF65-F5344CB8AC3E}">
        <p14:creationId xmlns:p14="http://schemas.microsoft.com/office/powerpoint/2010/main" val="2669879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Karakteristika ved compassion</a:t>
            </a:r>
          </a:p>
        </p:txBody>
      </p:sp>
      <p:sp>
        <p:nvSpPr>
          <p:cNvPr id="3" name="Pladsholder til indhold 2"/>
          <p:cNvSpPr>
            <a:spLocks noGrp="1"/>
          </p:cNvSpPr>
          <p:nvPr>
            <p:ph idx="1"/>
          </p:nvPr>
        </p:nvSpPr>
        <p:spPr/>
        <p:txBody>
          <a:bodyPr>
            <a:normAutofit lnSpcReduction="10000"/>
          </a:bodyPr>
          <a:lstStyle/>
          <a:p>
            <a:r>
              <a:rPr lang="da-DK" sz="2200" b="1"/>
              <a:t>Sympati: </a:t>
            </a:r>
          </a:p>
          <a:p>
            <a:pPr marL="457200" lvl="1" indent="0">
              <a:buNone/>
            </a:pPr>
            <a:r>
              <a:rPr lang="da-DK" sz="1700"/>
              <a:t>At være åben, i stand til at blive berørt af og i harmoni med egne og andres følelser, lidelser og behov, spejlneuroner</a:t>
            </a:r>
          </a:p>
          <a:p>
            <a:r>
              <a:rPr lang="da-DK" sz="2200" b="1"/>
              <a:t>Rummelighed:</a:t>
            </a:r>
          </a:p>
          <a:p>
            <a:pPr marL="457200" lvl="1" indent="0">
              <a:buNone/>
            </a:pPr>
            <a:r>
              <a:rPr lang="da-DK" sz="1700"/>
              <a:t>Evne til at tolerere snarere end at undgå svære følelser, erindringer og situationer</a:t>
            </a:r>
          </a:p>
          <a:p>
            <a:r>
              <a:rPr lang="da-DK" sz="2200" b="1"/>
              <a:t>Empati:</a:t>
            </a:r>
          </a:p>
          <a:p>
            <a:pPr marL="457200" lvl="1" indent="0">
              <a:buNone/>
            </a:pPr>
            <a:r>
              <a:rPr lang="da-DK" sz="1700"/>
              <a:t>En empatisk forståelse af, hvordan sindet fungerer, hvordan vi føler, hvad vi føler, hvorfor vores tanker er, som de er - og en tilsvarende forståelse for, hvordan andre har det</a:t>
            </a:r>
          </a:p>
          <a:p>
            <a:r>
              <a:rPr lang="da-DK" sz="2200" b="1"/>
              <a:t>Fordomsfrihed:</a:t>
            </a:r>
          </a:p>
          <a:p>
            <a:pPr marL="457200" lvl="1" indent="0">
              <a:buNone/>
            </a:pPr>
            <a:r>
              <a:rPr lang="da-DK" sz="1700"/>
              <a:t>En accepterende og forstående, men ikke eftergivende indstilling til sig selv og andre</a:t>
            </a:r>
          </a:p>
          <a:p>
            <a:r>
              <a:rPr lang="da-DK" sz="2200" b="1"/>
              <a:t>Omsorgsfuldhed:</a:t>
            </a:r>
          </a:p>
          <a:p>
            <a:pPr marL="457200" lvl="1" indent="0">
              <a:buNone/>
            </a:pPr>
            <a:r>
              <a:rPr lang="da-DK" sz="1700"/>
              <a:t>Motivation til at give mere omsorg til sig selv og andre</a:t>
            </a:r>
          </a:p>
          <a:p>
            <a:r>
              <a:rPr lang="da-DK" sz="2200" b="1"/>
              <a:t>Følsomhed:</a:t>
            </a:r>
          </a:p>
          <a:p>
            <a:pPr marL="457200" lvl="1" indent="0">
              <a:buNone/>
            </a:pPr>
            <a:r>
              <a:rPr lang="da-DK" sz="1700"/>
              <a:t>Følsomhed over for egne og andres behov</a:t>
            </a:r>
          </a:p>
          <a:p>
            <a:pPr lvl="1"/>
            <a:endParaRPr lang="da-DK"/>
          </a:p>
          <a:p>
            <a:pPr lvl="1"/>
            <a:endParaRPr lang="da-DK"/>
          </a:p>
          <a:p>
            <a:endParaRPr lang="da-DK"/>
          </a:p>
          <a:p>
            <a:endParaRPr lang="da-DK"/>
          </a:p>
          <a:p>
            <a:endParaRPr lang="da-DK"/>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1866693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1981200" y="0"/>
            <a:ext cx="8229600" cy="1143000"/>
          </a:xfrm>
        </p:spPr>
        <p:txBody>
          <a:bodyPr anchor="b">
            <a:noAutofit/>
          </a:bodyPr>
          <a:lstStyle/>
          <a:p>
            <a:pPr eaLnBrk="1" hangingPunct="1"/>
            <a:r>
              <a:rPr lang="da-DK" dirty="0">
                <a:solidFill>
                  <a:srgbClr val="F8E950"/>
                </a:solidFill>
                <a:latin typeface="+mn-lt"/>
              </a:rPr>
              <a:t>Compassion færdigheder</a:t>
            </a:r>
          </a:p>
        </p:txBody>
      </p:sp>
      <p:sp>
        <p:nvSpPr>
          <p:cNvPr id="3075" name="Pladsholder til indhold 2"/>
          <p:cNvSpPr>
            <a:spLocks noGrp="1"/>
          </p:cNvSpPr>
          <p:nvPr>
            <p:ph idx="1"/>
          </p:nvPr>
        </p:nvSpPr>
        <p:spPr>
          <a:xfrm>
            <a:off x="1981200" y="1143001"/>
            <a:ext cx="8229600" cy="4525963"/>
          </a:xfrm>
        </p:spPr>
        <p:txBody>
          <a:bodyPr>
            <a:noAutofit/>
          </a:bodyPr>
          <a:lstStyle/>
          <a:p>
            <a:pPr marL="273050" indent="-273050"/>
            <a:r>
              <a:rPr lang="da-DK" sz="2000" b="1" dirty="0"/>
              <a:t>Ræsonnement:</a:t>
            </a:r>
          </a:p>
          <a:p>
            <a:pPr marL="400050" lvl="1" indent="0">
              <a:buNone/>
            </a:pPr>
            <a:r>
              <a:rPr lang="da-DK" sz="1400" dirty="0"/>
              <a:t>At bruge sin fornuft og evne til at træde et skridt tilbage og prøve at forholde sig mere objektivt til det som sker, og at kunne bruge sin visdom. Huske sin viden om vores opståen gennem en evolutionær proces med en tricky hjerne, og alle de ting der spiller ind på, hvordan vi reagerer</a:t>
            </a:r>
          </a:p>
          <a:p>
            <a:pPr marL="273050" indent="-273050"/>
            <a:r>
              <a:rPr lang="da-DK" sz="2000" b="1" dirty="0"/>
              <a:t>Adfærd:</a:t>
            </a:r>
          </a:p>
          <a:p>
            <a:pPr marL="400050" lvl="1" indent="0">
              <a:buNone/>
            </a:pPr>
            <a:r>
              <a:rPr lang="da-DK" sz="1400" dirty="0"/>
              <a:t>At engagere sig og gøre det, der skal til, for at vi og andre kan trives. Også selv om det kræver mod og styrke at gennemføre handlingerne</a:t>
            </a:r>
          </a:p>
          <a:p>
            <a:pPr marL="273050" indent="-273050"/>
            <a:r>
              <a:rPr lang="da-DK" sz="2000" b="1" dirty="0"/>
              <a:t>Sætte sanserne i fokus:</a:t>
            </a:r>
          </a:p>
          <a:p>
            <a:pPr marL="400050" lvl="1" indent="0">
              <a:buNone/>
            </a:pPr>
            <a:r>
              <a:rPr lang="da-DK" sz="1400" dirty="0"/>
              <a:t>Vælge at bruge sine sanser, bruge naturen, finde beroligende dufte, bløde bolde / sten, musik / naturlyde, varme bade / massage, lækker mad, smukke ting</a:t>
            </a:r>
          </a:p>
          <a:p>
            <a:pPr marL="273050" indent="-273050"/>
            <a:r>
              <a:rPr lang="da-DK" sz="2000" b="1" dirty="0"/>
              <a:t>Mærke sine følelser:</a:t>
            </a:r>
          </a:p>
          <a:p>
            <a:pPr marL="400050" lvl="1" indent="0">
              <a:buNone/>
            </a:pPr>
            <a:r>
              <a:rPr lang="da-DK" sz="1400" dirty="0"/>
              <a:t>Øve sig i at mærke efter hvordan man har det og tolerere følelsen, udholde den og forholde sig til den med compassion</a:t>
            </a:r>
          </a:p>
          <a:p>
            <a:pPr marL="273050" indent="-273050"/>
            <a:r>
              <a:rPr lang="da-DK" sz="2000" b="1" dirty="0"/>
              <a:t>Bruge sin forestillingsevne:</a:t>
            </a:r>
          </a:p>
          <a:p>
            <a:pPr marL="400050" lvl="1" indent="0">
              <a:buNone/>
            </a:pPr>
            <a:r>
              <a:rPr lang="da-DK" sz="1400" dirty="0"/>
              <a:t>Genkaldelse af støttende erindringer, billeder og / eller gode følelser af sig selv. Brug af compassion forestillinger</a:t>
            </a:r>
          </a:p>
          <a:p>
            <a:pPr marL="273050" indent="-273050"/>
            <a:r>
              <a:rPr lang="da-DK" sz="2000" b="1" dirty="0"/>
              <a:t>At bruge sin opmærksomhed bevidst:</a:t>
            </a:r>
          </a:p>
          <a:p>
            <a:pPr marL="400050" lvl="1" indent="0">
              <a:buNone/>
            </a:pPr>
            <a:r>
              <a:rPr lang="da-DK" sz="1400" dirty="0"/>
              <a:t>Fuldt nærvær og opmærksomhed. Bevidst rette opmærksomhed mod ting, som hjælper med at skabe ro</a:t>
            </a:r>
          </a:p>
          <a:p>
            <a:pPr marL="273050" indent="-273050">
              <a:buNone/>
            </a:pPr>
            <a:r>
              <a:rPr lang="da-DK" sz="1200" dirty="0"/>
              <a:t>													</a:t>
            </a:r>
          </a:p>
          <a:p>
            <a:pPr marL="273050" indent="-273050">
              <a:buNone/>
            </a:pPr>
            <a:endParaRPr lang="da-DK" sz="1200" dirty="0"/>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614395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Compassion proces</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Tekstfelt 7"/>
          <p:cNvSpPr txBox="1"/>
          <p:nvPr/>
        </p:nvSpPr>
        <p:spPr>
          <a:xfrm>
            <a:off x="3162529" y="1724791"/>
            <a:ext cx="5796000" cy="1015663"/>
          </a:xfrm>
          <a:prstGeom prst="rect">
            <a:avLst/>
          </a:prstGeom>
          <a:noFill/>
          <a:ln>
            <a:solidFill>
              <a:srgbClr val="BBE0E3"/>
            </a:solidFill>
          </a:ln>
        </p:spPr>
        <p:txBody>
          <a:bodyPr wrap="square" rtlCol="0">
            <a:spAutoFit/>
          </a:bodyPr>
          <a:lstStyle/>
          <a:p>
            <a:pPr algn="ctr" defTabSz="457200"/>
            <a:r>
              <a:rPr lang="da-DK" sz="2400" dirty="0">
                <a:solidFill>
                  <a:srgbClr val="FFFFFF"/>
                </a:solidFill>
                <a:latin typeface="Calibri"/>
              </a:rPr>
              <a:t>Mindful compassion engagement</a:t>
            </a:r>
          </a:p>
          <a:p>
            <a:pPr algn="ctr" defTabSz="457200"/>
            <a:r>
              <a:rPr lang="da-DK" dirty="0">
                <a:solidFill>
                  <a:srgbClr val="FFFFFF"/>
                </a:solidFill>
                <a:latin typeface="Calibri"/>
              </a:rPr>
              <a:t>Motivation, sensitivitet, sympati, rummelighed, empati, ikke-dømmende/accept </a:t>
            </a:r>
          </a:p>
        </p:txBody>
      </p:sp>
      <p:sp>
        <p:nvSpPr>
          <p:cNvPr id="9" name="Tekstfelt 8"/>
          <p:cNvSpPr txBox="1"/>
          <p:nvPr/>
        </p:nvSpPr>
        <p:spPr>
          <a:xfrm>
            <a:off x="3105501" y="4519163"/>
            <a:ext cx="5796000" cy="1015663"/>
          </a:xfrm>
          <a:prstGeom prst="rect">
            <a:avLst/>
          </a:prstGeom>
          <a:noFill/>
          <a:ln>
            <a:solidFill>
              <a:srgbClr val="BBE0E3"/>
            </a:solidFill>
          </a:ln>
        </p:spPr>
        <p:txBody>
          <a:bodyPr wrap="square" rtlCol="0">
            <a:spAutoFit/>
          </a:bodyPr>
          <a:lstStyle/>
          <a:p>
            <a:pPr algn="ctr" defTabSz="457200"/>
            <a:r>
              <a:rPr lang="da-DK" sz="2400" dirty="0">
                <a:solidFill>
                  <a:srgbClr val="FFFFFF"/>
                </a:solidFill>
                <a:latin typeface="Calibri"/>
              </a:rPr>
              <a:t>Mindful compassion lindring</a:t>
            </a:r>
          </a:p>
          <a:p>
            <a:pPr algn="ctr" defTabSz="457200"/>
            <a:r>
              <a:rPr lang="da-DK" dirty="0">
                <a:solidFill>
                  <a:srgbClr val="FFFFFF"/>
                </a:solidFill>
                <a:latin typeface="Calibri"/>
              </a:rPr>
              <a:t>Motivation, opmærksomhed, forestillinger, tænkning, adfærd, fokus på sanserne, følelser</a:t>
            </a:r>
          </a:p>
        </p:txBody>
      </p:sp>
      <p:sp>
        <p:nvSpPr>
          <p:cNvPr id="10" name="Ellipse 9"/>
          <p:cNvSpPr/>
          <p:nvPr/>
        </p:nvSpPr>
        <p:spPr>
          <a:xfrm>
            <a:off x="5229614"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a-DK">
                <a:solidFill>
                  <a:prstClr val="white"/>
                </a:solidFill>
                <a:latin typeface="Calibri"/>
              </a:rPr>
              <a:t>Visdom</a:t>
            </a:r>
          </a:p>
          <a:p>
            <a:pPr algn="ctr" defTabSz="457200"/>
            <a:r>
              <a:rPr lang="da-DK">
                <a:solidFill>
                  <a:prstClr val="white"/>
                </a:solidFill>
                <a:latin typeface="Calibri"/>
              </a:rPr>
              <a:t>Mod</a:t>
            </a:r>
          </a:p>
        </p:txBody>
      </p:sp>
      <p:sp>
        <p:nvSpPr>
          <p:cNvPr id="11" name="Venstrebuet pil 10"/>
          <p:cNvSpPr/>
          <p:nvPr/>
        </p:nvSpPr>
        <p:spPr>
          <a:xfrm>
            <a:off x="727728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a-DK">
              <a:ln w="114300" cmpd="sng">
                <a:solidFill>
                  <a:prstClr val="black"/>
                </a:solidFill>
              </a:ln>
              <a:solidFill>
                <a:prstClr val="black"/>
              </a:solidFill>
              <a:latin typeface="Calibri"/>
            </a:endParaRPr>
          </a:p>
        </p:txBody>
      </p:sp>
      <p:sp>
        <p:nvSpPr>
          <p:cNvPr id="13" name="Venstrebuet pil 12"/>
          <p:cNvSpPr/>
          <p:nvPr/>
        </p:nvSpPr>
        <p:spPr>
          <a:xfrm rot="10800000">
            <a:off x="4241921"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a-DK">
              <a:ln w="114300" cmpd="sng">
                <a:solidFill>
                  <a:prstClr val="black"/>
                </a:solidFill>
              </a:ln>
              <a:solidFill>
                <a:prstClr val="black"/>
              </a:solidFill>
              <a:latin typeface="Calibri"/>
            </a:endParaRPr>
          </a:p>
        </p:txBody>
      </p:sp>
      <p:sp>
        <p:nvSpPr>
          <p:cNvPr id="12" name="Rectangle 17"/>
          <p:cNvSpPr>
            <a:spLocks/>
          </p:cNvSpPr>
          <p:nvPr/>
        </p:nvSpPr>
        <p:spPr bwMode="auto">
          <a:xfrm>
            <a:off x="2499027" y="6055936"/>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959610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a:solidFill>
                  <a:srgbClr val="F8E950"/>
                </a:solidFill>
              </a:rPr>
              <a:t>At være og handle med compassion</a:t>
            </a:r>
          </a:p>
        </p:txBody>
      </p:sp>
      <p:sp>
        <p:nvSpPr>
          <p:cNvPr id="3" name="Pladsholder til indhold 2"/>
          <p:cNvSpPr>
            <a:spLocks noGrp="1"/>
          </p:cNvSpPr>
          <p:nvPr>
            <p:ph idx="1"/>
          </p:nvPr>
        </p:nvSpPr>
        <p:spPr/>
        <p:txBody>
          <a:bodyPr>
            <a:normAutofit/>
          </a:bodyPr>
          <a:lstStyle/>
          <a:p>
            <a:pPr marL="0" indent="0">
              <a:buNone/>
            </a:pPr>
            <a:r>
              <a:rPr lang="da-DK" dirty="0">
                <a:solidFill>
                  <a:srgbClr val="FFFFFF"/>
                </a:solidFill>
              </a:rPr>
              <a:t>Compassion har to former for psykologi</a:t>
            </a:r>
          </a:p>
          <a:p>
            <a:pPr marL="514350" indent="-514350">
              <a:buFont typeface="+mj-lt"/>
              <a:buAutoNum type="arabicPeriod"/>
            </a:pPr>
            <a:r>
              <a:rPr lang="da-DK" dirty="0">
                <a:solidFill>
                  <a:srgbClr val="FFFFFF"/>
                </a:solidFill>
              </a:rPr>
              <a:t> Engagement</a:t>
            </a:r>
          </a:p>
          <a:p>
            <a:pPr lvl="1">
              <a:buFont typeface="Arial" panose="020B0604020202020204" pitchFamily="34" charset="0"/>
              <a:buChar char="•"/>
            </a:pPr>
            <a:r>
              <a:rPr lang="da-DK" dirty="0">
                <a:solidFill>
                  <a:srgbClr val="FFFFFF"/>
                </a:solidFill>
              </a:rPr>
              <a:t>(Den indre cirkel af egenskaber)</a:t>
            </a:r>
          </a:p>
          <a:p>
            <a:pPr lvl="1">
              <a:buFont typeface="Arial" panose="020B0604020202020204" pitchFamily="34" charset="0"/>
              <a:buChar char="•"/>
            </a:pPr>
            <a:r>
              <a:rPr lang="da-DK" b="1" dirty="0">
                <a:solidFill>
                  <a:srgbClr val="FFFFFF"/>
                </a:solidFill>
              </a:rPr>
              <a:t>Evnen</a:t>
            </a:r>
            <a:r>
              <a:rPr lang="da-DK" dirty="0">
                <a:solidFill>
                  <a:srgbClr val="FFFFFF"/>
                </a:solidFill>
              </a:rPr>
              <a:t> til at åbne sig overfor, forstå og tolerere lidelse</a:t>
            </a:r>
          </a:p>
          <a:p>
            <a:pPr marL="514350" indent="-514350">
              <a:buFont typeface="+mj-lt"/>
              <a:buAutoNum type="arabicPeriod"/>
            </a:pPr>
            <a:r>
              <a:rPr lang="da-DK" dirty="0">
                <a:solidFill>
                  <a:srgbClr val="FFFFFF"/>
                </a:solidFill>
              </a:rPr>
              <a:t> Lindring og forebyggelse af lidelse</a:t>
            </a:r>
          </a:p>
          <a:p>
            <a:pPr lvl="1">
              <a:buFont typeface="Arial" panose="020B0604020202020204" pitchFamily="34" charset="0"/>
              <a:buChar char="•"/>
            </a:pPr>
            <a:r>
              <a:rPr lang="da-DK" dirty="0">
                <a:solidFill>
                  <a:srgbClr val="FFFFFF"/>
                </a:solidFill>
              </a:rPr>
              <a:t>(Den ydre cirkel af færdigheder)</a:t>
            </a:r>
          </a:p>
          <a:p>
            <a:pPr lvl="1">
              <a:buFont typeface="Arial" panose="020B0604020202020204" pitchFamily="34" charset="0"/>
              <a:buChar char="•"/>
            </a:pPr>
            <a:r>
              <a:rPr lang="da-DK" b="1" dirty="0">
                <a:solidFill>
                  <a:srgbClr val="FFFFFF"/>
                </a:solidFill>
              </a:rPr>
              <a:t>Færdigheder </a:t>
            </a:r>
            <a:r>
              <a:rPr lang="da-DK" dirty="0">
                <a:solidFill>
                  <a:srgbClr val="FFFFFF"/>
                </a:solidFill>
              </a:rPr>
              <a:t>til at vide hvordan man lindrer lidelse og fjerner årsagerne</a:t>
            </a:r>
          </a:p>
          <a:p>
            <a:pPr marL="57150" indent="0">
              <a:buNone/>
            </a:pPr>
            <a:endParaRPr lang="da-DK" b="1"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8" name="Rectangle 17"/>
          <p:cNvSpPr>
            <a:spLocks/>
          </p:cNvSpPr>
          <p:nvPr/>
        </p:nvSpPr>
        <p:spPr bwMode="auto">
          <a:xfrm>
            <a:off x="1981201" y="6187074"/>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137754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vert="horz" lIns="91440" tIns="45720" rIns="94673" bIns="45720" rtlCol="0" anchor="ctr">
            <a:normAutofit/>
          </a:bodyPr>
          <a:lstStyle/>
          <a:p>
            <a:pPr marL="35166">
              <a:defRPr/>
            </a:pPr>
            <a:r>
              <a:rPr lang="en-US" sz="3000">
                <a:solidFill>
                  <a:srgbClr val="F8E950"/>
                </a:solidFill>
              </a:rPr>
              <a:t>  Et </a:t>
            </a:r>
            <a:r>
              <a:rPr lang="en-US" sz="3000" err="1">
                <a:solidFill>
                  <a:srgbClr val="F8E950"/>
                </a:solidFill>
              </a:rPr>
              <a:t>ægte</a:t>
            </a:r>
            <a:r>
              <a:rPr lang="en-US" sz="3000">
                <a:solidFill>
                  <a:srgbClr val="F8E950"/>
                </a:solidFill>
              </a:rPr>
              <a:t> </a:t>
            </a:r>
            <a:r>
              <a:rPr lang="en-US" sz="3000" err="1">
                <a:solidFill>
                  <a:srgbClr val="F8E950"/>
                </a:solidFill>
              </a:rPr>
              <a:t>ønske</a:t>
            </a:r>
            <a:r>
              <a:rPr lang="en-US" sz="3000">
                <a:solidFill>
                  <a:srgbClr val="F8E950"/>
                </a:solidFill>
              </a:rPr>
              <a:t> </a:t>
            </a:r>
            <a:r>
              <a:rPr lang="en-US" sz="3000" err="1">
                <a:solidFill>
                  <a:srgbClr val="F8E950"/>
                </a:solidFill>
              </a:rPr>
              <a:t>om</a:t>
            </a:r>
            <a:r>
              <a:rPr lang="en-US" sz="3000">
                <a:solidFill>
                  <a:srgbClr val="F8E950"/>
                </a:solidFill>
              </a:rPr>
              <a:t> at </a:t>
            </a:r>
            <a:r>
              <a:rPr lang="en-US" sz="3000" err="1">
                <a:solidFill>
                  <a:srgbClr val="F8E950"/>
                </a:solidFill>
              </a:rPr>
              <a:t>føle</a:t>
            </a:r>
            <a:r>
              <a:rPr lang="en-US" sz="3000">
                <a:solidFill>
                  <a:srgbClr val="F8E950"/>
                </a:solidFill>
              </a:rPr>
              <a:t> </a:t>
            </a:r>
            <a:r>
              <a:rPr lang="en-US" sz="3000" err="1">
                <a:solidFill>
                  <a:srgbClr val="F8E950"/>
                </a:solidFill>
              </a:rPr>
              <a:t>omsorg</a:t>
            </a:r>
            <a:r>
              <a:rPr lang="en-US" sz="3000">
                <a:solidFill>
                  <a:srgbClr val="F8E950"/>
                </a:solidFill>
              </a:rPr>
              <a:t> </a:t>
            </a:r>
            <a:r>
              <a:rPr lang="en-US" sz="3000" err="1">
                <a:solidFill>
                  <a:srgbClr val="F8E950"/>
                </a:solidFill>
              </a:rPr>
              <a:t>og</a:t>
            </a:r>
            <a:r>
              <a:rPr lang="en-US" sz="3000">
                <a:solidFill>
                  <a:srgbClr val="F8E950"/>
                </a:solidFill>
              </a:rPr>
              <a:t> lade sig </a:t>
            </a:r>
            <a:r>
              <a:rPr lang="en-US" sz="3000" err="1">
                <a:solidFill>
                  <a:srgbClr val="F8E950"/>
                </a:solidFill>
              </a:rPr>
              <a:t>bevæge</a:t>
            </a:r>
            <a:r>
              <a:rPr lang="en-US" sz="3000">
                <a:solidFill>
                  <a:srgbClr val="F8E950"/>
                </a:solidFill>
              </a:rPr>
              <a:t> </a:t>
            </a:r>
            <a:r>
              <a:rPr lang="en-US" sz="3000" err="1">
                <a:solidFill>
                  <a:srgbClr val="F8E950"/>
                </a:solidFill>
              </a:rPr>
              <a:t>af</a:t>
            </a:r>
            <a:r>
              <a:rPr lang="en-US" sz="3000">
                <a:solidFill>
                  <a:srgbClr val="F8E950"/>
                </a:solidFill>
              </a:rPr>
              <a:t> </a:t>
            </a:r>
            <a:r>
              <a:rPr lang="en-US" sz="3000" err="1">
                <a:solidFill>
                  <a:srgbClr val="F8E950"/>
                </a:solidFill>
              </a:rPr>
              <a:t>andres</a:t>
            </a:r>
            <a:r>
              <a:rPr lang="en-US" sz="3000">
                <a:solidFill>
                  <a:srgbClr val="F8E950"/>
                </a:solidFill>
              </a:rPr>
              <a:t> </a:t>
            </a:r>
            <a:r>
              <a:rPr lang="en-US" sz="3000" err="1">
                <a:solidFill>
                  <a:srgbClr val="F8E950"/>
                </a:solidFill>
              </a:rPr>
              <a:t>lidelse</a:t>
            </a:r>
            <a:endParaRPr lang="en-US" sz="3000">
              <a:solidFill>
                <a:srgbClr val="F8E950"/>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506" y="1405528"/>
            <a:ext cx="5269366" cy="495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5361269"/>
      </p:ext>
    </p:extLst>
  </p:cSld>
  <p:clrMapOvr>
    <a:masterClrMapping/>
  </p:clrMapOvr>
  <p:transition>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31746" name="Rectangle 2"/>
          <p:cNvSpPr>
            <a:spLocks noGrp="1" noChangeArrowheads="1"/>
          </p:cNvSpPr>
          <p:nvPr>
            <p:ph type="title"/>
          </p:nvPr>
        </p:nvSpPr>
        <p:spPr>
          <a:xfrm>
            <a:off x="2209800" y="1"/>
            <a:ext cx="7783286" cy="1149531"/>
          </a:xfrm>
        </p:spPr>
        <p:txBody>
          <a:bodyPr vert="horz" lIns="91440" tIns="45720" rIns="94673" bIns="45720" rtlCol="0" anchor="ctr">
            <a:normAutofit/>
          </a:bodyPr>
          <a:lstStyle/>
          <a:p>
            <a:pPr marL="35166">
              <a:defRPr/>
            </a:pPr>
            <a:r>
              <a:rPr lang="en-US" err="1">
                <a:solidFill>
                  <a:srgbClr val="F8E950"/>
                </a:solidFill>
                <a:cs typeface="Comic Sans MS" charset="0"/>
              </a:rPr>
              <a:t>Hjertevarme</a:t>
            </a:r>
            <a:r>
              <a:rPr lang="en-US">
                <a:solidFill>
                  <a:srgbClr val="F8E950"/>
                </a:solidFill>
                <a:cs typeface="Comic Sans MS" charset="0"/>
              </a:rPr>
              <a:t> </a:t>
            </a:r>
            <a:endParaRPr lang="en-US">
              <a:solidFill>
                <a:srgbClr val="F8E950"/>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6" name="Billede 5">
            <a:extLst>
              <a:ext uri="{FF2B5EF4-FFF2-40B4-BE49-F238E27FC236}">
                <a16:creationId xmlns:a16="http://schemas.microsoft.com/office/drawing/2014/main" id="{A88D9168-7A86-8F43-A36F-7BEF02E8BE2E}"/>
              </a:ext>
            </a:extLst>
          </p:cNvPr>
          <p:cNvPicPr>
            <a:picLocks noChangeAspect="1"/>
          </p:cNvPicPr>
          <p:nvPr/>
        </p:nvPicPr>
        <p:blipFill>
          <a:blip r:embed="rId2"/>
          <a:stretch>
            <a:fillRect/>
          </a:stretch>
        </p:blipFill>
        <p:spPr>
          <a:xfrm>
            <a:off x="2370305" y="1252887"/>
            <a:ext cx="7451390" cy="4743591"/>
          </a:xfrm>
          <a:prstGeom prst="rect">
            <a:avLst/>
          </a:prstGeom>
        </p:spPr>
      </p:pic>
    </p:spTree>
    <p:extLst>
      <p:ext uri="{BB962C8B-B14F-4D97-AF65-F5344CB8AC3E}">
        <p14:creationId xmlns:p14="http://schemas.microsoft.com/office/powerpoint/2010/main" val="144392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2" name="Rectangle 2"/>
          <p:cNvSpPr>
            <a:spLocks noGrp="1" noChangeArrowheads="1"/>
          </p:cNvSpPr>
          <p:nvPr>
            <p:ph type="title"/>
          </p:nvPr>
        </p:nvSpPr>
        <p:spPr>
          <a:xfrm>
            <a:off x="2209800" y="1"/>
            <a:ext cx="7761514" cy="1175657"/>
          </a:xfrm>
        </p:spPr>
        <p:txBody>
          <a:bodyPr vert="horz" lIns="91440" tIns="45720" rIns="94673" bIns="45720" rtlCol="0" anchor="ctr">
            <a:normAutofit/>
          </a:bodyPr>
          <a:lstStyle/>
          <a:p>
            <a:pPr marL="35166">
              <a:defRPr/>
            </a:pPr>
            <a:r>
              <a:rPr lang="en-US" sz="3000" dirty="0" err="1">
                <a:solidFill>
                  <a:srgbClr val="F8E950"/>
                </a:solidFill>
                <a:cs typeface="Comic Sans MS" charset="0"/>
              </a:rPr>
              <a:t>Rummelighed</a:t>
            </a:r>
            <a:r>
              <a:rPr lang="en-US" sz="3000" dirty="0">
                <a:solidFill>
                  <a:srgbClr val="F8E950"/>
                </a:solidFill>
                <a:cs typeface="Comic Sans MS" charset="0"/>
              </a:rPr>
              <a:t> </a:t>
            </a:r>
            <a:r>
              <a:rPr lang="en-US" sz="3000" dirty="0" err="1">
                <a:solidFill>
                  <a:srgbClr val="F8E950"/>
                </a:solidFill>
                <a:cs typeface="Comic Sans MS" charset="0"/>
              </a:rPr>
              <a:t>og</a:t>
            </a:r>
            <a:r>
              <a:rPr lang="en-US" sz="3000" dirty="0">
                <a:solidFill>
                  <a:srgbClr val="F8E950"/>
                </a:solidFill>
                <a:cs typeface="Comic Sans MS" charset="0"/>
              </a:rPr>
              <a:t> </a:t>
            </a:r>
            <a:r>
              <a:rPr lang="en-US" sz="3000" dirty="0" err="1">
                <a:solidFill>
                  <a:srgbClr val="F8E950"/>
                </a:solidFill>
                <a:cs typeface="Comic Sans MS" charset="0"/>
              </a:rPr>
              <a:t>empati</a:t>
            </a:r>
            <a:endParaRPr lang="en-US" sz="3000" dirty="0">
              <a:solidFill>
                <a:srgbClr val="F8E950"/>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314" y="1449978"/>
            <a:ext cx="5715000" cy="4493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7737363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2" name="Rectangle 2"/>
          <p:cNvSpPr>
            <a:spLocks noGrp="1" noChangeArrowheads="1"/>
          </p:cNvSpPr>
          <p:nvPr>
            <p:ph type="title"/>
          </p:nvPr>
        </p:nvSpPr>
        <p:spPr>
          <a:xfrm>
            <a:off x="2209800" y="0"/>
            <a:ext cx="7772400" cy="1162594"/>
          </a:xfrm>
        </p:spPr>
        <p:txBody>
          <a:bodyPr vert="horz" lIns="91440" tIns="45720" rIns="94673" bIns="45720" rtlCol="0" anchor="ctr">
            <a:normAutofit/>
          </a:bodyPr>
          <a:lstStyle/>
          <a:p>
            <a:pPr marL="35166">
              <a:defRPr/>
            </a:pPr>
            <a:r>
              <a:rPr lang="en-US" sz="3000" err="1">
                <a:solidFill>
                  <a:srgbClr val="F8E950"/>
                </a:solidFill>
                <a:cs typeface="Comic Sans MS" charset="0"/>
              </a:rPr>
              <a:t>Fordomsfrihed</a:t>
            </a:r>
            <a:r>
              <a:rPr lang="en-US" sz="3000">
                <a:solidFill>
                  <a:srgbClr val="F8E950"/>
                </a:solidFill>
                <a:cs typeface="Comic Sans MS" charset="0"/>
              </a:rPr>
              <a:t> – vi </a:t>
            </a:r>
            <a:r>
              <a:rPr lang="en-US" sz="3000" err="1">
                <a:solidFill>
                  <a:srgbClr val="F8E950"/>
                </a:solidFill>
                <a:cs typeface="Comic Sans MS" charset="0"/>
              </a:rPr>
              <a:t>har</a:t>
            </a:r>
            <a:r>
              <a:rPr lang="en-US" sz="3000">
                <a:solidFill>
                  <a:srgbClr val="F8E950"/>
                </a:solidFill>
                <a:cs typeface="Comic Sans MS" charset="0"/>
              </a:rPr>
              <a:t> </a:t>
            </a:r>
            <a:r>
              <a:rPr lang="en-US" sz="3000" err="1">
                <a:solidFill>
                  <a:srgbClr val="F8E950"/>
                </a:solidFill>
                <a:cs typeface="Comic Sans MS" charset="0"/>
              </a:rPr>
              <a:t>alle</a:t>
            </a:r>
            <a:r>
              <a:rPr lang="en-US" sz="3000">
                <a:solidFill>
                  <a:srgbClr val="F8E950"/>
                </a:solidFill>
                <a:cs typeface="Comic Sans MS" charset="0"/>
              </a:rPr>
              <a:t> </a:t>
            </a:r>
            <a:r>
              <a:rPr lang="en-US" sz="3000" err="1">
                <a:solidFill>
                  <a:srgbClr val="F8E950"/>
                </a:solidFill>
                <a:cs typeface="Comic Sans MS" charset="0"/>
              </a:rPr>
              <a:t>vore</a:t>
            </a:r>
            <a:r>
              <a:rPr lang="en-US" sz="3000">
                <a:solidFill>
                  <a:srgbClr val="F8E950"/>
                </a:solidFill>
                <a:cs typeface="Comic Sans MS" charset="0"/>
              </a:rPr>
              <a:t> </a:t>
            </a:r>
            <a:r>
              <a:rPr lang="en-US" sz="3000" err="1">
                <a:solidFill>
                  <a:srgbClr val="F8E950"/>
                </a:solidFill>
                <a:cs typeface="Comic Sans MS" charset="0"/>
              </a:rPr>
              <a:t>kampe</a:t>
            </a:r>
            <a:endParaRPr lang="en-US" sz="3000">
              <a:solidFill>
                <a:srgbClr val="F8E950"/>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272" y="1495698"/>
            <a:ext cx="4904014" cy="4944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492876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34818" name="Rectangle 2"/>
          <p:cNvSpPr>
            <a:spLocks noGrp="1" noChangeArrowheads="1"/>
          </p:cNvSpPr>
          <p:nvPr>
            <p:ph type="title"/>
          </p:nvPr>
        </p:nvSpPr>
        <p:spPr>
          <a:xfrm>
            <a:off x="2209801" y="1"/>
            <a:ext cx="7739743" cy="1110343"/>
          </a:xfrm>
        </p:spPr>
        <p:txBody>
          <a:bodyPr vert="horz" lIns="91440" tIns="45720" rIns="94673" bIns="45720" rtlCol="0" anchor="ctr">
            <a:normAutofit/>
          </a:bodyPr>
          <a:lstStyle/>
          <a:p>
            <a:pPr marL="35166">
              <a:defRPr/>
            </a:pPr>
            <a:r>
              <a:rPr lang="en-US" sz="3000" err="1">
                <a:solidFill>
                  <a:srgbClr val="F8E950"/>
                </a:solidFill>
                <a:cs typeface="Comic Sans MS" charset="0"/>
              </a:rPr>
              <a:t>Visdom</a:t>
            </a:r>
            <a:r>
              <a:rPr lang="en-US" sz="3000">
                <a:solidFill>
                  <a:srgbClr val="F8E950"/>
                </a:solidFill>
                <a:cs typeface="Comic Sans MS" charset="0"/>
              </a:rPr>
              <a:t> </a:t>
            </a:r>
            <a:r>
              <a:rPr lang="en-US" sz="3000" err="1">
                <a:solidFill>
                  <a:srgbClr val="F8E950"/>
                </a:solidFill>
                <a:cs typeface="Comic Sans MS" charset="0"/>
              </a:rPr>
              <a:t>og</a:t>
            </a:r>
            <a:r>
              <a:rPr lang="en-US" sz="3000">
                <a:solidFill>
                  <a:srgbClr val="F8E950"/>
                </a:solidFill>
                <a:cs typeface="Comic Sans MS" charset="0"/>
              </a:rPr>
              <a:t> </a:t>
            </a:r>
            <a:r>
              <a:rPr lang="en-US" sz="3000" err="1">
                <a:solidFill>
                  <a:srgbClr val="F8E950"/>
                </a:solidFill>
                <a:cs typeface="Comic Sans MS" charset="0"/>
              </a:rPr>
              <a:t>styrke</a:t>
            </a:r>
            <a:endParaRPr lang="en-US" sz="3000">
              <a:solidFill>
                <a:srgbClr val="F8E950"/>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686" y="1110344"/>
            <a:ext cx="4697186" cy="5179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59091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E2A47-08A8-1F46-8AEC-FE020CA3A47E}"/>
              </a:ext>
            </a:extLst>
          </p:cNvPr>
          <p:cNvSpPr>
            <a:spLocks noGrp="1"/>
          </p:cNvSpPr>
          <p:nvPr>
            <p:ph type="title"/>
          </p:nvPr>
        </p:nvSpPr>
        <p:spPr/>
        <p:txBody>
          <a:bodyPr/>
          <a:lstStyle/>
          <a:p>
            <a:r>
              <a:rPr lang="da-DK" dirty="0">
                <a:solidFill>
                  <a:srgbClr val="F8E950"/>
                </a:solidFill>
              </a:rPr>
              <a:t>Undersøgelse af compassion </a:t>
            </a:r>
          </a:p>
        </p:txBody>
      </p:sp>
      <p:sp>
        <p:nvSpPr>
          <p:cNvPr id="3" name="Pladsholder til indhold 2">
            <a:extLst>
              <a:ext uri="{FF2B5EF4-FFF2-40B4-BE49-F238E27FC236}">
                <a16:creationId xmlns:a16="http://schemas.microsoft.com/office/drawing/2014/main" id="{01AD3A65-1130-ED4D-AEFB-2272EA46C3FB}"/>
              </a:ext>
            </a:extLst>
          </p:cNvPr>
          <p:cNvSpPr>
            <a:spLocks noGrp="1"/>
          </p:cNvSpPr>
          <p:nvPr>
            <p:ph idx="1"/>
          </p:nvPr>
        </p:nvSpPr>
        <p:spPr/>
        <p:txBody>
          <a:bodyPr>
            <a:normAutofit fontScale="77500" lnSpcReduction="20000"/>
          </a:bodyPr>
          <a:lstStyle/>
          <a:p>
            <a:r>
              <a:rPr lang="da-DK" b="1" dirty="0"/>
              <a:t>Guided discovery:</a:t>
            </a:r>
          </a:p>
          <a:p>
            <a:r>
              <a:rPr lang="da-DK" dirty="0"/>
              <a:t>Tænk på en situation, hvor du har været hjælpsom over for en anden</a:t>
            </a:r>
          </a:p>
          <a:p>
            <a:r>
              <a:rPr lang="da-DK" dirty="0"/>
              <a:t>Motivation</a:t>
            </a:r>
          </a:p>
          <a:p>
            <a:r>
              <a:rPr lang="da-DK" dirty="0"/>
              <a:t>Opmærksomhed</a:t>
            </a:r>
          </a:p>
          <a:p>
            <a:r>
              <a:rPr lang="da-DK" dirty="0"/>
              <a:t>Tænkning</a:t>
            </a:r>
          </a:p>
          <a:p>
            <a:r>
              <a:rPr lang="da-DK" dirty="0"/>
              <a:t>Kropsposition og følelser</a:t>
            </a:r>
          </a:p>
          <a:p>
            <a:r>
              <a:rPr lang="da-DK" dirty="0"/>
              <a:t>Adfærd</a:t>
            </a:r>
          </a:p>
          <a:p>
            <a:r>
              <a:rPr lang="da-DK" dirty="0"/>
              <a:t>Erindring</a:t>
            </a:r>
          </a:p>
          <a:p>
            <a:r>
              <a:rPr lang="da-DK" dirty="0"/>
              <a:t>Intension/ behov</a:t>
            </a:r>
          </a:p>
          <a:p>
            <a:endParaRPr lang="da-DK" dirty="0"/>
          </a:p>
          <a:p>
            <a:r>
              <a:rPr lang="da-DK" b="1" dirty="0"/>
              <a:t>Op at gå og stå som denne version </a:t>
            </a:r>
          </a:p>
        </p:txBody>
      </p:sp>
      <p:sp>
        <p:nvSpPr>
          <p:cNvPr id="4" name="Pladsholder til sidefod 3">
            <a:extLst>
              <a:ext uri="{FF2B5EF4-FFF2-40B4-BE49-F238E27FC236}">
                <a16:creationId xmlns:a16="http://schemas.microsoft.com/office/drawing/2014/main" id="{5194407F-AFDA-BD4E-9CE1-CA7172B20781}"/>
              </a:ext>
            </a:extLst>
          </p:cNvPr>
          <p:cNvSpPr>
            <a:spLocks noGrp="1"/>
          </p:cNvSpPr>
          <p:nvPr>
            <p:ph type="ftr" sz="quarter" idx="11"/>
          </p:nvPr>
        </p:nvSpPr>
        <p:spPr/>
        <p:txBody>
          <a:bodyPr/>
          <a:lstStyle/>
          <a:p>
            <a:r>
              <a:rPr lang="da-DK"/>
              <a:t>Lena Højgård Isager www.pkf.name</a:t>
            </a:r>
          </a:p>
        </p:txBody>
      </p:sp>
    </p:spTree>
    <p:extLst>
      <p:ext uri="{BB962C8B-B14F-4D97-AF65-F5344CB8AC3E}">
        <p14:creationId xmlns:p14="http://schemas.microsoft.com/office/powerpoint/2010/main" val="3290803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133601" y="228601"/>
            <a:ext cx="7815943" cy="1355271"/>
          </a:xfrm>
        </p:spPr>
        <p:txBody>
          <a:bodyPr vert="horz" lIns="91440" tIns="45720" rIns="96382" bIns="45720" rtlCol="0" anchor="ctr">
            <a:normAutofit/>
          </a:bodyPr>
          <a:lstStyle/>
          <a:p>
            <a:pPr marL="35899">
              <a:defRPr/>
            </a:pPr>
            <a:r>
              <a:rPr lang="da-DK" sz="3200" dirty="0">
                <a:solidFill>
                  <a:srgbClr val="F8E950"/>
                </a:solidFill>
              </a:rPr>
              <a:t>Opbygning af en compassion figur</a:t>
            </a:r>
            <a:br>
              <a:rPr lang="da-DK" sz="1200" dirty="0">
                <a:solidFill>
                  <a:srgbClr val="FFFFFF"/>
                </a:solidFill>
                <a:latin typeface="ＭＳ Ｐゴシック" charset="0"/>
                <a:ea typeface="ＭＳ Ｐゴシック" charset="0"/>
                <a:cs typeface="ＭＳ Ｐゴシック" charset="0"/>
                <a:sym typeface="ＭＳ Ｐゴシック" charset="0"/>
              </a:rPr>
            </a:br>
            <a:br>
              <a:rPr lang="da-DK" sz="1200" dirty="0">
                <a:solidFill>
                  <a:srgbClr val="FFFFFF"/>
                </a:solidFill>
                <a:latin typeface="ＭＳ Ｐゴシック" charset="0"/>
                <a:ea typeface="ＭＳ Ｐゴシック" charset="0"/>
                <a:cs typeface="ＭＳ Ｐゴシック" charset="0"/>
                <a:sym typeface="ＭＳ Ｐゴシック" charset="0"/>
              </a:rPr>
            </a:br>
            <a:endParaRPr lang="da-DK" sz="1200" dirty="0">
              <a:solidFill>
                <a:srgbClr val="FFFFFF"/>
              </a:solidFill>
            </a:endParaRPr>
          </a:p>
        </p:txBody>
      </p:sp>
      <p:sp>
        <p:nvSpPr>
          <p:cNvPr id="3" name="Pladsholder til sidefod 2"/>
          <p:cNvSpPr>
            <a:spLocks noGrp="1"/>
          </p:cNvSpPr>
          <p:nvPr>
            <p:ph type="ftr" sz="quarter" idx="11"/>
          </p:nvPr>
        </p:nvSpPr>
        <p:spPr/>
        <p:txBody>
          <a:bodyPr/>
          <a:lstStyle/>
          <a:p>
            <a:r>
              <a:rPr lang="da-DK" dirty="0">
                <a:latin typeface="Calibri"/>
              </a:rPr>
              <a:t>Lena Højgård Isager </a:t>
            </a:r>
            <a:r>
              <a:rPr lang="da-DK" dirty="0" err="1">
                <a:latin typeface="Calibri"/>
              </a:rPr>
              <a:t>www.pkf.name</a:t>
            </a:r>
            <a:endParaRPr lang="da-DK" dirty="0">
              <a:latin typeface="Calibri"/>
            </a:endParaRPr>
          </a:p>
        </p:txBody>
      </p:sp>
      <p:pic>
        <p:nvPicPr>
          <p:cNvPr id="11" name="Billede 10"/>
          <p:cNvPicPr>
            <a:picLocks noChangeAspect="1"/>
          </p:cNvPicPr>
          <p:nvPr/>
        </p:nvPicPr>
        <p:blipFill>
          <a:blip r:embed="rId3"/>
          <a:stretch>
            <a:fillRect/>
          </a:stretch>
        </p:blipFill>
        <p:spPr>
          <a:xfrm>
            <a:off x="6524173" y="1208314"/>
            <a:ext cx="1762135" cy="2352541"/>
          </a:xfrm>
          <a:prstGeom prst="rect">
            <a:avLst/>
          </a:prstGeom>
        </p:spPr>
      </p:pic>
      <p:graphicFrame>
        <p:nvGraphicFramePr>
          <p:cNvPr id="2" name="Tabel 1"/>
          <p:cNvGraphicFramePr>
            <a:graphicFrameLocks noGrp="1"/>
          </p:cNvGraphicFramePr>
          <p:nvPr>
            <p:extLst>
              <p:ext uri="{D42A27DB-BD31-4B8C-83A1-F6EECF244321}">
                <p14:modId xmlns:p14="http://schemas.microsoft.com/office/powerpoint/2010/main" val="3988528925"/>
              </p:ext>
            </p:extLst>
          </p:nvPr>
        </p:nvGraphicFramePr>
        <p:xfrm>
          <a:off x="2739736" y="1208312"/>
          <a:ext cx="3200400" cy="4669970"/>
        </p:xfrm>
        <a:graphic>
          <a:graphicData uri="http://schemas.openxmlformats.org/drawingml/2006/table">
            <a:tbl>
              <a:tblPr firstRow="1" firstCol="1" bandRow="1" bandCol="1">
                <a:tableStyleId>{5C22544A-7EE6-4342-B048-85BDC9FD1C3A}</a:tableStyleId>
              </a:tblPr>
              <a:tblGrid>
                <a:gridCol w="3200400">
                  <a:extLst>
                    <a:ext uri="{9D8B030D-6E8A-4147-A177-3AD203B41FA5}">
                      <a16:colId xmlns:a16="http://schemas.microsoft.com/office/drawing/2014/main" val="20000"/>
                    </a:ext>
                  </a:extLst>
                </a:gridCol>
              </a:tblGrid>
              <a:tr h="861957">
                <a:tc>
                  <a:txBody>
                    <a:bodyPr/>
                    <a:lstStyle/>
                    <a:p>
                      <a:pPr>
                        <a:spcAft>
                          <a:spcPts val="0"/>
                        </a:spcAft>
                      </a:pPr>
                      <a:r>
                        <a:rPr lang="da-DK" sz="1000" dirty="0">
                          <a:effectLst/>
                        </a:rPr>
                        <a:t>Hvordan vil du gerne have din compassion figur til at se ud?</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endParaRPr lang="da-DK" sz="7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0"/>
                  </a:ext>
                </a:extLst>
              </a:tr>
              <a:tr h="952003">
                <a:tc>
                  <a:txBody>
                    <a:bodyPr/>
                    <a:lstStyle/>
                    <a:p>
                      <a:pPr>
                        <a:spcAft>
                          <a:spcPts val="0"/>
                        </a:spcAft>
                      </a:pPr>
                      <a:r>
                        <a:rPr lang="da-DK" sz="1000" dirty="0">
                          <a:effectLst/>
                        </a:rPr>
                        <a:t>Hvordan vil du gerne have din compassion figur til at lyde (fx. stemmeleje)?</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1"/>
                  </a:ext>
                </a:extLst>
              </a:tr>
              <a:tr h="846225">
                <a:tc>
                  <a:txBody>
                    <a:bodyPr/>
                    <a:lstStyle/>
                    <a:p>
                      <a:pPr>
                        <a:spcAft>
                          <a:spcPts val="0"/>
                        </a:spcAft>
                      </a:pPr>
                      <a:r>
                        <a:rPr lang="da-DK" sz="1000" dirty="0">
                          <a:effectLst/>
                        </a:rPr>
                        <a:t>Hvilke andre sanselige kvaliteter kan du give din compassion figur?</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2"/>
                  </a:ext>
                </a:extLst>
              </a:tr>
              <a:tr h="952003">
                <a:tc>
                  <a:txBody>
                    <a:bodyPr/>
                    <a:lstStyle/>
                    <a:p>
                      <a:pPr>
                        <a:spcAft>
                          <a:spcPts val="0"/>
                        </a:spcAft>
                      </a:pPr>
                      <a:r>
                        <a:rPr lang="da-DK" sz="1000" dirty="0">
                          <a:effectLst/>
                        </a:rPr>
                        <a:t>Hvordan vil du gerne have din compassion figur til at forholde sig til dig?</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3"/>
                  </a:ext>
                </a:extLst>
              </a:tr>
              <a:tr h="1057782">
                <a:tc>
                  <a:txBody>
                    <a:bodyPr/>
                    <a:lstStyle/>
                    <a:p>
                      <a:pPr>
                        <a:spcAft>
                          <a:spcPts val="0"/>
                        </a:spcAft>
                      </a:pPr>
                      <a:r>
                        <a:rPr lang="da-DK" sz="1000" dirty="0">
                          <a:effectLst/>
                        </a:rPr>
                        <a:t>Hvordan vil du gerne forholde dig til din compassion figur?</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4"/>
                  </a:ext>
                </a:extLst>
              </a:tr>
            </a:tbl>
          </a:graphicData>
        </a:graphic>
      </p:graphicFrame>
      <p:pic>
        <p:nvPicPr>
          <p:cNvPr id="6" name="Billede 5">
            <a:extLst>
              <a:ext uri="{FF2B5EF4-FFF2-40B4-BE49-F238E27FC236}">
                <a16:creationId xmlns:a16="http://schemas.microsoft.com/office/drawing/2014/main" id="{5C9F4DA3-27E5-9E40-BBD2-C0D22A8F335F}"/>
              </a:ext>
            </a:extLst>
          </p:cNvPr>
          <p:cNvPicPr>
            <a:picLocks noChangeAspect="1"/>
          </p:cNvPicPr>
          <p:nvPr/>
        </p:nvPicPr>
        <p:blipFill>
          <a:blip r:embed="rId4"/>
          <a:stretch>
            <a:fillRect/>
          </a:stretch>
        </p:blipFill>
        <p:spPr>
          <a:xfrm>
            <a:off x="7941686" y="3560854"/>
            <a:ext cx="1770023" cy="2363072"/>
          </a:xfrm>
          <a:prstGeom prst="rect">
            <a:avLst/>
          </a:prstGeom>
        </p:spPr>
      </p:pic>
    </p:spTree>
    <p:extLst>
      <p:ext uri="{BB962C8B-B14F-4D97-AF65-F5344CB8AC3E}">
        <p14:creationId xmlns:p14="http://schemas.microsoft.com/office/powerpoint/2010/main" val="3775454854"/>
      </p:ext>
    </p:extLst>
  </p:cSld>
  <p:clrMapOvr>
    <a:masterClrMapping/>
  </p:clrMapOvr>
  <p:transition>
    <p:cover dir="l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691807" y="293750"/>
            <a:ext cx="8229600" cy="1143000"/>
          </a:xfrm>
        </p:spPr>
        <p:txBody>
          <a:bodyPr vert="horz" lIns="91440" tIns="45720" rIns="96382" bIns="45720" rtlCol="0" anchor="ctr">
            <a:normAutofit/>
          </a:bodyPr>
          <a:lstStyle/>
          <a:p>
            <a:pPr marL="35899">
              <a:defRPr/>
            </a:pPr>
            <a:r>
              <a:rPr lang="da-DK" sz="4000" dirty="0">
                <a:solidFill>
                  <a:srgbClr val="F8E950"/>
                </a:solidFill>
              </a:rPr>
              <a:t>Øvelse med compassion figuren</a:t>
            </a:r>
          </a:p>
        </p:txBody>
      </p:sp>
      <p:sp>
        <p:nvSpPr>
          <p:cNvPr id="58370" name="Rectangle 2"/>
          <p:cNvSpPr>
            <a:spLocks noGrp="1" noChangeArrowheads="1"/>
          </p:cNvSpPr>
          <p:nvPr>
            <p:ph type="body" idx="1"/>
          </p:nvPr>
        </p:nvSpPr>
        <p:spPr/>
        <p:txBody>
          <a:bodyPr vert="horz" lIns="91440" tIns="45720" rIns="96382" bIns="45720" rtlCol="0">
            <a:normAutofit/>
          </a:bodyPr>
          <a:lstStyle/>
          <a:p>
            <a:pPr>
              <a:lnSpc>
                <a:spcPct val="90000"/>
              </a:lnSpc>
              <a:defRPr/>
            </a:pPr>
            <a:r>
              <a:rPr lang="da-DK" sz="1600" dirty="0">
                <a:solidFill>
                  <a:srgbClr val="FFFFFF"/>
                </a:solidFill>
              </a:rPr>
              <a:t>Parvis arbejdes der med at guide en visualisering med den </a:t>
            </a:r>
            <a:r>
              <a:rPr lang="da-DK" sz="1600" dirty="0"/>
              <a:t>compassion</a:t>
            </a:r>
            <a:r>
              <a:rPr lang="da-DK" sz="1600" dirty="0">
                <a:solidFill>
                  <a:srgbClr val="FFFFFF"/>
                </a:solidFill>
              </a:rPr>
              <a:t> figur </a:t>
            </a:r>
            <a:r>
              <a:rPr lang="da-DK" altLang="ja-JP" sz="1600" dirty="0">
                <a:solidFill>
                  <a:srgbClr val="FFFFFF"/>
                </a:solidFill>
                <a:latin typeface="Arial"/>
              </a:rPr>
              <a:t>”</a:t>
            </a:r>
            <a:r>
              <a:rPr lang="da-DK" sz="1600" dirty="0">
                <a:solidFill>
                  <a:srgbClr val="FFFFFF"/>
                </a:solidFill>
              </a:rPr>
              <a:t>klienten</a:t>
            </a:r>
            <a:r>
              <a:rPr lang="da-DK" altLang="ja-JP" sz="1600" dirty="0">
                <a:solidFill>
                  <a:srgbClr val="FFFFFF"/>
                </a:solidFill>
                <a:latin typeface="Arial"/>
              </a:rPr>
              <a:t>”</a:t>
            </a:r>
            <a:r>
              <a:rPr lang="da-DK" sz="1600" dirty="0">
                <a:solidFill>
                  <a:srgbClr val="FFFFFF"/>
                </a:solidFill>
              </a:rPr>
              <a:t> har beskrevet.</a:t>
            </a:r>
          </a:p>
          <a:p>
            <a:pPr>
              <a:lnSpc>
                <a:spcPct val="90000"/>
              </a:lnSpc>
              <a:defRPr/>
            </a:pPr>
            <a:r>
              <a:rPr lang="da-DK" sz="1600" dirty="0">
                <a:solidFill>
                  <a:srgbClr val="FFFFFF"/>
                </a:solidFill>
              </a:rPr>
              <a:t>Inden visualiseringen starter introducerer terapeuten til det, der skal foregå. Terapeuten gennemgår sammen med klienten beskrivelsen (fra før) af </a:t>
            </a:r>
            <a:r>
              <a:rPr lang="da-DK" sz="1600" dirty="0"/>
              <a:t>compassion</a:t>
            </a:r>
            <a:r>
              <a:rPr lang="da-DK" sz="1600" dirty="0">
                <a:solidFill>
                  <a:srgbClr val="FFFFFF"/>
                </a:solidFill>
              </a:rPr>
              <a:t> figuren, således at der sikres en fælles forståelse af, hvilke karakteristika, det er vigtigt for klienten, at figuren besidder.</a:t>
            </a:r>
          </a:p>
          <a:p>
            <a:pPr>
              <a:lnSpc>
                <a:spcPct val="90000"/>
              </a:lnSpc>
              <a:defRPr/>
            </a:pPr>
            <a:r>
              <a:rPr lang="da-DK" sz="1600" dirty="0">
                <a:solidFill>
                  <a:srgbClr val="FFFFFF"/>
                </a:solidFill>
              </a:rPr>
              <a:t>Herefter guider terapeuten en visualisering med trygt sted og </a:t>
            </a:r>
            <a:r>
              <a:rPr lang="da-DK" sz="1600" dirty="0"/>
              <a:t>compassion</a:t>
            </a:r>
            <a:r>
              <a:rPr lang="da-DK" sz="1600" dirty="0">
                <a:solidFill>
                  <a:srgbClr val="FFFFFF"/>
                </a:solidFill>
              </a:rPr>
              <a:t> figuren.</a:t>
            </a:r>
          </a:p>
          <a:p>
            <a:pPr>
              <a:lnSpc>
                <a:spcPct val="90000"/>
              </a:lnSpc>
              <a:defRPr/>
            </a:pPr>
            <a:r>
              <a:rPr lang="da-DK" sz="1600" dirty="0">
                <a:solidFill>
                  <a:srgbClr val="FFFFFF"/>
                </a:solidFill>
              </a:rPr>
              <a:t>Der rundes af med tilbagemelding fra klienten, hvis der er noget, som denne ønsker at dele</a:t>
            </a:r>
          </a:p>
          <a:p>
            <a:pPr>
              <a:lnSpc>
                <a:spcPct val="90000"/>
              </a:lnSpc>
              <a:defRPr/>
            </a:pPr>
            <a:r>
              <a:rPr lang="da-DK" sz="1600" dirty="0">
                <a:solidFill>
                  <a:srgbClr val="FFFFFF"/>
                </a:solidFill>
              </a:rPr>
              <a:t>Der byttes roller</a:t>
            </a:r>
          </a:p>
          <a:p>
            <a:pPr>
              <a:lnSpc>
                <a:spcPct val="90000"/>
              </a:lnSpc>
              <a:defRPr/>
            </a:pPr>
            <a:endParaRPr lang="da-DK" sz="1600" dirty="0">
              <a:solidFill>
                <a:srgbClr val="FFFFFF"/>
              </a:solidFill>
            </a:endParaRPr>
          </a:p>
          <a:p>
            <a:pPr>
              <a:lnSpc>
                <a:spcPct val="90000"/>
              </a:lnSpc>
              <a:defRPr/>
            </a:pPr>
            <a:r>
              <a:rPr lang="da-DK" sz="1600" dirty="0">
                <a:solidFill>
                  <a:srgbClr val="FFFFFF"/>
                </a:solidFill>
              </a:rPr>
              <a:t>Til sidst gives venlige tilbagemeldinger til hinanden. Find hver en ting, som den anden gjorde, som virkede virkelig godt, og kom med et forslag til forbedring</a:t>
            </a:r>
          </a:p>
        </p:txBody>
      </p:sp>
      <p:sp>
        <p:nvSpPr>
          <p:cNvPr id="3" name="Pladsholder til sidefod 2"/>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95464202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135188" y="620713"/>
            <a:ext cx="7772400" cy="1143000"/>
          </a:xfrm>
        </p:spPr>
        <p:txBody>
          <a:bodyPr/>
          <a:lstStyle/>
          <a:p>
            <a:pPr>
              <a:defRPr/>
            </a:pPr>
            <a:r>
              <a:rPr lang="da-DK" altLang="da-DK" dirty="0">
                <a:solidFill>
                  <a:srgbClr val="F8E950"/>
                </a:solidFill>
              </a:rPr>
              <a:t>Skuespils tilgang</a:t>
            </a:r>
          </a:p>
        </p:txBody>
      </p:sp>
      <p:sp>
        <p:nvSpPr>
          <p:cNvPr id="70659" name="Rectangle 3"/>
          <p:cNvSpPr>
            <a:spLocks noGrp="1" noChangeArrowheads="1"/>
          </p:cNvSpPr>
          <p:nvPr>
            <p:ph type="body" idx="4294967295"/>
          </p:nvPr>
        </p:nvSpPr>
        <p:spPr>
          <a:xfrm>
            <a:off x="1774826" y="1981200"/>
            <a:ext cx="8424863" cy="4114800"/>
          </a:xfrm>
        </p:spPr>
        <p:txBody>
          <a:bodyPr>
            <a:normAutofit lnSpcReduction="10000"/>
          </a:bodyPr>
          <a:lstStyle/>
          <a:p>
            <a:pPr>
              <a:buFontTx/>
              <a:buNone/>
              <a:defRPr/>
            </a:pPr>
            <a:r>
              <a:rPr lang="da-DK" sz="2600" dirty="0"/>
              <a:t>Compassion som en karakter:</a:t>
            </a:r>
          </a:p>
          <a:p>
            <a:pPr>
              <a:defRPr/>
            </a:pPr>
            <a:r>
              <a:rPr lang="da-DK" sz="1900" dirty="0"/>
              <a:t>Hvilke mål eller formål er der – hvad er hovedmissionen? </a:t>
            </a:r>
          </a:p>
          <a:p>
            <a:pPr>
              <a:defRPr/>
            </a:pPr>
            <a:endParaRPr lang="da-DK" sz="1900" dirty="0"/>
          </a:p>
          <a:p>
            <a:pPr>
              <a:defRPr/>
            </a:pPr>
            <a:r>
              <a:rPr lang="da-DK" sz="1900" dirty="0"/>
              <a:t>Hvilke evner eller styrke har karakteren brug for at udvikle? </a:t>
            </a:r>
          </a:p>
          <a:p>
            <a:pPr>
              <a:defRPr/>
            </a:pPr>
            <a:endParaRPr lang="da-DK" sz="1900" dirty="0"/>
          </a:p>
          <a:p>
            <a:pPr>
              <a:defRPr/>
            </a:pPr>
            <a:r>
              <a:rPr lang="da-DK" sz="1900" dirty="0"/>
              <a:t>Hvorfor vil denne karakter egentlig have compassion? </a:t>
            </a:r>
          </a:p>
          <a:p>
            <a:pPr>
              <a:defRPr/>
            </a:pPr>
            <a:endParaRPr lang="da-DK" sz="1900" dirty="0"/>
          </a:p>
          <a:p>
            <a:pPr>
              <a:defRPr/>
            </a:pPr>
            <a:r>
              <a:rPr lang="da-DK" sz="1900" dirty="0"/>
              <a:t>Hvad hjælper denne karakter med at udvikle compassion? </a:t>
            </a:r>
          </a:p>
          <a:p>
            <a:pPr>
              <a:defRPr/>
            </a:pPr>
            <a:endParaRPr lang="da-DK" sz="1900" dirty="0"/>
          </a:p>
          <a:p>
            <a:pPr>
              <a:defRPr/>
            </a:pPr>
            <a:r>
              <a:rPr lang="da-DK" sz="1900" dirty="0"/>
              <a:t>Hvad hindrer eller blokerer denne karakter? </a:t>
            </a:r>
          </a:p>
          <a:p>
            <a:pPr>
              <a:defRPr/>
            </a:pPr>
            <a:endParaRPr lang="da-DK" sz="1900" dirty="0"/>
          </a:p>
          <a:p>
            <a:pPr>
              <a:defRPr/>
            </a:pPr>
            <a:r>
              <a:rPr lang="da-DK" sz="1900" dirty="0"/>
              <a:t>Hvordan vil denne karakter overkomme blokeringerne</a:t>
            </a:r>
            <a:r>
              <a:rPr lang="da-DK" sz="1900" dirty="0">
                <a:ln w="0"/>
                <a:effectLst>
                  <a:outerShdw blurRad="38100" dist="19050" dir="2700000" algn="tl" rotWithShape="0">
                    <a:schemeClr val="dk1">
                      <a:alpha val="40000"/>
                    </a:schemeClr>
                  </a:outerShdw>
                </a:effectLst>
              </a:rPr>
              <a:t>? </a:t>
            </a:r>
          </a:p>
        </p:txBody>
      </p:sp>
      <p:sp>
        <p:nvSpPr>
          <p:cNvPr id="3" name="Pladsholder til sidefod 2"/>
          <p:cNvSpPr>
            <a:spLocks noGrp="1"/>
          </p:cNvSpPr>
          <p:nvPr>
            <p:ph type="ftr" sz="quarter" idx="11"/>
          </p:nvPr>
        </p:nvSpPr>
        <p:spPr/>
        <p:txBody>
          <a:bodyPr/>
          <a:lstStyle/>
          <a:p>
            <a:pPr defTabSz="457200"/>
            <a:r>
              <a:rPr lang="da-DK">
                <a:ln w="0"/>
                <a:solidFill>
                  <a:prstClr val="white"/>
                </a:solidFill>
                <a:effectLst>
                  <a:outerShdw blurRad="38100" dist="19050" dir="2700000" algn="tl" rotWithShape="0">
                    <a:prstClr val="black">
                      <a:alpha val="40000"/>
                    </a:prstClr>
                  </a:outerShdw>
                </a:effectLst>
                <a:latin typeface="Calibri"/>
              </a:rPr>
              <a:t>Lena Højgård Isager www.pkf.name</a:t>
            </a:r>
          </a:p>
        </p:txBody>
      </p:sp>
      <p:sp>
        <p:nvSpPr>
          <p:cNvPr id="5" name="Tekstfelt 4"/>
          <p:cNvSpPr txBox="1"/>
          <p:nvPr/>
        </p:nvSpPr>
        <p:spPr>
          <a:xfrm>
            <a:off x="8701359" y="5584537"/>
            <a:ext cx="1951149" cy="253916"/>
          </a:xfrm>
          <a:prstGeom prst="rect">
            <a:avLst/>
          </a:prstGeom>
          <a:noFill/>
        </p:spPr>
        <p:txBody>
          <a:bodyPr wrap="square" rtlCol="0">
            <a:spAutoFit/>
          </a:bodyPr>
          <a:lstStyle/>
          <a:p>
            <a:pPr defTabSz="457200"/>
            <a:r>
              <a:rPr lang="da-DK" sz="1050" dirty="0">
                <a:ln w="0"/>
                <a:solidFill>
                  <a:prstClr val="white"/>
                </a:solidFill>
                <a:effectLst>
                  <a:outerShdw blurRad="38100" dist="19050" dir="2700000" algn="tl" rotWithShape="0">
                    <a:prstClr val="black">
                      <a:alpha val="40000"/>
                    </a:prstClr>
                  </a:outerShdw>
                </a:effectLst>
                <a:latin typeface="Calibri"/>
              </a:rPr>
              <a:t>Oversat fra Paul Gilbert 2015</a:t>
            </a:r>
          </a:p>
        </p:txBody>
      </p:sp>
    </p:spTree>
    <p:extLst>
      <p:ext uri="{BB962C8B-B14F-4D97-AF65-F5344CB8AC3E}">
        <p14:creationId xmlns:p14="http://schemas.microsoft.com/office/powerpoint/2010/main" val="402035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199" y="11417"/>
            <a:ext cx="8229600" cy="630747"/>
          </a:xfrm>
        </p:spPr>
        <p:txBody>
          <a:bodyPr>
            <a:normAutofit/>
          </a:bodyPr>
          <a:lstStyle/>
          <a:p>
            <a:r>
              <a:rPr lang="da-DK" sz="2000" dirty="0">
                <a:solidFill>
                  <a:srgbClr val="F8E950"/>
                </a:solidFill>
              </a:rPr>
              <a:t>Guide til Compassion selv</a:t>
            </a:r>
          </a:p>
        </p:txBody>
      </p:sp>
      <p:sp>
        <p:nvSpPr>
          <p:cNvPr id="3" name="Pladsholder til indhold 2"/>
          <p:cNvSpPr>
            <a:spLocks noGrp="1"/>
          </p:cNvSpPr>
          <p:nvPr>
            <p:ph idx="1"/>
          </p:nvPr>
        </p:nvSpPr>
        <p:spPr>
          <a:xfrm>
            <a:off x="458821" y="565348"/>
            <a:ext cx="11274357" cy="5361877"/>
          </a:xfrm>
        </p:spPr>
        <p:txBody>
          <a:bodyPr>
            <a:noAutofit/>
          </a:bodyPr>
          <a:lstStyle/>
          <a:p>
            <a:pPr marL="0" indent="0">
              <a:buNone/>
            </a:pPr>
            <a:r>
              <a:rPr lang="da-DK" sz="800" dirty="0"/>
              <a:t>Start med at sætte dig godt tilrette, så du sidder oprejst og afslappet, skuldrene løse og lidt tilbage. Gerne med ryggen fri, så du kan mærke ryggens krumning og med hovedet opret på kroppen, så du har fornemmelsen af at være rank og vågen.</a:t>
            </a:r>
          </a:p>
          <a:p>
            <a:pPr marL="0" indent="0">
              <a:buNone/>
            </a:pPr>
            <a:r>
              <a:rPr lang="da-DK" sz="800" dirty="0"/>
              <a:t> </a:t>
            </a:r>
          </a:p>
          <a:p>
            <a:pPr marL="0" indent="0">
              <a:buNone/>
            </a:pPr>
            <a:r>
              <a:rPr lang="da-DK" sz="800" dirty="0"/>
              <a:t>Ret nu opmærksomheden mod dit åndedræt, og læg mærke til kroppens rytme og bevægelse, når du trækker vejret. Se om du kan få fornemmelsen af at mellemgulvet er med i åndedrættet. Prøv nu især at have fokus på udåndingen, og se om du kan få fornemmelsen af at sætte tempoet lidt ned og give lidt slip på udåndingen. Måske kan du prøve at lave et suk på udåndingen, og bare læg mærke til hvordan det er. Lad nu bare åndedrættet være.</a:t>
            </a:r>
          </a:p>
          <a:p>
            <a:pPr marL="0" indent="0">
              <a:buNone/>
            </a:pPr>
            <a:r>
              <a:rPr lang="da-DK" sz="800" dirty="0"/>
              <a:t> </a:t>
            </a:r>
          </a:p>
          <a:p>
            <a:pPr marL="0" indent="0">
              <a:buNone/>
            </a:pPr>
            <a:r>
              <a:rPr lang="da-DK" sz="800" dirty="0"/>
              <a:t>Undervejs, når du opdager at din opmærksomhed vandrer, så prøv blot at lægge mærke til, hvad det er, der fanger din opmærksomhed. Det kan være lyde, tanker eller følelser, og sæt en label eller et navn på og prøv så, om du kan lade det være og med venlighed lede din opmærksomhed tilbage til åndedrættet og det du gerne vil have opmærksomhed på lige nu.</a:t>
            </a:r>
          </a:p>
          <a:p>
            <a:pPr marL="0" indent="0">
              <a:buNone/>
            </a:pPr>
            <a:r>
              <a:rPr lang="da-DK" sz="800" dirty="0"/>
              <a:t> </a:t>
            </a:r>
          </a:p>
          <a:p>
            <a:pPr marL="0" indent="0">
              <a:buNone/>
            </a:pPr>
            <a:r>
              <a:rPr lang="da-DK" sz="800" dirty="0"/>
              <a:t>Ret nu opmærksomheden mod dit ansigtsudtryk og se om du kan have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pPr marL="0" indent="0">
              <a:buNone/>
            </a:pPr>
            <a:r>
              <a:rPr lang="da-DK" sz="800" dirty="0"/>
              <a:t> </a:t>
            </a:r>
          </a:p>
          <a:p>
            <a:pPr marL="0" indent="0">
              <a:buNone/>
            </a:pPr>
            <a:r>
              <a:rPr lang="da-DK" sz="800" dirty="0"/>
              <a:t>Giv nu slip i personen igen og ret opmærksomheden mod kroppen. Læg mærke til, hvordan der er i kroppen. Læg mærke til om der er noget, der spænder eller gør ondt, så prøv at give det lidt venlig opmærksomhed, måske kan du forestille dig, at du sender noget lys eller varme til stedet, og se om du kan blødgøre lidt omkring det. Prøv så bare at lade det være.</a:t>
            </a:r>
          </a:p>
          <a:p>
            <a:pPr marL="0" indent="0">
              <a:buNone/>
            </a:pPr>
            <a:r>
              <a:rPr lang="da-DK" sz="800" dirty="0"/>
              <a:t> </a:t>
            </a:r>
          </a:p>
          <a:p>
            <a:pPr marL="0" indent="0">
              <a:buNone/>
            </a:pPr>
            <a:r>
              <a:rPr lang="da-DK" sz="800" dirty="0"/>
              <a:t>Ret nu opmærksomheden mod underlaget, mod stolen og gulvet, og se om du kan få fornemmelsen af, at underlaget udgør en solid base for kroppen. Af at kroppen hviler trygt på underlaget.</a:t>
            </a:r>
          </a:p>
          <a:p>
            <a:pPr marL="0" indent="0">
              <a:buNone/>
            </a:pPr>
            <a:r>
              <a:rPr lang="da-DK" sz="800" dirty="0"/>
              <a:t>Prøv om du på samme måde kan få fornemmelsen af, at kroppen udgør en solid base for sindet.</a:t>
            </a:r>
          </a:p>
          <a:p>
            <a:pPr marL="0" indent="0">
              <a:buNone/>
            </a:pPr>
            <a:r>
              <a:rPr lang="da-DK" sz="800" dirty="0"/>
              <a:t>Og prøv at få fornemmelsen af hele dig.</a:t>
            </a:r>
          </a:p>
          <a:p>
            <a:pPr marL="0" indent="0">
              <a:buNone/>
            </a:pPr>
            <a:r>
              <a:rPr lang="da-DK" sz="800" dirty="0"/>
              <a:t> </a:t>
            </a:r>
          </a:p>
          <a:p>
            <a:pPr marL="0" indent="0">
              <a:buNone/>
            </a:pPr>
            <a:r>
              <a:rPr lang="da-DK" sz="800" dirty="0"/>
              <a:t>Tænk nu på en situation, hvor du virkelig oplevede at have compassion for en anden. Prøv at holde fokus på din erindring af at være medfølende, og find en situation hvor den andens lidelse ikke var overvældende. Bare læg mærke til din egen oplevelse af at have compassion, af hvordan det var at være dig i den situation. Prøv at lægge mærke til hvordan det føles i kroppen. Prøv nu at tænke over, hvad din motivation eller intention var i den situation. Hvordan var din opmærksomhed, hvad havde du fokus på? Hvordan var dine tanker? Hvordan var det i kroppen, hvordan var dine følelser i situationen? Hvordan var din adfærd? Hvad gjorde du? Prøv at tænke tilbage i tiden og tænk på andre situationer, hvor du har været hjælpsom over for andre, tænk tilbage til ungdommen, </a:t>
            </a:r>
            <a:r>
              <a:rPr lang="da-DK" sz="800" dirty="0" err="1"/>
              <a:t>teenage</a:t>
            </a:r>
            <a:r>
              <a:rPr lang="da-DK" sz="800" dirty="0"/>
              <a:t> alderen og helt tilbage så langt, som du kan huske. Giv så slip i erindringerne. Tænk nu over, hvad den her udgave af dig gerne vil have eller opleve.</a:t>
            </a:r>
          </a:p>
          <a:p>
            <a:pPr marL="0" indent="0">
              <a:buNone/>
            </a:pPr>
            <a:r>
              <a:rPr lang="da-DK" sz="800" dirty="0"/>
              <a:t> </a:t>
            </a:r>
          </a:p>
          <a:p>
            <a:pPr marL="0" indent="0">
              <a:buNone/>
            </a:pPr>
            <a:r>
              <a:rPr lang="da-DK" sz="800" dirty="0"/>
              <a:t>Giv nu slip i den situation og prøv så for dit indre blik, at se den bedst tænkelige compassion udgave af dig, som du kan forestille dig,. Læg mærke til, hvordan den udgave af dig vil gå og stå, læg mærke til din kropsholdning og dit ansigtsudtryk, når du er denne bedst tænkelige udgave af dig. Tænk over hvilke egenskaber ved compassion, det er vigtigt for dig at have med i dit compassion selv.</a:t>
            </a:r>
          </a:p>
          <a:p>
            <a:pPr marL="0" indent="0">
              <a:buNone/>
            </a:pPr>
            <a:r>
              <a:rPr lang="da-DK" sz="800" dirty="0"/>
              <a:t> </a:t>
            </a:r>
          </a:p>
          <a:p>
            <a:pPr marL="0" indent="0">
              <a:buNone/>
            </a:pPr>
            <a:r>
              <a:rPr lang="da-DK" sz="800" dirty="0"/>
              <a:t> Og prøv så lidt lige som en skuespiller, at forestille dig, at du er denne bedst tænkelige udgave af dig.</a:t>
            </a:r>
          </a:p>
          <a:p>
            <a:pPr marL="0" indent="0">
              <a:buNone/>
            </a:pPr>
            <a:r>
              <a:rPr lang="da-DK" sz="800" dirty="0"/>
              <a:t>Forestil dig at have stor varme, engagement og omsorg, både i dig selv og andre. Bare læg mærke til, hvordan det er at være engageret, hvordan det føles i kroppen.</a:t>
            </a:r>
          </a:p>
          <a:p>
            <a:pPr marL="0" indent="0">
              <a:buNone/>
            </a:pPr>
            <a:r>
              <a:rPr lang="da-DK" sz="800" dirty="0"/>
              <a:t>Forestil dig hvordan det er at have stor styrke, at have mod og autoritet, og bare læg mærke til hvordan det er, hvordan det føles i kroppen at have styrke og mod. </a:t>
            </a:r>
          </a:p>
          <a:p>
            <a:pPr marL="0" indent="0">
              <a:buNone/>
            </a:pPr>
            <a:r>
              <a:rPr lang="da-DK" sz="800" dirty="0"/>
              <a:t>Forestil dig, hvordan det er at have en ikke dømmende holdning, at du virkelig har stor tolerance og rummelighed både over for dig selv om andre, og læg mærke til hvordan det er. Hvordan det føles i kroppen at have en ikke dømmende holdning.</a:t>
            </a:r>
          </a:p>
          <a:p>
            <a:pPr marL="0" indent="0">
              <a:buNone/>
            </a:pPr>
            <a:r>
              <a:rPr lang="da-DK" sz="800" dirty="0"/>
              <a:t>Forestil dig at have visdom, og at du virkelig kan bruge al din viden om, at vi er udviklede væsener, med en hjerne, der er tricky, med et trusselsystem der nemt tager over. At vi bare er kommet til stede på jorden på et tilfældigt tidspunkt, et tilfældigt sted i en tilfældig familie, med en helt tilfældig sammensætning af gener. Alt sammen noget vi ikke har haft indflydelse på, men må prøve at få det bedste ud af. Læg mærke til hvordan det fornemmes i kroppen at have visdom.</a:t>
            </a:r>
          </a:p>
          <a:p>
            <a:pPr marL="0" indent="0">
              <a:buNone/>
            </a:pPr>
            <a:r>
              <a:rPr lang="da-DK" sz="800" dirty="0"/>
              <a:t> </a:t>
            </a:r>
          </a:p>
          <a:p>
            <a:pPr marL="0" indent="0">
              <a:buNone/>
            </a:pPr>
            <a:r>
              <a:rPr lang="da-DK" sz="800" dirty="0"/>
              <a:t>Tillad dig selv at gå helt ind i rollen og virkelig lægge mærke til, hvordan det er at have varme, engagement, mod, styrke, en ikke-dømmende holdning og visdom. </a:t>
            </a:r>
          </a:p>
          <a:p>
            <a:pPr marL="0" indent="0">
              <a:buNone/>
            </a:pPr>
            <a:r>
              <a:rPr lang="da-DK" sz="800" dirty="0"/>
              <a:t>Tænk over, hvordan det er at være en person, der kan tilgive og ikke bærer nag</a:t>
            </a:r>
          </a:p>
          <a:p>
            <a:pPr marL="0" indent="0">
              <a:buNone/>
            </a:pPr>
            <a:r>
              <a:rPr lang="da-DK" sz="800" dirty="0"/>
              <a:t>Tænk på de egenskaber ved compassion, som du virkelig værdsætter, og forestil dig, at du har dem og læg mærke til, hvordan det er.</a:t>
            </a:r>
          </a:p>
          <a:p>
            <a:pPr marL="0" indent="0">
              <a:buNone/>
            </a:pPr>
            <a:r>
              <a:rPr lang="da-DK" sz="800" dirty="0"/>
              <a:t>Giv dig selv lov til at blive denne bedst tænkelige udgave af dig, til virkelig at mærke hvordan det er at være i dit compassion selv.</a:t>
            </a:r>
          </a:p>
          <a:p>
            <a:pPr marL="0" indent="0">
              <a:buNone/>
            </a:pPr>
            <a:r>
              <a:rPr lang="da-DK" sz="800" dirty="0"/>
              <a:t> </a:t>
            </a:r>
          </a:p>
          <a:p>
            <a:pPr marL="0" indent="0">
              <a:buNone/>
            </a:pPr>
            <a:r>
              <a:rPr lang="da-DK" sz="800" dirty="0"/>
              <a:t>Vid at du kan vende tilbage til denne position, når du ønsker det, og prøv at holde fast i fornemmelsen, når du om lidt går ud af øvelsen.</a:t>
            </a:r>
          </a:p>
          <a:p>
            <a:pPr marL="0" indent="0">
              <a:buNone/>
            </a:pPr>
            <a:r>
              <a:rPr lang="da-DK" sz="800" dirty="0"/>
              <a:t> </a:t>
            </a:r>
          </a:p>
          <a:p>
            <a:pPr marL="0" indent="0">
              <a:buNone/>
            </a:pPr>
            <a:r>
              <a:rPr lang="da-DK" sz="800" dirty="0"/>
              <a:t>Vend opmærksomheden tilbage til åndedrættet og det lille smil.</a:t>
            </a:r>
          </a:p>
          <a:p>
            <a:pPr marL="0" indent="0">
              <a:buNone/>
            </a:pPr>
            <a:r>
              <a:rPr lang="da-DK" sz="800" dirty="0"/>
              <a:t>Gør dig klar til at komme ud igen.</a:t>
            </a:r>
          </a:p>
          <a:p>
            <a:pPr marL="0" indent="0">
              <a:lnSpc>
                <a:spcPct val="120000"/>
              </a:lnSpc>
              <a:buNone/>
            </a:pPr>
            <a:endParaRPr lang="da-DK" sz="800" dirty="0"/>
          </a:p>
        </p:txBody>
      </p:sp>
      <p:sp>
        <p:nvSpPr>
          <p:cNvPr id="5" name="Pladsholder til sidefod 4"/>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
        <p:nvSpPr>
          <p:cNvPr id="8" name="AutoShape 2" descr="ue.png"/>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da-DK">
              <a:solidFill>
                <a:prstClr val="black"/>
              </a:solidFill>
              <a:latin typeface="Calibri"/>
            </a:endParaRPr>
          </a:p>
        </p:txBody>
      </p:sp>
    </p:spTree>
    <p:extLst>
      <p:ext uri="{BB962C8B-B14F-4D97-AF65-F5344CB8AC3E}">
        <p14:creationId xmlns:p14="http://schemas.microsoft.com/office/powerpoint/2010/main" val="8584312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Øvelse parvis</a:t>
            </a:r>
          </a:p>
        </p:txBody>
      </p:sp>
      <p:sp>
        <p:nvSpPr>
          <p:cNvPr id="3" name="Pladsholder til indhold 2"/>
          <p:cNvSpPr>
            <a:spLocks noGrp="1"/>
          </p:cNvSpPr>
          <p:nvPr>
            <p:ph idx="1"/>
          </p:nvPr>
        </p:nvSpPr>
        <p:spPr/>
        <p:txBody>
          <a:bodyPr/>
          <a:lstStyle/>
          <a:p>
            <a:r>
              <a:rPr lang="da-DK" dirty="0">
                <a:solidFill>
                  <a:srgbClr val="FFFFFF"/>
                </a:solidFill>
              </a:rPr>
              <a:t>Guid hinanden igennem medfølende selv</a:t>
            </a:r>
          </a:p>
          <a:p>
            <a:r>
              <a:rPr lang="da-DK" dirty="0">
                <a:solidFill>
                  <a:srgbClr val="FFFFFF"/>
                </a:solidFill>
              </a:rPr>
              <a:t>Brug 10-15 min på hver guidning</a:t>
            </a:r>
          </a:p>
          <a:p>
            <a:r>
              <a:rPr lang="da-DK" dirty="0">
                <a:solidFill>
                  <a:srgbClr val="FFFFFF"/>
                </a:solidFill>
              </a:rPr>
              <a:t>Giv hinanden venlig feedback, dvs. hvad var rart, godt, interessant. Hvad ville du måske godt have haft mere af? Fx et lidt roligere tempo </a:t>
            </a:r>
          </a:p>
          <a:p>
            <a:endParaRPr lang="da-DK" dirty="0">
              <a:solidFill>
                <a:srgbClr val="FFFFFF"/>
              </a:solidFill>
            </a:endParaRPr>
          </a:p>
          <a:p>
            <a:r>
              <a:rPr lang="da-DK" sz="2000" dirty="0">
                <a:solidFill>
                  <a:srgbClr val="FFFFFF"/>
                </a:solidFill>
              </a:rPr>
              <a:t>( Ingen kritiske bemærkninger som fx det gik lidt for stærkt!)</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585705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8E76C8C-82A6-0447-865E-EF423AB36E03}"/>
              </a:ext>
            </a:extLst>
          </p:cNvPr>
          <p:cNvSpPr>
            <a:spLocks noGrp="1"/>
          </p:cNvSpPr>
          <p:nvPr>
            <p:ph type="title"/>
          </p:nvPr>
        </p:nvSpPr>
        <p:spPr/>
        <p:txBody>
          <a:bodyPr/>
          <a:lstStyle/>
          <a:p>
            <a:r>
              <a:rPr lang="da-DK" dirty="0">
                <a:solidFill>
                  <a:srgbClr val="F8E950"/>
                </a:solidFill>
              </a:rPr>
              <a:t>Frygt - blokering - modstand</a:t>
            </a:r>
          </a:p>
        </p:txBody>
      </p:sp>
      <p:sp>
        <p:nvSpPr>
          <p:cNvPr id="9" name="Pladsholder til indhold 8">
            <a:extLst>
              <a:ext uri="{FF2B5EF4-FFF2-40B4-BE49-F238E27FC236}">
                <a16:creationId xmlns:a16="http://schemas.microsoft.com/office/drawing/2014/main" id="{0700B07F-D3DE-3C42-92B2-8EA6325BEB1B}"/>
              </a:ext>
            </a:extLst>
          </p:cNvPr>
          <p:cNvSpPr>
            <a:spLocks noGrp="1"/>
          </p:cNvSpPr>
          <p:nvPr>
            <p:ph idx="1"/>
          </p:nvPr>
        </p:nvSpPr>
        <p:spPr/>
        <p:txBody>
          <a:bodyPr>
            <a:normAutofit fontScale="77500" lnSpcReduction="20000"/>
          </a:bodyPr>
          <a:lstStyle/>
          <a:p>
            <a:pPr marL="0" indent="0">
              <a:buNone/>
            </a:pPr>
            <a:r>
              <a:rPr lang="da-DK" b="1" dirty="0"/>
              <a:t>Frygt:</a:t>
            </a:r>
          </a:p>
          <a:p>
            <a:pPr marL="0" indent="0">
              <a:buNone/>
            </a:pPr>
            <a:r>
              <a:rPr lang="da-DK" dirty="0"/>
              <a:t>Frygten kommer af, at man ønsker at have compassion, men frygter konsekvenser som fx at blive overvældet af svære følelser</a:t>
            </a:r>
          </a:p>
          <a:p>
            <a:pPr marL="0" indent="0">
              <a:buNone/>
            </a:pPr>
            <a:r>
              <a:rPr lang="da-DK" b="1" dirty="0"/>
              <a:t>Blokering:</a:t>
            </a:r>
          </a:p>
          <a:p>
            <a:pPr marL="0" indent="0">
              <a:buNone/>
            </a:pPr>
            <a:r>
              <a:rPr lang="da-DK" dirty="0"/>
              <a:t>Blokeringer er, når vi gerne vil have compassion, men ikke har mulighed for det eller er usikre på, hvad vi skal gøre</a:t>
            </a:r>
          </a:p>
          <a:p>
            <a:pPr marL="0" indent="0">
              <a:buNone/>
            </a:pPr>
            <a:r>
              <a:rPr lang="da-DK" b="1" dirty="0"/>
              <a:t>Modstand:</a:t>
            </a:r>
          </a:p>
          <a:p>
            <a:pPr marL="0" indent="0">
              <a:buNone/>
            </a:pPr>
            <a:r>
              <a:rPr lang="da-DK" dirty="0"/>
              <a:t>Modstand er, når vi ikke er bange for at have compassion og vi kunne gøre det, men vi opfatter det som ”for dyrt” for os. Fx hvis vi ikke ønsker at betale vores skat for at støtte de fattige eller svage, eller ikke ønsker immigranter i vores samfund.</a:t>
            </a:r>
          </a:p>
          <a:p>
            <a:pPr marL="0" indent="0">
              <a:buNone/>
            </a:pPr>
            <a:r>
              <a:rPr lang="da-DK" sz="1000" dirty="0"/>
              <a:t>Paul Gilbert 2019</a:t>
            </a:r>
            <a:r>
              <a:rPr lang="da-DK" dirty="0"/>
              <a:t> </a:t>
            </a:r>
          </a:p>
        </p:txBody>
      </p:sp>
    </p:spTree>
    <p:extLst>
      <p:ext uri="{BB962C8B-B14F-4D97-AF65-F5344CB8AC3E}">
        <p14:creationId xmlns:p14="http://schemas.microsoft.com/office/powerpoint/2010/main" val="12345363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a:solidFill>
                  <a:srgbClr val="F8E950"/>
                </a:solidFill>
              </a:rPr>
              <a:t>Refleksioner og hjemmearbejde</a:t>
            </a:r>
          </a:p>
        </p:txBody>
      </p:sp>
      <p:sp>
        <p:nvSpPr>
          <p:cNvPr id="5" name="Pladsholder til indhold 4"/>
          <p:cNvSpPr>
            <a:spLocks noGrp="1"/>
          </p:cNvSpPr>
          <p:nvPr>
            <p:ph idx="1"/>
          </p:nvPr>
        </p:nvSpPr>
        <p:spPr/>
        <p:txBody>
          <a:bodyPr>
            <a:normAutofit fontScale="92500" lnSpcReduction="20000"/>
          </a:bodyPr>
          <a:lstStyle/>
          <a:p>
            <a:pPr marL="0" indent="0">
              <a:buNone/>
            </a:pPr>
            <a:r>
              <a:rPr lang="da-DK" dirty="0">
                <a:solidFill>
                  <a:srgbClr val="FFFFFF"/>
                </a:solidFill>
              </a:rPr>
              <a:t>Fælles: Hvad er de vigtigste pointer fra dagene?</a:t>
            </a:r>
          </a:p>
          <a:p>
            <a:endParaRPr lang="da-DK" dirty="0">
              <a:solidFill>
                <a:srgbClr val="FFFFFF"/>
              </a:solidFill>
            </a:endParaRPr>
          </a:p>
          <a:p>
            <a:pPr marL="0" indent="0">
              <a:buNone/>
            </a:pPr>
            <a:r>
              <a:rPr lang="da-DK" dirty="0">
                <a:solidFill>
                  <a:srgbClr val="FFFFFF"/>
                </a:solidFill>
              </a:rPr>
              <a:t>Parvis: Plan for hjemmearbejde:</a:t>
            </a:r>
          </a:p>
          <a:p>
            <a:pPr marL="0" indent="0">
              <a:buNone/>
            </a:pPr>
            <a:r>
              <a:rPr lang="da-DK" sz="2000" dirty="0">
                <a:solidFill>
                  <a:srgbClr val="FFFFFF"/>
                </a:solidFill>
              </a:rPr>
              <a:t>Hvordan vil </a:t>
            </a:r>
            <a:r>
              <a:rPr lang="da-DK" sz="2000" b="1" dirty="0">
                <a:solidFill>
                  <a:srgbClr val="FFFFFF"/>
                </a:solidFill>
              </a:rPr>
              <a:t>I</a:t>
            </a:r>
            <a:r>
              <a:rPr lang="da-DK" sz="2000" dirty="0">
                <a:solidFill>
                  <a:srgbClr val="FFFFFF"/>
                </a:solidFill>
              </a:rPr>
              <a:t> arbejde med den </a:t>
            </a:r>
            <a:r>
              <a:rPr lang="da-DK" sz="2000" dirty="0" err="1">
                <a:solidFill>
                  <a:srgbClr val="FFFFFF"/>
                </a:solidFill>
              </a:rPr>
              <a:t>compassionfokuserede</a:t>
            </a:r>
            <a:r>
              <a:rPr lang="da-DK" sz="2000" dirty="0">
                <a:solidFill>
                  <a:srgbClr val="FFFFFF"/>
                </a:solidFill>
              </a:rPr>
              <a:t> tilgang indtil næste gang?</a:t>
            </a:r>
          </a:p>
          <a:p>
            <a:pPr marL="0" indent="0">
              <a:buNone/>
            </a:pPr>
            <a:endParaRPr lang="da-DK" sz="2000" dirty="0">
              <a:solidFill>
                <a:srgbClr val="FFFFFF"/>
              </a:solidFill>
            </a:endParaRPr>
          </a:p>
          <a:p>
            <a:r>
              <a:rPr lang="da-DK" sz="2000" dirty="0">
                <a:solidFill>
                  <a:srgbClr val="FFFFFF"/>
                </a:solidFill>
              </a:rPr>
              <a:t>Personligt arbejde:		Hvilke øvelser?</a:t>
            </a:r>
          </a:p>
          <a:p>
            <a:pPr marL="2743200" lvl="6" indent="0">
              <a:buNone/>
            </a:pPr>
            <a:r>
              <a:rPr lang="da-DK" dirty="0">
                <a:solidFill>
                  <a:srgbClr val="FFFFFF"/>
                </a:solidFill>
              </a:rPr>
              <a:t>Hvor ofte og hvornår?</a:t>
            </a:r>
          </a:p>
          <a:p>
            <a:pPr marL="0" indent="0">
              <a:buNone/>
            </a:pPr>
            <a:endParaRPr lang="da-DK" dirty="0">
              <a:solidFill>
                <a:srgbClr val="FFFFFF"/>
              </a:solidFill>
            </a:endParaRPr>
          </a:p>
          <a:p>
            <a:r>
              <a:rPr lang="da-DK" sz="2000" dirty="0">
                <a:solidFill>
                  <a:srgbClr val="FFFFFF"/>
                </a:solidFill>
              </a:rPr>
              <a:t>Klientarbejde:			Hvilke plancher, øvelser, modeller?</a:t>
            </a:r>
          </a:p>
          <a:p>
            <a:pPr marL="2743200" lvl="6" indent="0">
              <a:buNone/>
            </a:pPr>
            <a:r>
              <a:rPr lang="da-DK" dirty="0">
                <a:solidFill>
                  <a:srgbClr val="FFFFFF"/>
                </a:solidFill>
              </a:rPr>
              <a:t>Hvem? Find mindst 3 klienter.</a:t>
            </a:r>
          </a:p>
          <a:p>
            <a:pPr marL="2743200" lvl="6" indent="0">
              <a:buNone/>
            </a:pPr>
            <a:endParaRPr lang="da-DK" dirty="0">
              <a:solidFill>
                <a:srgbClr val="FFFFFF"/>
              </a:solidFill>
            </a:endParaRPr>
          </a:p>
          <a:p>
            <a:r>
              <a:rPr lang="da-DK" sz="2100" dirty="0">
                <a:solidFill>
                  <a:srgbClr val="FFFFFF"/>
                </a:solidFill>
              </a:rPr>
              <a:t>Træning:				Sammen med hvem?</a:t>
            </a:r>
          </a:p>
          <a:p>
            <a:pPr marL="2286000" lvl="5" indent="0">
              <a:buNone/>
            </a:pPr>
            <a:r>
              <a:rPr lang="da-DK" dirty="0">
                <a:solidFill>
                  <a:srgbClr val="FFFFFF"/>
                </a:solidFill>
              </a:rPr>
              <a:t>	Hvornår?</a:t>
            </a:r>
          </a:p>
          <a:p>
            <a:pPr marL="0" indent="0">
              <a:buNone/>
            </a:pPr>
            <a:endParaRPr lang="da-DK" dirty="0">
              <a:solidFill>
                <a:srgbClr val="FFFFFF"/>
              </a:solidFill>
            </a:endParaRPr>
          </a:p>
        </p:txBody>
      </p:sp>
      <p:sp>
        <p:nvSpPr>
          <p:cNvPr id="7" name="Pladsholder til sidefod 6"/>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328163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33095"/>
            <a:ext cx="7102699" cy="828000"/>
          </a:xfrm>
        </p:spPr>
        <p:txBody>
          <a:bodyPr>
            <a:noAutofit/>
          </a:bodyPr>
          <a:lstStyle/>
          <a:p>
            <a:pPr>
              <a:lnSpc>
                <a:spcPct val="90000"/>
              </a:lnSpc>
            </a:pPr>
            <a:r>
              <a:rPr lang="da-DK" sz="4000">
                <a:solidFill>
                  <a:srgbClr val="F8E950"/>
                </a:solidFill>
              </a:rPr>
              <a:t>Introduktion til en medfølelsesfokuseret tilgang </a:t>
            </a:r>
            <a:br>
              <a:rPr lang="da-DK" sz="4000">
                <a:solidFill>
                  <a:srgbClr val="F8E950"/>
                </a:solidFill>
              </a:rPr>
            </a:br>
            <a:endParaRPr lang="da-DK" sz="400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solidFill>
                  <a:srgbClr val="FFFFFF"/>
                </a:solidFill>
              </a:rPr>
              <a:t>Dag 3.: </a:t>
            </a:r>
          </a:p>
          <a:p>
            <a:pPr marL="0" indent="0">
              <a:lnSpc>
                <a:spcPct val="90000"/>
              </a:lnSpc>
              <a:buNone/>
            </a:pPr>
            <a:r>
              <a:rPr lang="da-DK" sz="2400" dirty="0">
                <a:solidFill>
                  <a:srgbClr val="FFFFFF"/>
                </a:solidFill>
              </a:rPr>
              <a:t>10.00-12.00	Opsamling af hjemmearbejde</a:t>
            </a:r>
          </a:p>
          <a:p>
            <a:pPr marL="0" indent="0">
              <a:lnSpc>
                <a:spcPct val="90000"/>
              </a:lnSpc>
              <a:buNone/>
            </a:pPr>
            <a:r>
              <a:rPr lang="da-DK" sz="2400" dirty="0">
                <a:solidFill>
                  <a:srgbClr val="FFFFFF"/>
                </a:solidFill>
              </a:rPr>
              <a:t>				Skam				</a:t>
            </a:r>
          </a:p>
          <a:p>
            <a:pPr marL="0" indent="0">
              <a:lnSpc>
                <a:spcPct val="90000"/>
              </a:lnSpc>
              <a:buNone/>
            </a:pPr>
            <a:r>
              <a:rPr lang="da-DK" sz="2400" dirty="0">
                <a:solidFill>
                  <a:srgbClr val="FFFFFF"/>
                </a:solidFill>
              </a:rPr>
              <a:t>12.00-12.45	Frokost</a:t>
            </a:r>
          </a:p>
          <a:p>
            <a:pPr marL="0" indent="0">
              <a:lnSpc>
                <a:spcPct val="90000"/>
              </a:lnSpc>
              <a:buNone/>
            </a:pPr>
            <a:r>
              <a:rPr lang="da-DK" sz="2400" dirty="0">
                <a:solidFill>
                  <a:srgbClr val="FFFFFF"/>
                </a:solidFill>
              </a:rPr>
              <a:t>12.45-16.00	Funktionsanalyse af følelserne</a:t>
            </a:r>
          </a:p>
          <a:p>
            <a:pPr marL="0" indent="0">
              <a:lnSpc>
                <a:spcPct val="90000"/>
              </a:lnSpc>
              <a:buNone/>
            </a:pPr>
            <a:r>
              <a:rPr lang="da-DK" sz="2400" dirty="0">
                <a:solidFill>
                  <a:srgbClr val="FFFFFF"/>
                </a:solidFill>
              </a:rPr>
              <a:t>				Kritisk selv funktionsanalyse</a:t>
            </a:r>
          </a:p>
          <a:p>
            <a:pPr marL="0" indent="0">
              <a:lnSpc>
                <a:spcPct val="90000"/>
              </a:lnSpc>
              <a:buNone/>
            </a:pPr>
            <a:r>
              <a:rPr lang="da-DK" sz="2400" dirty="0">
                <a:solidFill>
                  <a:srgbClr val="FFFFFF"/>
                </a:solidFill>
              </a:rPr>
              <a:t>				Evt. Edderkoppen</a:t>
            </a:r>
          </a:p>
          <a:p>
            <a:pPr marL="0" indent="0">
              <a:lnSpc>
                <a:spcPct val="90000"/>
              </a:lnSpc>
              <a:buNone/>
            </a:pPr>
            <a:r>
              <a:rPr lang="da-DK" sz="2400" dirty="0">
                <a:solidFill>
                  <a:srgbClr val="FFFFFF"/>
                </a:solidFill>
              </a:rPr>
              <a:t>				Evaluering.				</a:t>
            </a:r>
            <a:endParaRPr lang="da-DK" dirty="0">
              <a:solidFill>
                <a:srgbClr val="FFFFFF"/>
              </a:solidFill>
            </a:endParaRPr>
          </a:p>
          <a:p>
            <a:pPr>
              <a:lnSpc>
                <a:spcPct val="90000"/>
              </a:lnSpc>
              <a:buFont typeface="Arial" charse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074899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a:solidFill>
                  <a:srgbClr val="F8E950"/>
                </a:solidFill>
              </a:rPr>
              <a:t>Skam som vedligeholdende faktor</a:t>
            </a:r>
          </a:p>
        </p:txBody>
      </p:sp>
      <p:sp>
        <p:nvSpPr>
          <p:cNvPr id="3" name="Pladsholder til indhold 2"/>
          <p:cNvSpPr>
            <a:spLocks noGrp="1"/>
          </p:cNvSpPr>
          <p:nvPr>
            <p:ph idx="1"/>
          </p:nvPr>
        </p:nvSpPr>
        <p:spPr/>
        <p:txBody>
          <a:bodyPr>
            <a:normAutofit fontScale="92500"/>
          </a:bodyPr>
          <a:lstStyle/>
          <a:p>
            <a:r>
              <a:rPr lang="da-DK" dirty="0">
                <a:solidFill>
                  <a:srgbClr val="FFFFFF"/>
                </a:solidFill>
              </a:rPr>
              <a:t>Når vi skammer os og bliver selvkritiske eller kritiske over for andre er det rigtig svært at ændre på en uhensigtsmæssig adfærd</a:t>
            </a:r>
          </a:p>
          <a:p>
            <a:r>
              <a:rPr lang="da-DK" dirty="0">
                <a:solidFill>
                  <a:srgbClr val="FFFFFF"/>
                </a:solidFill>
              </a:rPr>
              <a:t>Hvis andre også er kritiske eller vi fornemmer deres kritik, bliver det næsten umuligt</a:t>
            </a:r>
          </a:p>
          <a:p>
            <a:r>
              <a:rPr lang="da-DK" dirty="0">
                <a:solidFill>
                  <a:srgbClr val="FFFFFF"/>
                </a:solidFill>
              </a:rPr>
              <a:t>Vi sidder fast i trusselsfokus og er optaget af at komme i sikkerhed / beskytte os fx ved at:</a:t>
            </a:r>
          </a:p>
          <a:p>
            <a:pPr marL="457200" lvl="1" indent="0">
              <a:buNone/>
            </a:pPr>
            <a:r>
              <a:rPr lang="da-DK" dirty="0">
                <a:solidFill>
                  <a:srgbClr val="FFFFFF"/>
                </a:solidFill>
              </a:rPr>
              <a:t> – negligere adfærdens omfang eller farlighed</a:t>
            </a:r>
          </a:p>
          <a:p>
            <a:pPr marL="457200" lvl="1" indent="0">
              <a:buNone/>
            </a:pPr>
            <a:r>
              <a:rPr lang="da-DK" dirty="0">
                <a:solidFill>
                  <a:srgbClr val="FFFFFF"/>
                </a:solidFill>
              </a:rPr>
              <a:t> – forsvare vores ret til at have vores vaner i fred</a:t>
            </a:r>
          </a:p>
          <a:p>
            <a:pPr marL="457200" lvl="1" indent="0">
              <a:buNone/>
            </a:pPr>
            <a:r>
              <a:rPr lang="da-DK" dirty="0">
                <a:solidFill>
                  <a:srgbClr val="FFFFFF"/>
                </a:solidFill>
              </a:rPr>
              <a:t> – blive opgivende og magtesløse overfor vanen</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6211500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vert="horz" lIns="91440" tIns="45720" rIns="96382" bIns="45720" rtlCol="0" anchor="ctr">
            <a:normAutofit/>
          </a:bodyPr>
          <a:lstStyle/>
          <a:p>
            <a:pPr marL="35899">
              <a:defRPr/>
            </a:pPr>
            <a:r>
              <a:rPr lang="en-US" sz="4000" dirty="0" err="1">
                <a:solidFill>
                  <a:srgbClr val="F8E950"/>
                </a:solidFill>
              </a:rPr>
              <a:t>Analyse</a:t>
            </a:r>
            <a:r>
              <a:rPr lang="en-US" sz="4000" dirty="0">
                <a:solidFill>
                  <a:srgbClr val="F8E950"/>
                </a:solidFill>
              </a:rPr>
              <a:t> </a:t>
            </a:r>
            <a:r>
              <a:rPr lang="en-US" sz="4000" dirty="0" err="1">
                <a:solidFill>
                  <a:srgbClr val="F8E950"/>
                </a:solidFill>
              </a:rPr>
              <a:t>af</a:t>
            </a:r>
            <a:r>
              <a:rPr lang="en-US" sz="4000" dirty="0">
                <a:solidFill>
                  <a:srgbClr val="F8E950"/>
                </a:solidFill>
              </a:rPr>
              <a:t> </a:t>
            </a:r>
            <a:r>
              <a:rPr lang="en-US" sz="4000" dirty="0" err="1">
                <a:solidFill>
                  <a:srgbClr val="F8E950"/>
                </a:solidFill>
              </a:rPr>
              <a:t>skam</a:t>
            </a:r>
            <a:endParaRPr lang="en-US" sz="4000" dirty="0">
              <a:solidFill>
                <a:srgbClr val="F8E950"/>
              </a:solidFill>
            </a:endParaRPr>
          </a:p>
        </p:txBody>
      </p:sp>
      <p:sp>
        <p:nvSpPr>
          <p:cNvPr id="26626" name="Rectangle 2"/>
          <p:cNvSpPr>
            <a:spLocks noGrp="1" noChangeArrowheads="1"/>
          </p:cNvSpPr>
          <p:nvPr>
            <p:ph idx="1"/>
          </p:nvPr>
        </p:nvSpPr>
        <p:spPr>
          <a:ln>
            <a:noFill/>
          </a:ln>
        </p:spPr>
        <p:txBody>
          <a:bodyPr vert="horz" lIns="91440" tIns="45720" rIns="96382" bIns="45720" rtlCol="0">
            <a:normAutofit fontScale="92500" lnSpcReduction="20000"/>
          </a:bodyPr>
          <a:lstStyle/>
          <a:p>
            <a:pPr eaLnBrk="1" hangingPunct="1">
              <a:buClr>
                <a:schemeClr val="accent3"/>
              </a:buClr>
              <a:buFont typeface="Arial" charset="0"/>
              <a:buChar char="•"/>
              <a:defRPr/>
            </a:pPr>
            <a:r>
              <a:rPr lang="en-US" dirty="0" err="1">
                <a:solidFill>
                  <a:srgbClr val="FFFFFF"/>
                </a:solidFill>
              </a:rPr>
              <a:t>Tænk</a:t>
            </a:r>
            <a:r>
              <a:rPr lang="en-US" dirty="0">
                <a:solidFill>
                  <a:srgbClr val="FFFFFF"/>
                </a:solidFill>
              </a:rPr>
              <a:t> </a:t>
            </a:r>
            <a:r>
              <a:rPr lang="en-US" dirty="0" err="1">
                <a:solidFill>
                  <a:srgbClr val="FFFFFF"/>
                </a:solidFill>
              </a:rPr>
              <a:t>på</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skamfuld</a:t>
            </a:r>
            <a:r>
              <a:rPr lang="en-US" dirty="0">
                <a:solidFill>
                  <a:srgbClr val="FFFFFF"/>
                </a:solidFill>
              </a:rPr>
              <a:t> </a:t>
            </a:r>
            <a:r>
              <a:rPr lang="en-US" dirty="0" err="1">
                <a:solidFill>
                  <a:srgbClr val="FFFFFF"/>
                </a:solidFill>
              </a:rPr>
              <a:t>oplevelse</a:t>
            </a:r>
            <a:r>
              <a:rPr lang="en-US" dirty="0">
                <a:solidFill>
                  <a:srgbClr val="FFFFFF"/>
                </a:solidFill>
              </a:rPr>
              <a:t> / vane</a:t>
            </a:r>
          </a:p>
          <a:p>
            <a:pPr eaLnBrk="1" hangingPunct="1">
              <a:buClr>
                <a:schemeClr val="accent3"/>
              </a:buClr>
              <a:defRPr/>
            </a:pPr>
            <a:endParaRPr lang="en-US" dirty="0">
              <a:solidFill>
                <a:srgbClr val="FFFFFF"/>
              </a:solidFill>
            </a:endParaRPr>
          </a:p>
          <a:p>
            <a:pPr>
              <a:buClr>
                <a:schemeClr val="accent3"/>
              </a:buClr>
              <a:defRPr/>
            </a:pPr>
            <a:r>
              <a:rPr lang="en-US" dirty="0" err="1">
                <a:solidFill>
                  <a:srgbClr val="FFFFFF"/>
                </a:solidFill>
              </a:rPr>
              <a:t>Hvilke</a:t>
            </a:r>
            <a:r>
              <a:rPr lang="en-US" dirty="0">
                <a:solidFill>
                  <a:srgbClr val="FFFFFF"/>
                </a:solidFill>
              </a:rPr>
              <a:t> </a:t>
            </a:r>
            <a:r>
              <a:rPr lang="en-US" dirty="0" err="1">
                <a:solidFill>
                  <a:srgbClr val="FFFFFF"/>
                </a:solidFill>
              </a:rPr>
              <a:t>fornemmelser</a:t>
            </a:r>
            <a:r>
              <a:rPr lang="en-US" dirty="0">
                <a:solidFill>
                  <a:srgbClr val="FFFFFF"/>
                </a:solidFill>
              </a:rPr>
              <a:t> </a:t>
            </a:r>
            <a:r>
              <a:rPr lang="en-US" dirty="0" err="1">
                <a:solidFill>
                  <a:srgbClr val="FFFFFF"/>
                </a:solidFill>
              </a:rPr>
              <a:t>får</a:t>
            </a:r>
            <a:r>
              <a:rPr lang="en-US" dirty="0">
                <a:solidFill>
                  <a:srgbClr val="FFFFFF"/>
                </a:solidFill>
              </a:rPr>
              <a:t> du </a:t>
            </a:r>
            <a:r>
              <a:rPr lang="en-US" dirty="0" err="1">
                <a:solidFill>
                  <a:srgbClr val="FFFFFF"/>
                </a:solidFill>
              </a:rPr>
              <a:t>i</a:t>
            </a:r>
            <a:r>
              <a:rPr lang="en-US" dirty="0">
                <a:solidFill>
                  <a:srgbClr val="FFFFFF"/>
                </a:solidFill>
              </a:rPr>
              <a:t> </a:t>
            </a:r>
            <a:r>
              <a:rPr lang="en-US" dirty="0" err="1">
                <a:solidFill>
                  <a:srgbClr val="FFFFFF"/>
                </a:solidFill>
              </a:rPr>
              <a:t>kroppen</a:t>
            </a:r>
            <a:r>
              <a:rPr lang="en-US" dirty="0">
                <a:solidFill>
                  <a:srgbClr val="FFFFFF"/>
                </a:solidFill>
              </a:rPr>
              <a:t>?</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Hvordan</a:t>
            </a:r>
            <a:r>
              <a:rPr lang="en-US" dirty="0">
                <a:solidFill>
                  <a:srgbClr val="FFFFFF"/>
                </a:solidFill>
              </a:rPr>
              <a:t> </a:t>
            </a:r>
            <a:r>
              <a:rPr lang="en-US" dirty="0" err="1">
                <a:solidFill>
                  <a:srgbClr val="FFFFFF"/>
                </a:solidFill>
              </a:rPr>
              <a:t>forestiller</a:t>
            </a:r>
            <a:r>
              <a:rPr lang="en-US" dirty="0">
                <a:solidFill>
                  <a:srgbClr val="FFFFFF"/>
                </a:solidFill>
              </a:rPr>
              <a:t> du dig, at </a:t>
            </a:r>
            <a:r>
              <a:rPr lang="en-US" dirty="0" err="1">
                <a:solidFill>
                  <a:srgbClr val="FFFFFF"/>
                </a:solidFill>
              </a:rPr>
              <a:t>andre</a:t>
            </a:r>
            <a:r>
              <a:rPr lang="en-US" dirty="0">
                <a:solidFill>
                  <a:srgbClr val="FFFFFF"/>
                </a:solidFill>
              </a:rPr>
              <a:t> </a:t>
            </a:r>
            <a:r>
              <a:rPr lang="en-US" dirty="0" err="1">
                <a:solidFill>
                  <a:srgbClr val="FFFFFF"/>
                </a:solidFill>
              </a:rPr>
              <a:t>ville</a:t>
            </a:r>
            <a:r>
              <a:rPr lang="en-US" dirty="0">
                <a:solidFill>
                  <a:srgbClr val="FFFFFF"/>
                </a:solidFill>
              </a:rPr>
              <a:t> </a:t>
            </a:r>
            <a:r>
              <a:rPr lang="en-US" dirty="0" err="1">
                <a:solidFill>
                  <a:srgbClr val="FFFFFF"/>
                </a:solidFill>
              </a:rPr>
              <a:t>reagere</a:t>
            </a:r>
            <a:r>
              <a:rPr lang="en-US" dirty="0">
                <a:solidFill>
                  <a:srgbClr val="FFFFFF"/>
                </a:solidFill>
              </a:rPr>
              <a:t>, </a:t>
            </a:r>
            <a:r>
              <a:rPr lang="en-US" dirty="0" err="1">
                <a:solidFill>
                  <a:srgbClr val="FFFFFF"/>
                </a:solidFill>
              </a:rPr>
              <a:t>hvis</a:t>
            </a:r>
            <a:r>
              <a:rPr lang="en-US" dirty="0">
                <a:solidFill>
                  <a:srgbClr val="FFFFFF"/>
                </a:solidFill>
              </a:rPr>
              <a:t> du </a:t>
            </a:r>
            <a:r>
              <a:rPr lang="en-US" dirty="0" err="1">
                <a:solidFill>
                  <a:srgbClr val="FFFFFF"/>
                </a:solidFill>
              </a:rPr>
              <a:t>fortalte</a:t>
            </a:r>
            <a:r>
              <a:rPr lang="en-US" dirty="0">
                <a:solidFill>
                  <a:srgbClr val="FFFFFF"/>
                </a:solidFill>
              </a:rPr>
              <a:t> om den?</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Hvad</a:t>
            </a:r>
            <a:r>
              <a:rPr lang="en-US" dirty="0">
                <a:solidFill>
                  <a:srgbClr val="FFFFFF"/>
                </a:solidFill>
              </a:rPr>
              <a:t> </a:t>
            </a:r>
            <a:r>
              <a:rPr lang="en-US" dirty="0" err="1">
                <a:solidFill>
                  <a:srgbClr val="FFFFFF"/>
                </a:solidFill>
              </a:rPr>
              <a:t>tænker</a:t>
            </a:r>
            <a:r>
              <a:rPr lang="en-US" dirty="0">
                <a:solidFill>
                  <a:srgbClr val="FFFFFF"/>
                </a:solidFill>
              </a:rPr>
              <a:t> du </a:t>
            </a:r>
            <a:r>
              <a:rPr lang="en-US" dirty="0" err="1">
                <a:solidFill>
                  <a:srgbClr val="FFFFFF"/>
                </a:solidFill>
              </a:rPr>
              <a:t>selv</a:t>
            </a:r>
            <a:r>
              <a:rPr lang="en-US" dirty="0">
                <a:solidFill>
                  <a:srgbClr val="FFFFFF"/>
                </a:solidFill>
              </a:rPr>
              <a:t> om dig?</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Hvordan</a:t>
            </a:r>
            <a:r>
              <a:rPr lang="en-US" dirty="0">
                <a:solidFill>
                  <a:srgbClr val="FFFFFF"/>
                </a:solidFill>
              </a:rPr>
              <a:t> </a:t>
            </a:r>
            <a:r>
              <a:rPr lang="en-US" dirty="0" err="1">
                <a:solidFill>
                  <a:srgbClr val="FFFFFF"/>
                </a:solidFill>
              </a:rPr>
              <a:t>forsøger</a:t>
            </a:r>
            <a:r>
              <a:rPr lang="en-US" dirty="0">
                <a:solidFill>
                  <a:srgbClr val="FFFFFF"/>
                </a:solidFill>
              </a:rPr>
              <a:t> du at </a:t>
            </a:r>
            <a:r>
              <a:rPr lang="en-US" dirty="0" err="1">
                <a:solidFill>
                  <a:srgbClr val="FFFFFF"/>
                </a:solidFill>
              </a:rPr>
              <a:t>sikre</a:t>
            </a:r>
            <a:r>
              <a:rPr lang="en-US" dirty="0">
                <a:solidFill>
                  <a:srgbClr val="FFFFFF"/>
                </a:solidFill>
              </a:rPr>
              <a:t> dig </a:t>
            </a:r>
            <a:r>
              <a:rPr lang="en-US" dirty="0" err="1">
                <a:solidFill>
                  <a:srgbClr val="FFFFFF"/>
                </a:solidFill>
              </a:rPr>
              <a:t>selv</a:t>
            </a:r>
            <a:r>
              <a:rPr lang="en-US" dirty="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5180019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308910" y="1337487"/>
            <a:ext cx="4469780" cy="1143000"/>
          </a:xfrm>
        </p:spPr>
        <p:txBody>
          <a:bodyPr vert="horz" lIns="91440" tIns="45720" rIns="96305" bIns="45720" rtlCol="0" anchor="ctr">
            <a:normAutofit fontScale="90000"/>
          </a:bodyPr>
          <a:lstStyle/>
          <a:p>
            <a:pPr marL="35871">
              <a:defRPr/>
            </a:pPr>
            <a:r>
              <a:rPr lang="da-DK" dirty="0">
                <a:solidFill>
                  <a:srgbClr val="FFFFFF"/>
                </a:solidFill>
              </a:rPr>
              <a:t>Definition af compassion</a:t>
            </a:r>
            <a:br>
              <a:rPr lang="da-DK" dirty="0">
                <a:solidFill>
                  <a:srgbClr val="FFFFFF"/>
                </a:solidFill>
              </a:rPr>
            </a:br>
            <a:r>
              <a:rPr lang="da-DK" dirty="0">
                <a:solidFill>
                  <a:srgbClr val="FFFFFF"/>
                </a:solidFill>
              </a:rPr>
              <a:t> i </a:t>
            </a:r>
            <a:br>
              <a:rPr lang="da-DK" dirty="0">
                <a:solidFill>
                  <a:srgbClr val="FFFFFF"/>
                </a:solidFill>
              </a:rPr>
            </a:br>
            <a:r>
              <a:rPr lang="da-DK" dirty="0">
                <a:solidFill>
                  <a:srgbClr val="FFFFFF"/>
                </a:solidFill>
              </a:rPr>
              <a:t>Compassion </a:t>
            </a:r>
            <a:r>
              <a:rPr lang="da-DK" dirty="0" err="1">
                <a:solidFill>
                  <a:srgbClr val="FFFFFF"/>
                </a:solidFill>
              </a:rPr>
              <a:t>Focused</a:t>
            </a:r>
            <a:r>
              <a:rPr lang="da-DK" dirty="0">
                <a:solidFill>
                  <a:srgbClr val="FFFFFF"/>
                </a:solidFill>
              </a:rPr>
              <a:t> </a:t>
            </a:r>
            <a:r>
              <a:rPr lang="da-DK" dirty="0" err="1">
                <a:solidFill>
                  <a:srgbClr val="FFFFFF"/>
                </a:solidFill>
              </a:rPr>
              <a:t>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6" name="Pladsholder til indhold 5"/>
          <p:cNvSpPr>
            <a:spLocks noGrp="1"/>
          </p:cNvSpPr>
          <p:nvPr>
            <p:ph idx="4294967295"/>
          </p:nvPr>
        </p:nvSpPr>
        <p:spPr>
          <a:xfrm>
            <a:off x="1524001" y="4000501"/>
            <a:ext cx="8175625" cy="2239963"/>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a:solidFill>
                  <a:srgbClr val="FFFFFF"/>
                </a:solidFill>
              </a:rPr>
              <a:t>”En sensitivitet overfor egen og andres lidelse og årsagerne til den, sammen med et dybt engagement i at forsøge at lindre lidelsen og at forebygge den”</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a:solidFill>
                  <a:srgbClr val="FFFFFF"/>
                </a:solidFill>
              </a:rPr>
              <a:t> 		</a:t>
            </a:r>
            <a:r>
              <a:rPr lang="da-DK" sz="1800">
                <a:solidFill>
                  <a:srgbClr val="FFFFFF"/>
                </a:solidFill>
              </a:rPr>
              <a:t>Paul Gilbert og </a:t>
            </a:r>
            <a:r>
              <a:rPr lang="da-DK" sz="1800" err="1">
                <a:solidFill>
                  <a:srgbClr val="FFFFFF"/>
                </a:solidFill>
              </a:rPr>
              <a:t>Choden</a:t>
            </a:r>
            <a:r>
              <a:rPr lang="da-DK" sz="1800">
                <a:solidFill>
                  <a:srgbClr val="FFFFFF"/>
                </a:solidFill>
              </a:rPr>
              <a:t> 2013</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a:solidFill>
                <a:srgbClr val="FFFFFF"/>
              </a:solidFill>
            </a:endParaRPr>
          </a:p>
          <a:p>
            <a:pPr marL="400050" lvl="1" indent="0">
              <a:buNone/>
            </a:pPr>
            <a:endParaRPr lang="da-DK" sz="2600">
              <a:solidFill>
                <a:srgbClr val="FFFFFF"/>
              </a:solidFill>
            </a:endParaRPr>
          </a:p>
        </p:txBody>
      </p:sp>
      <p:pic>
        <p:nvPicPr>
          <p:cNvPr id="8" name="Billede 7"/>
          <p:cNvPicPr>
            <a:picLocks noChangeAspect="1"/>
          </p:cNvPicPr>
          <p:nvPr/>
        </p:nvPicPr>
        <p:blipFill>
          <a:blip r:embed="rId3"/>
          <a:stretch>
            <a:fillRect/>
          </a:stretch>
        </p:blipFill>
        <p:spPr>
          <a:xfrm>
            <a:off x="1981201" y="684480"/>
            <a:ext cx="3274083" cy="2449014"/>
          </a:xfrm>
          <a:prstGeom prst="rect">
            <a:avLst/>
          </a:prstGeom>
        </p:spPr>
      </p:pic>
    </p:spTree>
    <p:extLst>
      <p:ext uri="{BB962C8B-B14F-4D97-AF65-F5344CB8AC3E}">
        <p14:creationId xmlns:p14="http://schemas.microsoft.com/office/powerpoint/2010/main" val="4064384972"/>
      </p:ext>
    </p:extLst>
  </p:cSld>
  <p:clrMapOvr>
    <a:masterClrMapping/>
  </p:clrMapOvr>
  <p:transition>
    <p:cover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vert="horz" lIns="91440" tIns="45720" rIns="96382" bIns="45720" rtlCol="0" anchor="ctr">
            <a:normAutofit/>
          </a:bodyPr>
          <a:lstStyle/>
          <a:p>
            <a:pPr marL="35899">
              <a:defRPr/>
            </a:pPr>
            <a:r>
              <a:rPr lang="en-US" sz="4000" err="1">
                <a:solidFill>
                  <a:srgbClr val="F8E950"/>
                </a:solidFill>
              </a:rPr>
              <a:t>Analyse</a:t>
            </a:r>
            <a:r>
              <a:rPr lang="en-US" sz="4000">
                <a:solidFill>
                  <a:srgbClr val="F8E950"/>
                </a:solidFill>
              </a:rPr>
              <a:t> </a:t>
            </a:r>
            <a:r>
              <a:rPr lang="en-US" sz="4000" err="1">
                <a:solidFill>
                  <a:srgbClr val="F8E950"/>
                </a:solidFill>
              </a:rPr>
              <a:t>af</a:t>
            </a:r>
            <a:r>
              <a:rPr lang="en-US" sz="4000">
                <a:solidFill>
                  <a:srgbClr val="F8E950"/>
                </a:solidFill>
              </a:rPr>
              <a:t> </a:t>
            </a:r>
            <a:r>
              <a:rPr lang="en-US" sz="4000" err="1">
                <a:solidFill>
                  <a:srgbClr val="F8E950"/>
                </a:solidFill>
              </a:rPr>
              <a:t>skam</a:t>
            </a:r>
            <a:endParaRPr lang="en-US" sz="4000">
              <a:solidFill>
                <a:srgbClr val="F8E950"/>
              </a:solidFill>
            </a:endParaRPr>
          </a:p>
        </p:txBody>
      </p:sp>
      <p:sp>
        <p:nvSpPr>
          <p:cNvPr id="27650" name="Rectangle 2"/>
          <p:cNvSpPr>
            <a:spLocks noGrp="1" noChangeArrowheads="1"/>
          </p:cNvSpPr>
          <p:nvPr>
            <p:ph idx="1"/>
          </p:nvPr>
        </p:nvSpPr>
        <p:spPr/>
        <p:txBody>
          <a:bodyPr vert="horz" lIns="91440" tIns="45720" rIns="96382" bIns="45720" rtlCol="0">
            <a:normAutofit/>
          </a:bodyPr>
          <a:lstStyle/>
          <a:p>
            <a:pPr marL="0" indent="0">
              <a:buNone/>
              <a:defRPr/>
            </a:pPr>
            <a:endParaRPr lang="en-US" sz="3000">
              <a:solidFill>
                <a:srgbClr val="FFFFFF"/>
              </a:solidFill>
            </a:endParaRPr>
          </a:p>
          <a:p>
            <a:pPr marL="0" indent="0">
              <a:buNone/>
              <a:defRPr/>
            </a:pPr>
            <a:r>
              <a:rPr lang="en-US" sz="3000" err="1">
                <a:solidFill>
                  <a:srgbClr val="FFFFFF"/>
                </a:solidFill>
              </a:rPr>
              <a:t>Hvilke</a:t>
            </a:r>
            <a:r>
              <a:rPr lang="en-US" sz="3000">
                <a:solidFill>
                  <a:srgbClr val="FFFFFF"/>
                </a:solidFill>
              </a:rPr>
              <a:t> </a:t>
            </a:r>
            <a:r>
              <a:rPr lang="en-US" sz="3000" err="1">
                <a:solidFill>
                  <a:srgbClr val="FFFFFF"/>
                </a:solidFill>
              </a:rPr>
              <a:t>egenskaber</a:t>
            </a:r>
            <a:r>
              <a:rPr lang="en-US" sz="3000">
                <a:solidFill>
                  <a:srgbClr val="FFFFFF"/>
                </a:solidFill>
              </a:rPr>
              <a:t> </a:t>
            </a:r>
            <a:r>
              <a:rPr lang="en-US" sz="3000" err="1">
                <a:solidFill>
                  <a:srgbClr val="FFFFFF"/>
                </a:solidFill>
              </a:rPr>
              <a:t>eller</a:t>
            </a:r>
            <a:r>
              <a:rPr lang="en-US" sz="3000">
                <a:solidFill>
                  <a:srgbClr val="FFFFFF"/>
                </a:solidFill>
              </a:rPr>
              <a:t> </a:t>
            </a:r>
            <a:r>
              <a:rPr lang="en-US" sz="3000" err="1">
                <a:solidFill>
                  <a:srgbClr val="FFFFFF"/>
                </a:solidFill>
              </a:rPr>
              <a:t>kvaliteter</a:t>
            </a:r>
            <a:r>
              <a:rPr lang="en-US" sz="3000">
                <a:solidFill>
                  <a:srgbClr val="FFFFFF"/>
                </a:solidFill>
              </a:rPr>
              <a:t> </a:t>
            </a:r>
            <a:r>
              <a:rPr lang="en-US" sz="3000" err="1">
                <a:solidFill>
                  <a:srgbClr val="FFFFFF"/>
                </a:solidFill>
              </a:rPr>
              <a:t>ville</a:t>
            </a:r>
            <a:r>
              <a:rPr lang="en-US" sz="3000">
                <a:solidFill>
                  <a:srgbClr val="FFFFFF"/>
                </a:solidFill>
              </a:rPr>
              <a:t> </a:t>
            </a:r>
            <a:r>
              <a:rPr lang="en-US" sz="3000" err="1">
                <a:solidFill>
                  <a:srgbClr val="FFFFFF"/>
                </a:solidFill>
              </a:rPr>
              <a:t>kendetegne</a:t>
            </a:r>
            <a:r>
              <a:rPr lang="en-US" sz="3000">
                <a:solidFill>
                  <a:srgbClr val="FFFFFF"/>
                </a:solidFill>
              </a:rPr>
              <a:t> den </a:t>
            </a:r>
            <a:r>
              <a:rPr lang="en-US" sz="3000" err="1">
                <a:solidFill>
                  <a:srgbClr val="FFFFFF"/>
                </a:solidFill>
              </a:rPr>
              <a:t>perfekte</a:t>
            </a:r>
            <a:r>
              <a:rPr lang="en-US" sz="3000">
                <a:solidFill>
                  <a:srgbClr val="FFFFFF"/>
                </a:solidFill>
              </a:rPr>
              <a:t> </a:t>
            </a:r>
            <a:r>
              <a:rPr lang="en-US" sz="3000" err="1">
                <a:solidFill>
                  <a:srgbClr val="FFFFFF"/>
                </a:solidFill>
              </a:rPr>
              <a:t>terapeut</a:t>
            </a:r>
            <a:r>
              <a:rPr lang="en-US" sz="3000">
                <a:solidFill>
                  <a:srgbClr val="FFFFFF"/>
                </a:solidFill>
              </a:rPr>
              <a:t> / </a:t>
            </a:r>
            <a:r>
              <a:rPr lang="en-US" sz="3000" err="1">
                <a:solidFill>
                  <a:srgbClr val="FFFFFF"/>
                </a:solidFill>
              </a:rPr>
              <a:t>samtalepartner</a:t>
            </a:r>
            <a:r>
              <a:rPr lang="en-US" sz="300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887864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vert="horz" lIns="91440" tIns="45720" rIns="96382" bIns="45720" rtlCol="0" anchor="ctr">
            <a:normAutofit/>
          </a:bodyPr>
          <a:lstStyle/>
          <a:p>
            <a:pPr marL="35899">
              <a:defRPr/>
            </a:pPr>
            <a:r>
              <a:rPr lang="en-US" dirty="0">
                <a:solidFill>
                  <a:srgbClr val="F8E950"/>
                </a:solidFill>
              </a:rPr>
              <a:t>Den </a:t>
            </a:r>
            <a:r>
              <a:rPr lang="en-US" dirty="0" err="1">
                <a:solidFill>
                  <a:srgbClr val="F8E950"/>
                </a:solidFill>
              </a:rPr>
              <a:t>grundlæggende</a:t>
            </a:r>
            <a:r>
              <a:rPr lang="en-US" dirty="0">
                <a:solidFill>
                  <a:srgbClr val="F8E950"/>
                </a:solidFill>
              </a:rPr>
              <a:t> </a:t>
            </a:r>
            <a:r>
              <a:rPr lang="en-US" dirty="0" err="1">
                <a:solidFill>
                  <a:srgbClr val="F8E950"/>
                </a:solidFill>
              </a:rPr>
              <a:t>filosofi</a:t>
            </a:r>
            <a:r>
              <a:rPr lang="en-US" dirty="0">
                <a:solidFill>
                  <a:srgbClr val="F8E950"/>
                </a:solidFill>
              </a:rPr>
              <a:t> </a:t>
            </a:r>
            <a:r>
              <a:rPr lang="en-US" dirty="0" err="1">
                <a:solidFill>
                  <a:srgbClr val="F8E950"/>
                </a:solidFill>
              </a:rPr>
              <a:t>er</a:t>
            </a:r>
            <a:r>
              <a:rPr lang="en-US" dirty="0">
                <a:solidFill>
                  <a:srgbClr val="F8E950"/>
                </a:solidFill>
              </a:rPr>
              <a:t>:</a:t>
            </a:r>
          </a:p>
        </p:txBody>
      </p:sp>
      <p:sp>
        <p:nvSpPr>
          <p:cNvPr id="56322" name="Rectangle 2"/>
          <p:cNvSpPr>
            <a:spLocks noGrp="1" noChangeArrowheads="1"/>
          </p:cNvSpPr>
          <p:nvPr>
            <p:ph idx="1"/>
          </p:nvPr>
        </p:nvSpPr>
        <p:spPr>
          <a:xfrm>
            <a:off x="1981200" y="1771831"/>
            <a:ext cx="8229600" cy="4354333"/>
          </a:xfrm>
        </p:spPr>
        <p:txBody>
          <a:bodyPr vert="horz" lIns="91440" tIns="45720" rIns="96382" bIns="45720" rtlCol="0">
            <a:noAutofit/>
          </a:bodyPr>
          <a:lstStyle/>
          <a:p>
            <a:pPr marL="733" indent="0">
              <a:buClr>
                <a:srgbClr val="800000"/>
              </a:buClr>
              <a:buNone/>
              <a:defRPr/>
            </a:pPr>
            <a:r>
              <a:rPr lang="da-DK" sz="2400" dirty="0">
                <a:solidFill>
                  <a:srgbClr val="FFFFFF"/>
                </a:solidFill>
              </a:rPr>
              <a:t>Det er et vilkår for os som mennesker, at vi lever med en hjerne, følelser og en fornemmelse af os selv, som vi ikke selv har valgt, men som vi bliver nødt til at finde ud af at håndtere</a:t>
            </a:r>
          </a:p>
          <a:p>
            <a:pPr marL="733" indent="0">
              <a:buClr>
                <a:srgbClr val="800000"/>
              </a:buClr>
              <a:buNone/>
              <a:defRPr/>
            </a:pPr>
            <a:endParaRPr lang="da-DK" sz="2400" b="1" dirty="0">
              <a:solidFill>
                <a:srgbClr val="FFFFFF"/>
              </a:solidFill>
            </a:endParaRPr>
          </a:p>
          <a:p>
            <a:pPr marL="733" indent="0">
              <a:buClr>
                <a:srgbClr val="800000"/>
              </a:buClr>
              <a:buNone/>
              <a:defRPr/>
            </a:pPr>
            <a:r>
              <a:rPr lang="da-DK" sz="2400" b="1" dirty="0">
                <a:solidFill>
                  <a:srgbClr val="FFFFFF"/>
                </a:solidFill>
              </a:rPr>
              <a:t>Det er ikke vores fejl </a:t>
            </a:r>
            <a:r>
              <a:rPr lang="da-DK" sz="2400" dirty="0">
                <a:solidFill>
                  <a:srgbClr val="FFFFFF"/>
                </a:solidFill>
              </a:rPr>
              <a:t>- vi er alle i samme båd</a:t>
            </a:r>
          </a:p>
          <a:p>
            <a:pPr marL="400783" lvl="1" indent="0">
              <a:buClr>
                <a:srgbClr val="800000"/>
              </a:buClr>
              <a:buNone/>
              <a:defRPr/>
            </a:pPr>
            <a:r>
              <a:rPr lang="da-DK" sz="2000" dirty="0">
                <a:solidFill>
                  <a:srgbClr val="FFFFFF"/>
                </a:solidFill>
              </a:rPr>
              <a:t>Vi må forstå, hvorfor det er naturligt at reagere, som vi gør i den givne situation -  i stedet for at sygeliggøre vores reaktionsmåder</a:t>
            </a:r>
            <a:endParaRPr lang="da-DK" sz="2400" dirty="0">
              <a:solidFill>
                <a:srgbClr val="FFFFFF"/>
              </a:solidFill>
            </a:endParaRPr>
          </a:p>
          <a:p>
            <a:pPr marL="733" indent="0">
              <a:buClr>
                <a:srgbClr val="800000"/>
              </a:buClr>
              <a:buNone/>
              <a:defRPr/>
            </a:pPr>
            <a:r>
              <a:rPr lang="da-DK" sz="2400" b="1" dirty="0">
                <a:solidFill>
                  <a:srgbClr val="FFFFFF"/>
                </a:solidFill>
              </a:rPr>
              <a:t>Men det er vores ansvar </a:t>
            </a:r>
          </a:p>
          <a:p>
            <a:pPr marL="400783" lvl="1" indent="0">
              <a:buClr>
                <a:srgbClr val="800000"/>
              </a:buClr>
              <a:buNone/>
              <a:defRPr/>
            </a:pPr>
            <a:r>
              <a:rPr lang="da-DK" sz="2000" dirty="0">
                <a:solidFill>
                  <a:srgbClr val="FFFFFF"/>
                </a:solidFill>
              </a:rPr>
              <a:t>Vi må engagere os i og forpligtige os på tage ansvar for at håndtere vores følelsesmæssige reaktioner på en hensigtsmæssig måde</a:t>
            </a:r>
          </a:p>
        </p:txBody>
      </p:sp>
      <p:sp>
        <p:nvSpPr>
          <p:cNvPr id="56324" name="Rectangle 3"/>
          <p:cNvSpPr>
            <a:spLocks/>
          </p:cNvSpPr>
          <p:nvPr/>
        </p:nvSpPr>
        <p:spPr bwMode="auto">
          <a:xfrm>
            <a:off x="1981201" y="6228670"/>
            <a:ext cx="144913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1200">
                <a:solidFill>
                  <a:srgbClr val="FFFFFF"/>
                </a:solidFill>
                <a:latin typeface="Calibri"/>
                <a:ea typeface="ＭＳ Ｐゴシック" charset="0"/>
                <a:cs typeface="ＭＳ Ｐゴシック" charset="0"/>
                <a:sym typeface="Comic Sans MS" charset="0"/>
              </a:rPr>
              <a:t>( Gilbert 2009/ </a:t>
            </a:r>
            <a:r>
              <a:rPr lang="en-US" sz="1200" dirty="0" err="1">
                <a:solidFill>
                  <a:srgbClr val="FFFFFF"/>
                </a:solidFill>
                <a:latin typeface="Calibri"/>
                <a:ea typeface="ＭＳ Ｐゴシック" charset="0"/>
                <a:cs typeface="ＭＳ Ｐゴシック" charset="0"/>
                <a:sym typeface="Comic Sans MS" charset="0"/>
              </a:rPr>
              <a:t>Isager</a:t>
            </a:r>
            <a:r>
              <a:rPr lang="en-US" sz="1200" dirty="0">
                <a:solidFill>
                  <a:srgbClr val="FFFFFF"/>
                </a:solidFill>
                <a:latin typeface="Calibri"/>
                <a:ea typeface="ＭＳ Ｐゴシック" charset="0"/>
                <a:cs typeface="ＭＳ Ｐゴシック" charset="0"/>
                <a:sym typeface="Comic Sans MS" charset="0"/>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621364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idx="4294967295"/>
          </p:nvPr>
        </p:nvSpPr>
        <p:spPr>
          <a:xfrm>
            <a:off x="1828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3848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Medfødte motiver for tilknytning og gruppetilhørsforhold,</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Behov for at stimulere en positiv følelse i andres opfattelse,</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3200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Den sociale og kulturelle kontekst sammenholdt med de økonomiske muligheder,</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gruppekonflikter, politiske strukturer og kulturelle normer omkring ære/stolthed/skam</a:t>
            </a:r>
          </a:p>
          <a:p>
            <a:pPr algn="ctr" eaLnBrk="0" fontAlgn="base" hangingPunct="0">
              <a:spcBef>
                <a:spcPct val="0"/>
              </a:spcBef>
              <a:spcAft>
                <a:spcPct val="0"/>
              </a:spcAft>
            </a:pPr>
            <a:endParaRPr lang="da-DK" sz="12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200">
                <a:solidFill>
                  <a:srgbClr val="000000"/>
                </a:solidFill>
                <a:latin typeface="Calibri"/>
                <a:ea typeface="ＭＳ Ｐゴシック" charset="0"/>
                <a:cs typeface="Calibri"/>
              </a:rPr>
              <a:t> </a:t>
            </a:r>
            <a:r>
              <a:rPr lang="da-DK" sz="1400" b="1">
                <a:solidFill>
                  <a:srgbClr val="000000"/>
                </a:solidFill>
                <a:latin typeface="Calibri"/>
                <a:ea typeface="ＭＳ Ｐゴシック" charset="0"/>
                <a:cs typeface="Calibri"/>
              </a:rPr>
              <a:t>PERSONLIGE OPLEVELSER MED SKAM - STIGMATISERING</a:t>
            </a:r>
          </a:p>
          <a:p>
            <a:pPr algn="ctr" eaLnBrk="0" fontAlgn="base" hangingPunct="0">
              <a:spcBef>
                <a:spcPct val="0"/>
              </a:spcBef>
              <a:spcAft>
                <a:spcPct val="0"/>
              </a:spcAft>
            </a:pPr>
            <a:endParaRPr lang="da-DK" sz="1200" b="1">
              <a:solidFill>
                <a:srgbClr val="000000"/>
              </a:solidFill>
              <a:latin typeface="Calibri"/>
              <a:ea typeface="ＭＳ Ｐゴシック" charset="0"/>
              <a:cs typeface="Calibri"/>
            </a:endParaRPr>
          </a:p>
          <a:p>
            <a:pPr algn="ctr" eaLnBrk="0" fontAlgn="base" hangingPunct="0">
              <a:spcBef>
                <a:spcPct val="0"/>
              </a:spcBef>
              <a:spcAft>
                <a:spcPct val="0"/>
              </a:spcAft>
            </a:pPr>
            <a:r>
              <a:rPr lang="da-DK" sz="1200" b="1">
                <a:solidFill>
                  <a:srgbClr val="000000"/>
                </a:solidFill>
                <a:latin typeface="Calibri"/>
                <a:ea typeface="ＭＳ Ｐゴシック" charset="0"/>
                <a:cs typeface="Calibri"/>
              </a:rPr>
              <a:t>Familie:</a:t>
            </a:r>
            <a:r>
              <a:rPr lang="da-DK" sz="1200">
                <a:solidFill>
                  <a:srgbClr val="000000"/>
                </a:solidFill>
                <a:latin typeface="Calibri"/>
                <a:ea typeface="ＭＳ Ｐゴシック" charset="0"/>
                <a:cs typeface="Calibri"/>
              </a:rPr>
              <a:t> Kritik, stærkt udtrykte følelser, negative beskrivelser, misbrug</a:t>
            </a:r>
          </a:p>
          <a:p>
            <a:pPr algn="ctr" eaLnBrk="0" fontAlgn="base" hangingPunct="0">
              <a:spcBef>
                <a:spcPct val="0"/>
              </a:spcBef>
              <a:spcAft>
                <a:spcPct val="0"/>
              </a:spcAft>
            </a:pPr>
            <a:r>
              <a:rPr lang="da-DK" sz="1200" b="1">
                <a:solidFill>
                  <a:srgbClr val="000000"/>
                </a:solidFill>
                <a:latin typeface="Calibri"/>
                <a:ea typeface="ＭＳ Ｐゴシック" charset="0"/>
                <a:cs typeface="Calibri"/>
              </a:rPr>
              <a:t>Social gruppe:</a:t>
            </a:r>
            <a:r>
              <a:rPr lang="da-DK" sz="120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2362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Internaliseret skam</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Devaluering af sig selv</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Tilskrive det som betinget af indre forhold</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5562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Ydre skam</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Devalueret af andre</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Udelukket</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Undgået</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 Kritiseret</a:t>
            </a:r>
            <a:endParaRPr lang="da-DK" sz="120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7620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Ydmygelse</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Devaluering af andre</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Tilskrive det som betinget af ydre forhold</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5181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Skamplet på familien eller andre</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6324600" y="19812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60960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65532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7239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4953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60960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65532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7696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4419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8458200" y="5867401"/>
            <a:ext cx="133031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da-DK" sz="1000">
                <a:solidFill>
                  <a:srgbClr val="000000"/>
                </a:solidFill>
                <a:latin typeface="Calibri"/>
                <a:ea typeface="ＭＳ Ｐゴシック" charset="0"/>
                <a:cs typeface="Calibri"/>
              </a:rPr>
              <a:t>(Gilbert 2008 / Isager)</a:t>
            </a:r>
          </a:p>
        </p:txBody>
      </p:sp>
      <p:sp>
        <p:nvSpPr>
          <p:cNvPr id="3" name="Pladsholder til sidefod 2"/>
          <p:cNvSpPr>
            <a:spLocks noGrp="1"/>
          </p:cNvSpPr>
          <p:nvPr>
            <p:ph type="ftr" sz="quarter" idx="11"/>
          </p:nvPr>
        </p:nvSpPr>
        <p:spPr/>
        <p:txBody>
          <a:bodyPr/>
          <a:lstStyle/>
          <a:p>
            <a:pPr defTabSz="457200"/>
            <a:r>
              <a:rPr lang="da-DK">
                <a:solidFill>
                  <a:srgbClr val="000000"/>
                </a:solidFill>
                <a:latin typeface="Calibri"/>
                <a:ea typeface="ＭＳ Ｐゴシック"/>
                <a:cs typeface="Calibri"/>
              </a:rPr>
              <a:t>Lena Højgård Isager www.pkf.name</a:t>
            </a:r>
          </a:p>
        </p:txBody>
      </p:sp>
    </p:spTree>
    <p:extLst>
      <p:ext uri="{BB962C8B-B14F-4D97-AF65-F5344CB8AC3E}">
        <p14:creationId xmlns:p14="http://schemas.microsoft.com/office/powerpoint/2010/main" val="4248380435"/>
      </p:ext>
    </p:extLst>
  </p:cSld>
  <p:clrMapOvr>
    <a:masterClrMapping/>
  </p:clrMapOvr>
  <p:transition>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927412" y="298574"/>
            <a:ext cx="8546353" cy="1785104"/>
          </a:xfrm>
          <a:prstGeom prst="rect">
            <a:avLst/>
          </a:prstGeom>
        </p:spPr>
        <p:txBody>
          <a:bodyPr wrap="square">
            <a:spAutoFit/>
          </a:bodyPr>
          <a:lstStyle/>
          <a:p>
            <a:pPr defTabSz="457200"/>
            <a:r>
              <a:rPr lang="da-DK">
                <a:solidFill>
                  <a:srgbClr val="F8E950"/>
                </a:solidFill>
                <a:latin typeface="Calibri"/>
                <a:cs typeface="American Typewriter"/>
              </a:rPr>
              <a:t>                                     </a:t>
            </a:r>
            <a:r>
              <a:rPr lang="da-DK" sz="2800">
                <a:solidFill>
                  <a:srgbClr val="F8E950"/>
                </a:solidFill>
                <a:latin typeface="Calibri"/>
                <a:cs typeface="American Typewriter"/>
              </a:rPr>
              <a:t>  Oplevelse med skam</a:t>
            </a:r>
            <a:br>
              <a:rPr lang="da-DK" sz="2800">
                <a:solidFill>
                  <a:srgbClr val="F8E950"/>
                </a:solidFill>
                <a:latin typeface="Calibri"/>
                <a:ea typeface="ＭＳ Ｐゴシック" charset="0"/>
                <a:cs typeface="American Typewriter"/>
                <a:sym typeface="ＭＳ Ｐゴシック" charset="0"/>
              </a:rPr>
            </a:br>
            <a:endParaRPr lang="da-DK" sz="2800">
              <a:solidFill>
                <a:srgbClr val="F8E950"/>
              </a:solidFill>
              <a:latin typeface="Calibri"/>
              <a:ea typeface="ＭＳ Ｐゴシック" charset="0"/>
              <a:cs typeface="American Typewriter"/>
              <a:sym typeface="ＭＳ Ｐゴシック" charset="0"/>
            </a:endParaRPr>
          </a:p>
          <a:p>
            <a:pPr defTabSz="457200"/>
            <a:r>
              <a:rPr lang="da-DK">
                <a:solidFill>
                  <a:srgbClr val="FFFFFF"/>
                </a:solidFill>
                <a:latin typeface="Calibri"/>
                <a:cs typeface="American Typewriter"/>
              </a:rPr>
              <a:t>Tænk på en oplevelse som er forbundet med skam, det kan være en oplevelse af nyere dato eller det kan være en gammel oplevelse. Vælg en oplevelse som du ikke umiddelbart ville have lyst til at fortælle andre om.</a:t>
            </a:r>
          </a:p>
        </p:txBody>
      </p:sp>
      <p:sp>
        <p:nvSpPr>
          <p:cNvPr id="5" name="Tekstfelt 4"/>
          <p:cNvSpPr txBox="1"/>
          <p:nvPr/>
        </p:nvSpPr>
        <p:spPr>
          <a:xfrm>
            <a:off x="1927411" y="2329899"/>
            <a:ext cx="3959412" cy="3108544"/>
          </a:xfrm>
          <a:prstGeom prst="rect">
            <a:avLst/>
          </a:prstGeom>
          <a:noFill/>
        </p:spPr>
        <p:txBody>
          <a:bodyPr wrap="square" rtlCol="0">
            <a:spAutoFit/>
          </a:bodyPr>
          <a:lstStyle/>
          <a:p>
            <a:pPr defTabSz="457200"/>
            <a:r>
              <a:rPr lang="da-DK" sz="1400" b="1">
                <a:solidFill>
                  <a:srgbClr val="FFFFFF"/>
                </a:solidFill>
                <a:latin typeface="Calibri"/>
                <a:cs typeface="American Typewriter"/>
              </a:rPr>
              <a:t>Før visualisering:</a:t>
            </a:r>
          </a:p>
          <a:p>
            <a:pPr defTabSz="457200"/>
            <a:r>
              <a:rPr lang="da-DK" sz="1400">
                <a:solidFill>
                  <a:srgbClr val="FFFFFF"/>
                </a:solidFill>
                <a:latin typeface="Calibri"/>
                <a:cs typeface="American Typewriter"/>
              </a:rPr>
              <a:t>Hvad tænker du om dig selv, når du tænker på denne skamfulde oplevelse. Hvad er dit syn på dig selv?</a:t>
            </a: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r>
              <a:rPr lang="da-DK" sz="1400">
                <a:solidFill>
                  <a:srgbClr val="FFFFFF"/>
                </a:solidFill>
                <a:latin typeface="Calibri"/>
                <a:cs typeface="American Typewriter"/>
              </a:rPr>
              <a:t>Hvordan forestiller du dig, at andre ville tænke om dig, hvis de havde kendskab til din oplevelse? Hvordan ville deres syn være på dig?</a:t>
            </a:r>
          </a:p>
          <a:p>
            <a:pPr defTabSz="457200"/>
            <a:endParaRPr lang="da-DK" sz="1400">
              <a:solidFill>
                <a:srgbClr val="FFFFFF"/>
              </a:solidFill>
              <a:latin typeface="Calibri"/>
              <a:cs typeface="American Typewriter"/>
            </a:endParaRPr>
          </a:p>
        </p:txBody>
      </p:sp>
      <p:sp>
        <p:nvSpPr>
          <p:cNvPr id="6" name="Tekstfelt 5"/>
          <p:cNvSpPr txBox="1"/>
          <p:nvPr/>
        </p:nvSpPr>
        <p:spPr>
          <a:xfrm>
            <a:off x="6230472"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dirty="0">
                <a:solidFill>
                  <a:srgbClr val="FFFFFF"/>
                </a:solidFill>
                <a:latin typeface="Calibri"/>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dirty="0">
                <a:solidFill>
                  <a:srgbClr val="FFFFFF"/>
                </a:solidFill>
                <a:latin typeface="Calibri"/>
                <a:ea typeface="ＭＳ Ｐゴシック" charset="0"/>
                <a:cs typeface="American Typewriter"/>
                <a:sym typeface="Comic Sans MS" charset="0"/>
              </a:rPr>
              <a:t>Hvad tænker du om dig selv nu, når du ser på dig selv med compassion?</a:t>
            </a:r>
          </a:p>
          <a:p>
            <a:pPr marL="343565" indent="-307670" defTabSz="421996" fontAlgn="base">
              <a:spcBef>
                <a:spcPts val="283"/>
              </a:spcBef>
              <a:spcAft>
                <a:spcPct val="0"/>
              </a:spcAft>
              <a:buClr>
                <a:srgbClr val="000000"/>
              </a:buClr>
              <a:buSzPct val="100000"/>
              <a:buFont typeface="Zapf Dingbats" charset="0"/>
              <a:buChar char="❋"/>
            </a:pPr>
            <a:endParaRPr lang="da-DK" sz="1400" dirty="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dirty="0">
              <a:solidFill>
                <a:srgbClr val="FFFFFF"/>
              </a:solidFill>
              <a:latin typeface="Calibri"/>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dirty="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dirty="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dirty="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dirty="0">
              <a:solidFill>
                <a:srgbClr val="FFFFFF"/>
              </a:solidFill>
              <a:latin typeface="Calibri"/>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dirty="0">
                <a:solidFill>
                  <a:srgbClr val="FFFFFF"/>
                </a:solidFill>
                <a:latin typeface="Calibri"/>
                <a:ea typeface="ＭＳ Ｐゴシック" charset="0"/>
                <a:cs typeface="American Typewriter"/>
                <a:sym typeface="Comic Sans MS" charset="0"/>
              </a:rPr>
              <a:t>Hvordan forestiller du dig nu ud fra et compassion perspektiv, at andre vil se på dig?</a:t>
            </a:r>
          </a:p>
          <a:p>
            <a:pPr defTabSz="457200"/>
            <a:endParaRPr lang="da-DK" sz="1400" dirty="0">
              <a:solidFill>
                <a:srgbClr val="FFFFFF"/>
              </a:solidFill>
              <a:latin typeface="Calibri"/>
              <a:cs typeface="American Typewriter"/>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9408730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160372"/>
            <a:ext cx="8229600" cy="1143000"/>
          </a:xfrm>
        </p:spPr>
        <p:txBody>
          <a:bodyPr>
            <a:noAutofit/>
          </a:bodyPr>
          <a:lstStyle/>
          <a:p>
            <a:r>
              <a:rPr lang="da-DK" sz="4000" dirty="0">
                <a:solidFill>
                  <a:srgbClr val="F8E950"/>
                </a:solidFill>
              </a:rPr>
              <a:t>Funktionsanalyse af følelserne </a:t>
            </a:r>
            <a:br>
              <a:rPr lang="da-DK" sz="4000" dirty="0">
                <a:solidFill>
                  <a:srgbClr val="F8E950"/>
                </a:solidFill>
              </a:rPr>
            </a:br>
            <a:r>
              <a:rPr lang="da-DK" sz="4000" dirty="0">
                <a:solidFill>
                  <a:srgbClr val="F8E950"/>
                </a:solidFill>
              </a:rPr>
              <a:t>i forbindelse med en nylig konflikt </a:t>
            </a:r>
            <a:br>
              <a:rPr lang="da-DK" sz="4000" dirty="0">
                <a:solidFill>
                  <a:srgbClr val="FFFFFF"/>
                </a:solidFill>
              </a:rPr>
            </a:br>
            <a:endParaRPr lang="da-DK" sz="4000" dirty="0">
              <a:solidFill>
                <a:srgbClr val="FFFFFF"/>
              </a:solidFill>
            </a:endParaRPr>
          </a:p>
        </p:txBody>
      </p:sp>
      <p:sp>
        <p:nvSpPr>
          <p:cNvPr id="3" name="Pladsholder til indhold 2"/>
          <p:cNvSpPr>
            <a:spLocks noGrp="1"/>
          </p:cNvSpPr>
          <p:nvPr>
            <p:ph idx="1"/>
          </p:nvPr>
        </p:nvSpPr>
        <p:spPr/>
        <p:txBody>
          <a:bodyPr>
            <a:normAutofit fontScale="85000" lnSpcReduction="20000"/>
          </a:bodyPr>
          <a:lstStyle/>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r>
              <a:rPr lang="da-DK" dirty="0">
                <a:solidFill>
                  <a:srgbClr val="FFFFFF"/>
                </a:solidFill>
              </a:rPr>
              <a:t>Motivation, Opmærksomhed, Tanker, Krop, Adfærd, Erindringer og Behov</a:t>
            </a:r>
          </a:p>
          <a:p>
            <a:pPr marL="0" indent="0" algn="ctr">
              <a:buNone/>
            </a:pPr>
            <a:endParaRPr lang="da-DK" dirty="0">
              <a:solidFill>
                <a:srgbClr val="FFFFFF"/>
              </a:solidFill>
            </a:endParaRPr>
          </a:p>
          <a:p>
            <a:pPr marL="0" indent="0" algn="ctr">
              <a:buNone/>
            </a:pPr>
            <a:r>
              <a:rPr lang="da-DK" dirty="0">
                <a:solidFill>
                  <a:srgbClr val="FFFFFF"/>
                </a:solidFill>
              </a:rPr>
              <a:t>Fokus på:</a:t>
            </a:r>
          </a:p>
          <a:p>
            <a:pPr marL="0" indent="0" algn="ctr">
              <a:buNone/>
            </a:pPr>
            <a:r>
              <a:rPr lang="da-DK" dirty="0">
                <a:solidFill>
                  <a:srgbClr val="FFFFFF"/>
                </a:solidFill>
              </a:rPr>
              <a:t>Vrede selv </a:t>
            </a:r>
          </a:p>
          <a:p>
            <a:pPr marL="0" indent="0" algn="ctr">
              <a:buNone/>
            </a:pPr>
            <a:r>
              <a:rPr lang="da-DK" dirty="0">
                <a:solidFill>
                  <a:srgbClr val="FFFFFF"/>
                </a:solidFill>
              </a:rPr>
              <a:t>Angste selv</a:t>
            </a:r>
          </a:p>
          <a:p>
            <a:pPr marL="0" indent="0" algn="ctr">
              <a:buNone/>
            </a:pPr>
            <a:r>
              <a:rPr lang="da-DK" dirty="0">
                <a:solidFill>
                  <a:srgbClr val="FFFFFF"/>
                </a:solidFill>
              </a:rPr>
              <a:t>Triste selv</a:t>
            </a:r>
          </a:p>
          <a:p>
            <a:pPr marL="0" indent="0" algn="ctr">
              <a:buNone/>
            </a:pPr>
            <a:r>
              <a:rPr lang="da-DK" dirty="0">
                <a:solidFill>
                  <a:srgbClr val="FFFFFF"/>
                </a:solidFill>
              </a:rPr>
              <a:t>Medfølende selv</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6440885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1774826" y="981075"/>
            <a:ext cx="3241675" cy="2160588"/>
          </a:xfrm>
          <a:prstGeom prst="ellipse">
            <a:avLst/>
          </a:prstGeom>
          <a:solidFill>
            <a:schemeClr val="bg1"/>
          </a:solidFill>
          <a:ln w="9525">
            <a:solidFill>
              <a:schemeClr val="tx1"/>
            </a:solidFill>
            <a:round/>
            <a:headEnd/>
            <a:tailEnd/>
          </a:ln>
          <a:effectLst/>
        </p:spPr>
        <p:txBody>
          <a:bodyPr wrap="none" anchor="ctr"/>
          <a:lstStyle/>
          <a:p>
            <a:pPr defTabSz="457200">
              <a:lnSpc>
                <a:spcPct val="90000"/>
              </a:lnSpc>
              <a:spcBef>
                <a:spcPct val="20000"/>
              </a:spcBef>
              <a:defRPr/>
            </a:pPr>
            <a:endParaRPr lang="en-US">
              <a:solidFill>
                <a:srgbClr val="FFFFFF"/>
              </a:solidFill>
              <a:effectLst>
                <a:outerShdw blurRad="38100" dist="38100" dir="2700000" algn="tl">
                  <a:srgbClr val="C0C0C0"/>
                </a:outerShdw>
              </a:effectLst>
              <a:latin typeface="Times New Roman" pitchFamily="18" charset="0"/>
              <a:cs typeface="Arial" charset="0"/>
            </a:endParaRPr>
          </a:p>
        </p:txBody>
      </p:sp>
      <p:sp>
        <p:nvSpPr>
          <p:cNvPr id="572419" name="Oval 4"/>
          <p:cNvSpPr>
            <a:spLocks noChangeArrowheads="1"/>
          </p:cNvSpPr>
          <p:nvPr/>
        </p:nvSpPr>
        <p:spPr bwMode="auto">
          <a:xfrm>
            <a:off x="7500938" y="1053307"/>
            <a:ext cx="3167062"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GB" altLang="da-DK" sz="1800" dirty="0">
              <a:solidFill>
                <a:srgbClr val="CC0000"/>
              </a:solidFill>
              <a:latin typeface="Calibri"/>
            </a:endParaRPr>
          </a:p>
          <a:p>
            <a:pPr algn="ctr" defTabSz="457200">
              <a:spcBef>
                <a:spcPct val="0"/>
              </a:spcBef>
              <a:buNone/>
            </a:pPr>
            <a:endParaRPr lang="en-GB" altLang="da-DK" sz="1800" dirty="0">
              <a:solidFill>
                <a:srgbClr val="CC0000"/>
              </a:solidFill>
              <a:latin typeface="Calibri"/>
            </a:endParaRPr>
          </a:p>
          <a:p>
            <a:pPr algn="ctr" defTabSz="457200">
              <a:spcBef>
                <a:spcPct val="0"/>
              </a:spcBef>
              <a:buNone/>
            </a:pPr>
            <a:r>
              <a:rPr lang="en-GB" altLang="da-DK" sz="1800" dirty="0">
                <a:solidFill>
                  <a:srgbClr val="CC0000"/>
                </a:solidFill>
                <a:latin typeface="Calibri"/>
              </a:rPr>
              <a:t>ANGSTE SELV</a:t>
            </a:r>
          </a:p>
          <a:p>
            <a:pPr lvl="0" algn="ctr" defTabSz="457200">
              <a:lnSpc>
                <a:spcPct val="65000"/>
              </a:lnSpc>
              <a:spcBef>
                <a:spcPct val="50000"/>
              </a:spcBef>
              <a:buNone/>
            </a:pPr>
            <a:r>
              <a:rPr lang="en-GB" altLang="da-DK" sz="1200" dirty="0">
                <a:solidFill>
                  <a:srgbClr val="CC0000"/>
                </a:solidFill>
                <a:latin typeface="Calibri"/>
                <a:ea typeface="+mn-ea"/>
              </a:rPr>
              <a:t>Motivation</a:t>
            </a:r>
          </a:p>
          <a:p>
            <a:pPr lvl="0" algn="ctr" defTabSz="457200">
              <a:lnSpc>
                <a:spcPct val="65000"/>
              </a:lnSpc>
              <a:spcBef>
                <a:spcPct val="50000"/>
              </a:spcBef>
              <a:buNone/>
            </a:pPr>
            <a:r>
              <a:rPr lang="en-GB" altLang="da-DK" sz="1200" dirty="0" err="1">
                <a:solidFill>
                  <a:srgbClr val="CC0000"/>
                </a:solidFill>
                <a:latin typeface="Calibri"/>
                <a:ea typeface="+mn-ea"/>
              </a:rPr>
              <a:t>Opmærksomhed</a:t>
            </a:r>
            <a:endParaRPr lang="en-GB" altLang="da-DK" sz="1200" dirty="0">
              <a:solidFill>
                <a:srgbClr val="CC0000"/>
              </a:solidFill>
              <a:latin typeface="Calibri"/>
              <a:ea typeface="+mn-ea"/>
            </a:endParaRPr>
          </a:p>
          <a:p>
            <a:pPr lvl="0" algn="ctr" defTabSz="457200">
              <a:lnSpc>
                <a:spcPct val="65000"/>
              </a:lnSpc>
              <a:spcBef>
                <a:spcPct val="50000"/>
              </a:spcBef>
              <a:buNone/>
            </a:pPr>
            <a:r>
              <a:rPr lang="en-GB" altLang="da-DK" sz="1200" dirty="0">
                <a:solidFill>
                  <a:srgbClr val="CC0000"/>
                </a:solidFill>
                <a:latin typeface="Calibri"/>
                <a:ea typeface="+mn-ea"/>
              </a:rPr>
              <a:t>Tanker</a:t>
            </a:r>
          </a:p>
          <a:p>
            <a:pPr lvl="0" algn="ctr" defTabSz="457200">
              <a:lnSpc>
                <a:spcPct val="65000"/>
              </a:lnSpc>
              <a:spcBef>
                <a:spcPct val="50000"/>
              </a:spcBef>
              <a:buNone/>
            </a:pPr>
            <a:r>
              <a:rPr lang="en-GB" altLang="da-DK" sz="1200" dirty="0" err="1">
                <a:solidFill>
                  <a:srgbClr val="CC0000"/>
                </a:solidFill>
                <a:latin typeface="Calibri"/>
                <a:ea typeface="+mn-ea"/>
              </a:rPr>
              <a:t>Krop</a:t>
            </a:r>
            <a:endParaRPr lang="en-GB" altLang="da-DK" sz="1200" dirty="0">
              <a:solidFill>
                <a:srgbClr val="CC0000"/>
              </a:solidFill>
              <a:latin typeface="Calibri"/>
              <a:ea typeface="+mn-ea"/>
            </a:endParaRPr>
          </a:p>
          <a:p>
            <a:pPr lvl="0" algn="ctr" defTabSz="457200">
              <a:lnSpc>
                <a:spcPct val="65000"/>
              </a:lnSpc>
              <a:spcBef>
                <a:spcPct val="50000"/>
              </a:spcBef>
              <a:buNone/>
            </a:pPr>
            <a:r>
              <a:rPr lang="en-GB" altLang="da-DK" sz="1200" dirty="0" err="1">
                <a:solidFill>
                  <a:srgbClr val="CC0000"/>
                </a:solidFill>
                <a:latin typeface="Calibri"/>
                <a:ea typeface="+mn-ea"/>
              </a:rPr>
              <a:t>Handlinger</a:t>
            </a:r>
            <a:endParaRPr lang="en-GB" altLang="da-DK" sz="1200" dirty="0">
              <a:solidFill>
                <a:srgbClr val="CC0000"/>
              </a:solidFill>
              <a:latin typeface="Calibri"/>
              <a:ea typeface="+mn-ea"/>
            </a:endParaRPr>
          </a:p>
          <a:p>
            <a:pPr lvl="0" algn="ctr" defTabSz="457200">
              <a:lnSpc>
                <a:spcPct val="65000"/>
              </a:lnSpc>
              <a:spcBef>
                <a:spcPct val="50000"/>
              </a:spcBef>
              <a:buNone/>
            </a:pPr>
            <a:r>
              <a:rPr lang="en-GB" altLang="da-DK" sz="1200" dirty="0" err="1">
                <a:solidFill>
                  <a:srgbClr val="CC0000"/>
                </a:solidFill>
                <a:latin typeface="Calibri"/>
                <a:ea typeface="+mn-ea"/>
              </a:rPr>
              <a:t>Erindringer</a:t>
            </a:r>
            <a:endParaRPr lang="en-GB" altLang="da-DK" sz="1200" dirty="0">
              <a:solidFill>
                <a:srgbClr val="CC0000"/>
              </a:solidFill>
              <a:latin typeface="Calibri"/>
              <a:ea typeface="+mn-ea"/>
            </a:endParaRPr>
          </a:p>
          <a:p>
            <a:pPr lvl="0" algn="ctr" defTabSz="457200">
              <a:lnSpc>
                <a:spcPct val="65000"/>
              </a:lnSpc>
              <a:spcBef>
                <a:spcPct val="50000"/>
              </a:spcBef>
              <a:buNone/>
            </a:pPr>
            <a:r>
              <a:rPr lang="en-GB" altLang="da-DK" sz="1200" dirty="0" err="1">
                <a:solidFill>
                  <a:srgbClr val="CC0000"/>
                </a:solidFill>
                <a:latin typeface="Calibri"/>
                <a:ea typeface="+mn-ea"/>
              </a:rPr>
              <a:t>Behov</a:t>
            </a:r>
            <a:endParaRPr lang="en-GB" altLang="da-DK" sz="1200" dirty="0">
              <a:solidFill>
                <a:srgbClr val="CC0000"/>
              </a:solidFill>
              <a:latin typeface="Calibri"/>
              <a:ea typeface="+mn-ea"/>
            </a:endParaRPr>
          </a:p>
          <a:p>
            <a:pPr algn="ctr" defTabSz="457200">
              <a:spcBef>
                <a:spcPct val="0"/>
              </a:spcBef>
              <a:buNone/>
            </a:pPr>
            <a:endParaRPr lang="en-GB" altLang="da-DK" sz="1800" dirty="0">
              <a:solidFill>
                <a:srgbClr val="CC0000"/>
              </a:solidFill>
              <a:latin typeface="Calibri"/>
            </a:endParaRPr>
          </a:p>
          <a:p>
            <a:pPr algn="ctr" defTabSz="457200">
              <a:spcBef>
                <a:spcPct val="0"/>
              </a:spcBef>
              <a:buNone/>
            </a:pPr>
            <a:endParaRPr lang="en-US" altLang="da-DK" sz="1200" dirty="0">
              <a:solidFill>
                <a:srgbClr val="000066"/>
              </a:solidFill>
              <a:latin typeface="Calibri"/>
            </a:endParaRPr>
          </a:p>
        </p:txBody>
      </p:sp>
      <p:sp>
        <p:nvSpPr>
          <p:cNvPr id="572420" name="Text Box 5"/>
          <p:cNvSpPr txBox="1">
            <a:spLocks noChangeArrowheads="1"/>
          </p:cNvSpPr>
          <p:nvPr/>
        </p:nvSpPr>
        <p:spPr bwMode="auto">
          <a:xfrm>
            <a:off x="1810544" y="1230622"/>
            <a:ext cx="3243263" cy="241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lnSpc>
                <a:spcPct val="65000"/>
              </a:lnSpc>
              <a:spcBef>
                <a:spcPct val="50000"/>
              </a:spcBef>
              <a:buNone/>
            </a:pPr>
            <a:r>
              <a:rPr lang="en-GB" altLang="da-DK" sz="1800" dirty="0">
                <a:solidFill>
                  <a:srgbClr val="CC0000"/>
                </a:solidFill>
                <a:latin typeface="Calibri"/>
              </a:rPr>
              <a:t>VREDE SELV</a:t>
            </a:r>
          </a:p>
          <a:p>
            <a:pPr algn="ctr" defTabSz="457200">
              <a:lnSpc>
                <a:spcPct val="65000"/>
              </a:lnSpc>
              <a:spcBef>
                <a:spcPct val="50000"/>
              </a:spcBef>
              <a:buNone/>
            </a:pPr>
            <a:r>
              <a:rPr lang="en-GB" altLang="da-DK" sz="1200" dirty="0">
                <a:solidFill>
                  <a:srgbClr val="CC0000"/>
                </a:solidFill>
                <a:latin typeface="Calibri"/>
              </a:rPr>
              <a:t>Motivation</a:t>
            </a:r>
          </a:p>
          <a:p>
            <a:pPr algn="ctr" defTabSz="457200">
              <a:lnSpc>
                <a:spcPct val="65000"/>
              </a:lnSpc>
              <a:spcBef>
                <a:spcPct val="50000"/>
              </a:spcBef>
              <a:buNone/>
            </a:pPr>
            <a:r>
              <a:rPr lang="en-GB" altLang="da-DK" sz="1200" dirty="0" err="1">
                <a:solidFill>
                  <a:srgbClr val="CC0000"/>
                </a:solidFill>
                <a:latin typeface="Calibri"/>
              </a:rPr>
              <a:t>Opmærksomhed</a:t>
            </a:r>
            <a:endParaRPr lang="en-GB" altLang="da-DK" sz="1200" dirty="0">
              <a:solidFill>
                <a:srgbClr val="CC0000"/>
              </a:solidFill>
              <a:latin typeface="Calibri"/>
            </a:endParaRPr>
          </a:p>
          <a:p>
            <a:pPr algn="ctr" defTabSz="457200">
              <a:lnSpc>
                <a:spcPct val="65000"/>
              </a:lnSpc>
              <a:spcBef>
                <a:spcPct val="50000"/>
              </a:spcBef>
              <a:buNone/>
            </a:pPr>
            <a:r>
              <a:rPr lang="en-GB" altLang="da-DK" sz="1200" dirty="0">
                <a:solidFill>
                  <a:srgbClr val="CC0000"/>
                </a:solidFill>
                <a:latin typeface="Calibri"/>
              </a:rPr>
              <a:t>Tanker</a:t>
            </a:r>
          </a:p>
          <a:p>
            <a:pPr algn="ctr" defTabSz="457200">
              <a:lnSpc>
                <a:spcPct val="65000"/>
              </a:lnSpc>
              <a:spcBef>
                <a:spcPct val="50000"/>
              </a:spcBef>
              <a:buNone/>
            </a:pPr>
            <a:r>
              <a:rPr lang="en-GB" altLang="da-DK" sz="1200" dirty="0" err="1">
                <a:solidFill>
                  <a:srgbClr val="CC0000"/>
                </a:solidFill>
                <a:latin typeface="Calibri"/>
              </a:rPr>
              <a:t>Krop</a:t>
            </a:r>
            <a:endParaRPr lang="en-GB" altLang="da-DK" sz="1200" dirty="0">
              <a:solidFill>
                <a:srgbClr val="CC0000"/>
              </a:solidFill>
              <a:latin typeface="Calibri"/>
            </a:endParaRPr>
          </a:p>
          <a:p>
            <a:pPr algn="ctr" defTabSz="457200">
              <a:lnSpc>
                <a:spcPct val="65000"/>
              </a:lnSpc>
              <a:spcBef>
                <a:spcPct val="50000"/>
              </a:spcBef>
              <a:buNone/>
            </a:pPr>
            <a:r>
              <a:rPr lang="en-GB" altLang="da-DK" sz="1200" dirty="0" err="1">
                <a:solidFill>
                  <a:srgbClr val="CC0000"/>
                </a:solidFill>
                <a:latin typeface="Calibri"/>
              </a:rPr>
              <a:t>Handlinger</a:t>
            </a:r>
            <a:endParaRPr lang="en-GB" altLang="da-DK" sz="1200" dirty="0">
              <a:solidFill>
                <a:srgbClr val="CC0000"/>
              </a:solidFill>
              <a:latin typeface="Calibri"/>
            </a:endParaRPr>
          </a:p>
          <a:p>
            <a:pPr algn="ctr" defTabSz="457200">
              <a:lnSpc>
                <a:spcPct val="65000"/>
              </a:lnSpc>
              <a:spcBef>
                <a:spcPct val="50000"/>
              </a:spcBef>
              <a:buNone/>
            </a:pPr>
            <a:r>
              <a:rPr lang="en-GB" altLang="da-DK" sz="1200" dirty="0" err="1">
                <a:solidFill>
                  <a:srgbClr val="CC0000"/>
                </a:solidFill>
                <a:latin typeface="Calibri"/>
              </a:rPr>
              <a:t>Erindringer</a:t>
            </a:r>
            <a:endParaRPr lang="en-GB" altLang="da-DK" sz="1200" dirty="0">
              <a:solidFill>
                <a:srgbClr val="CC0000"/>
              </a:solidFill>
              <a:latin typeface="Calibri"/>
            </a:endParaRPr>
          </a:p>
          <a:p>
            <a:pPr algn="ctr" defTabSz="457200">
              <a:lnSpc>
                <a:spcPct val="65000"/>
              </a:lnSpc>
              <a:spcBef>
                <a:spcPct val="50000"/>
              </a:spcBef>
              <a:buNone/>
            </a:pPr>
            <a:r>
              <a:rPr lang="en-GB" altLang="da-DK" sz="1200" dirty="0" err="1">
                <a:solidFill>
                  <a:srgbClr val="CC0000"/>
                </a:solidFill>
                <a:latin typeface="Calibri"/>
              </a:rPr>
              <a:t>Behov</a:t>
            </a:r>
            <a:endParaRPr lang="en-GB" altLang="da-DK" sz="1200" dirty="0">
              <a:solidFill>
                <a:srgbClr val="CC0000"/>
              </a:solidFill>
              <a:latin typeface="Calibri"/>
            </a:endParaRPr>
          </a:p>
          <a:p>
            <a:pPr algn="ctr" defTabSz="457200">
              <a:lnSpc>
                <a:spcPct val="65000"/>
              </a:lnSpc>
              <a:spcBef>
                <a:spcPct val="50000"/>
              </a:spcBef>
              <a:buNone/>
            </a:pPr>
            <a:endParaRPr lang="en-GB" altLang="da-DK" sz="1800" dirty="0">
              <a:solidFill>
                <a:srgbClr val="CC0000"/>
              </a:solidFill>
              <a:latin typeface="Calibri"/>
            </a:endParaRPr>
          </a:p>
          <a:p>
            <a:pPr algn="ctr" defTabSz="457200">
              <a:lnSpc>
                <a:spcPct val="65000"/>
              </a:lnSpc>
              <a:spcBef>
                <a:spcPct val="50000"/>
              </a:spcBef>
              <a:buNone/>
            </a:pPr>
            <a:endParaRPr lang="en-GB" altLang="da-DK" sz="1800" dirty="0">
              <a:solidFill>
                <a:srgbClr val="CC0000"/>
              </a:solidFill>
              <a:latin typeface="Calibri"/>
            </a:endParaRPr>
          </a:p>
        </p:txBody>
      </p:sp>
      <p:sp>
        <p:nvSpPr>
          <p:cNvPr id="572422" name="Oval 7"/>
          <p:cNvSpPr>
            <a:spLocks noChangeArrowheads="1"/>
          </p:cNvSpPr>
          <p:nvPr/>
        </p:nvSpPr>
        <p:spPr bwMode="auto">
          <a:xfrm>
            <a:off x="4295775" y="4508500"/>
            <a:ext cx="3816350" cy="19446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GB" altLang="da-DK" sz="1800" dirty="0">
              <a:solidFill>
                <a:srgbClr val="CC0000"/>
              </a:solidFill>
              <a:latin typeface="Calibri"/>
            </a:endParaRPr>
          </a:p>
          <a:p>
            <a:pPr algn="ctr" defTabSz="457200">
              <a:spcBef>
                <a:spcPct val="0"/>
              </a:spcBef>
              <a:buNone/>
            </a:pPr>
            <a:r>
              <a:rPr lang="en-GB" altLang="da-DK" sz="1800" dirty="0">
                <a:solidFill>
                  <a:srgbClr val="CC0000"/>
                </a:solidFill>
                <a:latin typeface="Calibri"/>
              </a:rPr>
              <a:t>TRISTE SELV</a:t>
            </a:r>
          </a:p>
          <a:p>
            <a:pPr lvl="0" algn="ctr" defTabSz="457200">
              <a:lnSpc>
                <a:spcPct val="65000"/>
              </a:lnSpc>
              <a:spcBef>
                <a:spcPct val="50000"/>
              </a:spcBef>
              <a:buNone/>
            </a:pPr>
            <a:r>
              <a:rPr lang="en-GB" altLang="da-DK" sz="1200" dirty="0">
                <a:solidFill>
                  <a:srgbClr val="CC0000"/>
                </a:solidFill>
                <a:latin typeface="Calibri"/>
                <a:ea typeface="+mn-ea"/>
              </a:rPr>
              <a:t>Motivation</a:t>
            </a:r>
          </a:p>
          <a:p>
            <a:pPr lvl="0" algn="ctr" defTabSz="457200">
              <a:lnSpc>
                <a:spcPct val="65000"/>
              </a:lnSpc>
              <a:spcBef>
                <a:spcPct val="50000"/>
              </a:spcBef>
              <a:buNone/>
            </a:pPr>
            <a:r>
              <a:rPr lang="en-GB" altLang="da-DK" sz="1200" dirty="0" err="1">
                <a:solidFill>
                  <a:srgbClr val="CC0000"/>
                </a:solidFill>
                <a:latin typeface="Calibri"/>
                <a:ea typeface="+mn-ea"/>
              </a:rPr>
              <a:t>Opmærksomhed</a:t>
            </a:r>
            <a:endParaRPr lang="en-GB" altLang="da-DK" sz="1200" dirty="0">
              <a:solidFill>
                <a:srgbClr val="CC0000"/>
              </a:solidFill>
              <a:latin typeface="Calibri"/>
              <a:ea typeface="+mn-ea"/>
            </a:endParaRPr>
          </a:p>
          <a:p>
            <a:pPr lvl="0" algn="ctr" defTabSz="457200">
              <a:lnSpc>
                <a:spcPct val="65000"/>
              </a:lnSpc>
              <a:spcBef>
                <a:spcPct val="50000"/>
              </a:spcBef>
              <a:buNone/>
            </a:pPr>
            <a:r>
              <a:rPr lang="en-GB" altLang="da-DK" sz="1200" dirty="0">
                <a:solidFill>
                  <a:srgbClr val="CC0000"/>
                </a:solidFill>
                <a:latin typeface="Calibri"/>
                <a:ea typeface="+mn-ea"/>
              </a:rPr>
              <a:t>Tanker</a:t>
            </a:r>
          </a:p>
          <a:p>
            <a:pPr lvl="0" algn="ctr" defTabSz="457200">
              <a:lnSpc>
                <a:spcPct val="65000"/>
              </a:lnSpc>
              <a:spcBef>
                <a:spcPct val="50000"/>
              </a:spcBef>
              <a:buNone/>
            </a:pPr>
            <a:r>
              <a:rPr lang="en-GB" altLang="da-DK" sz="1200" dirty="0" err="1">
                <a:solidFill>
                  <a:srgbClr val="CC0000"/>
                </a:solidFill>
                <a:latin typeface="Calibri"/>
                <a:ea typeface="+mn-ea"/>
              </a:rPr>
              <a:t>Krop</a:t>
            </a:r>
            <a:endParaRPr lang="en-GB" altLang="da-DK" sz="1200" dirty="0">
              <a:solidFill>
                <a:srgbClr val="CC0000"/>
              </a:solidFill>
              <a:latin typeface="Calibri"/>
              <a:ea typeface="+mn-ea"/>
            </a:endParaRPr>
          </a:p>
          <a:p>
            <a:pPr lvl="0" algn="ctr" defTabSz="457200">
              <a:lnSpc>
                <a:spcPct val="65000"/>
              </a:lnSpc>
              <a:spcBef>
                <a:spcPct val="50000"/>
              </a:spcBef>
              <a:buNone/>
            </a:pPr>
            <a:r>
              <a:rPr lang="en-GB" altLang="da-DK" sz="1200" dirty="0" err="1">
                <a:solidFill>
                  <a:srgbClr val="CC0000"/>
                </a:solidFill>
                <a:latin typeface="Calibri"/>
                <a:ea typeface="+mn-ea"/>
              </a:rPr>
              <a:t>Handlinger</a:t>
            </a:r>
            <a:endParaRPr lang="en-GB" altLang="da-DK" sz="1200" dirty="0">
              <a:solidFill>
                <a:srgbClr val="CC0000"/>
              </a:solidFill>
              <a:latin typeface="Calibri"/>
              <a:ea typeface="+mn-ea"/>
            </a:endParaRPr>
          </a:p>
          <a:p>
            <a:pPr lvl="0" algn="ctr" defTabSz="457200">
              <a:lnSpc>
                <a:spcPct val="65000"/>
              </a:lnSpc>
              <a:spcBef>
                <a:spcPct val="50000"/>
              </a:spcBef>
              <a:buNone/>
            </a:pPr>
            <a:r>
              <a:rPr lang="en-GB" altLang="da-DK" sz="1200" dirty="0" err="1">
                <a:solidFill>
                  <a:srgbClr val="CC0000"/>
                </a:solidFill>
                <a:latin typeface="Calibri"/>
                <a:ea typeface="+mn-ea"/>
              </a:rPr>
              <a:t>Erindringer</a:t>
            </a:r>
            <a:endParaRPr lang="en-GB" altLang="da-DK" sz="1200" dirty="0">
              <a:solidFill>
                <a:srgbClr val="CC0000"/>
              </a:solidFill>
              <a:latin typeface="Calibri"/>
              <a:ea typeface="+mn-ea"/>
            </a:endParaRPr>
          </a:p>
          <a:p>
            <a:pPr lvl="0" algn="ctr" defTabSz="457200">
              <a:lnSpc>
                <a:spcPct val="65000"/>
              </a:lnSpc>
              <a:spcBef>
                <a:spcPct val="50000"/>
              </a:spcBef>
              <a:buNone/>
            </a:pPr>
            <a:r>
              <a:rPr lang="en-GB" altLang="da-DK" sz="1200" dirty="0" err="1">
                <a:solidFill>
                  <a:srgbClr val="CC0000"/>
                </a:solidFill>
                <a:latin typeface="Calibri"/>
                <a:ea typeface="+mn-ea"/>
              </a:rPr>
              <a:t>Behov</a:t>
            </a:r>
            <a:endParaRPr lang="en-GB" altLang="da-DK" sz="1200" dirty="0">
              <a:solidFill>
                <a:srgbClr val="CC0000"/>
              </a:solidFill>
              <a:latin typeface="Calibri"/>
              <a:ea typeface="+mn-ea"/>
            </a:endParaRPr>
          </a:p>
          <a:p>
            <a:pPr algn="ctr" defTabSz="457200">
              <a:spcBef>
                <a:spcPct val="0"/>
              </a:spcBef>
              <a:buNone/>
            </a:pPr>
            <a:endParaRPr lang="en-GB" altLang="da-DK" sz="1800" dirty="0">
              <a:solidFill>
                <a:srgbClr val="CC0000"/>
              </a:solidFill>
              <a:latin typeface="Calibri"/>
            </a:endParaRPr>
          </a:p>
        </p:txBody>
      </p:sp>
      <p:sp>
        <p:nvSpPr>
          <p:cNvPr id="93190" name="Text Box 14"/>
          <p:cNvSpPr txBox="1">
            <a:spLocks noChangeArrowheads="1"/>
          </p:cNvSpPr>
          <p:nvPr/>
        </p:nvSpPr>
        <p:spPr bwMode="auto">
          <a:xfrm>
            <a:off x="4511675" y="6338888"/>
            <a:ext cx="3816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50000"/>
              </a:spcBef>
              <a:buNone/>
            </a:pPr>
            <a:endParaRPr lang="en-US" altLang="da-DK" sz="2800">
              <a:solidFill>
                <a:srgbClr val="000000"/>
              </a:solidFill>
            </a:endParaRPr>
          </a:p>
        </p:txBody>
      </p:sp>
      <p:sp>
        <p:nvSpPr>
          <p:cNvPr id="93191" name="Oval 21"/>
          <p:cNvSpPr>
            <a:spLocks noChangeArrowheads="1"/>
          </p:cNvSpPr>
          <p:nvPr/>
        </p:nvSpPr>
        <p:spPr bwMode="auto">
          <a:xfrm>
            <a:off x="4295775" y="2349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0"/>
              </a:spcBef>
              <a:buNone/>
            </a:pPr>
            <a:endParaRPr lang="en-US" altLang="da-DK" sz="1800">
              <a:solidFill>
                <a:srgbClr val="FFFFFF"/>
              </a:solidFill>
            </a:endParaRPr>
          </a:p>
        </p:txBody>
      </p:sp>
      <p:sp>
        <p:nvSpPr>
          <p:cNvPr id="93192" name="Text Box 22"/>
          <p:cNvSpPr txBox="1">
            <a:spLocks noChangeArrowheads="1"/>
          </p:cNvSpPr>
          <p:nvPr/>
        </p:nvSpPr>
        <p:spPr bwMode="auto">
          <a:xfrm>
            <a:off x="4583113" y="2708275"/>
            <a:ext cx="3097212" cy="206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lnSpc>
                <a:spcPct val="50000"/>
              </a:lnSpc>
              <a:spcBef>
                <a:spcPct val="50000"/>
              </a:spcBef>
              <a:buNone/>
            </a:pPr>
            <a:r>
              <a:rPr lang="en-GB" altLang="da-DK" sz="2400" dirty="0">
                <a:solidFill>
                  <a:srgbClr val="006666"/>
                </a:solidFill>
                <a:latin typeface="Calibri"/>
              </a:rPr>
              <a:t>COMPASSION SELV</a:t>
            </a:r>
          </a:p>
          <a:p>
            <a:pPr lvl="0" algn="ctr" defTabSz="457200">
              <a:lnSpc>
                <a:spcPct val="65000"/>
              </a:lnSpc>
              <a:spcBef>
                <a:spcPct val="50000"/>
              </a:spcBef>
              <a:buNone/>
            </a:pPr>
            <a:r>
              <a:rPr lang="en-GB" altLang="da-DK" sz="1200" dirty="0">
                <a:solidFill>
                  <a:srgbClr val="009193"/>
                </a:solidFill>
                <a:latin typeface="Calibri"/>
                <a:ea typeface="+mn-ea"/>
              </a:rPr>
              <a:t>Motivation</a:t>
            </a:r>
          </a:p>
          <a:p>
            <a:pPr lvl="0" algn="ctr" defTabSz="457200">
              <a:lnSpc>
                <a:spcPct val="65000"/>
              </a:lnSpc>
              <a:spcBef>
                <a:spcPct val="50000"/>
              </a:spcBef>
              <a:buNone/>
            </a:pPr>
            <a:r>
              <a:rPr lang="en-GB" altLang="da-DK" sz="1200" dirty="0" err="1">
                <a:solidFill>
                  <a:srgbClr val="009193"/>
                </a:solidFill>
                <a:latin typeface="Calibri"/>
                <a:ea typeface="+mn-ea"/>
              </a:rPr>
              <a:t>Opmærksomhed</a:t>
            </a:r>
            <a:endParaRPr lang="en-GB" altLang="da-DK" sz="1200" dirty="0">
              <a:solidFill>
                <a:srgbClr val="009193"/>
              </a:solidFill>
              <a:latin typeface="Calibri"/>
              <a:ea typeface="+mn-ea"/>
            </a:endParaRPr>
          </a:p>
          <a:p>
            <a:pPr lvl="0" algn="ctr" defTabSz="457200">
              <a:lnSpc>
                <a:spcPct val="65000"/>
              </a:lnSpc>
              <a:spcBef>
                <a:spcPct val="50000"/>
              </a:spcBef>
              <a:buNone/>
            </a:pPr>
            <a:r>
              <a:rPr lang="en-GB" altLang="da-DK" sz="1200" dirty="0">
                <a:solidFill>
                  <a:srgbClr val="009193"/>
                </a:solidFill>
                <a:latin typeface="Calibri"/>
                <a:ea typeface="+mn-ea"/>
              </a:rPr>
              <a:t>Tanker</a:t>
            </a:r>
          </a:p>
          <a:p>
            <a:pPr lvl="0" algn="ctr" defTabSz="457200">
              <a:lnSpc>
                <a:spcPct val="65000"/>
              </a:lnSpc>
              <a:spcBef>
                <a:spcPct val="50000"/>
              </a:spcBef>
              <a:buNone/>
            </a:pPr>
            <a:r>
              <a:rPr lang="en-GB" altLang="da-DK" sz="1200" dirty="0" err="1">
                <a:solidFill>
                  <a:srgbClr val="009193"/>
                </a:solidFill>
                <a:latin typeface="Calibri"/>
                <a:ea typeface="+mn-ea"/>
              </a:rPr>
              <a:t>Krop</a:t>
            </a:r>
            <a:endParaRPr lang="en-GB" altLang="da-DK" sz="1200" dirty="0">
              <a:solidFill>
                <a:srgbClr val="009193"/>
              </a:solidFill>
              <a:latin typeface="Calibri"/>
              <a:ea typeface="+mn-ea"/>
            </a:endParaRPr>
          </a:p>
          <a:p>
            <a:pPr lvl="0" algn="ctr" defTabSz="457200">
              <a:lnSpc>
                <a:spcPct val="65000"/>
              </a:lnSpc>
              <a:spcBef>
                <a:spcPct val="50000"/>
              </a:spcBef>
              <a:buNone/>
            </a:pPr>
            <a:r>
              <a:rPr lang="en-GB" altLang="da-DK" sz="1200" dirty="0" err="1">
                <a:solidFill>
                  <a:srgbClr val="009193"/>
                </a:solidFill>
                <a:latin typeface="Calibri"/>
                <a:ea typeface="+mn-ea"/>
              </a:rPr>
              <a:t>Handlinger</a:t>
            </a:r>
            <a:endParaRPr lang="en-GB" altLang="da-DK" sz="1200" dirty="0">
              <a:solidFill>
                <a:srgbClr val="009193"/>
              </a:solidFill>
              <a:latin typeface="Calibri"/>
              <a:ea typeface="+mn-ea"/>
            </a:endParaRPr>
          </a:p>
          <a:p>
            <a:pPr lvl="0" algn="ctr" defTabSz="457200">
              <a:lnSpc>
                <a:spcPct val="65000"/>
              </a:lnSpc>
              <a:spcBef>
                <a:spcPct val="50000"/>
              </a:spcBef>
              <a:buNone/>
            </a:pPr>
            <a:r>
              <a:rPr lang="en-GB" altLang="da-DK" sz="1200" dirty="0" err="1">
                <a:solidFill>
                  <a:srgbClr val="009193"/>
                </a:solidFill>
                <a:latin typeface="Calibri"/>
                <a:ea typeface="+mn-ea"/>
              </a:rPr>
              <a:t>Erindringer</a:t>
            </a:r>
            <a:endParaRPr lang="en-GB" altLang="da-DK" sz="1200" dirty="0">
              <a:solidFill>
                <a:srgbClr val="009193"/>
              </a:solidFill>
              <a:latin typeface="Calibri"/>
              <a:ea typeface="+mn-ea"/>
            </a:endParaRPr>
          </a:p>
          <a:p>
            <a:pPr lvl="0" algn="ctr" defTabSz="457200">
              <a:lnSpc>
                <a:spcPct val="65000"/>
              </a:lnSpc>
              <a:spcBef>
                <a:spcPct val="50000"/>
              </a:spcBef>
              <a:buNone/>
            </a:pPr>
            <a:r>
              <a:rPr lang="en-GB" altLang="da-DK" sz="1200" dirty="0" err="1">
                <a:solidFill>
                  <a:srgbClr val="009193"/>
                </a:solidFill>
                <a:latin typeface="Calibri"/>
                <a:ea typeface="+mn-ea"/>
              </a:rPr>
              <a:t>Behov</a:t>
            </a:r>
            <a:endParaRPr lang="en-GB" altLang="da-DK" sz="1200" dirty="0">
              <a:solidFill>
                <a:srgbClr val="009193"/>
              </a:solidFill>
              <a:latin typeface="Calibri"/>
              <a:ea typeface="+mn-ea"/>
            </a:endParaRPr>
          </a:p>
          <a:p>
            <a:pPr algn="ctr" defTabSz="457200">
              <a:lnSpc>
                <a:spcPct val="50000"/>
              </a:lnSpc>
              <a:spcBef>
                <a:spcPct val="50000"/>
              </a:spcBef>
              <a:buNone/>
            </a:pPr>
            <a:endParaRPr lang="en-GB" altLang="da-DK" sz="1800" dirty="0">
              <a:solidFill>
                <a:srgbClr val="FFFFFF"/>
              </a:solidFill>
              <a:latin typeface="Calibri"/>
            </a:endParaRPr>
          </a:p>
        </p:txBody>
      </p:sp>
      <p:sp>
        <p:nvSpPr>
          <p:cNvPr id="572426" name="Line 24"/>
          <p:cNvSpPr>
            <a:spLocks noChangeShapeType="1"/>
          </p:cNvSpPr>
          <p:nvPr/>
        </p:nvSpPr>
        <p:spPr bwMode="auto">
          <a:xfrm>
            <a:off x="7319963" y="4149726"/>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7" name="Line 25"/>
          <p:cNvSpPr>
            <a:spLocks noChangeShapeType="1"/>
          </p:cNvSpPr>
          <p:nvPr/>
        </p:nvSpPr>
        <p:spPr bwMode="auto">
          <a:xfrm flipV="1">
            <a:off x="5016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8" name="Line 26"/>
          <p:cNvSpPr>
            <a:spLocks noChangeShapeType="1"/>
          </p:cNvSpPr>
          <p:nvPr/>
        </p:nvSpPr>
        <p:spPr bwMode="auto">
          <a:xfrm flipH="1" flipV="1">
            <a:off x="3432175" y="3357564"/>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9" name="Line 27"/>
          <p:cNvSpPr>
            <a:spLocks noChangeShapeType="1"/>
          </p:cNvSpPr>
          <p:nvPr/>
        </p:nvSpPr>
        <p:spPr bwMode="auto">
          <a:xfrm flipV="1">
            <a:off x="8472488" y="3141664"/>
            <a:ext cx="431800" cy="2873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30" name="Line 28"/>
          <p:cNvSpPr>
            <a:spLocks noChangeShapeType="1"/>
          </p:cNvSpPr>
          <p:nvPr/>
        </p:nvSpPr>
        <p:spPr bwMode="auto">
          <a:xfrm>
            <a:off x="5735638" y="1700213"/>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2" name="Tekstfelt 1"/>
          <p:cNvSpPr txBox="1"/>
          <p:nvPr/>
        </p:nvSpPr>
        <p:spPr>
          <a:xfrm>
            <a:off x="2411897" y="291548"/>
            <a:ext cx="7142921" cy="523220"/>
          </a:xfrm>
          <a:prstGeom prst="rect">
            <a:avLst/>
          </a:prstGeom>
          <a:noFill/>
        </p:spPr>
        <p:txBody>
          <a:bodyPr wrap="square" rtlCol="0">
            <a:spAutoFit/>
          </a:bodyPr>
          <a:lstStyle/>
          <a:p>
            <a:pPr defTabSz="457200"/>
            <a:r>
              <a:rPr lang="da-DK" sz="2800" dirty="0">
                <a:solidFill>
                  <a:srgbClr val="F8E950"/>
                </a:solidFill>
                <a:latin typeface="Calibri"/>
              </a:rPr>
              <a:t>At bruge compassion over for de truede selver</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18" name="Rectangle 17"/>
          <p:cNvSpPr>
            <a:spLocks/>
          </p:cNvSpPr>
          <p:nvPr/>
        </p:nvSpPr>
        <p:spPr bwMode="auto">
          <a:xfrm>
            <a:off x="2121083" y="6169612"/>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2015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73543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1847851" y="1161256"/>
            <a:ext cx="3743325" cy="2160588"/>
          </a:xfrm>
          <a:prstGeom prst="ellipse">
            <a:avLst/>
          </a:prstGeom>
          <a:solidFill>
            <a:schemeClr val="bg1"/>
          </a:solidFill>
          <a:ln w="9525">
            <a:solidFill>
              <a:schemeClr val="tx1"/>
            </a:solidFill>
            <a:round/>
            <a:headEnd/>
            <a:tailEnd/>
          </a:ln>
          <a:effectLst/>
        </p:spPr>
        <p:txBody>
          <a:bodyPr wrap="none" anchor="ctr"/>
          <a:lstStyle/>
          <a:p>
            <a:pPr defTabSz="457200">
              <a:lnSpc>
                <a:spcPct val="90000"/>
              </a:lnSpc>
              <a:spcBef>
                <a:spcPct val="20000"/>
              </a:spcBef>
              <a:defRPr/>
            </a:pPr>
            <a:endParaRPr lang="en-GB">
              <a:solidFill>
                <a:prstClr val="black"/>
              </a:solidFill>
              <a:effectLst>
                <a:outerShdw blurRad="38100" dist="38100" dir="2700000" algn="tl">
                  <a:srgbClr val="000000">
                    <a:alpha val="43137"/>
                  </a:srgbClr>
                </a:outerShdw>
              </a:effectLst>
              <a:latin typeface="Times New Roman" pitchFamily="18" charset="0"/>
            </a:endParaRPr>
          </a:p>
        </p:txBody>
      </p:sp>
      <p:sp>
        <p:nvSpPr>
          <p:cNvPr id="572419" name="Oval 4"/>
          <p:cNvSpPr>
            <a:spLocks noChangeArrowheads="1"/>
          </p:cNvSpPr>
          <p:nvPr/>
        </p:nvSpPr>
        <p:spPr bwMode="auto">
          <a:xfrm>
            <a:off x="6672261" y="1226114"/>
            <a:ext cx="3671888"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US" altLang="da-DK" sz="1200">
              <a:solidFill>
                <a:srgbClr val="000066"/>
              </a:solidFill>
            </a:endParaRPr>
          </a:p>
        </p:txBody>
      </p:sp>
      <p:sp>
        <p:nvSpPr>
          <p:cNvPr id="572420" name="Text Box 5"/>
          <p:cNvSpPr txBox="1">
            <a:spLocks noChangeArrowheads="1"/>
          </p:cNvSpPr>
          <p:nvPr/>
        </p:nvSpPr>
        <p:spPr bwMode="auto">
          <a:xfrm>
            <a:off x="2146301" y="1369920"/>
            <a:ext cx="30495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50000"/>
              </a:spcBef>
              <a:buNone/>
            </a:pPr>
            <a:r>
              <a:rPr lang="da-DK" altLang="da-DK" sz="1800">
                <a:solidFill>
                  <a:srgbClr val="3B1BF9"/>
                </a:solidFill>
                <a:latin typeface="Calibri"/>
              </a:rPr>
              <a:t>At give/gøre</a:t>
            </a:r>
          </a:p>
          <a:p>
            <a:pPr algn="ctr" defTabSz="457200">
              <a:spcBef>
                <a:spcPct val="50000"/>
              </a:spcBef>
              <a:buNone/>
            </a:pPr>
            <a:r>
              <a:rPr lang="da-DK" altLang="da-DK" sz="1800">
                <a:solidFill>
                  <a:srgbClr val="3B1BF9"/>
                </a:solidFill>
                <a:latin typeface="Calibri"/>
              </a:rPr>
              <a:t>Mindfulde venlige handlinger</a:t>
            </a:r>
          </a:p>
          <a:p>
            <a:pPr algn="ctr" defTabSz="457200">
              <a:spcBef>
                <a:spcPct val="50000"/>
              </a:spcBef>
              <a:buNone/>
            </a:pPr>
            <a:r>
              <a:rPr lang="da-DK" altLang="da-DK" sz="1800">
                <a:solidFill>
                  <a:srgbClr val="3B1BF9"/>
                </a:solidFill>
                <a:latin typeface="Calibri"/>
              </a:rPr>
              <a:t>Engagere sig i det frygtede</a:t>
            </a:r>
          </a:p>
          <a:p>
            <a:pPr algn="ctr" defTabSz="457200">
              <a:spcBef>
                <a:spcPct val="50000"/>
              </a:spcBef>
              <a:buNone/>
            </a:pPr>
            <a:endParaRPr lang="da-DK" altLang="da-DK" sz="1800">
              <a:solidFill>
                <a:srgbClr val="3B1BF9"/>
              </a:solidFill>
              <a:latin typeface="Calibri"/>
            </a:endParaRPr>
          </a:p>
        </p:txBody>
      </p:sp>
      <p:sp>
        <p:nvSpPr>
          <p:cNvPr id="572422" name="Oval 7"/>
          <p:cNvSpPr>
            <a:spLocks noChangeArrowheads="1"/>
          </p:cNvSpPr>
          <p:nvPr/>
        </p:nvSpPr>
        <p:spPr bwMode="auto">
          <a:xfrm>
            <a:off x="4295775" y="4508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r>
              <a:rPr lang="da-DK" altLang="da-DK" sz="2400" i="1">
                <a:solidFill>
                  <a:srgbClr val="800000"/>
                </a:solidFill>
                <a:latin typeface="Calibri"/>
              </a:rPr>
              <a:t>Trussel</a:t>
            </a:r>
          </a:p>
          <a:p>
            <a:pPr algn="ctr" defTabSz="457200">
              <a:spcBef>
                <a:spcPct val="0"/>
              </a:spcBef>
              <a:buNone/>
            </a:pPr>
            <a:r>
              <a:rPr lang="da-DK" altLang="da-DK" sz="1800">
                <a:solidFill>
                  <a:srgbClr val="800000"/>
                </a:solidFill>
                <a:latin typeface="Calibri"/>
              </a:rPr>
              <a:t>Mindful opmærksomhed</a:t>
            </a:r>
          </a:p>
          <a:p>
            <a:pPr algn="ctr" defTabSz="457200">
              <a:spcBef>
                <a:spcPct val="0"/>
              </a:spcBef>
              <a:buNone/>
            </a:pPr>
            <a:r>
              <a:rPr lang="da-DK" altLang="da-DK" sz="1800">
                <a:solidFill>
                  <a:srgbClr val="800000"/>
                </a:solidFill>
                <a:latin typeface="Calibri"/>
              </a:rPr>
              <a:t>Triggere</a:t>
            </a:r>
          </a:p>
          <a:p>
            <a:pPr algn="ctr" defTabSz="457200">
              <a:spcBef>
                <a:spcPct val="0"/>
              </a:spcBef>
              <a:buNone/>
            </a:pPr>
            <a:r>
              <a:rPr lang="da-DK" altLang="da-DK" sz="1800">
                <a:solidFill>
                  <a:srgbClr val="800000"/>
                </a:solidFill>
                <a:latin typeface="Calibri"/>
              </a:rPr>
              <a:t>Kropslige fornemmelser</a:t>
            </a:r>
          </a:p>
          <a:p>
            <a:pPr algn="ctr" defTabSz="457200">
              <a:spcBef>
                <a:spcPct val="0"/>
              </a:spcBef>
              <a:buNone/>
            </a:pPr>
            <a:r>
              <a:rPr lang="da-DK" altLang="da-DK" sz="1800">
                <a:solidFill>
                  <a:srgbClr val="800000"/>
                </a:solidFill>
                <a:latin typeface="Calibri"/>
              </a:rPr>
              <a:t>Rumination</a:t>
            </a:r>
          </a:p>
          <a:p>
            <a:pPr algn="ctr" defTabSz="457200">
              <a:spcBef>
                <a:spcPct val="0"/>
              </a:spcBef>
              <a:buNone/>
            </a:pPr>
            <a:r>
              <a:rPr lang="da-DK" altLang="da-DK" sz="1800">
                <a:solidFill>
                  <a:srgbClr val="800000"/>
                </a:solidFill>
                <a:latin typeface="Calibri"/>
              </a:rPr>
              <a:t>At sætte ord på</a:t>
            </a:r>
          </a:p>
        </p:txBody>
      </p:sp>
      <p:sp>
        <p:nvSpPr>
          <p:cNvPr id="91143" name="Text Box 14"/>
          <p:cNvSpPr txBox="1">
            <a:spLocks noChangeArrowheads="1"/>
          </p:cNvSpPr>
          <p:nvPr/>
        </p:nvSpPr>
        <p:spPr bwMode="auto">
          <a:xfrm>
            <a:off x="4440238" y="6163469"/>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50000"/>
              </a:spcBef>
              <a:buNone/>
            </a:pPr>
            <a:endParaRPr lang="en-US" altLang="da-DK" sz="2800">
              <a:solidFill>
                <a:prstClr val="black"/>
              </a:solidFill>
            </a:endParaRPr>
          </a:p>
        </p:txBody>
      </p:sp>
      <p:sp>
        <p:nvSpPr>
          <p:cNvPr id="91144" name="Oval 21"/>
          <p:cNvSpPr>
            <a:spLocks noChangeArrowheads="1"/>
          </p:cNvSpPr>
          <p:nvPr/>
        </p:nvSpPr>
        <p:spPr bwMode="auto">
          <a:xfrm>
            <a:off x="4691064" y="2996805"/>
            <a:ext cx="3025775" cy="1368425"/>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0"/>
              </a:spcBef>
              <a:buNone/>
            </a:pPr>
            <a:endParaRPr lang="en-US" altLang="da-DK" sz="1800">
              <a:solidFill>
                <a:prstClr val="white"/>
              </a:solidFill>
            </a:endParaRPr>
          </a:p>
        </p:txBody>
      </p:sp>
      <p:sp>
        <p:nvSpPr>
          <p:cNvPr id="572425" name="Text Box 22"/>
          <p:cNvSpPr txBox="1">
            <a:spLocks noChangeArrowheads="1"/>
          </p:cNvSpPr>
          <p:nvPr/>
        </p:nvSpPr>
        <p:spPr bwMode="auto">
          <a:xfrm>
            <a:off x="4907756" y="3412081"/>
            <a:ext cx="2592388" cy="461665"/>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charset="0"/>
                <a:ea typeface="MS PGothic" charset="-128"/>
              </a:defRPr>
            </a:lvl1pPr>
            <a:lvl2pPr marL="742950" indent="-285750" eaLnBrk="0" hangingPunct="0">
              <a:defRPr sz="2400" b="1">
                <a:solidFill>
                  <a:schemeClr val="bg1"/>
                </a:solidFill>
                <a:latin typeface="Times New Roman" charset="0"/>
                <a:ea typeface="MS PGothic" charset="-128"/>
              </a:defRPr>
            </a:lvl2pPr>
            <a:lvl3pPr marL="1143000" indent="-228600" eaLnBrk="0" hangingPunct="0">
              <a:defRPr sz="2400" b="1">
                <a:solidFill>
                  <a:schemeClr val="bg1"/>
                </a:solidFill>
                <a:latin typeface="Times New Roman" charset="0"/>
                <a:ea typeface="MS PGothic" charset="-128"/>
              </a:defRPr>
            </a:lvl3pPr>
            <a:lvl4pPr marL="1600200" indent="-228600" eaLnBrk="0" hangingPunct="0">
              <a:defRPr sz="2400" b="1">
                <a:solidFill>
                  <a:schemeClr val="bg1"/>
                </a:solidFill>
                <a:latin typeface="Times New Roman" charset="0"/>
                <a:ea typeface="MS PGothic" charset="-128"/>
              </a:defRPr>
            </a:lvl4pPr>
            <a:lvl5pPr marL="2057400" indent="-228600" eaLnBrk="0" hangingPunct="0">
              <a:defRPr sz="2400" b="1">
                <a:solidFill>
                  <a:schemeClr val="bg1"/>
                </a:solidFill>
                <a:latin typeface="Times New Roman" charset="0"/>
                <a:ea typeface="MS PGothic"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9pPr>
          </a:lstStyle>
          <a:p>
            <a:pPr algn="ctr" defTabSz="457200" eaLnBrk="1" hangingPunct="1">
              <a:spcBef>
                <a:spcPts val="1200"/>
              </a:spcBef>
              <a:defRPr/>
            </a:pPr>
            <a:r>
              <a:rPr lang="en-GB" altLang="da-DK" dirty="0"/>
              <a:t>Compassion </a:t>
            </a:r>
            <a:r>
              <a:rPr lang="en-GB" altLang="da-DK" dirty="0" err="1"/>
              <a:t>selv</a:t>
            </a:r>
            <a:endParaRPr lang="en-GB" altLang="da-DK" dirty="0"/>
          </a:p>
        </p:txBody>
      </p:sp>
      <p:sp>
        <p:nvSpPr>
          <p:cNvPr id="572426" name="Line 24"/>
          <p:cNvSpPr>
            <a:spLocks noChangeShapeType="1"/>
          </p:cNvSpPr>
          <p:nvPr/>
        </p:nvSpPr>
        <p:spPr bwMode="auto">
          <a:xfrm>
            <a:off x="7346468" y="4207998"/>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7" name="Line 25"/>
          <p:cNvSpPr>
            <a:spLocks noChangeShapeType="1"/>
          </p:cNvSpPr>
          <p:nvPr/>
        </p:nvSpPr>
        <p:spPr bwMode="auto">
          <a:xfrm flipV="1">
            <a:off x="5016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8" name="Line 26"/>
          <p:cNvSpPr>
            <a:spLocks noChangeShapeType="1"/>
          </p:cNvSpPr>
          <p:nvPr/>
        </p:nvSpPr>
        <p:spPr bwMode="auto">
          <a:xfrm flipH="1" flipV="1">
            <a:off x="4008438" y="3500439"/>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9" name="Line 27"/>
          <p:cNvSpPr>
            <a:spLocks noChangeShapeType="1"/>
          </p:cNvSpPr>
          <p:nvPr/>
        </p:nvSpPr>
        <p:spPr bwMode="auto">
          <a:xfrm flipV="1">
            <a:off x="7824788" y="3424933"/>
            <a:ext cx="431800" cy="2873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30" name="Line 28"/>
          <p:cNvSpPr>
            <a:spLocks noChangeShapeType="1"/>
          </p:cNvSpPr>
          <p:nvPr/>
        </p:nvSpPr>
        <p:spPr bwMode="auto">
          <a:xfrm>
            <a:off x="5664199" y="2158162"/>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2" name="Tekstfelt 1"/>
          <p:cNvSpPr txBox="1"/>
          <p:nvPr/>
        </p:nvSpPr>
        <p:spPr>
          <a:xfrm>
            <a:off x="2545867" y="301761"/>
            <a:ext cx="7316166" cy="707886"/>
          </a:xfrm>
          <a:prstGeom prst="rect">
            <a:avLst/>
          </a:prstGeom>
          <a:noFill/>
        </p:spPr>
        <p:txBody>
          <a:bodyPr wrap="square" rtlCol="0">
            <a:spAutoFit/>
          </a:bodyPr>
          <a:lstStyle/>
          <a:p>
            <a:pPr algn="ctr" defTabSz="457200"/>
            <a:r>
              <a:rPr lang="da-DK" sz="4000" dirty="0">
                <a:solidFill>
                  <a:srgbClr val="F8E950"/>
                </a:solidFill>
                <a:latin typeface="Calibri"/>
              </a:rPr>
              <a:t>Integrerende compassion proces</a:t>
            </a:r>
          </a:p>
        </p:txBody>
      </p:sp>
      <p:sp>
        <p:nvSpPr>
          <p:cNvPr id="17" name="Text Box 6"/>
          <p:cNvSpPr txBox="1">
            <a:spLocks noChangeArrowheads="1"/>
          </p:cNvSpPr>
          <p:nvPr/>
        </p:nvSpPr>
        <p:spPr bwMode="auto">
          <a:xfrm>
            <a:off x="7054054" y="1400284"/>
            <a:ext cx="2833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r>
              <a:rPr lang="da-DK" altLang="da-DK" sz="1800" dirty="0">
                <a:solidFill>
                  <a:srgbClr val="339933"/>
                </a:solidFill>
                <a:latin typeface="Calibri"/>
              </a:rPr>
              <a:t>At modtage/falde til ro</a:t>
            </a:r>
          </a:p>
          <a:p>
            <a:pPr algn="ctr" defTabSz="457200">
              <a:spcBef>
                <a:spcPct val="0"/>
              </a:spcBef>
              <a:buNone/>
            </a:pPr>
            <a:r>
              <a:rPr lang="da-DK" altLang="da-DK" sz="1800" dirty="0">
                <a:solidFill>
                  <a:srgbClr val="339933"/>
                </a:solidFill>
                <a:latin typeface="Calibri"/>
              </a:rPr>
              <a:t>Beroligende åndedræt/Ro</a:t>
            </a:r>
          </a:p>
          <a:p>
            <a:pPr algn="ctr" defTabSz="457200">
              <a:spcBef>
                <a:spcPct val="0"/>
              </a:spcBef>
              <a:buNone/>
            </a:pPr>
            <a:r>
              <a:rPr lang="da-DK" altLang="da-DK" sz="1800" dirty="0">
                <a:solidFill>
                  <a:srgbClr val="339933"/>
                </a:solidFill>
                <a:latin typeface="Calibri"/>
              </a:rPr>
              <a:t>Få jordforbindelse/stabilitet</a:t>
            </a:r>
          </a:p>
          <a:p>
            <a:pPr algn="ctr" defTabSz="457200">
              <a:spcBef>
                <a:spcPct val="0"/>
              </a:spcBef>
              <a:buNone/>
            </a:pPr>
            <a:r>
              <a:rPr lang="da-DK" altLang="da-DK" sz="1800" dirty="0">
                <a:solidFill>
                  <a:srgbClr val="339933"/>
                </a:solidFill>
                <a:latin typeface="Calibri"/>
              </a:rPr>
              <a:t>Bekræftelse</a:t>
            </a:r>
          </a:p>
          <a:p>
            <a:pPr algn="ctr" defTabSz="457200">
              <a:spcBef>
                <a:spcPct val="0"/>
              </a:spcBef>
              <a:buNone/>
            </a:pPr>
            <a:r>
              <a:rPr lang="da-DK" altLang="da-DK" sz="1800" dirty="0">
                <a:solidFill>
                  <a:srgbClr val="339933"/>
                </a:solidFill>
                <a:latin typeface="Calibri"/>
              </a:rPr>
              <a:t>Taknemmelighed værdsættelse</a:t>
            </a:r>
          </a:p>
        </p:txBody>
      </p:sp>
      <p:sp>
        <p:nvSpPr>
          <p:cNvPr id="4" name="Pladsholder til sidefod 3"/>
          <p:cNvSpPr>
            <a:spLocks noGrp="1"/>
          </p:cNvSpPr>
          <p:nvPr>
            <p:ph type="ftr" sz="quarter" idx="11"/>
          </p:nvPr>
        </p:nvSpPr>
        <p:spPr>
          <a:xfrm>
            <a:off x="4648200" y="6492876"/>
            <a:ext cx="2895600" cy="365125"/>
          </a:xfrm>
        </p:spPr>
        <p:txBody>
          <a:bodyPr/>
          <a:lstStyle/>
          <a:p>
            <a:pPr defTabSz="457200"/>
            <a:r>
              <a:rPr lang="da-DK">
                <a:solidFill>
                  <a:prstClr val="white"/>
                </a:solidFill>
                <a:latin typeface="Calibri"/>
              </a:rPr>
              <a:t>Lena Højgård Isager </a:t>
            </a:r>
            <a:r>
              <a:rPr lang="da-DK" err="1">
                <a:solidFill>
                  <a:prstClr val="white"/>
                </a:solidFill>
                <a:latin typeface="Calibri"/>
              </a:rPr>
              <a:t>www.pkf.name</a:t>
            </a:r>
            <a:endParaRPr lang="da-DK">
              <a:solidFill>
                <a:prstClr val="white"/>
              </a:solidFill>
              <a:latin typeface="Calibri"/>
            </a:endParaRPr>
          </a:p>
        </p:txBody>
      </p:sp>
      <p:sp>
        <p:nvSpPr>
          <p:cNvPr id="19" name="Rectangle 17"/>
          <p:cNvSpPr>
            <a:spLocks/>
          </p:cNvSpPr>
          <p:nvPr/>
        </p:nvSpPr>
        <p:spPr bwMode="auto">
          <a:xfrm>
            <a:off x="8467908" y="5941636"/>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2015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99022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P spid="1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xfrm>
            <a:off x="4648200" y="6356351"/>
            <a:ext cx="2895600" cy="365125"/>
          </a:xfrm>
        </p:spPr>
        <p:txBody>
          <a:bodyPr/>
          <a:lstStyle/>
          <a:p>
            <a:pPr defTabSz="457200"/>
            <a:r>
              <a:rPr lang="da-DK">
                <a:solidFill>
                  <a:srgbClr val="FFFFFF"/>
                </a:solidFill>
                <a:latin typeface="Calibri"/>
              </a:rPr>
              <a:t>Lena Højgård Isager www.pkf.name</a:t>
            </a:r>
          </a:p>
        </p:txBody>
      </p:sp>
      <p:sp>
        <p:nvSpPr>
          <p:cNvPr id="5" name="Ellipse 4"/>
          <p:cNvSpPr/>
          <p:nvPr/>
        </p:nvSpPr>
        <p:spPr>
          <a:xfrm>
            <a:off x="3576845" y="1115465"/>
            <a:ext cx="5038313" cy="4994724"/>
          </a:xfrm>
          <a:prstGeom prst="ellipse">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a-DK" dirty="0">
                <a:solidFill>
                  <a:srgbClr val="263B86"/>
                </a:solidFill>
                <a:latin typeface="Calibri"/>
              </a:rPr>
              <a:t>Compassion-selv</a:t>
            </a:r>
          </a:p>
        </p:txBody>
      </p:sp>
      <p:sp>
        <p:nvSpPr>
          <p:cNvPr id="6" name="Tekstfelt 5"/>
          <p:cNvSpPr txBox="1"/>
          <p:nvPr/>
        </p:nvSpPr>
        <p:spPr>
          <a:xfrm>
            <a:off x="5249855" y="367654"/>
            <a:ext cx="1692290" cy="584776"/>
          </a:xfrm>
          <a:prstGeom prst="rect">
            <a:avLst/>
          </a:prstGeom>
          <a:noFill/>
        </p:spPr>
        <p:txBody>
          <a:bodyPr wrap="none" rtlCol="0">
            <a:spAutoFit/>
          </a:bodyPr>
          <a:lstStyle/>
          <a:p>
            <a:pPr algn="ctr" defTabSz="457200"/>
            <a:r>
              <a:rPr lang="da-DK" sz="3200">
                <a:solidFill>
                  <a:srgbClr val="F8E950"/>
                </a:solidFill>
                <a:latin typeface="Calibri"/>
              </a:rPr>
              <a:t>Mandala</a:t>
            </a:r>
          </a:p>
        </p:txBody>
      </p:sp>
      <p:sp>
        <p:nvSpPr>
          <p:cNvPr id="7" name="Tekstfelt 6"/>
          <p:cNvSpPr txBox="1"/>
          <p:nvPr/>
        </p:nvSpPr>
        <p:spPr>
          <a:xfrm>
            <a:off x="5471470" y="1570885"/>
            <a:ext cx="1249060" cy="369332"/>
          </a:xfrm>
          <a:prstGeom prst="rect">
            <a:avLst/>
          </a:prstGeom>
          <a:noFill/>
        </p:spPr>
        <p:txBody>
          <a:bodyPr wrap="none" rtlCol="0">
            <a:spAutoFit/>
          </a:bodyPr>
          <a:lstStyle/>
          <a:p>
            <a:pPr defTabSz="457200"/>
            <a:r>
              <a:rPr lang="da-DK">
                <a:solidFill>
                  <a:srgbClr val="263B86"/>
                </a:solidFill>
                <a:latin typeface="Calibri"/>
              </a:rPr>
              <a:t>Angste selv</a:t>
            </a:r>
          </a:p>
        </p:txBody>
      </p:sp>
      <p:sp>
        <p:nvSpPr>
          <p:cNvPr id="8" name="Tekstfelt 7"/>
          <p:cNvSpPr txBox="1"/>
          <p:nvPr/>
        </p:nvSpPr>
        <p:spPr>
          <a:xfrm>
            <a:off x="5317582" y="5516806"/>
            <a:ext cx="1556836" cy="369332"/>
          </a:xfrm>
          <a:prstGeom prst="rect">
            <a:avLst/>
          </a:prstGeom>
          <a:noFill/>
        </p:spPr>
        <p:txBody>
          <a:bodyPr wrap="none" rtlCol="0">
            <a:spAutoFit/>
          </a:bodyPr>
          <a:lstStyle/>
          <a:p>
            <a:pPr defTabSz="457200"/>
            <a:r>
              <a:rPr lang="da-DK">
                <a:solidFill>
                  <a:srgbClr val="263B86"/>
                </a:solidFill>
                <a:latin typeface="Calibri"/>
              </a:rPr>
              <a:t>Ked af det selv</a:t>
            </a:r>
          </a:p>
        </p:txBody>
      </p:sp>
      <p:sp>
        <p:nvSpPr>
          <p:cNvPr id="9" name="Tekstfelt 8"/>
          <p:cNvSpPr txBox="1"/>
          <p:nvPr/>
        </p:nvSpPr>
        <p:spPr>
          <a:xfrm>
            <a:off x="7130297" y="3428161"/>
            <a:ext cx="1176411" cy="369332"/>
          </a:xfrm>
          <a:prstGeom prst="rect">
            <a:avLst/>
          </a:prstGeom>
          <a:noFill/>
        </p:spPr>
        <p:txBody>
          <a:bodyPr wrap="none" rtlCol="0">
            <a:spAutoFit/>
          </a:bodyPr>
          <a:lstStyle/>
          <a:p>
            <a:pPr defTabSz="457200"/>
            <a:r>
              <a:rPr lang="da-DK">
                <a:solidFill>
                  <a:srgbClr val="263B86"/>
                </a:solidFill>
                <a:latin typeface="Calibri"/>
              </a:rPr>
              <a:t>Kritisk selv</a:t>
            </a:r>
          </a:p>
        </p:txBody>
      </p:sp>
      <p:sp>
        <p:nvSpPr>
          <p:cNvPr id="10" name="Tekstfelt 9"/>
          <p:cNvSpPr txBox="1"/>
          <p:nvPr/>
        </p:nvSpPr>
        <p:spPr>
          <a:xfrm>
            <a:off x="3750486" y="3428161"/>
            <a:ext cx="1161646" cy="369332"/>
          </a:xfrm>
          <a:prstGeom prst="rect">
            <a:avLst/>
          </a:prstGeom>
          <a:noFill/>
        </p:spPr>
        <p:txBody>
          <a:bodyPr wrap="none" rtlCol="0">
            <a:spAutoFit/>
          </a:bodyPr>
          <a:lstStyle/>
          <a:p>
            <a:pPr defTabSz="457200"/>
            <a:r>
              <a:rPr lang="da-DK">
                <a:solidFill>
                  <a:srgbClr val="263B86"/>
                </a:solidFill>
                <a:latin typeface="Calibri"/>
              </a:rPr>
              <a:t>Vrede selv</a:t>
            </a:r>
          </a:p>
        </p:txBody>
      </p:sp>
    </p:spTree>
    <p:extLst>
      <p:ext uri="{BB962C8B-B14F-4D97-AF65-F5344CB8AC3E}">
        <p14:creationId xmlns:p14="http://schemas.microsoft.com/office/powerpoint/2010/main" val="18217829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a:solidFill>
                  <a:srgbClr val="F8E950"/>
                </a:solidFill>
              </a:rPr>
              <a:t>Kritisk selv</a:t>
            </a:r>
          </a:p>
        </p:txBody>
      </p:sp>
      <p:pic>
        <p:nvPicPr>
          <p:cNvPr id="11" name="Billede 10"/>
          <p:cNvPicPr>
            <a:picLocks noChangeAspect="1"/>
          </p:cNvPicPr>
          <p:nvPr/>
        </p:nvPicPr>
        <p:blipFill rotWithShape="1">
          <a:blip r:embed="rId2"/>
          <a:srcRect b="25320"/>
          <a:stretch/>
        </p:blipFill>
        <p:spPr>
          <a:xfrm>
            <a:off x="6116550" y="1714342"/>
            <a:ext cx="3921300" cy="2928430"/>
          </a:xfrm>
          <a:prstGeom prst="rect">
            <a:avLst/>
          </a:prstGeom>
        </p:spPr>
      </p:pic>
      <p:sp>
        <p:nvSpPr>
          <p:cNvPr id="13" name="Tekstfelt 12"/>
          <p:cNvSpPr txBox="1"/>
          <p:nvPr/>
        </p:nvSpPr>
        <p:spPr>
          <a:xfrm>
            <a:off x="4648200" y="4939476"/>
            <a:ext cx="3152914" cy="923330"/>
          </a:xfrm>
          <a:prstGeom prst="rect">
            <a:avLst/>
          </a:prstGeom>
          <a:noFill/>
        </p:spPr>
        <p:txBody>
          <a:bodyPr wrap="none" rtlCol="0">
            <a:spAutoFit/>
          </a:bodyPr>
          <a:lstStyle/>
          <a:p>
            <a:pPr defTabSz="457200"/>
            <a:r>
              <a:rPr lang="da-DK">
                <a:solidFill>
                  <a:prstClr val="white"/>
                </a:solidFill>
                <a:latin typeface="Calibri"/>
              </a:rPr>
              <a:t>Hvilken vælger du at lytte til?</a:t>
            </a:r>
          </a:p>
          <a:p>
            <a:pPr defTabSz="457200"/>
            <a:endParaRPr lang="da-DK">
              <a:solidFill>
                <a:prstClr val="white"/>
              </a:solidFill>
              <a:latin typeface="Calibri"/>
            </a:endParaRPr>
          </a:p>
          <a:p>
            <a:pPr defTabSz="457200"/>
            <a:r>
              <a:rPr lang="da-DK">
                <a:solidFill>
                  <a:prstClr val="white"/>
                </a:solidFill>
                <a:latin typeface="Calibri"/>
              </a:rPr>
              <a:t>Hvem får det bedste frem i dig?</a:t>
            </a: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518" y="1714343"/>
            <a:ext cx="3757003" cy="2958323"/>
          </a:xfrm>
          <a:prstGeom prst="rect">
            <a:avLst/>
          </a:prstGeom>
        </p:spPr>
      </p:pic>
      <p:sp>
        <p:nvSpPr>
          <p:cNvPr id="5" name="Pladsholder til sidefod 4"/>
          <p:cNvSpPr>
            <a:spLocks noGrp="1"/>
          </p:cNvSpPr>
          <p:nvPr>
            <p:ph type="ftr" sz="quarter" idx="11"/>
          </p:nvPr>
        </p:nvSpPr>
        <p:spPr/>
        <p:txBody>
          <a:bodyPr/>
          <a:lstStyle/>
          <a:p>
            <a:pPr defTabSz="457200"/>
            <a:r>
              <a:rPr lang="da-DK" dirty="0">
                <a:latin typeface="Calibri"/>
              </a:rPr>
              <a:t>Lena Højgård Isager </a:t>
            </a:r>
            <a:r>
              <a:rPr lang="da-DK" dirty="0" err="1">
                <a:latin typeface="Calibri"/>
              </a:rPr>
              <a:t>www.pkf.name</a:t>
            </a:r>
            <a:endParaRPr lang="da-DK" dirty="0">
              <a:latin typeface="Calibri"/>
            </a:endParaRPr>
          </a:p>
        </p:txBody>
      </p:sp>
    </p:spTree>
    <p:extLst>
      <p:ext uri="{BB962C8B-B14F-4D97-AF65-F5344CB8AC3E}">
        <p14:creationId xmlns:p14="http://schemas.microsoft.com/office/powerpoint/2010/main" val="1149505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a:solidFill>
                  <a:srgbClr val="F8E950"/>
                </a:solidFill>
              </a:rPr>
              <a:t>Undersøgelse af kritisk selv</a:t>
            </a:r>
            <a:br>
              <a:rPr lang="da-DK" sz="4000" dirty="0">
                <a:solidFill>
                  <a:srgbClr val="F8E950"/>
                </a:solidFill>
              </a:rPr>
            </a:br>
            <a:r>
              <a:rPr lang="da-DK" sz="1800" dirty="0">
                <a:solidFill>
                  <a:srgbClr val="FFFFFF"/>
                </a:solidFill>
              </a:rPr>
              <a:t>Med brug af visualisering </a:t>
            </a:r>
          </a:p>
        </p:txBody>
      </p:sp>
      <p:sp>
        <p:nvSpPr>
          <p:cNvPr id="3" name="Pladsholder til indhold 2"/>
          <p:cNvSpPr>
            <a:spLocks noGrp="1"/>
          </p:cNvSpPr>
          <p:nvPr>
            <p:ph idx="1"/>
          </p:nvPr>
        </p:nvSpPr>
        <p:spPr>
          <a:xfrm>
            <a:off x="609600" y="1417638"/>
            <a:ext cx="10972800" cy="4525963"/>
          </a:xfrm>
        </p:spPr>
        <p:txBody>
          <a:bodyPr>
            <a:noAutofit/>
          </a:bodyPr>
          <a:lstStyle/>
          <a:p>
            <a:pPr marL="0" indent="0">
              <a:buNone/>
            </a:pPr>
            <a:r>
              <a:rPr lang="da-DK" sz="1200" dirty="0">
                <a:solidFill>
                  <a:srgbClr val="FFFFFF"/>
                </a:solidFill>
              </a:rPr>
              <a:t>Fokus på beroligende åndedræt og det lille smil.</a:t>
            </a:r>
          </a:p>
          <a:p>
            <a:pPr marL="0" indent="0">
              <a:buNone/>
            </a:pPr>
            <a:r>
              <a:rPr lang="da-DK" sz="1200" dirty="0">
                <a:solidFill>
                  <a:srgbClr val="FFFFFF"/>
                </a:solidFill>
              </a:rPr>
              <a:t>Prøv nu at tænke på en situation som du ikke klarede ret godt, hvor du dummede dig eller lavede fejl, og hvor du blev selvkritisk. Prøv om du kan fange de selvkritiske tanker og følelser.</a:t>
            </a:r>
          </a:p>
          <a:p>
            <a:pPr marL="0" indent="0">
              <a:buNone/>
            </a:pPr>
            <a:r>
              <a:rPr lang="da-DK" sz="1200" dirty="0">
                <a:solidFill>
                  <a:srgbClr val="FFFFFF"/>
                </a:solidFill>
              </a:rPr>
              <a:t>Prøv at forestil dig, at du kan se den del af dig, der kritiserer, prøv at se den foran dig og se, hvilken form den tager. Ligner den dig eller andre? </a:t>
            </a:r>
          </a:p>
          <a:p>
            <a:pPr marL="0" indent="0">
              <a:buNone/>
            </a:pPr>
            <a:r>
              <a:rPr lang="da-DK" sz="1200" dirty="0">
                <a:solidFill>
                  <a:srgbClr val="FFFFFF"/>
                </a:solidFill>
              </a:rPr>
              <a:t>Læg mærke til hvilket tonefald kritikeren har.</a:t>
            </a:r>
          </a:p>
          <a:p>
            <a:pPr marL="0" indent="0">
              <a:buNone/>
            </a:pPr>
            <a:r>
              <a:rPr lang="da-DK" sz="1200" dirty="0">
                <a:solidFill>
                  <a:srgbClr val="FFFFFF"/>
                </a:solidFill>
              </a:rPr>
              <a:t>Læg mærke til kritikerens ansigtsudtryk. </a:t>
            </a:r>
          </a:p>
          <a:p>
            <a:pPr marL="0" indent="0">
              <a:buNone/>
            </a:pPr>
            <a:r>
              <a:rPr lang="da-DK" sz="1200" dirty="0">
                <a:solidFill>
                  <a:srgbClr val="FFFFFF"/>
                </a:solidFill>
              </a:rPr>
              <a:t>Minder den dig om nogen?</a:t>
            </a:r>
          </a:p>
          <a:p>
            <a:pPr marL="0" indent="0">
              <a:buNone/>
            </a:pPr>
            <a:r>
              <a:rPr lang="da-DK" sz="1200" dirty="0">
                <a:solidFill>
                  <a:srgbClr val="FFFFFF"/>
                </a:solidFill>
              </a:rPr>
              <a:t>Hvad siger den til dig?</a:t>
            </a:r>
          </a:p>
          <a:p>
            <a:pPr marL="0" indent="0">
              <a:buNone/>
            </a:pPr>
            <a:r>
              <a:rPr lang="da-DK" sz="1200" dirty="0">
                <a:solidFill>
                  <a:srgbClr val="FFFFFF"/>
                </a:solidFill>
              </a:rPr>
              <a:t>Læg mærke til hvilke følelser kritikeren har overfor dig. Vær nysgerrig og læg mærke til vreden eller skuffelsen eller foragten.</a:t>
            </a:r>
          </a:p>
          <a:p>
            <a:pPr marL="0" indent="0">
              <a:buNone/>
            </a:pPr>
            <a:r>
              <a:rPr lang="da-DK" sz="1200" dirty="0">
                <a:solidFill>
                  <a:srgbClr val="FFFFFF"/>
                </a:solidFill>
              </a:rPr>
              <a:t>Bevar dit venlige smil og prøv at undersøge, hvad der er bag alle beskyldningerne.</a:t>
            </a:r>
          </a:p>
          <a:p>
            <a:pPr marL="0" indent="0">
              <a:buNone/>
            </a:pPr>
            <a:r>
              <a:rPr lang="da-DK" sz="1200" dirty="0">
                <a:solidFill>
                  <a:srgbClr val="FFFFFF"/>
                </a:solidFill>
              </a:rPr>
              <a:t>Hvad er din kritiker faktisk bange for?</a:t>
            </a:r>
          </a:p>
          <a:p>
            <a:pPr marL="0" indent="0">
              <a:buNone/>
            </a:pPr>
            <a:r>
              <a:rPr lang="da-DK" sz="1200" dirty="0">
                <a:solidFill>
                  <a:srgbClr val="FFFFFF"/>
                </a:solidFill>
              </a:rPr>
              <a:t>Hvad har din kritiker lyst til at gøre ved dig?</a:t>
            </a:r>
          </a:p>
          <a:p>
            <a:pPr marL="0" indent="0">
              <a:buNone/>
            </a:pPr>
            <a:r>
              <a:rPr lang="da-DK" sz="1200" dirty="0">
                <a:solidFill>
                  <a:srgbClr val="FFFFFF"/>
                </a:solidFill>
              </a:rPr>
              <a:t>Hvordan får du det, når du lytter til Kritikeren?</a:t>
            </a:r>
          </a:p>
          <a:p>
            <a:pPr marL="0" indent="0">
              <a:buNone/>
            </a:pPr>
            <a:endParaRPr lang="da-DK" sz="1200" dirty="0">
              <a:solidFill>
                <a:srgbClr val="FFFFFF"/>
              </a:solidFill>
            </a:endParaRPr>
          </a:p>
          <a:p>
            <a:pPr marL="0" indent="0">
              <a:buNone/>
            </a:pPr>
            <a:r>
              <a:rPr lang="da-DK" sz="1200" dirty="0">
                <a:solidFill>
                  <a:srgbClr val="FFFFFF"/>
                </a:solidFill>
              </a:rPr>
              <a:t>Spørg dig selv:</a:t>
            </a:r>
          </a:p>
          <a:p>
            <a:pPr marL="0" indent="0">
              <a:buNone/>
            </a:pPr>
            <a:r>
              <a:rPr lang="da-DK" sz="1200" dirty="0">
                <a:solidFill>
                  <a:srgbClr val="FFFFFF"/>
                </a:solidFill>
              </a:rPr>
              <a:t>Er min kritiker virkelig en god og effektiv hjælper, når jeg har det svært eller laver fejl? </a:t>
            </a:r>
          </a:p>
          <a:p>
            <a:pPr marL="0" indent="0">
              <a:buNone/>
            </a:pPr>
            <a:r>
              <a:rPr lang="da-DK" sz="1200" dirty="0">
                <a:solidFill>
                  <a:srgbClr val="FFFFFF"/>
                </a:solidFill>
              </a:rPr>
              <a:t>Hvad er min kritikerens motivation? </a:t>
            </a:r>
          </a:p>
          <a:p>
            <a:pPr marL="0" indent="0">
              <a:buNone/>
            </a:pPr>
            <a:r>
              <a:rPr lang="da-DK" sz="1200" dirty="0">
                <a:solidFill>
                  <a:srgbClr val="FFFFFF"/>
                </a:solidFill>
              </a:rPr>
              <a:t>Giver den dig det, du har brug for?</a:t>
            </a:r>
          </a:p>
          <a:p>
            <a:pPr marL="0" indent="0">
              <a:buNone/>
            </a:pPr>
            <a:r>
              <a:rPr lang="da-DK" sz="1200" dirty="0">
                <a:solidFill>
                  <a:srgbClr val="FFFFFF"/>
                </a:solidFill>
              </a:rPr>
              <a:t>Ønsker du, at det er den, der styrer showet?</a:t>
            </a:r>
          </a:p>
          <a:p>
            <a:pPr marL="0" indent="0">
              <a:buNone/>
            </a:pPr>
            <a:endParaRPr lang="da-DK" sz="1200" dirty="0">
              <a:solidFill>
                <a:srgbClr val="FFFFFF"/>
              </a:solidFill>
            </a:endParaRPr>
          </a:p>
          <a:p>
            <a:pPr marL="0" indent="0">
              <a:buNone/>
            </a:pPr>
            <a:r>
              <a:rPr lang="da-DK" sz="1200" dirty="0">
                <a:solidFill>
                  <a:srgbClr val="FFFFFF"/>
                </a:solidFill>
              </a:rPr>
              <a:t>Vend opmærksomheden tilbage til åndedrættet og det lille smil</a:t>
            </a:r>
          </a:p>
          <a:p>
            <a:pPr marL="0" indent="0">
              <a:buNone/>
            </a:pPr>
            <a:r>
              <a:rPr lang="da-DK" sz="1200" dirty="0">
                <a:solidFill>
                  <a:srgbClr val="FFFFFF"/>
                </a:solidFill>
              </a:rPr>
              <a:t>Gør dig klar til at komme ud igen. </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30374934"/>
      </p:ext>
    </p:extLst>
  </p:cSld>
  <p:clrMapOvr>
    <a:masterClrMapping/>
  </p:clrMapOvr>
</p:sld>
</file>

<file path=ppt/theme/theme1.xml><?xml version="1.0" encoding="utf-8"?>
<a:theme xmlns:a="http://schemas.openxmlformats.org/drawingml/2006/main" name="Bue">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6049</TotalTime>
  <Words>11001</Words>
  <Application>Microsoft Macintosh PowerPoint</Application>
  <PresentationFormat>Widescreen</PresentationFormat>
  <Paragraphs>1376</Paragraphs>
  <Slides>113</Slides>
  <Notes>17</Notes>
  <HiddenSlides>0</HiddenSlides>
  <MMClips>1</MMClips>
  <ScaleCrop>false</ScaleCrop>
  <HeadingPairs>
    <vt:vector size="8" baseType="variant">
      <vt:variant>
        <vt:lpstr>Benyttede skrifttyper</vt:lpstr>
      </vt:variant>
      <vt:variant>
        <vt:i4>8</vt:i4>
      </vt:variant>
      <vt:variant>
        <vt:lpstr>Tema</vt:lpstr>
      </vt:variant>
      <vt:variant>
        <vt:i4>4</vt:i4>
      </vt:variant>
      <vt:variant>
        <vt:lpstr>Integrerede OLE-servere</vt:lpstr>
      </vt:variant>
      <vt:variant>
        <vt:i4>1</vt:i4>
      </vt:variant>
      <vt:variant>
        <vt:lpstr>Slidetitler</vt:lpstr>
      </vt:variant>
      <vt:variant>
        <vt:i4>113</vt:i4>
      </vt:variant>
    </vt:vector>
  </HeadingPairs>
  <TitlesOfParts>
    <vt:vector size="126" baseType="lpstr">
      <vt:lpstr>ＭＳ Ｐゴシック</vt:lpstr>
      <vt:lpstr>Arial</vt:lpstr>
      <vt:lpstr>Calibri</vt:lpstr>
      <vt:lpstr>Comic Sans MS</vt:lpstr>
      <vt:lpstr>Lucida Grande</vt:lpstr>
      <vt:lpstr>Times New Roman</vt:lpstr>
      <vt:lpstr>Wingdings</vt:lpstr>
      <vt:lpstr>Zapf Dingbats</vt:lpstr>
      <vt:lpstr>Bue</vt:lpstr>
      <vt:lpstr>6_Standardtema</vt:lpstr>
      <vt:lpstr>Hvid baggrund</vt:lpstr>
      <vt:lpstr>1_Hvid baggrund</vt:lpstr>
      <vt:lpstr>Bitmap Image</vt:lpstr>
      <vt:lpstr> Compassionfokuseret terapi 3 dages basiskursus </vt:lpstr>
      <vt:lpstr>Introduktion til en compassionfokuseret tilgang  </vt:lpstr>
      <vt:lpstr>Ansvar</vt:lpstr>
      <vt:lpstr>Kurset</vt:lpstr>
      <vt:lpstr>PowerPoint-præsentation</vt:lpstr>
      <vt:lpstr>Terapi og træning</vt:lpstr>
      <vt:lpstr>PowerPoint-præsentation</vt:lpstr>
      <vt:lpstr>Undersøgelse af compassion </vt:lpstr>
      <vt:lpstr>Definition af compassion  i  Compassion Focused Therapy</vt:lpstr>
      <vt:lpstr>Hvorfor fokus på compassion i terapi? </vt:lpstr>
      <vt:lpstr>Hvad er compassion?</vt:lpstr>
      <vt:lpstr>PowerPoint-præsentation</vt:lpstr>
      <vt:lpstr>PowerPoint-præsentation</vt:lpstr>
      <vt:lpstr>Compassion og mod</vt:lpstr>
      <vt:lpstr>Compassion og mod</vt:lpstr>
      <vt:lpstr>To processer til at udvikle vores compassion sind </vt:lpstr>
      <vt:lpstr>Compassion – En biopsykosocial tilgang</vt:lpstr>
      <vt:lpstr>Udviklede systemer og typer af sind</vt:lpstr>
      <vt:lpstr>Fire udviklede processerings domæner</vt:lpstr>
      <vt:lpstr>Biosociale mål og Social Mentality Theory</vt:lpstr>
      <vt:lpstr>Biosociale mål og Social Mentality Therory </vt:lpstr>
      <vt:lpstr>Social Mentalities Gilbert 1989 og 2005</vt:lpstr>
      <vt:lpstr>Selv-anden rolle sam-skabelse</vt:lpstr>
      <vt:lpstr>Biosociale mål sociale mentaliteter og interpersonelle skemaer</vt:lpstr>
      <vt:lpstr>Compassionfokuseret terapi og Social Metality teori</vt:lpstr>
      <vt:lpstr>Compassion som flow</vt:lpstr>
      <vt:lpstr>Realitetstjek: Livet kan være hårdt</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Engagement af klienten i psykoedukation</vt:lpstr>
      <vt:lpstr>Indlæring af følelser</vt:lpstr>
      <vt:lpstr>En version af os</vt:lpstr>
      <vt:lpstr>Neural Bases of Threat Processing  (LeDoux, 1994) </vt:lpstr>
      <vt:lpstr>Flygt eller Kæmp i hverdagen-   din hjerne er designet til at beskytte dig</vt:lpstr>
      <vt:lpstr>PowerPoint-præsentation</vt:lpstr>
      <vt:lpstr>Sources of behaviour</vt:lpstr>
      <vt:lpstr>Hjernediagram af stimulus-respons model for indre og ydre stimuli</vt:lpstr>
      <vt:lpstr>Den indre stemmes tonefald</vt:lpstr>
      <vt:lpstr>Opmærksomhedsøvelser</vt:lpstr>
      <vt:lpstr>Opmærksomhedsøvelser fortsat</vt:lpstr>
      <vt:lpstr>Sindet er som en have</vt:lpstr>
      <vt:lpstr>PowerPoint-præsentation</vt:lpstr>
      <vt:lpstr>Drøftelse af øvelsen i par</vt:lpstr>
      <vt:lpstr>Typer af affektreguleringssystemer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PowerPoint-præsentation</vt:lpstr>
      <vt:lpstr>Tre cirkler arbejdsskema</vt:lpstr>
      <vt:lpstr>De tre circler med eksempler</vt:lpstr>
      <vt:lpstr>Spørgeguide til De tre cirkler</vt:lpstr>
      <vt:lpstr>Demonstration i plenum</vt:lpstr>
      <vt:lpstr>Øvelse med de tre cirkler</vt:lpstr>
      <vt:lpstr>Grundtilstandsnetværket i hjernen</vt:lpstr>
      <vt:lpstr>Introduktion til en medfølelsesfokuseret tilgang  </vt:lpstr>
      <vt:lpstr>Guidning til trygt sted</vt:lpstr>
      <vt:lpstr>Øvelse parvis</vt:lpstr>
      <vt:lpstr>Compassion sind</vt:lpstr>
      <vt:lpstr>Karakteristika ved compassion</vt:lpstr>
      <vt:lpstr>Compassion færdigheder</vt:lpstr>
      <vt:lpstr>Compassion proces</vt:lpstr>
      <vt:lpstr>At være og handle med compassion</vt:lpstr>
      <vt:lpstr>  Et ægte ønske om at føle omsorg og lade sig bevæge af andres lidelse</vt:lpstr>
      <vt:lpstr>Hjertevarme </vt:lpstr>
      <vt:lpstr>Rummelighed og empati</vt:lpstr>
      <vt:lpstr>Fordomsfrihed – vi har alle vore kampe</vt:lpstr>
      <vt:lpstr>Visdom og styrke</vt:lpstr>
      <vt:lpstr>Opbygning af en compassion figur  </vt:lpstr>
      <vt:lpstr>Øvelse med compassion figuren</vt:lpstr>
      <vt:lpstr>Skuespils tilgang</vt:lpstr>
      <vt:lpstr>Guide til Compassion selv</vt:lpstr>
      <vt:lpstr>Øvelse parvis</vt:lpstr>
      <vt:lpstr>Frygt - blokering - modstand</vt:lpstr>
      <vt:lpstr>Refleksioner og hjemmearbejde</vt:lpstr>
      <vt:lpstr>Introduktion til en medfølelsesfokuseret tilgang  </vt:lpstr>
      <vt:lpstr>Skam som vedligeholdende faktor</vt:lpstr>
      <vt:lpstr>Analyse af skam</vt:lpstr>
      <vt:lpstr>Analyse af skam</vt:lpstr>
      <vt:lpstr>Den grundlæggende filosofi er:</vt:lpstr>
      <vt:lpstr>En model for skam med ydre skam som det centrale aspekt</vt:lpstr>
      <vt:lpstr>PowerPoint-præsentation</vt:lpstr>
      <vt:lpstr>Funktionsanalyse af følelserne  i forbindelse med en nylig konflikt  </vt:lpstr>
      <vt:lpstr>PowerPoint-præsentation</vt:lpstr>
      <vt:lpstr>PowerPoint-præsentation</vt:lpstr>
      <vt:lpstr>PowerPoint-præsentation</vt:lpstr>
      <vt:lpstr>Kritisk selv</vt:lpstr>
      <vt:lpstr>Undersøgelse af kritisk selv Med brug af visualisering </vt:lpstr>
      <vt:lpstr>PowerPoint-præsentation</vt:lpstr>
      <vt:lpstr>PowerPoint-præsentation</vt:lpstr>
      <vt:lpstr>Giv compassion til din kritiker</vt:lpstr>
      <vt:lpstr>Arbejde med at give compassion til den indre kritiker Med brug af stole eller som visualisering</vt:lpstr>
      <vt:lpstr>PowerPoint-præsentation</vt:lpstr>
      <vt:lpstr>PowerPoint-præsentation</vt:lpstr>
      <vt:lpstr>Plenumøvelse</vt:lpstr>
      <vt:lpstr>Gruppearbejde i par (2 X 30 min.)</vt:lpstr>
      <vt:lpstr>Brug af compassion-selv</vt:lpstr>
      <vt:lpstr>Plenumøvelse</vt:lpstr>
      <vt:lpstr>PowerPoint-præsentation</vt:lpstr>
      <vt:lpstr>PowerPoint-præsentation</vt:lpstr>
      <vt:lpstr>Refleksioner og hjemmearbejde</vt:lpstr>
      <vt:lpstr>Referencer og kilder til inspiration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Basiskursus i  Medfølelsesfokuseret terapi / Compassion Focused Therapy CFT for tværfagligt personale 1 og 2 februar og 9 marts 2018</dc:title>
  <dc:creator>Lena Højgård Isager</dc:creator>
  <cp:lastModifiedBy>Lena Højgård Isager</cp:lastModifiedBy>
  <cp:revision>96</cp:revision>
  <dcterms:created xsi:type="dcterms:W3CDTF">2018-01-25T13:29:56Z</dcterms:created>
  <dcterms:modified xsi:type="dcterms:W3CDTF">2021-01-15T15:13:52Z</dcterms:modified>
</cp:coreProperties>
</file>